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4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59" r:id="rId6"/>
  </p:sldMasterIdLst>
  <p:notesMasterIdLst>
    <p:notesMasterId r:id="rId56"/>
  </p:notesMasterIdLst>
  <p:sldIdLst>
    <p:sldId id="952" r:id="rId7"/>
    <p:sldId id="905" r:id="rId8"/>
    <p:sldId id="907" r:id="rId9"/>
    <p:sldId id="912" r:id="rId10"/>
    <p:sldId id="909" r:id="rId11"/>
    <p:sldId id="910" r:id="rId12"/>
    <p:sldId id="911" r:id="rId13"/>
    <p:sldId id="915" r:id="rId14"/>
    <p:sldId id="917" r:id="rId15"/>
    <p:sldId id="916" r:id="rId16"/>
    <p:sldId id="913" r:id="rId17"/>
    <p:sldId id="918" r:id="rId18"/>
    <p:sldId id="919" r:id="rId19"/>
    <p:sldId id="920" r:id="rId20"/>
    <p:sldId id="924" r:id="rId21"/>
    <p:sldId id="922" r:id="rId22"/>
    <p:sldId id="923" r:id="rId23"/>
    <p:sldId id="914" r:id="rId24"/>
    <p:sldId id="933" r:id="rId25"/>
    <p:sldId id="926" r:id="rId26"/>
    <p:sldId id="936" r:id="rId27"/>
    <p:sldId id="886" r:id="rId28"/>
    <p:sldId id="928" r:id="rId29"/>
    <p:sldId id="951" r:id="rId30"/>
    <p:sldId id="934" r:id="rId31"/>
    <p:sldId id="930" r:id="rId32"/>
    <p:sldId id="927" r:id="rId33"/>
    <p:sldId id="937" r:id="rId34"/>
    <p:sldId id="949" r:id="rId35"/>
    <p:sldId id="948" r:id="rId36"/>
    <p:sldId id="931" r:id="rId37"/>
    <p:sldId id="887" r:id="rId38"/>
    <p:sldId id="902" r:id="rId39"/>
    <p:sldId id="896" r:id="rId40"/>
    <p:sldId id="925" r:id="rId41"/>
    <p:sldId id="897" r:id="rId42"/>
    <p:sldId id="898" r:id="rId43"/>
    <p:sldId id="899" r:id="rId44"/>
    <p:sldId id="890" r:id="rId45"/>
    <p:sldId id="950" r:id="rId46"/>
    <p:sldId id="940" r:id="rId47"/>
    <p:sldId id="941" r:id="rId48"/>
    <p:sldId id="942" r:id="rId49"/>
    <p:sldId id="943" r:id="rId50"/>
    <p:sldId id="944" r:id="rId51"/>
    <p:sldId id="947" r:id="rId52"/>
    <p:sldId id="938" r:id="rId53"/>
    <p:sldId id="945" r:id="rId54"/>
    <p:sldId id="946" r:id="rId55"/>
  </p:sldIdLst>
  <p:sldSz cx="12192000" cy="6858000"/>
  <p:notesSz cx="6794500" cy="9931400"/>
  <p:embeddedFontLst>
    <p:embeddedFont>
      <p:font typeface="Cambria Math" panose="02040503050406030204" pitchFamily="18" charset="0"/>
      <p:regular r:id="rId57"/>
    </p:embeddedFont>
    <p:embeddedFont>
      <p:font typeface="Open Sans" panose="020B0606030504020204" pitchFamily="34" charset="0"/>
      <p:regular r:id="rId58"/>
      <p:bold r:id="rId59"/>
      <p:italic r:id="rId60"/>
      <p:boldItalic r:id="rId61"/>
    </p:embeddedFont>
    <p:embeddedFont>
      <p:font typeface="Roboto Condensed" panose="02000000000000000000" pitchFamily="2" charset="0"/>
      <p:bold r:id="rId62"/>
    </p:embeddedFont>
    <p:embeddedFont>
      <p:font typeface="Wingdings 2" panose="05020102010507070707" pitchFamily="18" charset="2"/>
      <p:regular r:id="rId63"/>
    </p:embeddedFont>
    <p:embeddedFont>
      <p:font typeface="Wingdings 3" panose="05040102010807070707" pitchFamily="18" charset="2"/>
      <p:regular r:id="rId64"/>
    </p:embeddedFont>
  </p:embeddedFontLst>
  <p:custDataLst>
    <p:tags r:id="rId65"/>
  </p:custDataLst>
  <p:defaultTextStyle>
    <a:defPPr>
      <a:defRPr lang="de-DE"/>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Cover" id="{57CF277C-07B5-4346-8558-E98C243C8969}">
          <p14:sldIdLst>
            <p14:sldId id="952"/>
          </p14:sldIdLst>
        </p14:section>
        <p14:section name="Your Problem" id="{B52550F8-1C84-42AF-BF2B-BE55A239F508}">
          <p14:sldIdLst>
            <p14:sldId id="905"/>
            <p14:sldId id="907"/>
          </p14:sldIdLst>
        </p14:section>
        <p14:section name="Why Blockchain?" id="{A0936850-F674-4D23-B03D-5BC0D5728673}">
          <p14:sldIdLst>
            <p14:sldId id="912"/>
            <p14:sldId id="909"/>
            <p14:sldId id="910"/>
            <p14:sldId id="911"/>
            <p14:sldId id="915"/>
            <p14:sldId id="917"/>
            <p14:sldId id="916"/>
          </p14:sldIdLst>
        </p14:section>
        <p14:section name="Why Public Blockchain?" id="{6F767381-1C7B-4F01-93F7-63927E239D2B}">
          <p14:sldIdLst>
            <p14:sldId id="913"/>
            <p14:sldId id="918"/>
            <p14:sldId id="919"/>
            <p14:sldId id="920"/>
            <p14:sldId id="924"/>
            <p14:sldId id="922"/>
            <p14:sldId id="923"/>
          </p14:sldIdLst>
        </p14:section>
        <p14:section name="Why Tezos?" id="{DA54A46A-DF42-4532-8FBD-A7F732DDE7CA}">
          <p14:sldIdLst>
            <p14:sldId id="914"/>
            <p14:sldId id="933"/>
            <p14:sldId id="926"/>
            <p14:sldId id="936"/>
            <p14:sldId id="886"/>
            <p14:sldId id="928"/>
            <p14:sldId id="951"/>
            <p14:sldId id="934"/>
            <p14:sldId id="930"/>
            <p14:sldId id="927"/>
            <p14:sldId id="937"/>
            <p14:sldId id="949"/>
            <p14:sldId id="948"/>
            <p14:sldId id="931"/>
            <p14:sldId id="887"/>
            <p14:sldId id="902"/>
          </p14:sldIdLst>
        </p14:section>
        <p14:section name="What happened so far in Tezos on-chain governance" id="{B43FF2DF-E77C-4D77-9FB7-02C87BA3296C}">
          <p14:sldIdLst>
            <p14:sldId id="896"/>
            <p14:sldId id="925"/>
            <p14:sldId id="897"/>
            <p14:sldId id="898"/>
            <p14:sldId id="899"/>
          </p14:sldIdLst>
        </p14:section>
        <p14:section name="Tezos Ecosystem Unraveled" id="{5EC7A23F-12EA-4CDB-AEC5-0704D4689767}">
          <p14:sldIdLst>
            <p14:sldId id="890"/>
            <p14:sldId id="950"/>
            <p14:sldId id="940"/>
            <p14:sldId id="941"/>
          </p14:sldIdLst>
        </p14:section>
        <p14:section name="Mythbusters" id="{E3900C7B-AA19-4B56-A954-90A90B8CC36E}">
          <p14:sldIdLst>
            <p14:sldId id="942"/>
            <p14:sldId id="943"/>
            <p14:sldId id="944"/>
            <p14:sldId id="947"/>
            <p14:sldId id="938"/>
            <p14:sldId id="945"/>
            <p14:sldId id="946"/>
          </p14:sldIdLst>
        </p14:section>
      </p14:sectionLst>
    </p:ext>
    <p:ext uri="{EFAFB233-063F-42B5-8137-9DF3F51BA10A}">
      <p15:sldGuideLst xmlns:p15="http://schemas.microsoft.com/office/powerpoint/2012/main">
        <p15:guide id="8" orient="horz" pos="2115" userDrawn="1">
          <p15:clr>
            <a:srgbClr val="A4A3A4"/>
          </p15:clr>
        </p15:guide>
        <p15:guide id="9" pos="384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DF7"/>
    <a:srgbClr val="798BB3"/>
    <a:srgbClr val="FFFFFF"/>
    <a:srgbClr val="C7DDFD"/>
    <a:srgbClr val="E2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9627" autoAdjust="0"/>
  </p:normalViewPr>
  <p:slideViewPr>
    <p:cSldViewPr snapToGrid="0">
      <p:cViewPr varScale="1">
        <p:scale>
          <a:sx n="91" d="100"/>
          <a:sy n="91" d="100"/>
        </p:scale>
        <p:origin x="1362" y="78"/>
      </p:cViewPr>
      <p:guideLst>
        <p:guide orient="horz" pos="2115"/>
        <p:guide pos="3840"/>
      </p:guideLst>
    </p:cSldViewPr>
  </p:slideViewPr>
  <p:notesTextViewPr>
    <p:cViewPr>
      <p:scale>
        <a:sx n="125" d="100"/>
        <a:sy n="125" d="100"/>
      </p:scale>
      <p:origin x="0" y="0"/>
    </p:cViewPr>
  </p:notesTextViewPr>
  <p:notesViewPr>
    <p:cSldViewPr snapToGrid="0">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4.fntdata"/><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7BC5904C-9ADA-45C4-A231-AA4ABE87E8CD}" type="datetimeFigureOut">
              <a:rPr lang="de-DE" smtClean="0"/>
              <a:t>18.05.2020</a:t>
            </a:fld>
            <a:endParaRPr lang="de-DE"/>
          </a:p>
        </p:txBody>
      </p:sp>
      <p:sp>
        <p:nvSpPr>
          <p:cNvPr id="4" name="Folienbildplatzhalt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5D391653-064E-4827-822F-FDE4CBA105F3}" type="slidenum">
              <a:rPr lang="de-DE" smtClean="0"/>
              <a:t>‹Nr.›</a:t>
            </a:fld>
            <a:endParaRPr lang="de-DE"/>
          </a:p>
        </p:txBody>
      </p:sp>
    </p:spTree>
    <p:extLst>
      <p:ext uri="{BB962C8B-B14F-4D97-AF65-F5344CB8AC3E}">
        <p14:creationId xmlns:p14="http://schemas.microsoft.com/office/powerpoint/2010/main" val="58122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a:t>
            </a:fld>
            <a:endParaRPr lang="de-DE"/>
          </a:p>
        </p:txBody>
      </p:sp>
    </p:spTree>
    <p:extLst>
      <p:ext uri="{BB962C8B-B14F-4D97-AF65-F5344CB8AC3E}">
        <p14:creationId xmlns:p14="http://schemas.microsoft.com/office/powerpoint/2010/main" val="164516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10</a:t>
            </a:fld>
            <a:endParaRPr lang="de-DE"/>
          </a:p>
        </p:txBody>
      </p:sp>
    </p:spTree>
    <p:extLst>
      <p:ext uri="{BB962C8B-B14F-4D97-AF65-F5344CB8AC3E}">
        <p14:creationId xmlns:p14="http://schemas.microsoft.com/office/powerpoint/2010/main" val="295576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11</a:t>
            </a:fld>
            <a:endParaRPr lang="de-DE"/>
          </a:p>
        </p:txBody>
      </p:sp>
    </p:spTree>
    <p:extLst>
      <p:ext uri="{BB962C8B-B14F-4D97-AF65-F5344CB8AC3E}">
        <p14:creationId xmlns:p14="http://schemas.microsoft.com/office/powerpoint/2010/main" val="345672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12</a:t>
            </a:fld>
            <a:endParaRPr lang="de-DE"/>
          </a:p>
        </p:txBody>
      </p:sp>
    </p:spTree>
    <p:extLst>
      <p:ext uri="{BB962C8B-B14F-4D97-AF65-F5344CB8AC3E}">
        <p14:creationId xmlns:p14="http://schemas.microsoft.com/office/powerpoint/2010/main" val="398619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13</a:t>
            </a:fld>
            <a:endParaRPr lang="de-DE"/>
          </a:p>
        </p:txBody>
      </p:sp>
    </p:spTree>
    <p:extLst>
      <p:ext uri="{BB962C8B-B14F-4D97-AF65-F5344CB8AC3E}">
        <p14:creationId xmlns:p14="http://schemas.microsoft.com/office/powerpoint/2010/main" val="31242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14</a:t>
            </a:fld>
            <a:endParaRPr lang="de-DE"/>
          </a:p>
        </p:txBody>
      </p:sp>
    </p:spTree>
    <p:extLst>
      <p:ext uri="{BB962C8B-B14F-4D97-AF65-F5344CB8AC3E}">
        <p14:creationId xmlns:p14="http://schemas.microsoft.com/office/powerpoint/2010/main" val="314442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15</a:t>
            </a:fld>
            <a:endParaRPr lang="de-DE"/>
          </a:p>
        </p:txBody>
      </p:sp>
    </p:spTree>
    <p:extLst>
      <p:ext uri="{BB962C8B-B14F-4D97-AF65-F5344CB8AC3E}">
        <p14:creationId xmlns:p14="http://schemas.microsoft.com/office/powerpoint/2010/main" val="389777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16</a:t>
            </a:fld>
            <a:endParaRPr lang="de-DE"/>
          </a:p>
        </p:txBody>
      </p:sp>
    </p:spTree>
    <p:extLst>
      <p:ext uri="{BB962C8B-B14F-4D97-AF65-F5344CB8AC3E}">
        <p14:creationId xmlns:p14="http://schemas.microsoft.com/office/powerpoint/2010/main" val="225813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17</a:t>
            </a:fld>
            <a:endParaRPr lang="de-DE"/>
          </a:p>
        </p:txBody>
      </p:sp>
    </p:spTree>
    <p:extLst>
      <p:ext uri="{BB962C8B-B14F-4D97-AF65-F5344CB8AC3E}">
        <p14:creationId xmlns:p14="http://schemas.microsoft.com/office/powerpoint/2010/main" val="212183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18</a:t>
            </a:fld>
            <a:endParaRPr lang="de-DE"/>
          </a:p>
        </p:txBody>
      </p:sp>
    </p:spTree>
    <p:extLst>
      <p:ext uri="{BB962C8B-B14F-4D97-AF65-F5344CB8AC3E}">
        <p14:creationId xmlns:p14="http://schemas.microsoft.com/office/powerpoint/2010/main" val="249341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19</a:t>
            </a:fld>
            <a:endParaRPr lang="de-DE"/>
          </a:p>
        </p:txBody>
      </p:sp>
    </p:spTree>
    <p:extLst>
      <p:ext uri="{BB962C8B-B14F-4D97-AF65-F5344CB8AC3E}">
        <p14:creationId xmlns:p14="http://schemas.microsoft.com/office/powerpoint/2010/main" val="249136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a:t>
            </a:fld>
            <a:endParaRPr lang="de-DE"/>
          </a:p>
        </p:txBody>
      </p:sp>
    </p:spTree>
    <p:extLst>
      <p:ext uri="{BB962C8B-B14F-4D97-AF65-F5344CB8AC3E}">
        <p14:creationId xmlns:p14="http://schemas.microsoft.com/office/powerpoint/2010/main" val="115810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20</a:t>
            </a:fld>
            <a:endParaRPr lang="de-DE"/>
          </a:p>
        </p:txBody>
      </p:sp>
    </p:spTree>
    <p:extLst>
      <p:ext uri="{BB962C8B-B14F-4D97-AF65-F5344CB8AC3E}">
        <p14:creationId xmlns:p14="http://schemas.microsoft.com/office/powerpoint/2010/main" val="549240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21</a:t>
            </a:fld>
            <a:endParaRPr lang="de-DE"/>
          </a:p>
        </p:txBody>
      </p:sp>
    </p:spTree>
    <p:extLst>
      <p:ext uri="{BB962C8B-B14F-4D97-AF65-F5344CB8AC3E}">
        <p14:creationId xmlns:p14="http://schemas.microsoft.com/office/powerpoint/2010/main" val="227529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22</a:t>
            </a:fld>
            <a:endParaRPr lang="de-DE"/>
          </a:p>
        </p:txBody>
      </p:sp>
    </p:spTree>
    <p:extLst>
      <p:ext uri="{BB962C8B-B14F-4D97-AF65-F5344CB8AC3E}">
        <p14:creationId xmlns:p14="http://schemas.microsoft.com/office/powerpoint/2010/main" val="2880557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23</a:t>
            </a:fld>
            <a:endParaRPr lang="de-DE"/>
          </a:p>
        </p:txBody>
      </p:sp>
    </p:spTree>
    <p:extLst>
      <p:ext uri="{BB962C8B-B14F-4D97-AF65-F5344CB8AC3E}">
        <p14:creationId xmlns:p14="http://schemas.microsoft.com/office/powerpoint/2010/main" val="46689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24</a:t>
            </a:fld>
            <a:endParaRPr lang="de-DE"/>
          </a:p>
        </p:txBody>
      </p:sp>
    </p:spTree>
    <p:extLst>
      <p:ext uri="{BB962C8B-B14F-4D97-AF65-F5344CB8AC3E}">
        <p14:creationId xmlns:p14="http://schemas.microsoft.com/office/powerpoint/2010/main" val="3985028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25</a:t>
            </a:fld>
            <a:endParaRPr lang="de-DE"/>
          </a:p>
        </p:txBody>
      </p:sp>
    </p:spTree>
    <p:extLst>
      <p:ext uri="{BB962C8B-B14F-4D97-AF65-F5344CB8AC3E}">
        <p14:creationId xmlns:p14="http://schemas.microsoft.com/office/powerpoint/2010/main" val="299480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26</a:t>
            </a:fld>
            <a:endParaRPr lang="de-DE"/>
          </a:p>
        </p:txBody>
      </p:sp>
    </p:spTree>
    <p:extLst>
      <p:ext uri="{BB962C8B-B14F-4D97-AF65-F5344CB8AC3E}">
        <p14:creationId xmlns:p14="http://schemas.microsoft.com/office/powerpoint/2010/main" val="2255148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27</a:t>
            </a:fld>
            <a:endParaRPr lang="de-DE"/>
          </a:p>
        </p:txBody>
      </p:sp>
    </p:spTree>
    <p:extLst>
      <p:ext uri="{BB962C8B-B14F-4D97-AF65-F5344CB8AC3E}">
        <p14:creationId xmlns:p14="http://schemas.microsoft.com/office/powerpoint/2010/main" val="1763092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28</a:t>
            </a:fld>
            <a:endParaRPr lang="de-DE"/>
          </a:p>
        </p:txBody>
      </p:sp>
    </p:spTree>
    <p:extLst>
      <p:ext uri="{BB962C8B-B14F-4D97-AF65-F5344CB8AC3E}">
        <p14:creationId xmlns:p14="http://schemas.microsoft.com/office/powerpoint/2010/main" val="2289108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29</a:t>
            </a:fld>
            <a:endParaRPr lang="de-DE"/>
          </a:p>
        </p:txBody>
      </p:sp>
    </p:spTree>
    <p:extLst>
      <p:ext uri="{BB962C8B-B14F-4D97-AF65-F5344CB8AC3E}">
        <p14:creationId xmlns:p14="http://schemas.microsoft.com/office/powerpoint/2010/main" val="121173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0"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a:t>
            </a:fld>
            <a:endParaRPr lang="de-DE"/>
          </a:p>
        </p:txBody>
      </p:sp>
    </p:spTree>
    <p:extLst>
      <p:ext uri="{BB962C8B-B14F-4D97-AF65-F5344CB8AC3E}">
        <p14:creationId xmlns:p14="http://schemas.microsoft.com/office/powerpoint/2010/main" val="616817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30</a:t>
            </a:fld>
            <a:endParaRPr lang="de-DE"/>
          </a:p>
        </p:txBody>
      </p:sp>
    </p:spTree>
    <p:extLst>
      <p:ext uri="{BB962C8B-B14F-4D97-AF65-F5344CB8AC3E}">
        <p14:creationId xmlns:p14="http://schemas.microsoft.com/office/powerpoint/2010/main" val="1957680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31</a:t>
            </a:fld>
            <a:endParaRPr lang="de-DE"/>
          </a:p>
        </p:txBody>
      </p:sp>
    </p:spTree>
    <p:extLst>
      <p:ext uri="{BB962C8B-B14F-4D97-AF65-F5344CB8AC3E}">
        <p14:creationId xmlns:p14="http://schemas.microsoft.com/office/powerpoint/2010/main" val="2024697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32</a:t>
            </a:fld>
            <a:endParaRPr lang="de-DE"/>
          </a:p>
        </p:txBody>
      </p:sp>
    </p:spTree>
    <p:extLst>
      <p:ext uri="{BB962C8B-B14F-4D97-AF65-F5344CB8AC3E}">
        <p14:creationId xmlns:p14="http://schemas.microsoft.com/office/powerpoint/2010/main" val="1431072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33</a:t>
            </a:fld>
            <a:endParaRPr lang="de-DE"/>
          </a:p>
        </p:txBody>
      </p:sp>
    </p:spTree>
    <p:extLst>
      <p:ext uri="{BB962C8B-B14F-4D97-AF65-F5344CB8AC3E}">
        <p14:creationId xmlns:p14="http://schemas.microsoft.com/office/powerpoint/2010/main" val="2095203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34</a:t>
            </a:fld>
            <a:endParaRPr lang="de-DE"/>
          </a:p>
        </p:txBody>
      </p:sp>
    </p:spTree>
    <p:extLst>
      <p:ext uri="{BB962C8B-B14F-4D97-AF65-F5344CB8AC3E}">
        <p14:creationId xmlns:p14="http://schemas.microsoft.com/office/powerpoint/2010/main" val="633234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35</a:t>
            </a:fld>
            <a:endParaRPr lang="de-DE"/>
          </a:p>
        </p:txBody>
      </p:sp>
    </p:spTree>
    <p:extLst>
      <p:ext uri="{BB962C8B-B14F-4D97-AF65-F5344CB8AC3E}">
        <p14:creationId xmlns:p14="http://schemas.microsoft.com/office/powerpoint/2010/main" val="2006507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36</a:t>
            </a:fld>
            <a:endParaRPr lang="de-DE"/>
          </a:p>
        </p:txBody>
      </p:sp>
    </p:spTree>
    <p:extLst>
      <p:ext uri="{BB962C8B-B14F-4D97-AF65-F5344CB8AC3E}">
        <p14:creationId xmlns:p14="http://schemas.microsoft.com/office/powerpoint/2010/main" val="3365987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37</a:t>
            </a:fld>
            <a:endParaRPr lang="de-DE"/>
          </a:p>
        </p:txBody>
      </p:sp>
    </p:spTree>
    <p:extLst>
      <p:ext uri="{BB962C8B-B14F-4D97-AF65-F5344CB8AC3E}">
        <p14:creationId xmlns:p14="http://schemas.microsoft.com/office/powerpoint/2010/main" val="2670141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38</a:t>
            </a:fld>
            <a:endParaRPr lang="de-DE"/>
          </a:p>
        </p:txBody>
      </p:sp>
    </p:spTree>
    <p:extLst>
      <p:ext uri="{BB962C8B-B14F-4D97-AF65-F5344CB8AC3E}">
        <p14:creationId xmlns:p14="http://schemas.microsoft.com/office/powerpoint/2010/main" val="1510505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39</a:t>
            </a:fld>
            <a:endParaRPr lang="de-DE"/>
          </a:p>
        </p:txBody>
      </p:sp>
    </p:spTree>
    <p:extLst>
      <p:ext uri="{BB962C8B-B14F-4D97-AF65-F5344CB8AC3E}">
        <p14:creationId xmlns:p14="http://schemas.microsoft.com/office/powerpoint/2010/main" val="45452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4</a:t>
            </a:fld>
            <a:endParaRPr lang="de-DE"/>
          </a:p>
        </p:txBody>
      </p:sp>
    </p:spTree>
    <p:extLst>
      <p:ext uri="{BB962C8B-B14F-4D97-AF65-F5344CB8AC3E}">
        <p14:creationId xmlns:p14="http://schemas.microsoft.com/office/powerpoint/2010/main" val="2879977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40</a:t>
            </a:fld>
            <a:endParaRPr lang="de-DE"/>
          </a:p>
        </p:txBody>
      </p:sp>
    </p:spTree>
    <p:extLst>
      <p:ext uri="{BB962C8B-B14F-4D97-AF65-F5344CB8AC3E}">
        <p14:creationId xmlns:p14="http://schemas.microsoft.com/office/powerpoint/2010/main" val="702126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41</a:t>
            </a:fld>
            <a:endParaRPr lang="de-DE"/>
          </a:p>
        </p:txBody>
      </p:sp>
    </p:spTree>
    <p:extLst>
      <p:ext uri="{BB962C8B-B14F-4D97-AF65-F5344CB8AC3E}">
        <p14:creationId xmlns:p14="http://schemas.microsoft.com/office/powerpoint/2010/main" val="16182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42</a:t>
            </a:fld>
            <a:endParaRPr lang="de-DE"/>
          </a:p>
        </p:txBody>
      </p:sp>
    </p:spTree>
    <p:extLst>
      <p:ext uri="{BB962C8B-B14F-4D97-AF65-F5344CB8AC3E}">
        <p14:creationId xmlns:p14="http://schemas.microsoft.com/office/powerpoint/2010/main" val="557479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43</a:t>
            </a:fld>
            <a:endParaRPr lang="de-DE"/>
          </a:p>
        </p:txBody>
      </p:sp>
    </p:spTree>
    <p:extLst>
      <p:ext uri="{BB962C8B-B14F-4D97-AF65-F5344CB8AC3E}">
        <p14:creationId xmlns:p14="http://schemas.microsoft.com/office/powerpoint/2010/main" val="1857228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44</a:t>
            </a:fld>
            <a:endParaRPr lang="de-DE"/>
          </a:p>
        </p:txBody>
      </p:sp>
    </p:spTree>
    <p:extLst>
      <p:ext uri="{BB962C8B-B14F-4D97-AF65-F5344CB8AC3E}">
        <p14:creationId xmlns:p14="http://schemas.microsoft.com/office/powerpoint/2010/main" val="3248848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45</a:t>
            </a:fld>
            <a:endParaRPr lang="de-DE"/>
          </a:p>
        </p:txBody>
      </p:sp>
    </p:spTree>
    <p:extLst>
      <p:ext uri="{BB962C8B-B14F-4D97-AF65-F5344CB8AC3E}">
        <p14:creationId xmlns:p14="http://schemas.microsoft.com/office/powerpoint/2010/main" val="2109958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46</a:t>
            </a:fld>
            <a:endParaRPr lang="de-DE"/>
          </a:p>
        </p:txBody>
      </p:sp>
    </p:spTree>
    <p:extLst>
      <p:ext uri="{BB962C8B-B14F-4D97-AF65-F5344CB8AC3E}">
        <p14:creationId xmlns:p14="http://schemas.microsoft.com/office/powerpoint/2010/main" val="4057935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47</a:t>
            </a:fld>
            <a:endParaRPr lang="de-DE"/>
          </a:p>
        </p:txBody>
      </p:sp>
    </p:spTree>
    <p:extLst>
      <p:ext uri="{BB962C8B-B14F-4D97-AF65-F5344CB8AC3E}">
        <p14:creationId xmlns:p14="http://schemas.microsoft.com/office/powerpoint/2010/main" val="3244782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48</a:t>
            </a:fld>
            <a:endParaRPr lang="de-DE"/>
          </a:p>
        </p:txBody>
      </p:sp>
    </p:spTree>
    <p:extLst>
      <p:ext uri="{BB962C8B-B14F-4D97-AF65-F5344CB8AC3E}">
        <p14:creationId xmlns:p14="http://schemas.microsoft.com/office/powerpoint/2010/main" val="966599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49</a:t>
            </a:fld>
            <a:endParaRPr lang="de-DE"/>
          </a:p>
        </p:txBody>
      </p:sp>
    </p:spTree>
    <p:extLst>
      <p:ext uri="{BB962C8B-B14F-4D97-AF65-F5344CB8AC3E}">
        <p14:creationId xmlns:p14="http://schemas.microsoft.com/office/powerpoint/2010/main" val="158501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5</a:t>
            </a:fld>
            <a:endParaRPr lang="de-DE"/>
          </a:p>
        </p:txBody>
      </p:sp>
    </p:spTree>
    <p:extLst>
      <p:ext uri="{BB962C8B-B14F-4D97-AF65-F5344CB8AC3E}">
        <p14:creationId xmlns:p14="http://schemas.microsoft.com/office/powerpoint/2010/main" val="318544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6</a:t>
            </a:fld>
            <a:endParaRPr lang="de-DE"/>
          </a:p>
        </p:txBody>
      </p:sp>
    </p:spTree>
    <p:extLst>
      <p:ext uri="{BB962C8B-B14F-4D97-AF65-F5344CB8AC3E}">
        <p14:creationId xmlns:p14="http://schemas.microsoft.com/office/powerpoint/2010/main" val="169333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7</a:t>
            </a:fld>
            <a:endParaRPr lang="de-DE"/>
          </a:p>
        </p:txBody>
      </p:sp>
    </p:spTree>
    <p:extLst>
      <p:ext uri="{BB962C8B-B14F-4D97-AF65-F5344CB8AC3E}">
        <p14:creationId xmlns:p14="http://schemas.microsoft.com/office/powerpoint/2010/main" val="163862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391653-064E-4827-822F-FDE4CBA105F3}" type="slidenum">
              <a:rPr lang="de-DE" smtClean="0"/>
              <a:t>8</a:t>
            </a:fld>
            <a:endParaRPr lang="de-DE"/>
          </a:p>
        </p:txBody>
      </p:sp>
    </p:spTree>
    <p:extLst>
      <p:ext uri="{BB962C8B-B14F-4D97-AF65-F5344CB8AC3E}">
        <p14:creationId xmlns:p14="http://schemas.microsoft.com/office/powerpoint/2010/main" val="140698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5D391653-064E-4827-822F-FDE4CBA105F3}" type="slidenum">
              <a:rPr lang="de-DE" smtClean="0"/>
              <a:t>9</a:t>
            </a:fld>
            <a:endParaRPr lang="de-DE"/>
          </a:p>
        </p:txBody>
      </p:sp>
    </p:spTree>
    <p:extLst>
      <p:ext uri="{BB962C8B-B14F-4D97-AF65-F5344CB8AC3E}">
        <p14:creationId xmlns:p14="http://schemas.microsoft.com/office/powerpoint/2010/main" val="3199216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1127448" y="1809750"/>
            <a:ext cx="8505825" cy="1439863"/>
          </a:xfrm>
        </p:spPr>
        <p:txBody>
          <a:bodyPr lIns="72000" tIns="72000" rIns="72000" bIns="72000" anchor="b"/>
          <a:lstStyle>
            <a:lvl1pPr marL="0" indent="0">
              <a:buNone/>
              <a:defRPr sz="4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en-US" dirty="0"/>
          </a:p>
        </p:txBody>
      </p:sp>
      <p:sp>
        <p:nvSpPr>
          <p:cNvPr id="13" name="Textplatzhalter 11"/>
          <p:cNvSpPr>
            <a:spLocks noGrp="1"/>
          </p:cNvSpPr>
          <p:nvPr>
            <p:ph type="body" sz="quarter" idx="11" hasCustomPrompt="1"/>
          </p:nvPr>
        </p:nvSpPr>
        <p:spPr>
          <a:xfrm>
            <a:off x="1127448" y="3463487"/>
            <a:ext cx="8505825" cy="1439863"/>
          </a:xfrm>
        </p:spPr>
        <p:txBody>
          <a:bodyPr lIns="72000" tIns="72000" rIns="72000" bIns="72000" anchor="t"/>
          <a:lstStyle>
            <a:lvl1pPr marL="0" indent="0">
              <a:buNone/>
              <a:defRPr sz="1800" b="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Untertitel</a:t>
            </a:r>
            <a:r>
              <a:rPr lang="en-US" dirty="0"/>
              <a:t> </a:t>
            </a:r>
            <a:r>
              <a:rPr lang="en-US" dirty="0" err="1"/>
              <a:t>durch</a:t>
            </a:r>
            <a:r>
              <a:rPr lang="en-US" dirty="0"/>
              <a:t> </a:t>
            </a:r>
            <a:r>
              <a:rPr lang="en-US" dirty="0" err="1"/>
              <a:t>Klicken</a:t>
            </a:r>
            <a:r>
              <a:rPr lang="en-US" dirty="0"/>
              <a:t> </a:t>
            </a:r>
            <a:r>
              <a:rPr lang="en-US" dirty="0" err="1"/>
              <a:t>hinzufügen</a:t>
            </a:r>
            <a:endParaRPr lang="en-US" dirty="0"/>
          </a:p>
        </p:txBody>
      </p:sp>
      <p:pic>
        <p:nvPicPr>
          <p:cNvPr id="7" name="Grafik 6">
            <a:extLst>
              <a:ext uri="{FF2B5EF4-FFF2-40B4-BE49-F238E27FC236}">
                <a16:creationId xmlns:a16="http://schemas.microsoft.com/office/drawing/2014/main" id="{C37B6839-1FD3-4A19-9093-697C68406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82560" y="262164"/>
            <a:ext cx="388632" cy="529200"/>
          </a:xfrm>
          <a:prstGeom prst="rect">
            <a:avLst/>
          </a:prstGeom>
        </p:spPr>
      </p:pic>
      <p:pic>
        <p:nvPicPr>
          <p:cNvPr id="8" name="Inhaltsplatzhalter 12">
            <a:extLst>
              <a:ext uri="{FF2B5EF4-FFF2-40B4-BE49-F238E27FC236}">
                <a16:creationId xmlns:a16="http://schemas.microsoft.com/office/drawing/2014/main" id="{A5037A35-5234-4FC0-92F9-E53DA8BB2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89053" y="6586439"/>
            <a:ext cx="2259002" cy="216000"/>
          </a:xfrm>
          <a:prstGeom prst="rect">
            <a:avLst/>
          </a:prstGeom>
        </p:spPr>
      </p:pic>
    </p:spTree>
    <p:extLst>
      <p:ext uri="{BB962C8B-B14F-4D97-AF65-F5344CB8AC3E}">
        <p14:creationId xmlns:p14="http://schemas.microsoft.com/office/powerpoint/2010/main" val="22830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rei Inhalte &amp; Bild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5585822-F2FD-4DB0-9904-6A8A6AC437DA}"/>
              </a:ext>
            </a:extLst>
          </p:cNvPr>
          <p:cNvGraphicFramePr>
            <a:graphicFrameLocks noChangeAspect="1"/>
          </p:cNvGraphicFramePr>
          <p:nvPr userDrawn="1">
            <p:custDataLst>
              <p:tags r:id="rId2"/>
            </p:custDataLst>
            <p:extLst>
              <p:ext uri="{D42A27DB-BD31-4B8C-83A1-F6EECF244321}">
                <p14:modId xmlns:p14="http://schemas.microsoft.com/office/powerpoint/2010/main" val="3353529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7"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CDB3F40-EC82-4DE0-A30C-C313D3F6ACB9}"/>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7" name="Bildplatzhalter 6"/>
          <p:cNvSpPr>
            <a:spLocks noGrp="1"/>
          </p:cNvSpPr>
          <p:nvPr>
            <p:ph type="pic" sz="quarter" idx="14" hasCustomPrompt="1"/>
          </p:nvPr>
        </p:nvSpPr>
        <p:spPr>
          <a:xfrm>
            <a:off x="359998" y="884237"/>
            <a:ext cx="3715113" cy="2089547"/>
          </a:xfrm>
          <a:prstGeom prst="rect">
            <a:avLst/>
          </a:prstGeom>
          <a:pattFill prst="wdDnDiag">
            <a:fgClr>
              <a:schemeClr val="bg2"/>
            </a:fgClr>
            <a:bgClr>
              <a:schemeClr val="bg1"/>
            </a:bgClr>
          </a:pattFill>
        </p:spPr>
        <p:txBody>
          <a:bodyPr tIns="252000" anchor="t" anchorCtr="0"/>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2" name="Inhaltsplatzhalter 10"/>
          <p:cNvSpPr>
            <a:spLocks noGrp="1"/>
          </p:cNvSpPr>
          <p:nvPr>
            <p:ph sz="quarter" idx="13"/>
          </p:nvPr>
        </p:nvSpPr>
        <p:spPr>
          <a:xfrm>
            <a:off x="359999" y="3135784"/>
            <a:ext cx="3715113"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10"/>
          <p:cNvSpPr>
            <a:spLocks noGrp="1"/>
          </p:cNvSpPr>
          <p:nvPr>
            <p:ph sz="quarter" idx="15"/>
          </p:nvPr>
        </p:nvSpPr>
        <p:spPr>
          <a:xfrm>
            <a:off x="4237039" y="3135784"/>
            <a:ext cx="3716336"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8115302" y="3135784"/>
            <a:ext cx="3713524"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extLst/>
          </a:lstStyle>
          <a:p>
            <a:fld id="{DA3EFD70-DBF3-461F-8595-B9ABE35D157C}" type="datetime1">
              <a:rPr lang="en-US" smtClean="0"/>
              <a:pPr/>
              <a:t>5/18/2020</a:t>
            </a:fld>
            <a:endParaRPr lang="en-US" dirty="0"/>
          </a:p>
        </p:txBody>
      </p:sp>
      <p:sp>
        <p:nvSpPr>
          <p:cNvPr id="18" name="Bildplatzhalter 6"/>
          <p:cNvSpPr>
            <a:spLocks noGrp="1"/>
          </p:cNvSpPr>
          <p:nvPr>
            <p:ph type="pic" sz="quarter" idx="17" hasCustomPrompt="1"/>
          </p:nvPr>
        </p:nvSpPr>
        <p:spPr>
          <a:xfrm>
            <a:off x="4237039" y="884238"/>
            <a:ext cx="3716336" cy="2089547"/>
          </a:xfrm>
          <a:prstGeom prst="rect">
            <a:avLst/>
          </a:prstGeom>
          <a:pattFill prst="wdDnDiag">
            <a:fgClr>
              <a:schemeClr val="bg2"/>
            </a:fgClr>
            <a:bgClr>
              <a:schemeClr val="bg1"/>
            </a:bgClr>
          </a:pattFill>
        </p:spPr>
        <p:txBody>
          <a:bodyPr tIns="252000" anchor="t" anchorCtr="0"/>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22" name="Bildplatzhalter 6"/>
          <p:cNvSpPr>
            <a:spLocks noGrp="1"/>
          </p:cNvSpPr>
          <p:nvPr>
            <p:ph type="pic" sz="quarter" idx="18" hasCustomPrompt="1"/>
          </p:nvPr>
        </p:nvSpPr>
        <p:spPr>
          <a:xfrm>
            <a:off x="8113713" y="884238"/>
            <a:ext cx="3715113" cy="2089547"/>
          </a:xfrm>
          <a:prstGeom prst="rect">
            <a:avLst/>
          </a:prstGeom>
          <a:pattFill prst="wdDnDiag">
            <a:fgClr>
              <a:schemeClr val="bg2"/>
            </a:fgClr>
            <a:bgClr>
              <a:schemeClr val="bg1"/>
            </a:bgClr>
          </a:pattFill>
        </p:spPr>
        <p:txBody>
          <a:bodyPr tIns="252000" anchor="t" anchorCtr="0"/>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4" name="Fußzeilenplatzhalter 1">
            <a:extLst>
              <a:ext uri="{FF2B5EF4-FFF2-40B4-BE49-F238E27FC236}">
                <a16:creationId xmlns:a16="http://schemas.microsoft.com/office/drawing/2014/main" id="{4BF7E5A1-CF2E-46E5-894E-E81CFCC39924}"/>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1667690402"/>
      </p:ext>
    </p:extLst>
  </p:cSld>
  <p:clrMapOvr>
    <a:masterClrMapping/>
  </p:clrMapOvr>
  <p:extLst>
    <p:ext uri="{DCECCB84-F9BA-43D5-87BE-67443E8EF086}">
      <p15:sldGuideLst xmlns:p15="http://schemas.microsoft.com/office/powerpoint/2012/main">
        <p15:guide id="1" pos="2567">
          <p15:clr>
            <a:srgbClr val="FBAE40"/>
          </p15:clr>
        </p15:guide>
        <p15:guide id="2" pos="2669">
          <p15:clr>
            <a:srgbClr val="FBAE40"/>
          </p15:clr>
        </p15:guide>
        <p15:guide id="3" pos="5010">
          <p15:clr>
            <a:srgbClr val="FBAE40"/>
          </p15:clr>
        </p15:guide>
        <p15:guide id="4" pos="51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rei Inhalte nebeneinander mit Konsequenz">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960535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1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D1460A9-B603-45FC-94BD-7558444970A3}"/>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6" name="Textplatzhalter 3"/>
          <p:cNvSpPr>
            <a:spLocks noGrp="1"/>
          </p:cNvSpPr>
          <p:nvPr>
            <p:ph type="body" sz="quarter" idx="19" hasCustomPrompt="1"/>
          </p:nvPr>
        </p:nvSpPr>
        <p:spPr bwMode="gray">
          <a:xfrm>
            <a:off x="0" y="5334000"/>
            <a:ext cx="12192000" cy="1524000"/>
          </a:xfrm>
          <a:prstGeom prst="rect">
            <a:avLst/>
          </a:prstGeom>
          <a:solidFill>
            <a:schemeClr val="accent1"/>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9" name="Textplatzhalter 5"/>
          <p:cNvSpPr>
            <a:spLocks noGrp="1"/>
          </p:cNvSpPr>
          <p:nvPr>
            <p:ph type="body" sz="quarter" idx="11" hasCustomPrompt="1"/>
          </p:nvPr>
        </p:nvSpPr>
        <p:spPr>
          <a:xfrm rot="5400000">
            <a:off x="36363" y="5815987"/>
            <a:ext cx="1008000" cy="360000"/>
          </a:xfrm>
          <a:prstGeom prst="triangle">
            <a:avLst/>
          </a:prstGeom>
          <a:solidFill>
            <a:schemeClr val="bg1"/>
          </a:solidFill>
        </p:spPr>
        <p:txBody>
          <a:bodyPr/>
          <a:lstStyle>
            <a:lvl1pPr marL="0" indent="0">
              <a:buNone/>
              <a:defRPr sz="100">
                <a:solidFill>
                  <a:schemeClr val="accent5"/>
                </a:solidFill>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
        <p:nvSpPr>
          <p:cNvPr id="21"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17"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defRPr>
            </a:lvl1pPr>
          </a:lstStyle>
          <a:p>
            <a:fld id="{369A084B-84B6-4F15-B0F5-CCDC4176846B}" type="slidenum">
              <a:rPr lang="en-US" smtClean="0"/>
              <a:pPr/>
              <a:t>‹Nr.›</a:t>
            </a:fld>
            <a:endParaRPr lang="en-US" dirty="0"/>
          </a:p>
        </p:txBody>
      </p:sp>
      <p:sp>
        <p:nvSpPr>
          <p:cNvPr id="18"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defRPr>
            </a:lvl1pPr>
            <a:extLst/>
          </a:lstStyle>
          <a:p>
            <a:fld id="{F5F49834-0F94-46C7-84CE-7B19EA7AE394}" type="datetime1">
              <a:rPr lang="en-US" smtClean="0"/>
              <a:t>5/18/2020</a:t>
            </a:fld>
            <a:endParaRPr lang="en-US" dirty="0"/>
          </a:p>
        </p:txBody>
      </p:sp>
      <p:sp>
        <p:nvSpPr>
          <p:cNvPr id="20" name="Inhaltsplatzhalter 10"/>
          <p:cNvSpPr>
            <a:spLocks noGrp="1"/>
          </p:cNvSpPr>
          <p:nvPr>
            <p:ph sz="quarter" idx="13"/>
          </p:nvPr>
        </p:nvSpPr>
        <p:spPr>
          <a:xfrm>
            <a:off x="359999" y="889472"/>
            <a:ext cx="3715113" cy="4298478"/>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2" name="Inhaltsplatzhalter 10"/>
          <p:cNvSpPr>
            <a:spLocks noGrp="1"/>
          </p:cNvSpPr>
          <p:nvPr>
            <p:ph sz="quarter" idx="15"/>
          </p:nvPr>
        </p:nvSpPr>
        <p:spPr>
          <a:xfrm>
            <a:off x="4237039" y="889472"/>
            <a:ext cx="3716336" cy="4298478"/>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3" name="Inhaltsplatzhalter 10"/>
          <p:cNvSpPr>
            <a:spLocks noGrp="1"/>
          </p:cNvSpPr>
          <p:nvPr>
            <p:ph sz="quarter" idx="16"/>
          </p:nvPr>
        </p:nvSpPr>
        <p:spPr>
          <a:xfrm>
            <a:off x="8115302" y="889472"/>
            <a:ext cx="3713524" cy="4298478"/>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Fußzeilenplatzhalter 1">
            <a:extLst>
              <a:ext uri="{FF2B5EF4-FFF2-40B4-BE49-F238E27FC236}">
                <a16:creationId xmlns:a16="http://schemas.microsoft.com/office/drawing/2014/main" id="{BB389E80-7BAD-4CB2-AFAC-F022C2626B04}"/>
              </a:ext>
            </a:extLst>
          </p:cNvPr>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1555791830"/>
      </p:ext>
    </p:extLst>
  </p:cSld>
  <p:clrMapOvr>
    <a:masterClrMapping/>
  </p:clrMapOvr>
  <p:extLst>
    <p:ext uri="{DCECCB84-F9BA-43D5-87BE-67443E8EF086}">
      <p15:sldGuideLst xmlns:p15="http://schemas.microsoft.com/office/powerpoint/2012/main">
        <p15:guide id="1" pos="3840">
          <p15:clr>
            <a:srgbClr val="FBAE40"/>
          </p15:clr>
        </p15:guide>
        <p15:guide id="2" pos="2570">
          <p15:clr>
            <a:srgbClr val="FBAE40"/>
          </p15:clr>
        </p15:guide>
        <p15:guide id="3" pos="2667">
          <p15:clr>
            <a:srgbClr val="FBAE40"/>
          </p15:clr>
        </p15:guide>
        <p15:guide id="4" pos="5010">
          <p15:clr>
            <a:srgbClr val="FBAE40"/>
          </p15:clr>
        </p15:guide>
        <p15:guide id="5" pos="5111">
          <p15:clr>
            <a:srgbClr val="FBAE40"/>
          </p15:clr>
        </p15:guide>
        <p15:guide id="6" orient="horz" pos="32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er Inhalte &amp; Bild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804B63A-EC31-4D1D-9B2B-A34717F04239}"/>
              </a:ext>
            </a:extLst>
          </p:cNvPr>
          <p:cNvGraphicFramePr>
            <a:graphicFrameLocks noChangeAspect="1"/>
          </p:cNvGraphicFramePr>
          <p:nvPr userDrawn="1">
            <p:custDataLst>
              <p:tags r:id="rId2"/>
            </p:custDataLst>
            <p:extLst>
              <p:ext uri="{D42A27DB-BD31-4B8C-83A1-F6EECF244321}">
                <p14:modId xmlns:p14="http://schemas.microsoft.com/office/powerpoint/2010/main" val="147575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71"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9E21ED9-AABC-4574-9DA7-235C0126A633}"/>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7" name="Bildplatzhalter 6"/>
          <p:cNvSpPr>
            <a:spLocks noGrp="1"/>
          </p:cNvSpPr>
          <p:nvPr>
            <p:ph type="pic" sz="quarter" idx="14" hasCustomPrompt="1"/>
          </p:nvPr>
        </p:nvSpPr>
        <p:spPr>
          <a:xfrm>
            <a:off x="359998" y="884237"/>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2" name="Inhaltsplatzhalter 10"/>
          <p:cNvSpPr>
            <a:spLocks noGrp="1"/>
          </p:cNvSpPr>
          <p:nvPr>
            <p:ph sz="quarter" idx="13"/>
          </p:nvPr>
        </p:nvSpPr>
        <p:spPr>
          <a:xfrm>
            <a:off x="359999"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10"/>
          <p:cNvSpPr>
            <a:spLocks noGrp="1"/>
          </p:cNvSpPr>
          <p:nvPr>
            <p:ph sz="quarter" idx="15"/>
          </p:nvPr>
        </p:nvSpPr>
        <p:spPr>
          <a:xfrm>
            <a:off x="3267341"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6174684"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extLst/>
          </a:lstStyle>
          <a:p>
            <a:fld id="{1AC73466-81B8-4AE9-B1CA-83E89ABD203A}" type="datetime1">
              <a:rPr lang="en-US" smtClean="0"/>
              <a:pPr/>
              <a:t>5/18/2020</a:t>
            </a:fld>
            <a:endParaRPr lang="en-US" dirty="0"/>
          </a:p>
        </p:txBody>
      </p:sp>
      <p:sp>
        <p:nvSpPr>
          <p:cNvPr id="18" name="Bildplatzhalter 6"/>
          <p:cNvSpPr>
            <a:spLocks noGrp="1"/>
          </p:cNvSpPr>
          <p:nvPr>
            <p:ph type="pic" sz="quarter" idx="17" hasCustomPrompt="1"/>
          </p:nvPr>
        </p:nvSpPr>
        <p:spPr>
          <a:xfrm>
            <a:off x="3267341" y="884238"/>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22" name="Bildplatzhalter 6"/>
          <p:cNvSpPr>
            <a:spLocks noGrp="1"/>
          </p:cNvSpPr>
          <p:nvPr>
            <p:ph type="pic" sz="quarter" idx="18" hasCustomPrompt="1"/>
          </p:nvPr>
        </p:nvSpPr>
        <p:spPr>
          <a:xfrm>
            <a:off x="6174684" y="884238"/>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14" name="Inhaltsplatzhalter 10"/>
          <p:cNvSpPr>
            <a:spLocks noGrp="1"/>
          </p:cNvSpPr>
          <p:nvPr>
            <p:ph sz="quarter" idx="19"/>
          </p:nvPr>
        </p:nvSpPr>
        <p:spPr>
          <a:xfrm>
            <a:off x="9082027" y="3135784"/>
            <a:ext cx="2746800" cy="3362215"/>
          </a:xfrm>
          <a:prstGeom prst="rect">
            <a:avLst/>
          </a:prstGeom>
        </p:spPr>
        <p:txBody>
          <a:bodyPr>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3" name="Bildplatzhalter 6"/>
          <p:cNvSpPr>
            <a:spLocks noGrp="1"/>
          </p:cNvSpPr>
          <p:nvPr>
            <p:ph type="pic" sz="quarter" idx="20" hasCustomPrompt="1"/>
          </p:nvPr>
        </p:nvSpPr>
        <p:spPr>
          <a:xfrm>
            <a:off x="9082027" y="884238"/>
            <a:ext cx="27468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stStyle>
          <a:p>
            <a:r>
              <a:rPr lang="en-US" dirty="0"/>
              <a:t>Bild </a:t>
            </a:r>
            <a:r>
              <a:rPr lang="en-US" dirty="0" err="1"/>
              <a:t>einfügen</a:t>
            </a:r>
            <a:endParaRPr lang="en-US" dirty="0"/>
          </a:p>
        </p:txBody>
      </p:sp>
      <p:sp>
        <p:nvSpPr>
          <p:cNvPr id="24" name="Fußzeilenplatzhalter 1">
            <a:extLst>
              <a:ext uri="{FF2B5EF4-FFF2-40B4-BE49-F238E27FC236}">
                <a16:creationId xmlns:a16="http://schemas.microsoft.com/office/drawing/2014/main" id="{358A7336-B55B-401E-ADEC-955A8A8F287B}"/>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2530810145"/>
      </p:ext>
    </p:extLst>
  </p:cSld>
  <p:clrMapOvr>
    <a:masterClrMapping/>
  </p:clrMapOvr>
  <p:extLst>
    <p:ext uri="{DCECCB84-F9BA-43D5-87BE-67443E8EF086}">
      <p15:sldGuideLst xmlns:p15="http://schemas.microsoft.com/office/powerpoint/2012/main">
        <p15:guide id="1" pos="1963">
          <p15:clr>
            <a:srgbClr val="FBAE40"/>
          </p15:clr>
        </p15:guide>
        <p15:guide id="2" pos="5626">
          <p15:clr>
            <a:srgbClr val="FBAE40"/>
          </p15:clr>
        </p15:guide>
        <p15:guide id="4" pos="5717">
          <p15:clr>
            <a:srgbClr val="FBAE40"/>
          </p15:clr>
        </p15:guide>
        <p15:guide id="5" pos="3840">
          <p15:clr>
            <a:srgbClr val="FBAE40"/>
          </p15:clr>
        </p15:guide>
        <p15:guide id="6" pos="2054">
          <p15:clr>
            <a:srgbClr val="FBAE40"/>
          </p15:clr>
        </p15:guide>
        <p15:guide id="7" pos="3789">
          <p15:clr>
            <a:srgbClr val="FBAE40"/>
          </p15:clr>
        </p15:guide>
        <p15:guide id="8" pos="3890">
          <p15:clr>
            <a:srgbClr val="FBAE40"/>
          </p15:clr>
        </p15:guide>
        <p15:guide id="10" orient="horz" pos="1973">
          <p15:clr>
            <a:srgbClr val="FBAE40"/>
          </p15:clr>
        </p15:guide>
        <p15:guide id="11" orient="horz" pos="18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Drittel, ein Drit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DBBD65C-01CC-4DC6-8263-ED6E88D05B9B}"/>
              </a:ext>
            </a:extLst>
          </p:cNvPr>
          <p:cNvGraphicFramePr>
            <a:graphicFrameLocks noChangeAspect="1"/>
          </p:cNvGraphicFramePr>
          <p:nvPr userDrawn="1">
            <p:custDataLst>
              <p:tags r:id="rId2"/>
            </p:custDataLst>
            <p:extLst>
              <p:ext uri="{D42A27DB-BD31-4B8C-83A1-F6EECF244321}">
                <p14:modId xmlns:p14="http://schemas.microsoft.com/office/powerpoint/2010/main" val="1943888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95"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856A298-C851-4CF7-8F3B-EEDA448D5876}"/>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7" y="884237"/>
            <a:ext cx="7593377" cy="56137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8114850" y="884238"/>
            <a:ext cx="3715200" cy="56137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0C539D2A-5567-4DA1-BB55-3060681EFBED}" type="datetime1">
              <a:rPr lang="en-US" smtClean="0"/>
              <a:t>5/18/2020</a:t>
            </a:fld>
            <a:endParaRPr lang="en-US" dirty="0"/>
          </a:p>
        </p:txBody>
      </p:sp>
      <p:sp>
        <p:nvSpPr>
          <p:cNvPr id="10" name="Fußzeilenplatzhalter 1">
            <a:extLst>
              <a:ext uri="{FF2B5EF4-FFF2-40B4-BE49-F238E27FC236}">
                <a16:creationId xmlns:a16="http://schemas.microsoft.com/office/drawing/2014/main" id="{DE6C6C11-EEA0-4802-BE44-A924FC831D2F}"/>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2254151250"/>
      </p:ext>
    </p:extLst>
  </p:cSld>
  <p:clrMapOvr>
    <a:masterClrMapping/>
  </p:clrMapOvr>
  <p:extLst>
    <p:ext uri="{DCECCB84-F9BA-43D5-87BE-67443E8EF086}">
      <p15:sldGuideLst xmlns:p15="http://schemas.microsoft.com/office/powerpoint/2012/main">
        <p15:guide id="1" pos="2567">
          <p15:clr>
            <a:srgbClr val="FBAE40"/>
          </p15:clr>
        </p15:guide>
        <p15:guide id="2" pos="2669">
          <p15:clr>
            <a:srgbClr val="FBAE40"/>
          </p15:clr>
        </p15:guide>
        <p15:guide id="3" pos="5010">
          <p15:clr>
            <a:srgbClr val="FBAE40"/>
          </p15:clr>
        </p15:guide>
        <p15:guide id="4" pos="511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in Drittel, zwei Drit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8E20E1D-B071-41F8-8464-0B50035CFB70}"/>
              </a:ext>
            </a:extLst>
          </p:cNvPr>
          <p:cNvGraphicFramePr>
            <a:graphicFrameLocks noChangeAspect="1"/>
          </p:cNvGraphicFramePr>
          <p:nvPr userDrawn="1">
            <p:custDataLst>
              <p:tags r:id="rId2"/>
            </p:custDataLst>
            <p:extLst>
              <p:ext uri="{D42A27DB-BD31-4B8C-83A1-F6EECF244321}">
                <p14:modId xmlns:p14="http://schemas.microsoft.com/office/powerpoint/2010/main" val="108133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19"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C30F1A5-0A6E-48EC-924F-327ACBD51D68}"/>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8"/>
            <a:ext cx="3715113" cy="56137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4237039" y="884238"/>
            <a:ext cx="7594654" cy="56137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2EF63725-C31E-4E8A-A0E4-2400F3D7F8F9}" type="datetime1">
              <a:rPr lang="en-US" smtClean="0"/>
              <a:t>5/18/2020</a:t>
            </a:fld>
            <a:endParaRPr lang="en-US" dirty="0"/>
          </a:p>
        </p:txBody>
      </p:sp>
      <p:sp>
        <p:nvSpPr>
          <p:cNvPr id="10" name="Fußzeilenplatzhalter 1">
            <a:extLst>
              <a:ext uri="{FF2B5EF4-FFF2-40B4-BE49-F238E27FC236}">
                <a16:creationId xmlns:a16="http://schemas.microsoft.com/office/drawing/2014/main" id="{6CABC375-BDD6-4B94-8876-77F163B66F39}"/>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3197209991"/>
      </p:ext>
    </p:extLst>
  </p:cSld>
  <p:clrMapOvr>
    <a:masterClrMapping/>
  </p:clrMapOvr>
  <p:extLst>
    <p:ext uri="{DCECCB84-F9BA-43D5-87BE-67443E8EF086}">
      <p15:sldGuideLst xmlns:p15="http://schemas.microsoft.com/office/powerpoint/2012/main">
        <p15:guide id="1" pos="2567">
          <p15:clr>
            <a:srgbClr val="FBAE40"/>
          </p15:clr>
        </p15:guide>
        <p15:guide id="2" pos="2669">
          <p15:clr>
            <a:srgbClr val="FBAE40"/>
          </p15:clr>
        </p15:guide>
        <p15:guide id="3" pos="5009">
          <p15:clr>
            <a:srgbClr val="FBAE40"/>
          </p15:clr>
        </p15:guide>
        <p15:guide id="4" pos="51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er Inhalt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9A3A907-A36E-4A02-9C74-8F4408682656}"/>
              </a:ext>
            </a:extLst>
          </p:cNvPr>
          <p:cNvGraphicFramePr>
            <a:graphicFrameLocks noChangeAspect="1"/>
          </p:cNvGraphicFramePr>
          <p:nvPr userDrawn="1">
            <p:custDataLst>
              <p:tags r:id="rId2"/>
            </p:custDataLst>
            <p:extLst>
              <p:ext uri="{D42A27DB-BD31-4B8C-83A1-F6EECF244321}">
                <p14:modId xmlns:p14="http://schemas.microsoft.com/office/powerpoint/2010/main" val="2898877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43"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4BF56CB-A4EB-404B-9A03-2D4218A222F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9"/>
            <a:ext cx="5652000" cy="27241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8"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(22pt)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C8C12245-B9BF-480A-9AFF-33B403F9B1BD}" type="datetime1">
              <a:rPr lang="en-US" smtClean="0"/>
              <a:t>5/18/2020</a:t>
            </a:fld>
            <a:endParaRPr lang="en-US" dirty="0"/>
          </a:p>
        </p:txBody>
      </p:sp>
      <p:sp>
        <p:nvSpPr>
          <p:cNvPr id="11" name="Inhaltsplatzhalter 10"/>
          <p:cNvSpPr>
            <a:spLocks noGrp="1"/>
          </p:cNvSpPr>
          <p:nvPr>
            <p:ph sz="quarter" idx="14"/>
          </p:nvPr>
        </p:nvSpPr>
        <p:spPr>
          <a:xfrm>
            <a:off x="359999" y="3770313"/>
            <a:ext cx="5652000" cy="27241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Inhaltsplatzhalter 10"/>
          <p:cNvSpPr>
            <a:spLocks noGrp="1"/>
          </p:cNvSpPr>
          <p:nvPr>
            <p:ph sz="quarter" idx="15"/>
          </p:nvPr>
        </p:nvSpPr>
        <p:spPr>
          <a:xfrm>
            <a:off x="6180502" y="884239"/>
            <a:ext cx="5652000" cy="27241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 name="Inhaltsplatzhalter 10"/>
          <p:cNvSpPr>
            <a:spLocks noGrp="1"/>
          </p:cNvSpPr>
          <p:nvPr>
            <p:ph sz="quarter" idx="16"/>
          </p:nvPr>
        </p:nvSpPr>
        <p:spPr>
          <a:xfrm>
            <a:off x="6180138" y="3770313"/>
            <a:ext cx="5652000" cy="27241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Fußzeilenplatzhalter 1">
            <a:extLst>
              <a:ext uri="{FF2B5EF4-FFF2-40B4-BE49-F238E27FC236}">
                <a16:creationId xmlns:a16="http://schemas.microsoft.com/office/drawing/2014/main" id="{62B3AE80-B06C-4967-9AF3-2109E77C8F63}"/>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1933306580"/>
      </p:ext>
    </p:extLst>
  </p:cSld>
  <p:clrMapOvr>
    <a:masterClrMapping/>
  </p:clrMapOvr>
  <p:extLst>
    <p:ext uri="{DCECCB84-F9BA-43D5-87BE-67443E8EF086}">
      <p15:sldGuideLst xmlns:p15="http://schemas.microsoft.com/office/powerpoint/2012/main">
        <p15:guide id="7" orient="horz" pos="2273">
          <p15:clr>
            <a:srgbClr val="FBAE40"/>
          </p15:clr>
        </p15:guide>
        <p15:guide id="8" orient="horz" pos="2375">
          <p15:clr>
            <a:srgbClr val="FBAE40"/>
          </p15:clr>
        </p15:guide>
        <p15:guide id="9" pos="3840">
          <p15:clr>
            <a:srgbClr val="FBAE40"/>
          </p15:clr>
        </p15:guide>
        <p15:guide id="10" pos="3788">
          <p15:clr>
            <a:srgbClr val="FBAE40"/>
          </p15:clr>
        </p15:guide>
        <p15:guide id="11" pos="389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29CEB06-AA6D-4BF9-8BDE-029B2B7ADDB0}"/>
              </a:ext>
            </a:extLst>
          </p:cNvPr>
          <p:cNvGraphicFramePr>
            <a:graphicFrameLocks noChangeAspect="1"/>
          </p:cNvGraphicFramePr>
          <p:nvPr userDrawn="1">
            <p:custDataLst>
              <p:tags r:id="rId2"/>
            </p:custDataLst>
            <p:extLst>
              <p:ext uri="{D42A27DB-BD31-4B8C-83A1-F6EECF244321}">
                <p14:modId xmlns:p14="http://schemas.microsoft.com/office/powerpoint/2010/main" val="2530425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67"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7CDB3E5-A07D-4080-93F3-E76AD2FDA22C}"/>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(22pt) </a:t>
            </a:r>
            <a:r>
              <a:rPr lang="en-US" dirty="0" err="1"/>
              <a:t>durch</a:t>
            </a:r>
            <a:r>
              <a:rPr lang="en-US" dirty="0"/>
              <a:t> </a:t>
            </a:r>
            <a:r>
              <a:rPr lang="en-US" dirty="0" err="1"/>
              <a:t>Klicken</a:t>
            </a:r>
            <a:r>
              <a:rPr lang="en-US" dirty="0"/>
              <a:t> </a:t>
            </a:r>
            <a:r>
              <a:rPr lang="en-US" dirty="0" err="1"/>
              <a:t>bearbeiten</a:t>
            </a:r>
            <a:endParaRPr lang="en-US" dirty="0"/>
          </a:p>
        </p:txBody>
      </p:sp>
      <p:sp>
        <p:nvSpPr>
          <p:cNvPr id="15"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16"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D5E0E473-13FF-465A-93AF-01D2CE0259A5}" type="datetime1">
              <a:rPr lang="en-US" smtClean="0"/>
              <a:t>5/18/2020</a:t>
            </a:fld>
            <a:endParaRPr lang="en-US" dirty="0"/>
          </a:p>
        </p:txBody>
      </p:sp>
      <p:sp>
        <p:nvSpPr>
          <p:cNvPr id="8" name="Fußzeilenplatzhalter 1">
            <a:extLst>
              <a:ext uri="{FF2B5EF4-FFF2-40B4-BE49-F238E27FC236}">
                <a16:creationId xmlns:a16="http://schemas.microsoft.com/office/drawing/2014/main" id="{D89A6E7F-6367-454C-A934-54B4C6AA45CC}"/>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363701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hne Titel">
    <p:spTree>
      <p:nvGrpSpPr>
        <p:cNvPr id="1" name=""/>
        <p:cNvGrpSpPr/>
        <p:nvPr/>
      </p:nvGrpSpPr>
      <p:grpSpPr>
        <a:xfrm>
          <a:off x="0" y="0"/>
          <a:ext cx="0" cy="0"/>
          <a:chOff x="0" y="0"/>
          <a:chExt cx="0" cy="0"/>
        </a:xfrm>
      </p:grpSpPr>
      <p:sp>
        <p:nvSpPr>
          <p:cNvPr id="13"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14"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735A8406-38D3-45D0-957C-CBD4EC84CECF}" type="datetime1">
              <a:rPr lang="en-US" smtClean="0"/>
              <a:t>5/18/2020</a:t>
            </a:fld>
            <a:endParaRPr lang="en-US" dirty="0"/>
          </a:p>
        </p:txBody>
      </p:sp>
      <p:sp>
        <p:nvSpPr>
          <p:cNvPr id="5" name="Fußzeilenplatzhalter 1">
            <a:extLst>
              <a:ext uri="{FF2B5EF4-FFF2-40B4-BE49-F238E27FC236}">
                <a16:creationId xmlns:a16="http://schemas.microsoft.com/office/drawing/2014/main" id="{995D6C41-1E8F-4BE0-A037-DF931B839528}"/>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141573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de-DE"/>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spcBef>
                <a:spcPts val="300"/>
              </a:spcBef>
              <a:spcAft>
                <a:spcPts val="100"/>
              </a:spcAft>
            </a:pPr>
            <a:endParaRPr lang="en-US" sz="1800" dirty="0">
              <a:solidFill>
                <a:schemeClr val="tx1"/>
              </a:solidFill>
              <a:latin typeface="+mj-lt"/>
            </a:endParaRPr>
          </a:p>
        </p:txBody>
      </p:sp>
    </p:spTree>
    <p:extLst>
      <p:ext uri="{BB962C8B-B14F-4D97-AF65-F5344CB8AC3E}">
        <p14:creationId xmlns:p14="http://schemas.microsoft.com/office/powerpoint/2010/main" val="18080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links und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016897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41"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816330-2D4D-48FD-A33C-7CEE22510E6A}"/>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3200" b="0"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p:cNvSpPr>
            <a:spLocks noGrp="1"/>
          </p:cNvSpPr>
          <p:nvPr>
            <p:ph type="title" hasCustomPrompt="1"/>
          </p:nvPr>
        </p:nvSpPr>
        <p:spPr bwMode="gray">
          <a:xfrm>
            <a:off x="1" y="0"/>
            <a:ext cx="3689350" cy="6858000"/>
          </a:xfrm>
          <a:prstGeom prst="rect">
            <a:avLst/>
          </a:prstGeom>
          <a:solidFill>
            <a:schemeClr val="accent1"/>
          </a:solidFill>
        </p:spPr>
        <p:txBody>
          <a:bodyPr vert="horz" lIns="360000" tIns="900000" rIns="360000" bIns="0" rtlCol="0" anchor="t">
            <a:noAutofit/>
          </a:bodyPr>
          <a:lstStyle>
            <a:lvl1pPr>
              <a:defRPr lang="de-DE" sz="2800" b="0" baseline="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spcAft>
                <a:spcPts val="100"/>
              </a:spcAft>
            </a:pPr>
            <a:r>
              <a:rPr lang="en-US" sz="3200" dirty="0" err="1"/>
              <a:t>Überschrift</a:t>
            </a:r>
            <a:r>
              <a:rPr lang="en-US" sz="3200" dirty="0"/>
              <a:t> 28pt </a:t>
            </a:r>
            <a:br>
              <a:rPr lang="en-US" sz="3200" dirty="0"/>
            </a:br>
            <a:r>
              <a:rPr lang="en-US" sz="3200" dirty="0" err="1"/>
              <a:t>Unterüberschrift</a:t>
            </a:r>
            <a:r>
              <a:rPr lang="en-US" sz="3200" dirty="0"/>
              <a:t> 22pt</a:t>
            </a:r>
            <a:endParaRPr lang="en-US" sz="2800" dirty="0">
              <a:solidFill>
                <a:schemeClr val="accent2">
                  <a:lumMod val="60000"/>
                  <a:lumOff val="40000"/>
                </a:schemeClr>
              </a:solidFill>
            </a:endParaRPr>
          </a:p>
        </p:txBody>
      </p:sp>
      <p:sp>
        <p:nvSpPr>
          <p:cNvPr id="17" name="Fußzeilenplatzhalter 1"/>
          <p:cNvSpPr>
            <a:spLocks noGrp="1"/>
          </p:cNvSpPr>
          <p:nvPr>
            <p:ph type="ftr" sz="quarter" idx="3"/>
          </p:nvPr>
        </p:nvSpPr>
        <p:spPr>
          <a:xfrm>
            <a:off x="4372297" y="6584951"/>
            <a:ext cx="5012928" cy="215900"/>
          </a:xfrm>
          <a:prstGeom prst="rect">
            <a:avLst/>
          </a:prstGeom>
        </p:spPr>
        <p:txBody>
          <a:bodyPr vert="horz" lIns="0" tIns="45715" rIns="91429" bIns="45715" rtlCol="0" anchor="ctr"/>
          <a:lstStyle>
            <a:lvl1pPr algn="l">
              <a:defRPr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Tezos</a:t>
            </a:r>
            <a:r>
              <a:rPr lang="en-US" dirty="0"/>
              <a:t> Deep Dive Deck - Licensed under CC BY 4.0</a:t>
            </a:r>
          </a:p>
        </p:txBody>
      </p:sp>
      <p:sp>
        <p:nvSpPr>
          <p:cNvPr id="18"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369A084B-84B6-4F15-B0F5-CCDC4176846B}" type="slidenum">
              <a:rPr lang="en-US" smtClean="0"/>
              <a:pPr/>
              <a:t>‹Nr.›</a:t>
            </a:fld>
            <a:endParaRPr lang="en-US" dirty="0"/>
          </a:p>
        </p:txBody>
      </p:sp>
      <p:sp>
        <p:nvSpPr>
          <p:cNvPr id="19" name="Rectangle 3"/>
          <p:cNvSpPr>
            <a:spLocks noGrp="1"/>
          </p:cNvSpPr>
          <p:nvPr>
            <p:ph type="dt" sz="half" idx="2"/>
          </p:nvPr>
        </p:nvSpPr>
        <p:spPr>
          <a:xfrm>
            <a:off x="3851351" y="6584851"/>
            <a:ext cx="493866" cy="216000"/>
          </a:xfrm>
          <a:prstGeom prst="rect">
            <a:avLst/>
          </a:prstGeom>
        </p:spPr>
        <p:txBody>
          <a:bodyPr wrap="none" lIns="0" tIns="0" rIns="0" bIns="0" anchor="ctr"/>
          <a:lstStyle>
            <a:lvl1pPr eaLnBrk="1" latinLnBrk="0" hangingPunct="1">
              <a:defRPr kumimoji="0" lang="de-DE" sz="7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extLst/>
          </a:lstStyle>
          <a:p>
            <a:fld id="{311B61D5-EC89-477F-A699-6789F9542098}" type="datetime1">
              <a:rPr lang="en-US" smtClean="0"/>
              <a:pPr/>
              <a:t>5/18/2020</a:t>
            </a:fld>
            <a:endParaRPr lang="en-US" dirty="0"/>
          </a:p>
        </p:txBody>
      </p:sp>
      <p:sp>
        <p:nvSpPr>
          <p:cNvPr id="12" name="Textplatzhalter 4"/>
          <p:cNvSpPr>
            <a:spLocks noGrp="1"/>
          </p:cNvSpPr>
          <p:nvPr>
            <p:ph idx="1"/>
          </p:nvPr>
        </p:nvSpPr>
        <p:spPr>
          <a:xfrm>
            <a:off x="3851351" y="883065"/>
            <a:ext cx="7978250" cy="5614935"/>
          </a:xfrm>
          <a:prstGeom prst="rect">
            <a:avLst/>
          </a:prstGeom>
        </p:spPr>
        <p:txBody>
          <a:bodyPr vert="horz" lIns="0" tIns="0" rIns="0" bIns="0" rtlCol="0">
            <a:noAutofit/>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8" name="Textplatzhalter 7">
            <a:extLst>
              <a:ext uri="{FF2B5EF4-FFF2-40B4-BE49-F238E27FC236}">
                <a16:creationId xmlns:a16="http://schemas.microsoft.com/office/drawing/2014/main" id="{34E0AEF2-3A7E-43A3-8BCA-178C859D7347}"/>
              </a:ext>
            </a:extLst>
          </p:cNvPr>
          <p:cNvSpPr>
            <a:spLocks noGrp="1"/>
          </p:cNvSpPr>
          <p:nvPr>
            <p:ph type="body" sz="quarter" idx="10" hasCustomPrompt="1"/>
          </p:nvPr>
        </p:nvSpPr>
        <p:spPr>
          <a:xfrm>
            <a:off x="3851351" y="258762"/>
            <a:ext cx="7308000" cy="424800"/>
          </a:xfrm>
        </p:spPr>
        <p:txBody>
          <a:bodyPr vert="horz" lIns="0" tIns="72000" rIns="0" bIns="0" rtlCol="0" anchor="b">
            <a:noAutofit/>
          </a:bodyPr>
          <a:lstStyle>
            <a:lvl1pPr marL="0" indent="0">
              <a:buNone/>
              <a:defRPr lang="de-DE" sz="22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lang="de-DE" sz="2200" b="1" dirty="0" smtClean="0">
                <a:solidFill>
                  <a:schemeClr val="tx2"/>
                </a:solidFill>
                <a:latin typeface="Arial" charset="0"/>
                <a:ea typeface="+mn-ea"/>
                <a:cs typeface="Arial" charset="0"/>
              </a:defRPr>
            </a:lvl2pPr>
            <a:lvl3pPr>
              <a:defRPr lang="de-DE" sz="2200" b="1" dirty="0" smtClean="0">
                <a:solidFill>
                  <a:schemeClr val="tx2"/>
                </a:solidFill>
                <a:latin typeface="Arial" charset="0"/>
                <a:ea typeface="+mn-ea"/>
                <a:cs typeface="Arial" charset="0"/>
              </a:defRPr>
            </a:lvl3pPr>
            <a:lvl4pPr>
              <a:defRPr lang="de-DE" sz="2200" b="1" dirty="0" smtClean="0">
                <a:solidFill>
                  <a:schemeClr val="tx2"/>
                </a:solidFill>
                <a:latin typeface="Arial" charset="0"/>
                <a:ea typeface="+mn-ea"/>
                <a:cs typeface="Arial" charset="0"/>
              </a:defRPr>
            </a:lvl4pPr>
            <a:lvl5pPr>
              <a:defRPr lang="de-DE" sz="2200" b="1" dirty="0">
                <a:solidFill>
                  <a:schemeClr val="tx2"/>
                </a:solidFill>
                <a:latin typeface="Arial" charset="0"/>
                <a:ea typeface="+mn-ea"/>
                <a:cs typeface="Arial" charset="0"/>
              </a:defRPr>
            </a:lvl5pPr>
          </a:lstStyle>
          <a:p>
            <a:r>
              <a:rPr lang="en-US" dirty="0" err="1"/>
              <a:t>Überschrift</a:t>
            </a:r>
            <a:r>
              <a:rPr lang="en-US" dirty="0"/>
              <a:t> der </a:t>
            </a:r>
            <a:r>
              <a:rPr lang="en-US" dirty="0" err="1"/>
              <a:t>Folie</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Tree>
    <p:extLst>
      <p:ext uri="{BB962C8B-B14F-4D97-AF65-F5344CB8AC3E}">
        <p14:creationId xmlns:p14="http://schemas.microsoft.com/office/powerpoint/2010/main" val="1857612851"/>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sverzeichnis/Agenda">
    <p:spTree>
      <p:nvGrpSpPr>
        <p:cNvPr id="1" name=""/>
        <p:cNvGrpSpPr/>
        <p:nvPr/>
      </p:nvGrpSpPr>
      <p:grpSpPr>
        <a:xfrm>
          <a:off x="0" y="0"/>
          <a:ext cx="0" cy="0"/>
          <a:chOff x="0" y="0"/>
          <a:chExt cx="0" cy="0"/>
        </a:xfrm>
      </p:grpSpPr>
      <p:sp>
        <p:nvSpPr>
          <p:cNvPr id="12" name="Textplatzhalter 9"/>
          <p:cNvSpPr>
            <a:spLocks noGrp="1"/>
          </p:cNvSpPr>
          <p:nvPr>
            <p:ph type="body" sz="quarter" idx="14" hasCustomPrompt="1"/>
          </p:nvPr>
        </p:nvSpPr>
        <p:spPr bwMode="gray">
          <a:xfrm>
            <a:off x="1563788" y="1193260"/>
            <a:ext cx="8774253" cy="432112"/>
          </a:xfrm>
          <a:prstGeom prst="rect">
            <a:avLst/>
          </a:prstGeom>
          <a:solidFill>
            <a:schemeClr val="bg2"/>
          </a:solidFill>
          <a:ln w="19050">
            <a:solidFill>
              <a:schemeClr val="bg2"/>
            </a:solidFill>
            <a:miter lim="800000"/>
          </a:ln>
          <a:effectLst/>
        </p:spPr>
        <p:txBody>
          <a:bodyPr lIns="90000" tIns="46800" rIns="90000" bIns="46800"/>
          <a:lstStyle>
            <a:lvl1pPr marL="0" indent="0">
              <a:lnSpc>
                <a:spcPct val="100000"/>
              </a:lnSpc>
              <a:spcBef>
                <a:spcPts val="0"/>
              </a:spcBef>
              <a:spcAft>
                <a:spcPts val="0"/>
              </a:spcAft>
              <a:buFontTx/>
              <a:buNone/>
              <a:defRPr sz="100">
                <a:solidFill>
                  <a:schemeClr val="bg2"/>
                </a:solidFill>
                <a:latin typeface="+mj-lt"/>
              </a:defRPr>
            </a:lvl1pPr>
            <a:lvl2pPr marL="0" indent="0">
              <a:lnSpc>
                <a:spcPct val="100000"/>
              </a:lnSpc>
              <a:spcBef>
                <a:spcPts val="0"/>
              </a:spcBef>
              <a:spcAft>
                <a:spcPts val="0"/>
              </a:spcAft>
              <a:buFontTx/>
              <a:buNone/>
              <a:defRPr sz="100">
                <a:solidFill>
                  <a:schemeClr val="bg1"/>
                </a:solidFill>
              </a:defRPr>
            </a:lvl2pPr>
            <a:lvl3pPr marL="0" indent="0">
              <a:lnSpc>
                <a:spcPct val="100000"/>
              </a:lnSpc>
              <a:spcBef>
                <a:spcPts val="0"/>
              </a:spcBef>
              <a:spcAft>
                <a:spcPts val="0"/>
              </a:spcAft>
              <a:buFontTx/>
              <a:buNone/>
              <a:defRPr sz="100">
                <a:solidFill>
                  <a:schemeClr val="bg1"/>
                </a:solidFill>
              </a:defRPr>
            </a:lvl3pPr>
            <a:lvl4pPr marL="0" indent="0">
              <a:lnSpc>
                <a:spcPct val="100000"/>
              </a:lnSpc>
              <a:spcBef>
                <a:spcPts val="0"/>
              </a:spcBef>
              <a:spcAft>
                <a:spcPts val="0"/>
              </a:spcAft>
              <a:buFontTx/>
              <a:buNone/>
              <a:defRPr sz="100">
                <a:solidFill>
                  <a:schemeClr val="bg1"/>
                </a:solidFill>
              </a:defRPr>
            </a:lvl4pPr>
            <a:lvl5pPr marL="0" indent="0">
              <a:lnSpc>
                <a:spcPct val="100000"/>
              </a:lnSpc>
              <a:spcBef>
                <a:spcPts val="0"/>
              </a:spcBef>
              <a:spcAft>
                <a:spcPts val="0"/>
              </a:spcAft>
              <a:buFontTx/>
              <a:buNone/>
              <a:defRPr sz="100">
                <a:solidFill>
                  <a:schemeClr val="bg1"/>
                </a:solidFill>
              </a:defRPr>
            </a:lvl5pPr>
            <a:lvl6pPr marL="0" indent="0">
              <a:lnSpc>
                <a:spcPct val="100000"/>
              </a:lnSpc>
              <a:spcBef>
                <a:spcPts val="0"/>
              </a:spcBef>
              <a:spcAft>
                <a:spcPts val="0"/>
              </a:spcAft>
              <a:buFontTx/>
              <a:buNone/>
              <a:defRPr sz="100">
                <a:solidFill>
                  <a:schemeClr val="bg1"/>
                </a:solidFill>
              </a:defRPr>
            </a:lvl6pPr>
            <a:lvl7pPr marL="0" indent="0">
              <a:lnSpc>
                <a:spcPct val="100000"/>
              </a:lnSpc>
              <a:spcBef>
                <a:spcPts val="0"/>
              </a:spcBef>
              <a:spcAft>
                <a:spcPts val="0"/>
              </a:spcAft>
              <a:buFontTx/>
              <a:buNone/>
              <a:defRPr sz="100">
                <a:solidFill>
                  <a:schemeClr val="bg1"/>
                </a:solidFill>
              </a:defRPr>
            </a:lvl7pPr>
            <a:lvl8pPr marL="0" indent="0">
              <a:lnSpc>
                <a:spcPct val="100000"/>
              </a:lnSpc>
              <a:spcBef>
                <a:spcPts val="0"/>
              </a:spcBef>
              <a:spcAft>
                <a:spcPts val="0"/>
              </a:spcAft>
              <a:buFontTx/>
              <a:buNone/>
              <a:defRPr sz="100">
                <a:solidFill>
                  <a:schemeClr val="bg1"/>
                </a:solidFill>
              </a:defRPr>
            </a:lvl8pPr>
            <a:lvl9pPr marL="0" indent="0">
              <a:lnSpc>
                <a:spcPct val="100000"/>
              </a:lnSpc>
              <a:spcBef>
                <a:spcPts val="0"/>
              </a:spcBef>
              <a:spcAft>
                <a:spcPts val="0"/>
              </a:spcAft>
              <a:buFontTx/>
              <a:buNone/>
              <a:defRPr sz="100">
                <a:solidFill>
                  <a:schemeClr val="bg1"/>
                </a:solidFill>
              </a:defRPr>
            </a:lvl9pPr>
          </a:lstStyle>
          <a:p>
            <a:pPr lvl="0"/>
            <a:r>
              <a:rPr lang="en-US" dirty="0"/>
              <a:t> </a:t>
            </a:r>
          </a:p>
        </p:txBody>
      </p:sp>
      <p:sp>
        <p:nvSpPr>
          <p:cNvPr id="8" name="Rechteck 7"/>
          <p:cNvSpPr/>
          <p:nvPr/>
        </p:nvSpPr>
        <p:spPr bwMode="gray">
          <a:xfrm>
            <a:off x="252076" y="285209"/>
            <a:ext cx="9577719" cy="5762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endParaRPr lang="en-US" sz="1200" dirty="0">
              <a:solidFill>
                <a:schemeClr val="tx1"/>
              </a:solidFill>
              <a:latin typeface="+mj-lt"/>
            </a:endParaRPr>
          </a:p>
        </p:txBody>
      </p:sp>
      <p:sp>
        <p:nvSpPr>
          <p:cNvPr id="2" name="Textfeld 1"/>
          <p:cNvSpPr txBox="1"/>
          <p:nvPr/>
        </p:nvSpPr>
        <p:spPr>
          <a:xfrm>
            <a:off x="360000" y="260352"/>
            <a:ext cx="9853477" cy="423210"/>
          </a:xfrm>
          <a:prstGeom prst="rect">
            <a:avLst/>
          </a:prstGeom>
        </p:spPr>
        <p:txBody>
          <a:bodyPr vert="horz" lIns="0" tIns="72000" rIns="0" bIns="0" rtlCol="0" anchor="b">
            <a:noAutofit/>
          </a:bodyPr>
          <a:lstStyle>
            <a:lvl1pPr lvl="0" eaLnBrk="1" hangingPunct="1">
              <a:lnSpc>
                <a:spcPct val="90000"/>
              </a:lnSpc>
              <a:defRPr sz="2200" b="1">
                <a:solidFill>
                  <a:schemeClr val="tx2"/>
                </a:solidFill>
                <a:latin typeface="+mj-lt"/>
                <a:ea typeface="+mj-ea"/>
                <a:cs typeface="+mj-cs"/>
              </a:defRPr>
            </a:lvl1pPr>
            <a:lvl2pPr eaLnBrk="1" hangingPunct="1">
              <a:lnSpc>
                <a:spcPct val="80000"/>
              </a:lnSpc>
              <a:defRPr sz="2200" b="1">
                <a:solidFill>
                  <a:schemeClr val="tx2"/>
                </a:solidFill>
              </a:defRPr>
            </a:lvl2pPr>
            <a:lvl3pPr eaLnBrk="1" hangingPunct="1">
              <a:lnSpc>
                <a:spcPct val="80000"/>
              </a:lnSpc>
              <a:defRPr sz="2200" b="1">
                <a:solidFill>
                  <a:schemeClr val="tx2"/>
                </a:solidFill>
              </a:defRPr>
            </a:lvl3pPr>
            <a:lvl4pPr eaLnBrk="1" hangingPunct="1">
              <a:lnSpc>
                <a:spcPct val="80000"/>
              </a:lnSpc>
              <a:defRPr sz="2200" b="1">
                <a:solidFill>
                  <a:schemeClr val="tx2"/>
                </a:solidFill>
              </a:defRPr>
            </a:lvl4pPr>
            <a:lvl5pPr eaLnBrk="1" hangingPunct="1">
              <a:lnSpc>
                <a:spcPct val="80000"/>
              </a:lnSpc>
              <a:defRPr sz="2200" b="1">
                <a:solidFill>
                  <a:schemeClr val="tx2"/>
                </a:solidFill>
              </a:defRPr>
            </a:lvl5pPr>
            <a:lvl6pPr marL="457148" fontAlgn="base">
              <a:lnSpc>
                <a:spcPct val="80000"/>
              </a:lnSpc>
              <a:spcBef>
                <a:spcPct val="0"/>
              </a:spcBef>
              <a:spcAft>
                <a:spcPct val="0"/>
              </a:spcAft>
              <a:defRPr sz="2200" b="1">
                <a:solidFill>
                  <a:schemeClr val="tx2"/>
                </a:solidFill>
              </a:defRPr>
            </a:lvl6pPr>
            <a:lvl7pPr marL="914296" fontAlgn="base">
              <a:lnSpc>
                <a:spcPct val="80000"/>
              </a:lnSpc>
              <a:spcBef>
                <a:spcPct val="0"/>
              </a:spcBef>
              <a:spcAft>
                <a:spcPct val="0"/>
              </a:spcAft>
              <a:defRPr sz="2200" b="1">
                <a:solidFill>
                  <a:schemeClr val="tx2"/>
                </a:solidFill>
              </a:defRPr>
            </a:lvl7pPr>
            <a:lvl8pPr marL="1371445" fontAlgn="base">
              <a:lnSpc>
                <a:spcPct val="80000"/>
              </a:lnSpc>
              <a:spcBef>
                <a:spcPct val="0"/>
              </a:spcBef>
              <a:spcAft>
                <a:spcPct val="0"/>
              </a:spcAft>
              <a:defRPr sz="2200" b="1">
                <a:solidFill>
                  <a:schemeClr val="tx2"/>
                </a:solidFill>
              </a:defRPr>
            </a:lvl8pPr>
            <a:lvl9pPr marL="1828592" fontAlgn="base">
              <a:lnSpc>
                <a:spcPct val="80000"/>
              </a:lnSpc>
              <a:spcBef>
                <a:spcPct val="0"/>
              </a:spcBef>
              <a:spcAft>
                <a:spcPct val="0"/>
              </a:spcAft>
              <a:defRPr sz="2200" b="1">
                <a:solidFill>
                  <a:schemeClr val="tx2"/>
                </a:solidFill>
              </a:defRPr>
            </a:lvl9pPr>
          </a:lstStyle>
          <a:p>
            <a:pPr lvl="0"/>
            <a:r>
              <a:rPr lang="en-US" sz="1800" dirty="0">
                <a:solidFill>
                  <a:schemeClr val="accent1"/>
                </a:solidFill>
                <a:latin typeface="+mj-lt"/>
              </a:rPr>
              <a:t>Agenda</a:t>
            </a:r>
          </a:p>
        </p:txBody>
      </p:sp>
      <p:sp>
        <p:nvSpPr>
          <p:cNvPr id="11" name="Textplatzhalter 19"/>
          <p:cNvSpPr>
            <a:spLocks noGrp="1"/>
          </p:cNvSpPr>
          <p:nvPr>
            <p:ph type="body" sz="quarter" idx="21"/>
          </p:nvPr>
        </p:nvSpPr>
        <p:spPr>
          <a:xfrm>
            <a:off x="1950106" y="1272890"/>
            <a:ext cx="8281079" cy="5224748"/>
          </a:xfrm>
          <a:prstGeom prst="rect">
            <a:avLst/>
          </a:prstGeom>
        </p:spPr>
        <p:txBody>
          <a:bodyPr/>
          <a:lstStyle>
            <a:lvl1pPr marL="222250" indent="-222250">
              <a:spcBef>
                <a:spcPts val="2600"/>
              </a:spcBef>
              <a:buClr>
                <a:schemeClr val="accent5"/>
              </a:buClr>
              <a:buFont typeface="Wingdings 3" panose="05040102010807070707" pitchFamily="18" charset="2"/>
              <a:buChar char="}"/>
              <a:defRPr b="1">
                <a:solidFill>
                  <a:schemeClr val="accent1"/>
                </a:solidFill>
                <a:latin typeface="+mj-lt"/>
              </a:defRPr>
            </a:lvl1pPr>
            <a:lvl2pPr marL="468000" indent="-234000">
              <a:spcBef>
                <a:spcPts val="2600"/>
              </a:spcBef>
              <a:buClr>
                <a:schemeClr val="tx2"/>
              </a:buClr>
              <a:buSzPct val="100000"/>
              <a:buFont typeface="Wingdings" panose="05000000000000000000" pitchFamily="2" charset="2"/>
              <a:buChar char="§"/>
              <a:defRPr>
                <a:solidFill>
                  <a:schemeClr val="accent1"/>
                </a:solidFill>
                <a:latin typeface="+mj-lt"/>
              </a:defRPr>
            </a:lvl2pPr>
            <a:lvl3pPr marL="447675" indent="0">
              <a:buNone/>
              <a:defRPr/>
            </a:lvl3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p:txBody>
      </p:sp>
      <p:sp>
        <p:nvSpPr>
          <p:cNvPr id="17"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latin typeface="+mj-lt"/>
              </a:defRPr>
            </a:lvl1pPr>
          </a:lstStyle>
          <a:p>
            <a:fld id="{369A084B-84B6-4F15-B0F5-CCDC4176846B}" type="slidenum">
              <a:rPr lang="en-US" smtClean="0"/>
              <a:pPr/>
              <a:t>‹Nr.›</a:t>
            </a:fld>
            <a:endParaRPr lang="en-US" dirty="0"/>
          </a:p>
        </p:txBody>
      </p:sp>
      <p:sp>
        <p:nvSpPr>
          <p:cNvPr id="18"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latin typeface="+mj-lt"/>
              </a:defRPr>
            </a:lvl1pPr>
            <a:extLst/>
          </a:lstStyle>
          <a:p>
            <a:fld id="{1DBA4B11-DF0E-4299-B434-E6CF8E4B8EC6}" type="datetime1">
              <a:rPr lang="en-US" smtClean="0"/>
              <a:pPr/>
              <a:t>5/18/2020</a:t>
            </a:fld>
            <a:endParaRPr lang="en-US" dirty="0"/>
          </a:p>
        </p:txBody>
      </p:sp>
      <p:sp>
        <p:nvSpPr>
          <p:cNvPr id="9" name="Fußzeilenplatzhalter 1">
            <a:extLst>
              <a:ext uri="{FF2B5EF4-FFF2-40B4-BE49-F238E27FC236}">
                <a16:creationId xmlns:a16="http://schemas.microsoft.com/office/drawing/2014/main" id="{832D150F-9679-4043-9D31-D382494E0F73}"/>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3349823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azit rechts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27B122C-A5D2-4B2D-93F0-F22C045E1A42}"/>
              </a:ext>
            </a:extLst>
          </p:cNvPr>
          <p:cNvGraphicFramePr>
            <a:graphicFrameLocks noChangeAspect="1"/>
          </p:cNvGraphicFramePr>
          <p:nvPr userDrawn="1">
            <p:custDataLst>
              <p:tags r:id="rId2"/>
            </p:custDataLst>
            <p:extLst>
              <p:ext uri="{D42A27DB-BD31-4B8C-83A1-F6EECF244321}">
                <p14:modId xmlns:p14="http://schemas.microsoft.com/office/powerpoint/2010/main" val="1672683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92"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BD8490A-457F-4B1D-BAF7-B035EADDF798}"/>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Titel 1"/>
          <p:cNvSpPr>
            <a:spLocks noGrp="1"/>
          </p:cNvSpPr>
          <p:nvPr>
            <p:ph type="title" hasCustomPrompt="1"/>
          </p:nvPr>
        </p:nvSpPr>
        <p:spPr bwMode="gray">
          <a:xfrm>
            <a:off x="360000" y="258762"/>
            <a:ext cx="7987183"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der </a:t>
            </a:r>
            <a:r>
              <a:rPr lang="en-US" dirty="0" err="1"/>
              <a:t>Folie</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5"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2"/>
                </a:solidFill>
              </a:defRPr>
            </a:lvl1pPr>
          </a:lstStyle>
          <a:p>
            <a:fld id="{369A084B-84B6-4F15-B0F5-CCDC4176846B}" type="slidenum">
              <a:rPr lang="en-US" smtClean="0"/>
              <a:pPr/>
              <a:t>‹Nr.›</a:t>
            </a:fld>
            <a:endParaRPr lang="en-US" dirty="0"/>
          </a:p>
        </p:txBody>
      </p:sp>
      <p:sp>
        <p:nvSpPr>
          <p:cNvPr id="16"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4021384E-58AB-49F4-989E-692C0CA4D3AB}" type="datetime1">
              <a:rPr lang="en-US" smtClean="0"/>
              <a:t>5/18/2020</a:t>
            </a:fld>
            <a:endParaRPr lang="en-US" dirty="0"/>
          </a:p>
        </p:txBody>
      </p:sp>
      <p:sp>
        <p:nvSpPr>
          <p:cNvPr id="7" name="Textplatzhalter 4"/>
          <p:cNvSpPr>
            <a:spLocks noGrp="1"/>
          </p:cNvSpPr>
          <p:nvPr>
            <p:ph idx="1"/>
          </p:nvPr>
        </p:nvSpPr>
        <p:spPr>
          <a:xfrm>
            <a:off x="367162" y="883065"/>
            <a:ext cx="7976738" cy="5614935"/>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3" name="Textplatzhalter 2"/>
          <p:cNvSpPr>
            <a:spLocks noGrp="1"/>
          </p:cNvSpPr>
          <p:nvPr>
            <p:ph type="body" sz="quarter" idx="10" hasCustomPrompt="1"/>
          </p:nvPr>
        </p:nvSpPr>
        <p:spPr>
          <a:xfrm>
            <a:off x="8509000" y="0"/>
            <a:ext cx="3683000" cy="6858000"/>
          </a:xfrm>
          <a:solidFill>
            <a:schemeClr val="accent1"/>
          </a:solidFill>
        </p:spPr>
        <p:txBody>
          <a:bodyPr vert="horz" lIns="360000" tIns="900000" rIns="360000" bIns="0" rtlCol="0" anchor="t">
            <a:noAutofit/>
          </a:bodyPr>
          <a:lstStyle>
            <a:lvl1pPr marL="0" indent="0">
              <a:buNone/>
              <a:defRPr lang="de-DE" sz="3200" baseline="0" smtClean="0">
                <a:solidFill>
                  <a:schemeClr val="bg1"/>
                </a:solidFill>
                <a:latin typeface="+mj-lt"/>
                <a:ea typeface="+mj-ea"/>
                <a:cs typeface="+mj-cs"/>
              </a:defRPr>
            </a:lvl1pPr>
            <a:lvl2pPr>
              <a:defRPr lang="de-DE" sz="2200" b="1" smtClean="0">
                <a:solidFill>
                  <a:schemeClr val="tx2"/>
                </a:solidFill>
                <a:latin typeface="Arial" charset="0"/>
                <a:cs typeface="Arial" charset="0"/>
              </a:defRPr>
            </a:lvl2pPr>
            <a:lvl3pPr>
              <a:defRPr lang="de-DE" sz="2200" b="1" smtClean="0">
                <a:solidFill>
                  <a:schemeClr val="tx2"/>
                </a:solidFill>
                <a:latin typeface="Arial" charset="0"/>
                <a:cs typeface="Arial" charset="0"/>
              </a:defRPr>
            </a:lvl3pPr>
            <a:lvl4pPr>
              <a:defRPr lang="de-DE" sz="2200" b="1" smtClean="0">
                <a:solidFill>
                  <a:schemeClr val="tx2"/>
                </a:solidFill>
                <a:latin typeface="Arial" charset="0"/>
                <a:cs typeface="Arial" charset="0"/>
              </a:defRPr>
            </a:lvl4pPr>
            <a:lvl5pPr>
              <a:defRPr lang="en-US" sz="2200" b="1">
                <a:solidFill>
                  <a:schemeClr val="tx2"/>
                </a:solidFill>
                <a:latin typeface="Arial" charset="0"/>
                <a:cs typeface="Arial" charset="0"/>
              </a:defRPr>
            </a:lvl5pPr>
          </a:lstStyle>
          <a:p>
            <a:pPr lvl="0">
              <a:lnSpc>
                <a:spcPct val="90000"/>
              </a:lnSpc>
              <a:spcBef>
                <a:spcPts val="300"/>
              </a:spcBef>
              <a:spcAft>
                <a:spcPts val="100"/>
              </a:spcAft>
            </a:pPr>
            <a:r>
              <a:rPr lang="en-US" sz="3200" dirty="0" err="1"/>
              <a:t>Fazit</a:t>
            </a:r>
            <a:r>
              <a:rPr lang="en-US" sz="3200" dirty="0"/>
              <a:t> 28pt </a:t>
            </a:r>
            <a:br>
              <a:rPr lang="en-US" sz="3200" dirty="0"/>
            </a:br>
            <a:r>
              <a:rPr lang="en-US" sz="3200" dirty="0" err="1"/>
              <a:t>Ergänzung</a:t>
            </a:r>
            <a:r>
              <a:rPr lang="en-US" sz="3200" dirty="0"/>
              <a:t> 22pt</a:t>
            </a:r>
            <a:endParaRPr lang="en-US" dirty="0"/>
          </a:p>
        </p:txBody>
      </p:sp>
      <p:pic>
        <p:nvPicPr>
          <p:cNvPr id="12" name="Grafik 11">
            <a:extLst>
              <a:ext uri="{FF2B5EF4-FFF2-40B4-BE49-F238E27FC236}">
                <a16:creationId xmlns:a16="http://schemas.microsoft.com/office/drawing/2014/main" id="{1579837A-6B47-4CF6-8BF3-BCFA7E7C113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531568" y="262167"/>
            <a:ext cx="311962" cy="424800"/>
          </a:xfrm>
          <a:prstGeom prst="rect">
            <a:avLst/>
          </a:prstGeom>
        </p:spPr>
      </p:pic>
      <p:sp>
        <p:nvSpPr>
          <p:cNvPr id="11" name="Fußzeilenplatzhalter 1">
            <a:extLst>
              <a:ext uri="{FF2B5EF4-FFF2-40B4-BE49-F238E27FC236}">
                <a16:creationId xmlns:a16="http://schemas.microsoft.com/office/drawing/2014/main" id="{34D2CE46-2024-4DD0-89AB-41EA843E7C76}"/>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1567600517"/>
      </p:ext>
    </p:extLst>
  </p:cSld>
  <p:clrMapOvr>
    <a:masterClrMapping/>
  </p:clrMapOvr>
  <p:extLst>
    <p:ext uri="{DCECCB84-F9BA-43D5-87BE-67443E8EF086}">
      <p15:sldGuideLst xmlns:p15="http://schemas.microsoft.com/office/powerpoint/2012/main">
        <p15:guide id="1" pos="52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F2D2BDC-9ED7-4A35-A586-F4E79522A5F5}"/>
              </a:ext>
            </a:extLst>
          </p:cNvPr>
          <p:cNvGraphicFramePr>
            <a:graphicFrameLocks noChangeAspect="1"/>
          </p:cNvGraphicFramePr>
          <p:nvPr userDrawn="1">
            <p:custDataLst>
              <p:tags r:id="rId2"/>
            </p:custDataLst>
            <p:extLst>
              <p:ext uri="{D42A27DB-BD31-4B8C-83A1-F6EECF244321}">
                <p14:modId xmlns:p14="http://schemas.microsoft.com/office/powerpoint/2010/main" val="2041592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03"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F4B9395C-F71D-44A5-BC30-748AC4F36A9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18"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19"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58DD18A9-36F2-4D84-89D6-4C1B2B802283}" type="datetime1">
              <a:rPr lang="en-US" smtClean="0"/>
              <a:t>5/18/2020</a:t>
            </a:fld>
            <a:endParaRPr lang="en-US" dirty="0"/>
          </a:p>
        </p:txBody>
      </p:sp>
      <p:sp>
        <p:nvSpPr>
          <p:cNvPr id="12" name="Textplatzhalter 4"/>
          <p:cNvSpPr>
            <a:spLocks noGrp="1"/>
          </p:cNvSpPr>
          <p:nvPr>
            <p:ph idx="1"/>
          </p:nvPr>
        </p:nvSpPr>
        <p:spPr>
          <a:xfrm>
            <a:off x="360362" y="883065"/>
            <a:ext cx="11469239" cy="5614935"/>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Fußzeilenplatzhalter 1">
            <a:extLst>
              <a:ext uri="{FF2B5EF4-FFF2-40B4-BE49-F238E27FC236}">
                <a16:creationId xmlns:a16="http://schemas.microsoft.com/office/drawing/2014/main" id="{4CE976DD-A5D5-4B7B-A674-6AC5641A7D9C}"/>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370101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mit Konsequenz">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AB826DD-AC05-4110-B96F-3FAB09BF6807}"/>
              </a:ext>
            </a:extLst>
          </p:cNvPr>
          <p:cNvGraphicFramePr>
            <a:graphicFrameLocks noChangeAspect="1"/>
          </p:cNvGraphicFramePr>
          <p:nvPr userDrawn="1">
            <p:custDataLst>
              <p:tags r:id="rId2"/>
            </p:custDataLst>
            <p:extLst>
              <p:ext uri="{D42A27DB-BD31-4B8C-83A1-F6EECF244321}">
                <p14:modId xmlns:p14="http://schemas.microsoft.com/office/powerpoint/2010/main" val="3697475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28"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717FED84-84E6-4D2B-A06A-95AD3D8634C0}"/>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1" name="Inhaltsplatzhalter 10"/>
          <p:cNvSpPr>
            <a:spLocks noGrp="1"/>
          </p:cNvSpPr>
          <p:nvPr>
            <p:ph sz="quarter" idx="13"/>
          </p:nvPr>
        </p:nvSpPr>
        <p:spPr>
          <a:xfrm>
            <a:off x="360000" y="884238"/>
            <a:ext cx="11469600" cy="428783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9" name="Textplatzhalter 3"/>
          <p:cNvSpPr>
            <a:spLocks noGrp="1"/>
          </p:cNvSpPr>
          <p:nvPr>
            <p:ph type="body" sz="quarter" idx="19" hasCustomPrompt="1"/>
          </p:nvPr>
        </p:nvSpPr>
        <p:spPr bwMode="gray">
          <a:xfrm>
            <a:off x="0" y="5334000"/>
            <a:ext cx="12192000" cy="1524000"/>
          </a:xfrm>
          <a:prstGeom prst="rect">
            <a:avLst/>
          </a:prstGeom>
          <a:solidFill>
            <a:schemeClr val="accent1"/>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1" name="Fußzeilenplatzhalter 1"/>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defRPr>
            </a:lvl1pPr>
          </a:lstStyle>
          <a:p>
            <a:r>
              <a:rPr lang="en-US" dirty="0" err="1"/>
              <a:t>Tezos</a:t>
            </a:r>
            <a:r>
              <a:rPr lang="en-US" dirty="0"/>
              <a:t>  Deep Dive Deck - Licensed under CC BY 4.0</a:t>
            </a:r>
          </a:p>
        </p:txBody>
      </p:sp>
      <p:sp>
        <p:nvSpPr>
          <p:cNvPr id="22"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defRPr>
            </a:lvl1pPr>
          </a:lstStyle>
          <a:p>
            <a:fld id="{369A084B-84B6-4F15-B0F5-CCDC4176846B}" type="slidenum">
              <a:rPr lang="en-US" smtClean="0"/>
              <a:pPr/>
              <a:t>‹Nr.›</a:t>
            </a:fld>
            <a:endParaRPr lang="en-US" dirty="0"/>
          </a:p>
        </p:txBody>
      </p:sp>
      <p:sp>
        <p:nvSpPr>
          <p:cNvPr id="23"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defRPr>
            </a:lvl1pPr>
            <a:extLst/>
          </a:lstStyle>
          <a:p>
            <a:fld id="{FC8ED947-B585-461A-8215-C3B973CC5E28}" type="datetime1">
              <a:rPr lang="en-US" smtClean="0"/>
              <a:t>5/18/2020</a:t>
            </a:fld>
            <a:endParaRPr lang="en-US" dirty="0"/>
          </a:p>
        </p:txBody>
      </p:sp>
      <p:sp>
        <p:nvSpPr>
          <p:cNvPr id="8" name="Textplatzhalter 5"/>
          <p:cNvSpPr>
            <a:spLocks noGrp="1"/>
          </p:cNvSpPr>
          <p:nvPr>
            <p:ph type="body" sz="quarter" idx="11" hasCustomPrompt="1"/>
          </p:nvPr>
        </p:nvSpPr>
        <p:spPr>
          <a:xfrm rot="5400000">
            <a:off x="36363" y="5815987"/>
            <a:ext cx="1008000" cy="360000"/>
          </a:xfrm>
          <a:prstGeom prst="triangle">
            <a:avLst/>
          </a:prstGeom>
          <a:solidFill>
            <a:schemeClr val="bg1">
              <a:lumMod val="95000"/>
            </a:schemeClr>
          </a:solidFill>
        </p:spPr>
        <p:txBody>
          <a:bodyPr/>
          <a:lstStyle>
            <a:lvl1pPr marL="0" indent="0">
              <a:buNone/>
              <a:defRPr sz="100">
                <a:solidFill>
                  <a:schemeClr val="accent5"/>
                </a:solidFill>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Tree>
    <p:extLst>
      <p:ext uri="{BB962C8B-B14F-4D97-AF65-F5344CB8AC3E}">
        <p14:creationId xmlns:p14="http://schemas.microsoft.com/office/powerpoint/2010/main" val="1112028554"/>
      </p:ext>
    </p:extLst>
  </p:cSld>
  <p:clrMapOvr>
    <a:masterClrMapping/>
  </p:clrMapOvr>
  <p:extLst>
    <p:ext uri="{DCECCB84-F9BA-43D5-87BE-67443E8EF086}">
      <p15:sldGuideLst xmlns:p15="http://schemas.microsoft.com/office/powerpoint/2012/main">
        <p15:guide id="1" orient="horz" pos="32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it Konsequenz">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9A99946-E238-43C4-890C-7DFF0BB3AF47}"/>
              </a:ext>
            </a:extLst>
          </p:cNvPr>
          <p:cNvGraphicFramePr>
            <a:graphicFrameLocks noChangeAspect="1"/>
          </p:cNvGraphicFramePr>
          <p:nvPr userDrawn="1">
            <p:custDataLst>
              <p:tags r:id="rId2"/>
            </p:custDataLst>
            <p:extLst>
              <p:ext uri="{D42A27DB-BD31-4B8C-83A1-F6EECF244321}">
                <p14:modId xmlns:p14="http://schemas.microsoft.com/office/powerpoint/2010/main" val="182434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52"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5EF61A4-BEF6-49DC-951C-3A9755CE85AD}"/>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Textplatzhalter 3"/>
          <p:cNvSpPr>
            <a:spLocks noGrp="1"/>
          </p:cNvSpPr>
          <p:nvPr>
            <p:ph type="body" sz="quarter" idx="19" hasCustomPrompt="1"/>
          </p:nvPr>
        </p:nvSpPr>
        <p:spPr bwMode="gray">
          <a:xfrm>
            <a:off x="0" y="5334000"/>
            <a:ext cx="12192000" cy="1524000"/>
          </a:xfrm>
          <a:prstGeom prst="rect">
            <a:avLst/>
          </a:prstGeom>
          <a:solidFill>
            <a:schemeClr val="accent1"/>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(22pt) </a:t>
            </a:r>
            <a:r>
              <a:rPr lang="en-US" dirty="0" err="1"/>
              <a:t>durch</a:t>
            </a:r>
            <a:r>
              <a:rPr lang="en-US" dirty="0"/>
              <a:t> </a:t>
            </a:r>
            <a:r>
              <a:rPr lang="en-US" dirty="0" err="1"/>
              <a:t>Klicken</a:t>
            </a:r>
            <a:r>
              <a:rPr lang="en-US" dirty="0"/>
              <a:t> </a:t>
            </a:r>
            <a:r>
              <a:rPr lang="en-US" dirty="0" err="1"/>
              <a:t>bearbeiten</a:t>
            </a:r>
            <a:endParaRPr lang="en-US" dirty="0"/>
          </a:p>
        </p:txBody>
      </p:sp>
      <p:sp>
        <p:nvSpPr>
          <p:cNvPr id="22"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defRPr>
            </a:lvl1pPr>
          </a:lstStyle>
          <a:p>
            <a:fld id="{369A084B-84B6-4F15-B0F5-CCDC4176846B}" type="slidenum">
              <a:rPr lang="en-US" smtClean="0"/>
              <a:pPr/>
              <a:t>‹Nr.›</a:t>
            </a:fld>
            <a:endParaRPr lang="en-US" dirty="0"/>
          </a:p>
        </p:txBody>
      </p:sp>
      <p:sp>
        <p:nvSpPr>
          <p:cNvPr id="23"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defRPr>
            </a:lvl1pPr>
            <a:extLst/>
          </a:lstStyle>
          <a:p>
            <a:fld id="{7824DFD6-6C9E-4F4C-830B-F76131B2F169}" type="datetime1">
              <a:rPr lang="en-US" smtClean="0"/>
              <a:t>5/18/2020</a:t>
            </a:fld>
            <a:endParaRPr lang="en-US" dirty="0"/>
          </a:p>
        </p:txBody>
      </p:sp>
      <p:sp>
        <p:nvSpPr>
          <p:cNvPr id="8" name="Textplatzhalter 5"/>
          <p:cNvSpPr>
            <a:spLocks noGrp="1"/>
          </p:cNvSpPr>
          <p:nvPr>
            <p:ph type="body" sz="quarter" idx="11" hasCustomPrompt="1"/>
          </p:nvPr>
        </p:nvSpPr>
        <p:spPr>
          <a:xfrm rot="5400000">
            <a:off x="36363" y="5815987"/>
            <a:ext cx="1008000" cy="360000"/>
          </a:xfrm>
          <a:prstGeom prst="triangle">
            <a:avLst/>
          </a:prstGeom>
          <a:solidFill>
            <a:schemeClr val="bg1"/>
          </a:solidFill>
        </p:spPr>
        <p:txBody>
          <a:bodyPr/>
          <a:lstStyle>
            <a:lvl1pPr marL="0" indent="0">
              <a:buNone/>
              <a:defRPr sz="100">
                <a:solidFill>
                  <a:schemeClr val="accent5"/>
                </a:solidFill>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
        <p:nvSpPr>
          <p:cNvPr id="10" name="Fußzeilenplatzhalter 1">
            <a:extLst>
              <a:ext uri="{FF2B5EF4-FFF2-40B4-BE49-F238E27FC236}">
                <a16:creationId xmlns:a16="http://schemas.microsoft.com/office/drawing/2014/main" id="{CBEC3216-27ED-421C-AEBC-8D0710DDC923}"/>
              </a:ext>
            </a:extLst>
          </p:cNvPr>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2273642244"/>
      </p:ext>
    </p:extLst>
  </p:cSld>
  <p:clrMapOvr>
    <a:masterClrMapping/>
  </p:clrMapOvr>
  <p:extLst>
    <p:ext uri="{DCECCB84-F9BA-43D5-87BE-67443E8EF086}">
      <p15:sldGuideLst xmlns:p15="http://schemas.microsoft.com/office/powerpoint/2012/main">
        <p15:guide id="1" orient="horz" pos="3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mit Konsequenz">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423005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92"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68F4352E-B6F6-42B1-9D0E-E1998E68080F}"/>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1" name="Textplatzhalter 3"/>
          <p:cNvSpPr>
            <a:spLocks noGrp="1"/>
          </p:cNvSpPr>
          <p:nvPr>
            <p:ph type="body" sz="quarter" idx="19" hasCustomPrompt="1"/>
          </p:nvPr>
        </p:nvSpPr>
        <p:spPr bwMode="gray">
          <a:xfrm>
            <a:off x="0" y="5334000"/>
            <a:ext cx="12192000" cy="1524000"/>
          </a:xfrm>
          <a:prstGeom prst="rect">
            <a:avLst/>
          </a:prstGeom>
          <a:solidFill>
            <a:schemeClr val="accent1"/>
          </a:solidFill>
          <a:ln w="19050">
            <a:noFill/>
          </a:ln>
        </p:spPr>
        <p:txBody>
          <a:bodyPr lIns="864000" tIns="360000" rIns="360000" bIns="540000" anchor="ctr"/>
          <a:lstStyle>
            <a:lvl1pPr marL="0" indent="0">
              <a:lnSpc>
                <a:spcPct val="90000"/>
              </a:lnSpc>
              <a:spcBef>
                <a:spcPts val="0"/>
              </a:spcBef>
              <a:spcAft>
                <a:spcPts val="0"/>
              </a:spcAft>
              <a:buFontTx/>
              <a:buNone/>
              <a:defRPr sz="1800" b="0">
                <a:solidFill>
                  <a:schemeClr val="bg1"/>
                </a:solidFill>
              </a:defRPr>
            </a:lvl1pPr>
            <a:lvl2pPr marL="0" indent="0">
              <a:spcBef>
                <a:spcPts val="0"/>
              </a:spcBef>
              <a:spcAft>
                <a:spcPts val="0"/>
              </a:spcAft>
              <a:buFontTx/>
              <a:buNone/>
              <a:defRPr sz="1800" b="1">
                <a:solidFill>
                  <a:schemeClr val="bg2"/>
                </a:solidFill>
              </a:defRPr>
            </a:lvl2pPr>
            <a:lvl3pPr marL="0" indent="0">
              <a:spcBef>
                <a:spcPts val="0"/>
              </a:spcBef>
              <a:spcAft>
                <a:spcPts val="0"/>
              </a:spcAft>
              <a:buFontTx/>
              <a:buNone/>
              <a:defRPr sz="1800" b="1">
                <a:solidFill>
                  <a:schemeClr val="bg2"/>
                </a:solidFill>
              </a:defRPr>
            </a:lvl3pPr>
            <a:lvl4pPr marL="0" indent="0">
              <a:spcBef>
                <a:spcPts val="0"/>
              </a:spcBef>
              <a:spcAft>
                <a:spcPts val="0"/>
              </a:spcAft>
              <a:buFontTx/>
              <a:buNone/>
              <a:defRPr sz="1800" b="1">
                <a:solidFill>
                  <a:schemeClr val="bg2"/>
                </a:solidFill>
              </a:defRPr>
            </a:lvl4pPr>
            <a:lvl5pPr marL="0" indent="0">
              <a:spcBef>
                <a:spcPts val="0"/>
              </a:spcBef>
              <a:spcAft>
                <a:spcPts val="0"/>
              </a:spcAft>
              <a:buFontTx/>
              <a:buNone/>
              <a:defRPr sz="1800" b="1">
                <a:solidFill>
                  <a:schemeClr val="bg2"/>
                </a:solidFill>
              </a:defRPr>
            </a:lvl5pPr>
            <a:lvl6pPr marL="0" indent="0">
              <a:spcBef>
                <a:spcPts val="0"/>
              </a:spcBef>
              <a:spcAft>
                <a:spcPts val="0"/>
              </a:spcAft>
              <a:buFontTx/>
              <a:buNone/>
              <a:defRPr sz="1800" b="1">
                <a:solidFill>
                  <a:schemeClr val="bg2"/>
                </a:solidFill>
              </a:defRPr>
            </a:lvl6pPr>
            <a:lvl7pPr marL="0" indent="0">
              <a:spcBef>
                <a:spcPts val="0"/>
              </a:spcBef>
              <a:spcAft>
                <a:spcPts val="0"/>
              </a:spcAft>
              <a:buFontTx/>
              <a:buNone/>
              <a:defRPr sz="1800" b="1">
                <a:solidFill>
                  <a:schemeClr val="bg2"/>
                </a:solidFill>
              </a:defRPr>
            </a:lvl7pPr>
            <a:lvl8pPr marL="0" indent="0">
              <a:spcBef>
                <a:spcPts val="0"/>
              </a:spcBef>
              <a:spcAft>
                <a:spcPts val="0"/>
              </a:spcAft>
              <a:buFontTx/>
              <a:buNone/>
              <a:defRPr sz="1800" b="1">
                <a:solidFill>
                  <a:schemeClr val="bg2"/>
                </a:solidFill>
              </a:defRPr>
            </a:lvl8pPr>
            <a:lvl9pPr marL="0" indent="0">
              <a:spcBef>
                <a:spcPts val="0"/>
              </a:spcBef>
              <a:spcAft>
                <a:spcPts val="0"/>
              </a:spcAft>
              <a:buFontTx/>
              <a:buNone/>
              <a:defRPr sz="1800" b="1">
                <a:solidFill>
                  <a:schemeClr val="bg2"/>
                </a:solidFill>
              </a:defRPr>
            </a:lvl9pPr>
          </a:lstStyle>
          <a:p>
            <a:pPr lvl="0"/>
            <a:r>
              <a:rPr lang="en-US" dirty="0" err="1"/>
              <a:t>Fazit</a:t>
            </a:r>
            <a:r>
              <a:rPr lang="en-US" dirty="0"/>
              <a:t>/</a:t>
            </a:r>
            <a:r>
              <a:rPr lang="en-US" dirty="0" err="1"/>
              <a:t>Konsequenz</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3" name="Textplatzhalter 5"/>
          <p:cNvSpPr>
            <a:spLocks noGrp="1"/>
          </p:cNvSpPr>
          <p:nvPr>
            <p:ph type="body" sz="quarter" idx="11" hasCustomPrompt="1"/>
          </p:nvPr>
        </p:nvSpPr>
        <p:spPr>
          <a:xfrm rot="5400000">
            <a:off x="36363" y="5815987"/>
            <a:ext cx="1008000" cy="360000"/>
          </a:xfrm>
          <a:prstGeom prst="triangle">
            <a:avLst/>
          </a:prstGeom>
          <a:solidFill>
            <a:schemeClr val="bg1"/>
          </a:solidFill>
        </p:spPr>
        <p:txBody>
          <a:bodyPr/>
          <a:lstStyle>
            <a:lvl1pPr marL="0" indent="0">
              <a:buNone/>
              <a:defRPr sz="100">
                <a:solidFill>
                  <a:schemeClr val="accent5"/>
                </a:solidFill>
              </a:defRPr>
            </a:lvl1pPr>
            <a:lvl2pPr marL="234000" indent="0">
              <a:buNone/>
              <a:defRPr/>
            </a:lvl2pPr>
            <a:lvl3pPr marL="468637" indent="0">
              <a:buNone/>
              <a:defRPr/>
            </a:lvl3pPr>
            <a:lvl4pPr marL="756000" indent="0">
              <a:buNone/>
              <a:defRPr/>
            </a:lvl4pPr>
            <a:lvl5pPr marL="972000" indent="0">
              <a:buNone/>
              <a:defRPr/>
            </a:lvl5pPr>
          </a:lstStyle>
          <a:p>
            <a:pPr lvl="0"/>
            <a:r>
              <a:rPr lang="en-US" dirty="0"/>
              <a:t> .</a:t>
            </a:r>
          </a:p>
        </p:txBody>
      </p:sp>
      <p:sp>
        <p:nvSpPr>
          <p:cNvPr id="12"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(22pt) </a:t>
            </a:r>
            <a:r>
              <a:rPr lang="en-US" dirty="0" err="1"/>
              <a:t>durch</a:t>
            </a:r>
            <a:r>
              <a:rPr lang="en-US" dirty="0"/>
              <a:t> </a:t>
            </a:r>
            <a:r>
              <a:rPr lang="en-US" dirty="0" err="1"/>
              <a:t>Klicken</a:t>
            </a:r>
            <a:r>
              <a:rPr lang="en-US" dirty="0"/>
              <a:t> </a:t>
            </a:r>
            <a:r>
              <a:rPr lang="en-US" dirty="0" err="1"/>
              <a:t>bearbeiten</a:t>
            </a:r>
            <a:endParaRPr lang="en-US" dirty="0"/>
          </a:p>
        </p:txBody>
      </p:sp>
      <p:sp>
        <p:nvSpPr>
          <p:cNvPr id="23"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bg1"/>
                </a:solidFill>
              </a:defRPr>
            </a:lvl1pPr>
          </a:lstStyle>
          <a:p>
            <a:fld id="{369A084B-84B6-4F15-B0F5-CCDC4176846B}" type="slidenum">
              <a:rPr lang="en-US" smtClean="0"/>
              <a:pPr/>
              <a:t>‹Nr.›</a:t>
            </a:fld>
            <a:endParaRPr lang="en-US" dirty="0"/>
          </a:p>
        </p:txBody>
      </p:sp>
      <p:sp>
        <p:nvSpPr>
          <p:cNvPr id="24"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bg1"/>
                </a:solidFill>
              </a:defRPr>
            </a:lvl1pPr>
            <a:extLst/>
          </a:lstStyle>
          <a:p>
            <a:fld id="{E10298EF-EA46-48EC-BBFC-660759B9A6E1}" type="datetime1">
              <a:rPr lang="en-US" smtClean="0"/>
              <a:t>5/18/2020</a:t>
            </a:fld>
            <a:endParaRPr lang="en-US" dirty="0"/>
          </a:p>
        </p:txBody>
      </p:sp>
      <p:sp>
        <p:nvSpPr>
          <p:cNvPr id="14" name="Inhaltsplatzhalter 10"/>
          <p:cNvSpPr>
            <a:spLocks noGrp="1"/>
          </p:cNvSpPr>
          <p:nvPr>
            <p:ph sz="quarter" idx="13"/>
          </p:nvPr>
        </p:nvSpPr>
        <p:spPr>
          <a:xfrm>
            <a:off x="359999" y="884239"/>
            <a:ext cx="5653451" cy="428783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9" name="Inhaltsplatzhalter 10"/>
          <p:cNvSpPr>
            <a:spLocks noGrp="1"/>
          </p:cNvSpPr>
          <p:nvPr>
            <p:ph sz="quarter" idx="16"/>
          </p:nvPr>
        </p:nvSpPr>
        <p:spPr>
          <a:xfrm>
            <a:off x="6175375" y="884238"/>
            <a:ext cx="5656317" cy="428783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Fußzeilenplatzhalter 1">
            <a:extLst>
              <a:ext uri="{FF2B5EF4-FFF2-40B4-BE49-F238E27FC236}">
                <a16:creationId xmlns:a16="http://schemas.microsoft.com/office/drawing/2014/main" id="{B351030C-724B-4A5E-A56E-AFD0ED4AB69D}"/>
              </a:ext>
            </a:extLst>
          </p:cNvPr>
          <p:cNvSpPr>
            <a:spLocks noGrp="1"/>
          </p:cNvSpPr>
          <p:nvPr>
            <p:ph type="ftr" sz="quarter" idx="3"/>
          </p:nvPr>
        </p:nvSpPr>
        <p:spPr>
          <a:xfrm>
            <a:off x="881309" y="6584951"/>
            <a:ext cx="5012928" cy="215900"/>
          </a:xfrm>
          <a:prstGeom prst="rect">
            <a:avLst/>
          </a:prstGeom>
        </p:spPr>
        <p:txBody>
          <a:bodyPr vert="horz" lIns="0" tIns="45715" rIns="91429" bIns="45715" rtlCol="0" anchor="ctr"/>
          <a:lstStyle>
            <a:lvl1pPr algn="l">
              <a:defRPr sz="700">
                <a:solidFill>
                  <a:schemeClr val="bg1"/>
                </a:solidFill>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668682253"/>
      </p:ext>
    </p:extLst>
  </p:cSld>
  <p:clrMapOvr>
    <a:masterClrMapping/>
  </p:clrMapOvr>
  <p:extLst>
    <p:ext uri="{DCECCB84-F9BA-43D5-87BE-67443E8EF086}">
      <p15:sldGuideLst xmlns:p15="http://schemas.microsoft.com/office/powerpoint/2012/main">
        <p15:guide id="1" orient="horz" pos="3258">
          <p15:clr>
            <a:srgbClr val="FBAE40"/>
          </p15:clr>
        </p15:guide>
        <p15:guide id="2" pos="3840">
          <p15:clr>
            <a:srgbClr val="FBAE40"/>
          </p15:clr>
        </p15:guide>
        <p15:guide id="3" pos="3890">
          <p15:clr>
            <a:srgbClr val="FBAE40"/>
          </p15:clr>
        </p15:guide>
        <p15:guide id="4" pos="37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FAB0CCF-EB0B-414F-B281-A11F19B39571}"/>
              </a:ext>
            </a:extLst>
          </p:cNvPr>
          <p:cNvGraphicFramePr>
            <a:graphicFrameLocks noChangeAspect="1"/>
          </p:cNvGraphicFramePr>
          <p:nvPr userDrawn="1">
            <p:custDataLst>
              <p:tags r:id="rId2"/>
            </p:custDataLst>
            <p:extLst>
              <p:ext uri="{D42A27DB-BD31-4B8C-83A1-F6EECF244321}">
                <p14:modId xmlns:p14="http://schemas.microsoft.com/office/powerpoint/2010/main" val="2353184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75"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0D7D892-1821-4220-AB65-3E32B8DEEAB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8"/>
            <a:ext cx="5653451" cy="56137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6175375" y="884238"/>
            <a:ext cx="5656317" cy="56137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05661A64-DCC8-4C26-82B2-27AF648DF601}" type="datetime1">
              <a:rPr lang="en-US" smtClean="0"/>
              <a:t>5/18/2020</a:t>
            </a:fld>
            <a:endParaRPr lang="en-US" dirty="0"/>
          </a:p>
        </p:txBody>
      </p:sp>
      <p:sp>
        <p:nvSpPr>
          <p:cNvPr id="10" name="Fußzeilenplatzhalter 1">
            <a:extLst>
              <a:ext uri="{FF2B5EF4-FFF2-40B4-BE49-F238E27FC236}">
                <a16:creationId xmlns:a16="http://schemas.microsoft.com/office/drawing/2014/main" id="{CD34D8F1-2AF0-42B3-BC12-52C8B7C806A9}"/>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3908364553"/>
      </p:ext>
    </p:extLst>
  </p:cSld>
  <p:clrMapOvr>
    <a:masterClrMapping/>
  </p:clrMapOvr>
  <p:extLst>
    <p:ext uri="{DCECCB84-F9BA-43D5-87BE-67443E8EF086}">
      <p15:sldGuideLst xmlns:p15="http://schemas.microsoft.com/office/powerpoint/2012/main">
        <p15:guide id="1" pos="3890">
          <p15:clr>
            <a:srgbClr val="FBAE40"/>
          </p15:clr>
        </p15:guide>
        <p15:guide id="2" pos="3788">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amp; Bild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A35C256-C3B2-4921-9531-A50A183B744B}"/>
              </a:ext>
            </a:extLst>
          </p:cNvPr>
          <p:cNvGraphicFramePr>
            <a:graphicFrameLocks noChangeAspect="1"/>
          </p:cNvGraphicFramePr>
          <p:nvPr userDrawn="1">
            <p:custDataLst>
              <p:tags r:id="rId2"/>
            </p:custDataLst>
            <p:extLst>
              <p:ext uri="{D42A27DB-BD31-4B8C-83A1-F6EECF244321}">
                <p14:modId xmlns:p14="http://schemas.microsoft.com/office/powerpoint/2010/main" val="1184552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99"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2058F09-0FAE-44F3-9E26-90BEB6713AAC}"/>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60001" y="3135784"/>
            <a:ext cx="5652000" cy="336221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6175375" y="3135784"/>
            <a:ext cx="5652000" cy="336221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latin typeface="+mj-lt"/>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latin typeface="+mj-lt"/>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latin typeface="+mj-lt"/>
              </a:defRPr>
            </a:lvl1pPr>
            <a:extLst/>
          </a:lstStyle>
          <a:p>
            <a:fld id="{A97E024F-0F76-4E02-B16C-014039ABEC6D}" type="datetime1">
              <a:rPr lang="en-US" smtClean="0"/>
              <a:pPr/>
              <a:t>5/18/2020</a:t>
            </a:fld>
            <a:endParaRPr lang="en-US" dirty="0"/>
          </a:p>
        </p:txBody>
      </p:sp>
      <p:sp>
        <p:nvSpPr>
          <p:cNvPr id="11" name="Bildplatzhalter 6"/>
          <p:cNvSpPr>
            <a:spLocks noGrp="1"/>
          </p:cNvSpPr>
          <p:nvPr>
            <p:ph type="pic" sz="quarter" idx="14" hasCustomPrompt="1"/>
          </p:nvPr>
        </p:nvSpPr>
        <p:spPr>
          <a:xfrm>
            <a:off x="360000" y="884237"/>
            <a:ext cx="56520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mj-lt"/>
                <a:ea typeface="Arial" panose="020B0604020202020204" pitchFamily="34" charset="0"/>
                <a:cs typeface="Arial" panose="020B0604020202020204" pitchFamily="34" charset="0"/>
              </a:defRPr>
            </a:lvl1pPr>
          </a:lstStyle>
          <a:p>
            <a:r>
              <a:rPr lang="en-US" dirty="0"/>
              <a:t>Bild </a:t>
            </a:r>
            <a:r>
              <a:rPr lang="en-US" dirty="0" err="1"/>
              <a:t>einfügen</a:t>
            </a:r>
            <a:endParaRPr lang="en-US" dirty="0"/>
          </a:p>
        </p:txBody>
      </p:sp>
      <p:sp>
        <p:nvSpPr>
          <p:cNvPr id="13" name="Bildplatzhalter 6"/>
          <p:cNvSpPr>
            <a:spLocks noGrp="1"/>
          </p:cNvSpPr>
          <p:nvPr>
            <p:ph type="pic" sz="quarter" idx="17" hasCustomPrompt="1"/>
          </p:nvPr>
        </p:nvSpPr>
        <p:spPr>
          <a:xfrm>
            <a:off x="6175375" y="884236"/>
            <a:ext cx="5652000" cy="2089547"/>
          </a:xfrm>
          <a:prstGeom prst="rect">
            <a:avLst/>
          </a:prstGeom>
          <a:pattFill prst="wdDnDiag">
            <a:fgClr>
              <a:schemeClr val="bg2"/>
            </a:fgClr>
            <a:bgClr>
              <a:schemeClr val="bg1"/>
            </a:bgClr>
          </a:pattFill>
        </p:spPr>
        <p:txBody>
          <a:bodyPr tIns="252000" anchor="t" anchorCtr="0">
            <a:noAutofit/>
          </a:bodyPr>
          <a:lstStyle>
            <a:lvl1pPr marL="0" indent="0" algn="ctr">
              <a:buNone/>
              <a:defRPr sz="1600">
                <a:latin typeface="+mj-lt"/>
                <a:ea typeface="Arial" panose="020B0604020202020204" pitchFamily="34" charset="0"/>
                <a:cs typeface="Arial" panose="020B0604020202020204" pitchFamily="34" charset="0"/>
              </a:defRPr>
            </a:lvl1pPr>
          </a:lstStyle>
          <a:p>
            <a:r>
              <a:rPr lang="en-US" dirty="0"/>
              <a:t>Bild </a:t>
            </a:r>
            <a:r>
              <a:rPr lang="en-US" dirty="0" err="1"/>
              <a:t>einfügen</a:t>
            </a:r>
            <a:endParaRPr lang="en-US" dirty="0"/>
          </a:p>
        </p:txBody>
      </p:sp>
      <p:sp>
        <p:nvSpPr>
          <p:cNvPr id="14" name="Fußzeilenplatzhalter 1">
            <a:extLst>
              <a:ext uri="{FF2B5EF4-FFF2-40B4-BE49-F238E27FC236}">
                <a16:creationId xmlns:a16="http://schemas.microsoft.com/office/drawing/2014/main" id="{39A5FDC4-9F56-4A4F-9E84-A223390AC056}"/>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4143041668"/>
      </p:ext>
    </p:extLst>
  </p:cSld>
  <p:clrMapOvr>
    <a:masterClrMapping/>
  </p:clrMapOvr>
  <p:extLst>
    <p:ext uri="{DCECCB84-F9BA-43D5-87BE-67443E8EF086}">
      <p15:sldGuideLst xmlns:p15="http://schemas.microsoft.com/office/powerpoint/2012/main">
        <p15:guide id="1" pos="3890">
          <p15:clr>
            <a:srgbClr val="FBAE40"/>
          </p15:clr>
        </p15:guide>
        <p15:guide id="2" pos="3788">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ei Inhalte nebeneinand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C279139-260C-4B45-81E7-D0E3D8A3B744}"/>
              </a:ext>
            </a:extLst>
          </p:cNvPr>
          <p:cNvGraphicFramePr>
            <a:graphicFrameLocks noChangeAspect="1"/>
          </p:cNvGraphicFramePr>
          <p:nvPr userDrawn="1">
            <p:custDataLst>
              <p:tags r:id="rId2"/>
            </p:custDataLst>
            <p:extLst>
              <p:ext uri="{D42A27DB-BD31-4B8C-83A1-F6EECF244321}">
                <p14:modId xmlns:p14="http://schemas.microsoft.com/office/powerpoint/2010/main" val="289380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23"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AF217E6-1B1E-49E4-9245-EDF2A17EE991}"/>
              </a:ext>
            </a:extLst>
          </p:cNvPr>
          <p:cNvSpPr/>
          <p:nvPr userDrawn="1">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2" name="Inhaltsplatzhalter 10"/>
          <p:cNvSpPr>
            <a:spLocks noGrp="1"/>
          </p:cNvSpPr>
          <p:nvPr>
            <p:ph sz="quarter" idx="13"/>
          </p:nvPr>
        </p:nvSpPr>
        <p:spPr>
          <a:xfrm>
            <a:off x="359999" y="884238"/>
            <a:ext cx="3715113" cy="5613761"/>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10"/>
          <p:cNvSpPr>
            <a:spLocks noGrp="1"/>
          </p:cNvSpPr>
          <p:nvPr>
            <p:ph sz="quarter" idx="15"/>
          </p:nvPr>
        </p:nvSpPr>
        <p:spPr>
          <a:xfrm>
            <a:off x="4237038" y="884238"/>
            <a:ext cx="3715113" cy="5613761"/>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10"/>
          <p:cNvSpPr>
            <a:spLocks noGrp="1"/>
          </p:cNvSpPr>
          <p:nvPr>
            <p:ph sz="quarter" idx="16"/>
          </p:nvPr>
        </p:nvSpPr>
        <p:spPr>
          <a:xfrm>
            <a:off x="8113713" y="884238"/>
            <a:ext cx="3715113" cy="5613761"/>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Titel 1"/>
          <p:cNvSpPr>
            <a:spLocks noGrp="1"/>
          </p:cNvSpPr>
          <p:nvPr>
            <p:ph type="title" hasCustomPrompt="1"/>
          </p:nvPr>
        </p:nvSpPr>
        <p:spPr bwMode="gray">
          <a:xfrm>
            <a:off x="359999" y="258762"/>
            <a:ext cx="10800000" cy="424800"/>
          </a:xfrm>
          <a:prstGeom prst="rect">
            <a:avLst/>
          </a:prstGeom>
        </p:spPr>
        <p:txBody>
          <a:bodyPr vert="horz" lIns="0" tIns="72000" rIns="0" bIns="0" rtlCol="0" anchor="b">
            <a:noAutofit/>
          </a:bodyPr>
          <a:lstStyle>
            <a:lvl1pPr>
              <a:defRPr lang="de-DE" dirty="0">
                <a:solidFill>
                  <a:schemeClr val="accent1"/>
                </a:solidFill>
              </a:defRPr>
            </a:lvl1pPr>
          </a:lstStyle>
          <a:p>
            <a:pPr lvl="0"/>
            <a:r>
              <a:rPr lang="en-US" dirty="0" err="1"/>
              <a:t>Überschrift</a:t>
            </a:r>
            <a:r>
              <a:rPr lang="en-US" dirty="0"/>
              <a:t> (18pt) </a:t>
            </a:r>
            <a:r>
              <a:rPr lang="en-US" dirty="0" err="1"/>
              <a:t>durch</a:t>
            </a:r>
            <a:r>
              <a:rPr lang="en-US" dirty="0"/>
              <a:t> </a:t>
            </a:r>
            <a:r>
              <a:rPr lang="en-US" dirty="0" err="1"/>
              <a:t>Klicken</a:t>
            </a:r>
            <a:r>
              <a:rPr lang="en-US" dirty="0"/>
              <a:t> </a:t>
            </a:r>
            <a:r>
              <a:rPr lang="en-US" dirty="0" err="1"/>
              <a:t>bearbeiten</a:t>
            </a:r>
            <a:endParaRPr lang="en-US" dirty="0"/>
          </a:p>
        </p:txBody>
      </p:sp>
      <p:sp>
        <p:nvSpPr>
          <p:cNvPr id="20"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defRPr>
            </a:lvl1pPr>
          </a:lstStyle>
          <a:p>
            <a:fld id="{369A084B-84B6-4F15-B0F5-CCDC4176846B}" type="slidenum">
              <a:rPr lang="en-US" smtClean="0"/>
              <a:pPr/>
              <a:t>‹Nr.›</a:t>
            </a:fld>
            <a:endParaRPr lang="en-US" dirty="0"/>
          </a:p>
        </p:txBody>
      </p:sp>
      <p:sp>
        <p:nvSpPr>
          <p:cNvPr id="21" name="Rectangle 3"/>
          <p:cNvSpPr>
            <a:spLocks noGrp="1"/>
          </p:cNvSpPr>
          <p:nvPr>
            <p:ph type="dt" sz="half" idx="2"/>
          </p:nvPr>
        </p:nvSpPr>
        <p:spPr>
          <a:xfrm>
            <a:off x="360363" y="6584851"/>
            <a:ext cx="493866" cy="216000"/>
          </a:xfrm>
          <a:prstGeom prst="rect">
            <a:avLst/>
          </a:prstGeom>
        </p:spPr>
        <p:txBody>
          <a:bodyPr wrap="none" lIns="0" tIns="0" rIns="0" bIns="0" anchor="ctr"/>
          <a:lstStyle>
            <a:lvl1pPr eaLnBrk="1" latinLnBrk="0" hangingPunct="1">
              <a:defRPr kumimoji="0" lang="de-DE" sz="700">
                <a:solidFill>
                  <a:schemeClr val="accent1"/>
                </a:solidFill>
              </a:defRPr>
            </a:lvl1pPr>
            <a:extLst/>
          </a:lstStyle>
          <a:p>
            <a:fld id="{38E3BAA3-C69A-4B88-A46C-3D2E9471C506}" type="datetime1">
              <a:rPr lang="en-US" smtClean="0"/>
              <a:t>5/18/2020</a:t>
            </a:fld>
            <a:endParaRPr lang="en-US" dirty="0"/>
          </a:p>
        </p:txBody>
      </p:sp>
      <p:sp>
        <p:nvSpPr>
          <p:cNvPr id="11" name="Fußzeilenplatzhalter 1">
            <a:extLst>
              <a:ext uri="{FF2B5EF4-FFF2-40B4-BE49-F238E27FC236}">
                <a16:creationId xmlns:a16="http://schemas.microsoft.com/office/drawing/2014/main" id="{CA3FD05C-93CB-47E2-BBC0-DEDB329D7418}"/>
              </a:ext>
            </a:extLst>
          </p:cNvPr>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Tree>
    <p:extLst>
      <p:ext uri="{BB962C8B-B14F-4D97-AF65-F5344CB8AC3E}">
        <p14:creationId xmlns:p14="http://schemas.microsoft.com/office/powerpoint/2010/main" val="2227634172"/>
      </p:ext>
    </p:extLst>
  </p:cSld>
  <p:clrMapOvr>
    <a:masterClrMapping/>
  </p:clrMapOvr>
  <p:extLst>
    <p:ext uri="{DCECCB84-F9BA-43D5-87BE-67443E8EF086}">
      <p15:sldGuideLst xmlns:p15="http://schemas.microsoft.com/office/powerpoint/2012/main">
        <p15:guide id="1" pos="2568">
          <p15:clr>
            <a:srgbClr val="FBAE40"/>
          </p15:clr>
        </p15:guide>
        <p15:guide id="2" pos="2669">
          <p15:clr>
            <a:srgbClr val="FBAE40"/>
          </p15:clr>
        </p15:guide>
        <p15:guide id="3" pos="5010">
          <p15:clr>
            <a:srgbClr val="FBAE40"/>
          </p15:clr>
        </p15:guide>
        <p15:guide id="4" pos="51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2.png"/><Relationship Id="rId30"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3"/>
            </p:custDataLst>
            <p:extLst>
              <p:ext uri="{D42A27DB-BD31-4B8C-83A1-F6EECF244321}">
                <p14:modId xmlns:p14="http://schemas.microsoft.com/office/powerpoint/2010/main" val="2283379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81" name="think-cell Folie" r:id="rId25" imgW="360" imgH="360" progId="TCLayout.ActiveDocument.1">
                  <p:embed/>
                </p:oleObj>
              </mc:Choice>
              <mc:Fallback>
                <p:oleObj name="think-cell Folie" r:id="rId25" imgW="360" imgH="360" progId="TCLayout.ActiveDocument.1">
                  <p:embed/>
                  <p:pic>
                    <p:nvPicPr>
                      <p:cNvPr id="6" name="Objekt 5" hidden="1"/>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0FEE8E53-06B4-4B69-811D-599843634D07}"/>
              </a:ext>
            </a:extLst>
          </p:cNvPr>
          <p:cNvSpPr/>
          <p:nvPr userDrawn="1">
            <p:custDataLst>
              <p:tags r:id="rId24"/>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spcBef>
                <a:spcPts val="300"/>
              </a:spcBef>
              <a:spcAft>
                <a:spcPts val="100"/>
              </a:spcAft>
            </a:pPr>
            <a:endParaRPr lang="en-US" sz="2200" b="1" i="0" baseline="0"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Fußzeilenplatzhalter 1"/>
          <p:cNvSpPr>
            <a:spLocks noGrp="1"/>
          </p:cNvSpPr>
          <p:nvPr>
            <p:ph type="ftr" sz="quarter" idx="3"/>
          </p:nvPr>
        </p:nvSpPr>
        <p:spPr>
          <a:xfrm>
            <a:off x="881309" y="6586539"/>
            <a:ext cx="5012928" cy="215900"/>
          </a:xfrm>
          <a:prstGeom prst="rect">
            <a:avLst/>
          </a:prstGeom>
        </p:spPr>
        <p:txBody>
          <a:bodyPr vert="horz" lIns="0" tIns="45715" rIns="91429" bIns="45715" rtlCol="0" anchor="ctr"/>
          <a:lstStyle>
            <a:lvl1pPr algn="l">
              <a:defRPr sz="700">
                <a:solidFill>
                  <a:schemeClr val="accent1"/>
                </a:solidFill>
                <a:latin typeface="+mj-lt"/>
                <a:ea typeface="Roboto" panose="02000000000000000000" pitchFamily="2" charset="0"/>
              </a:defRPr>
            </a:lvl1pPr>
          </a:lstStyle>
          <a:p>
            <a:r>
              <a:rPr lang="en-US" dirty="0" err="1"/>
              <a:t>Tezos</a:t>
            </a:r>
            <a:r>
              <a:rPr lang="en-US" dirty="0"/>
              <a:t> Deep Dive Deck - Licensed under CC BY 4.0</a:t>
            </a:r>
          </a:p>
        </p:txBody>
      </p:sp>
      <p:sp>
        <p:nvSpPr>
          <p:cNvPr id="3" name="Foliennummernplatzhalter 2"/>
          <p:cNvSpPr>
            <a:spLocks noGrp="1"/>
          </p:cNvSpPr>
          <p:nvPr>
            <p:ph type="sldNum" sz="quarter" idx="4"/>
          </p:nvPr>
        </p:nvSpPr>
        <p:spPr>
          <a:xfrm>
            <a:off x="11463338" y="6586542"/>
            <a:ext cx="366712" cy="215901"/>
          </a:xfrm>
          <a:prstGeom prst="rect">
            <a:avLst/>
          </a:prstGeom>
        </p:spPr>
        <p:txBody>
          <a:bodyPr vert="horz" lIns="91429" tIns="45715" rIns="0" bIns="45715" rtlCol="0" anchor="ctr"/>
          <a:lstStyle>
            <a:lvl1pPr algn="r">
              <a:defRPr sz="700">
                <a:solidFill>
                  <a:schemeClr val="accent1"/>
                </a:solidFill>
                <a:latin typeface="+mj-lt"/>
                <a:ea typeface="Roboto" panose="02000000000000000000" pitchFamily="2" charset="0"/>
              </a:defRPr>
            </a:lvl1pPr>
          </a:lstStyle>
          <a:p>
            <a:fld id="{369A084B-84B6-4F15-B0F5-CCDC4176846B}" type="slidenum">
              <a:rPr lang="en-US" smtClean="0"/>
              <a:pPr/>
              <a:t>‹Nr.›</a:t>
            </a:fld>
            <a:endParaRPr lang="en-US" dirty="0"/>
          </a:p>
        </p:txBody>
      </p:sp>
      <p:sp>
        <p:nvSpPr>
          <p:cNvPr id="10" name="Rectangle 3"/>
          <p:cNvSpPr>
            <a:spLocks noGrp="1"/>
          </p:cNvSpPr>
          <p:nvPr>
            <p:ph type="dt" sz="half" idx="2"/>
          </p:nvPr>
        </p:nvSpPr>
        <p:spPr>
          <a:xfrm>
            <a:off x="360363" y="6586439"/>
            <a:ext cx="493866" cy="216000"/>
          </a:xfrm>
          <a:prstGeom prst="rect">
            <a:avLst/>
          </a:prstGeom>
        </p:spPr>
        <p:txBody>
          <a:bodyPr wrap="none" lIns="0" tIns="0" rIns="0" bIns="0" anchor="ctr"/>
          <a:lstStyle>
            <a:lvl1pPr eaLnBrk="1" latinLnBrk="0" hangingPunct="1">
              <a:defRPr kumimoji="0" lang="de-DE" sz="700">
                <a:solidFill>
                  <a:schemeClr val="accent1"/>
                </a:solidFill>
                <a:latin typeface="+mj-lt"/>
                <a:ea typeface="Roboto" panose="02000000000000000000" pitchFamily="2" charset="0"/>
              </a:defRPr>
            </a:lvl1pPr>
            <a:extLst/>
          </a:lstStyle>
          <a:p>
            <a:fld id="{F2634F2C-CF9C-47E0-84F5-577553A45584}" type="datetime1">
              <a:rPr lang="en-US" smtClean="0"/>
              <a:pPr/>
              <a:t>5/18/2020</a:t>
            </a:fld>
            <a:endParaRPr lang="en-US" dirty="0"/>
          </a:p>
        </p:txBody>
      </p:sp>
      <p:sp>
        <p:nvSpPr>
          <p:cNvPr id="5" name="Textplatzhalter 4"/>
          <p:cNvSpPr>
            <a:spLocks noGrp="1"/>
          </p:cNvSpPr>
          <p:nvPr>
            <p:ph type="body" idx="1"/>
          </p:nvPr>
        </p:nvSpPr>
        <p:spPr>
          <a:xfrm>
            <a:off x="360362" y="883065"/>
            <a:ext cx="11469239" cy="5614935"/>
          </a:xfrm>
          <a:prstGeom prst="rect">
            <a:avLst/>
          </a:prstGeom>
        </p:spPr>
        <p:txBody>
          <a:bodyPr vert="horz" lIns="0" tIns="0" rIns="0" bIns="0" rtlCol="0">
            <a:noAutofit/>
          </a:body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7" name="Titelplatzhalter 6"/>
          <p:cNvSpPr>
            <a:spLocks noGrp="1"/>
          </p:cNvSpPr>
          <p:nvPr>
            <p:ph type="title"/>
          </p:nvPr>
        </p:nvSpPr>
        <p:spPr>
          <a:xfrm>
            <a:off x="360000" y="257175"/>
            <a:ext cx="10800000" cy="428625"/>
          </a:xfrm>
          <a:prstGeom prst="rect">
            <a:avLst/>
          </a:prstGeom>
        </p:spPr>
        <p:txBody>
          <a:bodyPr vert="horz" lIns="0" tIns="72000" rIns="0" bIns="0" rtlCol="0" anchor="b">
            <a:noAutofit/>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pic>
        <p:nvPicPr>
          <p:cNvPr id="16" name="Grafik 15">
            <a:extLst>
              <a:ext uri="{FF2B5EF4-FFF2-40B4-BE49-F238E27FC236}">
                <a16:creationId xmlns:a16="http://schemas.microsoft.com/office/drawing/2014/main" id="{326FDD1B-A3C4-4ADB-ABAF-7A61F371DD44}"/>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1531567" y="262167"/>
            <a:ext cx="311963" cy="424800"/>
          </a:xfrm>
          <a:prstGeom prst="rect">
            <a:avLst/>
          </a:prstGeom>
        </p:spPr>
      </p:pic>
      <p:pic>
        <p:nvPicPr>
          <p:cNvPr id="13" name="Inhaltsplatzhalter 12">
            <a:extLst>
              <a:ext uri="{FF2B5EF4-FFF2-40B4-BE49-F238E27FC236}">
                <a16:creationId xmlns:a16="http://schemas.microsoft.com/office/drawing/2014/main" id="{889AD107-7D4E-441F-99DC-A50E0F299D07}"/>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0624808" y="6657974"/>
            <a:ext cx="723247" cy="69155"/>
          </a:xfrm>
          <a:prstGeom prst="rect">
            <a:avLst/>
          </a:prstGeom>
        </p:spPr>
      </p:pic>
    </p:spTree>
    <p:extLst>
      <p:ext uri="{BB962C8B-B14F-4D97-AF65-F5344CB8AC3E}">
        <p14:creationId xmlns:p14="http://schemas.microsoft.com/office/powerpoint/2010/main" val="66020692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Lst>
  <p:hf hdr="0"/>
  <p:txStyles>
    <p:titleStyle>
      <a:lvl1pPr algn="l" rtl="0" eaLnBrk="1" fontAlgn="base" hangingPunct="1">
        <a:lnSpc>
          <a:spcPct val="90000"/>
        </a:lnSpc>
        <a:spcBef>
          <a:spcPct val="0"/>
        </a:spcBef>
        <a:spcAft>
          <a:spcPct val="0"/>
        </a:spcAft>
        <a:defRPr sz="1800" b="1" kern="1200">
          <a:solidFill>
            <a:schemeClr val="accent1"/>
          </a:solidFill>
          <a:latin typeface="+mj-lt"/>
          <a:ea typeface="Roboto Condensed" panose="02000000000000000000" pitchFamily="2" charset="0"/>
          <a:cs typeface="+mj-cs"/>
        </a:defRPr>
      </a:lvl1pPr>
      <a:lvl2pPr algn="l" rtl="0" eaLnBrk="1" fontAlgn="base" hangingPunct="1">
        <a:lnSpc>
          <a:spcPct val="80000"/>
        </a:lnSpc>
        <a:spcBef>
          <a:spcPct val="0"/>
        </a:spcBef>
        <a:spcAft>
          <a:spcPct val="0"/>
        </a:spcAft>
        <a:defRPr sz="2200" b="1">
          <a:solidFill>
            <a:schemeClr val="tx2"/>
          </a:solidFill>
          <a:latin typeface="Arial" charset="0"/>
          <a:cs typeface="Arial" charset="0"/>
        </a:defRPr>
      </a:lvl2pPr>
      <a:lvl3pPr algn="l" rtl="0" eaLnBrk="1" fontAlgn="base" hangingPunct="1">
        <a:lnSpc>
          <a:spcPct val="80000"/>
        </a:lnSpc>
        <a:spcBef>
          <a:spcPct val="0"/>
        </a:spcBef>
        <a:spcAft>
          <a:spcPct val="0"/>
        </a:spcAft>
        <a:defRPr sz="2200" b="1">
          <a:solidFill>
            <a:schemeClr val="tx2"/>
          </a:solidFill>
          <a:latin typeface="Arial" charset="0"/>
          <a:cs typeface="Arial" charset="0"/>
        </a:defRPr>
      </a:lvl3pPr>
      <a:lvl4pPr algn="l" rtl="0" eaLnBrk="1" fontAlgn="base" hangingPunct="1">
        <a:lnSpc>
          <a:spcPct val="80000"/>
        </a:lnSpc>
        <a:spcBef>
          <a:spcPct val="0"/>
        </a:spcBef>
        <a:spcAft>
          <a:spcPct val="0"/>
        </a:spcAft>
        <a:defRPr sz="2200" b="1">
          <a:solidFill>
            <a:schemeClr val="tx2"/>
          </a:solidFill>
          <a:latin typeface="Arial" charset="0"/>
          <a:cs typeface="Arial" charset="0"/>
        </a:defRPr>
      </a:lvl4pPr>
      <a:lvl5pPr algn="l" rtl="0" eaLnBrk="1" fontAlgn="base" hangingPunct="1">
        <a:lnSpc>
          <a:spcPct val="80000"/>
        </a:lnSpc>
        <a:spcBef>
          <a:spcPct val="0"/>
        </a:spcBef>
        <a:spcAft>
          <a:spcPct val="0"/>
        </a:spcAft>
        <a:defRPr sz="2200" b="1">
          <a:solidFill>
            <a:schemeClr val="tx2"/>
          </a:solidFill>
          <a:latin typeface="Arial" charset="0"/>
          <a:cs typeface="Arial" charset="0"/>
        </a:defRPr>
      </a:lvl5pPr>
      <a:lvl6pPr marL="457148" algn="l" rtl="0" eaLnBrk="1" fontAlgn="base" hangingPunct="1">
        <a:lnSpc>
          <a:spcPct val="80000"/>
        </a:lnSpc>
        <a:spcBef>
          <a:spcPct val="0"/>
        </a:spcBef>
        <a:spcAft>
          <a:spcPct val="0"/>
        </a:spcAft>
        <a:defRPr sz="2200" b="1">
          <a:solidFill>
            <a:schemeClr val="tx2"/>
          </a:solidFill>
          <a:latin typeface="Arial" charset="0"/>
          <a:cs typeface="Arial" charset="0"/>
        </a:defRPr>
      </a:lvl6pPr>
      <a:lvl7pPr marL="914296" algn="l" rtl="0" eaLnBrk="1" fontAlgn="base" hangingPunct="1">
        <a:lnSpc>
          <a:spcPct val="80000"/>
        </a:lnSpc>
        <a:spcBef>
          <a:spcPct val="0"/>
        </a:spcBef>
        <a:spcAft>
          <a:spcPct val="0"/>
        </a:spcAft>
        <a:defRPr sz="2200" b="1">
          <a:solidFill>
            <a:schemeClr val="tx2"/>
          </a:solidFill>
          <a:latin typeface="Arial" charset="0"/>
          <a:cs typeface="Arial" charset="0"/>
        </a:defRPr>
      </a:lvl7pPr>
      <a:lvl8pPr marL="1371445" algn="l" rtl="0" eaLnBrk="1" fontAlgn="base" hangingPunct="1">
        <a:lnSpc>
          <a:spcPct val="80000"/>
        </a:lnSpc>
        <a:spcBef>
          <a:spcPct val="0"/>
        </a:spcBef>
        <a:spcAft>
          <a:spcPct val="0"/>
        </a:spcAft>
        <a:defRPr sz="2200" b="1">
          <a:solidFill>
            <a:schemeClr val="tx2"/>
          </a:solidFill>
          <a:latin typeface="Arial" charset="0"/>
          <a:cs typeface="Arial" charset="0"/>
        </a:defRPr>
      </a:lvl8pPr>
      <a:lvl9pPr marL="1828592" algn="l" rtl="0" eaLnBrk="1" fontAlgn="base" hangingPunct="1">
        <a:lnSpc>
          <a:spcPct val="80000"/>
        </a:lnSpc>
        <a:spcBef>
          <a:spcPct val="0"/>
        </a:spcBef>
        <a:spcAft>
          <a:spcPct val="0"/>
        </a:spcAft>
        <a:defRPr sz="2200" b="1">
          <a:solidFill>
            <a:schemeClr val="tx2"/>
          </a:solidFill>
          <a:latin typeface="Arial" charset="0"/>
          <a:cs typeface="Arial" charset="0"/>
        </a:defRPr>
      </a:lvl9pPr>
    </p:titleStyle>
    <p:body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mj-lt"/>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mj-lt"/>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mj-lt"/>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mj-lt"/>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mj-lt"/>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de-DE"/>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432">
          <p15:clr>
            <a:srgbClr val="547EBF"/>
          </p15:clr>
        </p15:guide>
        <p15:guide id="8" orient="horz" pos="162">
          <p15:clr>
            <a:srgbClr val="547EBF"/>
          </p15:clr>
        </p15:guide>
        <p15:guide id="9" orient="horz" pos="557">
          <p15:clr>
            <a:srgbClr val="547EBF"/>
          </p15:clr>
        </p15:guide>
        <p15:guide id="10" pos="227">
          <p15:clr>
            <a:srgbClr val="547EBF"/>
          </p15:clr>
        </p15:guide>
        <p15:guide id="11" pos="7452">
          <p15:clr>
            <a:srgbClr val="547EBF"/>
          </p15:clr>
        </p15:guide>
        <p15:guide id="17" orient="horz" pos="4094">
          <p15:clr>
            <a:srgbClr val="547EBF"/>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hyperlink" Target="https://www.asc-s.de/en/" TargetMode="External"/><Relationship Id="rId12" Type="http://schemas.openxmlformats.org/officeDocument/2006/relationships/image" Target="../media/image11.sv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6.emf"/><Relationship Id="rId11" Type="http://schemas.openxmlformats.org/officeDocument/2006/relationships/image" Target="../media/image10.png"/><Relationship Id="rId5" Type="http://schemas.openxmlformats.org/officeDocument/2006/relationships/oleObject" Target="../embeddings/oleObject18.bin"/><Relationship Id="rId10" Type="http://schemas.openxmlformats.org/officeDocument/2006/relationships/hyperlink" Target="https://creativecommons.org/licenses/by/4.0/legalcode" TargetMode="External"/><Relationship Id="rId4" Type="http://schemas.openxmlformats.org/officeDocument/2006/relationships/notesSlide" Target="../notesSlides/notesSlide1.xml"/><Relationship Id="rId9" Type="http://schemas.openxmlformats.org/officeDocument/2006/relationships/image" Target="../media/image9.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2.xml"/><Relationship Id="rId7" Type="http://schemas.openxmlformats.org/officeDocument/2006/relationships/image" Target="../media/image6.emf"/><Relationship Id="rId2" Type="http://schemas.openxmlformats.org/officeDocument/2006/relationships/tags" Target="../tags/tag51.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53.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image" Target="../media/image6.emf"/><Relationship Id="rId2" Type="http://schemas.openxmlformats.org/officeDocument/2006/relationships/tags" Target="../tags/tag54.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2.xml"/><Relationship Id="rId4" Type="http://schemas.openxmlformats.org/officeDocument/2006/relationships/slideLayout" Target="../slideLayouts/slideLayout7.xml"/><Relationship Id="rId9"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7.xml"/><Relationship Id="rId7" Type="http://schemas.openxmlformats.org/officeDocument/2006/relationships/image" Target="../media/image6.emf"/><Relationship Id="rId2" Type="http://schemas.openxmlformats.org/officeDocument/2006/relationships/tags" Target="../tags/tag56.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3.xml"/><Relationship Id="rId4" Type="http://schemas.openxmlformats.org/officeDocument/2006/relationships/slideLayout" Target="../slideLayouts/slideLayout3.xml"/><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9.xml"/><Relationship Id="rId7" Type="http://schemas.openxmlformats.org/officeDocument/2006/relationships/image" Target="../media/image6.emf"/><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4.xml"/><Relationship Id="rId4" Type="http://schemas.openxmlformats.org/officeDocument/2006/relationships/slideLayout" Target="../slideLayouts/slideLayout7.xml"/><Relationship Id="rId9"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1.xml"/><Relationship Id="rId7" Type="http://schemas.openxmlformats.org/officeDocument/2006/relationships/image" Target="../media/image6.emf"/><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5.xm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image" Target="../media/image6.emf"/><Relationship Id="rId2" Type="http://schemas.openxmlformats.org/officeDocument/2006/relationships/tags" Target="../tags/tag62.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6.xm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5.xml"/><Relationship Id="rId7" Type="http://schemas.openxmlformats.org/officeDocument/2006/relationships/image" Target="../media/image6.emf"/><Relationship Id="rId2" Type="http://schemas.openxmlformats.org/officeDocument/2006/relationships/tags" Target="../tags/tag64.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7.xml"/><Relationship Id="rId4" Type="http://schemas.openxmlformats.org/officeDocument/2006/relationships/slideLayout" Target="../slideLayouts/slideLayout7.xml"/><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66.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svg"/><Relationship Id="rId3" Type="http://schemas.openxmlformats.org/officeDocument/2006/relationships/tags" Target="../tags/tag68.xml"/><Relationship Id="rId7" Type="http://schemas.openxmlformats.org/officeDocument/2006/relationships/image" Target="../media/image6.emf"/><Relationship Id="rId12" Type="http://schemas.openxmlformats.org/officeDocument/2006/relationships/image" Target="../media/image22.png"/><Relationship Id="rId2" Type="http://schemas.openxmlformats.org/officeDocument/2006/relationships/tags" Target="../tags/tag67.xml"/><Relationship Id="rId1" Type="http://schemas.openxmlformats.org/officeDocument/2006/relationships/vmlDrawing" Target="../drawings/vmlDrawing36.vml"/><Relationship Id="rId6" Type="http://schemas.openxmlformats.org/officeDocument/2006/relationships/oleObject" Target="../embeddings/oleObject36.bin"/><Relationship Id="rId11" Type="http://schemas.openxmlformats.org/officeDocument/2006/relationships/image" Target="../media/image21.svg"/><Relationship Id="rId5" Type="http://schemas.openxmlformats.org/officeDocument/2006/relationships/notesSlide" Target="../notesSlides/notesSlide19.xml"/><Relationship Id="rId10" Type="http://schemas.openxmlformats.org/officeDocument/2006/relationships/image" Target="../media/image20.png"/><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0.xml"/><Relationship Id="rId7" Type="http://schemas.openxmlformats.org/officeDocument/2006/relationships/image" Target="../media/image6.emf"/><Relationship Id="rId2" Type="http://schemas.openxmlformats.org/officeDocument/2006/relationships/tags" Target="../tags/tag69.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0.xml"/><Relationship Id="rId4" Type="http://schemas.openxmlformats.org/officeDocument/2006/relationships/slideLayout" Target="../slideLayouts/slideLayout3.xml"/><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2.xml"/><Relationship Id="rId7" Type="http://schemas.openxmlformats.org/officeDocument/2006/relationships/image" Target="../media/image6.emf"/><Relationship Id="rId2" Type="http://schemas.openxmlformats.org/officeDocument/2006/relationships/tags" Target="../tags/tag71.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1.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emf"/><Relationship Id="rId2" Type="http://schemas.openxmlformats.org/officeDocument/2006/relationships/tags" Target="../tags/tag73.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6.xml"/><Relationship Id="rId7" Type="http://schemas.openxmlformats.org/officeDocument/2006/relationships/image" Target="../media/image6.emf"/><Relationship Id="rId2" Type="http://schemas.openxmlformats.org/officeDocument/2006/relationships/tags" Target="../tags/tag75.xml"/><Relationship Id="rId1" Type="http://schemas.openxmlformats.org/officeDocument/2006/relationships/vmlDrawing" Target="../drawings/vmlDrawing40.vml"/><Relationship Id="rId6" Type="http://schemas.openxmlformats.org/officeDocument/2006/relationships/oleObject" Target="../embeddings/oleObject40.bin"/><Relationship Id="rId11" Type="http://schemas.openxmlformats.org/officeDocument/2006/relationships/image" Target="../media/image21.png"/><Relationship Id="rId5" Type="http://schemas.openxmlformats.org/officeDocument/2006/relationships/notesSlide" Target="../notesSlides/notesSlide23.xml"/><Relationship Id="rId10" Type="http://schemas.openxmlformats.org/officeDocument/2006/relationships/image" Target="../media/image200.png"/><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8.xml"/><Relationship Id="rId7" Type="http://schemas.openxmlformats.org/officeDocument/2006/relationships/image" Target="../media/image6.emf"/><Relationship Id="rId2" Type="http://schemas.openxmlformats.org/officeDocument/2006/relationships/tags" Target="../tags/tag77.xml"/><Relationship Id="rId1" Type="http://schemas.openxmlformats.org/officeDocument/2006/relationships/vmlDrawing" Target="../drawings/vmlDrawing41.vml"/><Relationship Id="rId6" Type="http://schemas.openxmlformats.org/officeDocument/2006/relationships/oleObject" Target="../embeddings/oleObject41.bin"/><Relationship Id="rId11" Type="http://schemas.openxmlformats.org/officeDocument/2006/relationships/image" Target="../media/image9.svg"/><Relationship Id="rId5" Type="http://schemas.openxmlformats.org/officeDocument/2006/relationships/notesSlide" Target="../notesSlides/notesSlide24.xml"/><Relationship Id="rId10" Type="http://schemas.openxmlformats.org/officeDocument/2006/relationships/image" Target="../media/image8.png"/><Relationship Id="rId4" Type="http://schemas.openxmlformats.org/officeDocument/2006/relationships/slideLayout" Target="../slideLayouts/slideLayout11.xml"/><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6.emf"/><Relationship Id="rId2" Type="http://schemas.openxmlformats.org/officeDocument/2006/relationships/tags" Target="../tags/tag79.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svg"/><Relationship Id="rId3" Type="http://schemas.openxmlformats.org/officeDocument/2006/relationships/tags" Target="../tags/tag82.xml"/><Relationship Id="rId7" Type="http://schemas.openxmlformats.org/officeDocument/2006/relationships/image" Target="../media/image6.emf"/><Relationship Id="rId12" Type="http://schemas.openxmlformats.org/officeDocument/2006/relationships/image" Target="../media/image8.png"/><Relationship Id="rId2" Type="http://schemas.openxmlformats.org/officeDocument/2006/relationships/tags" Target="../tags/tag81.xml"/><Relationship Id="rId1" Type="http://schemas.openxmlformats.org/officeDocument/2006/relationships/vmlDrawing" Target="../drawings/vmlDrawing43.vml"/><Relationship Id="rId6" Type="http://schemas.openxmlformats.org/officeDocument/2006/relationships/oleObject" Target="../embeddings/oleObject43.bin"/><Relationship Id="rId11" Type="http://schemas.openxmlformats.org/officeDocument/2006/relationships/image" Target="../media/image15.svg"/><Relationship Id="rId5" Type="http://schemas.openxmlformats.org/officeDocument/2006/relationships/notesSlide" Target="../notesSlides/notesSlide26.xml"/><Relationship Id="rId10" Type="http://schemas.openxmlformats.org/officeDocument/2006/relationships/image" Target="../media/image14.png"/><Relationship Id="rId4" Type="http://schemas.openxmlformats.org/officeDocument/2006/relationships/slideLayout" Target="../slideLayouts/slideLayout7.xml"/><Relationship Id="rId9" Type="http://schemas.openxmlformats.org/officeDocument/2006/relationships/image" Target="../media/image19.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4.xml"/><Relationship Id="rId7" Type="http://schemas.openxmlformats.org/officeDocument/2006/relationships/image" Target="../media/image6.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27.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6.emf"/><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6.emf"/><Relationship Id="rId2" Type="http://schemas.openxmlformats.org/officeDocument/2006/relationships/tags" Target="../tags/tag87.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9.xml"/><Relationship Id="rId7" Type="http://schemas.openxmlformats.org/officeDocument/2006/relationships/image" Target="../media/image6.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xml"/><Relationship Id="rId4" Type="http://schemas.openxmlformats.org/officeDocument/2006/relationships/slideLayout" Target="../slideLayouts/slideLayout20.xml"/><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hyperlink" Target="https://ligolang.org/" TargetMode="External"/><Relationship Id="rId3" Type="http://schemas.openxmlformats.org/officeDocument/2006/relationships/tags" Target="../tags/tag90.xml"/><Relationship Id="rId7" Type="http://schemas.openxmlformats.org/officeDocument/2006/relationships/image" Target="../media/image6.emf"/><Relationship Id="rId12" Type="http://schemas.openxmlformats.org/officeDocument/2006/relationships/image" Target="../media/image27.png"/><Relationship Id="rId2" Type="http://schemas.openxmlformats.org/officeDocument/2006/relationships/tags" Target="../tags/tag89.xml"/><Relationship Id="rId1" Type="http://schemas.openxmlformats.org/officeDocument/2006/relationships/vmlDrawing" Target="../drawings/vmlDrawing47.vml"/><Relationship Id="rId6" Type="http://schemas.openxmlformats.org/officeDocument/2006/relationships/oleObject" Target="../embeddings/oleObject47.bin"/><Relationship Id="rId11" Type="http://schemas.openxmlformats.org/officeDocument/2006/relationships/hyperlink" Target="https://smartpy.io/" TargetMode="External"/><Relationship Id="rId5" Type="http://schemas.openxmlformats.org/officeDocument/2006/relationships/notesSlide" Target="../notesSlides/notesSlide30.xml"/><Relationship Id="rId10" Type="http://schemas.openxmlformats.org/officeDocument/2006/relationships/image" Target="../media/image26.svg"/><Relationship Id="rId4" Type="http://schemas.openxmlformats.org/officeDocument/2006/relationships/slideLayout" Target="../slideLayouts/slideLayout7.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2.xml"/><Relationship Id="rId7" Type="http://schemas.openxmlformats.org/officeDocument/2006/relationships/image" Target="../media/image6.emf"/><Relationship Id="rId2" Type="http://schemas.openxmlformats.org/officeDocument/2006/relationships/tags" Target="../tags/tag91.xml"/><Relationship Id="rId1" Type="http://schemas.openxmlformats.org/officeDocument/2006/relationships/vmlDrawing" Target="../drawings/vmlDrawing48.vml"/><Relationship Id="rId6" Type="http://schemas.openxmlformats.org/officeDocument/2006/relationships/oleObject" Target="../embeddings/oleObject48.bin"/><Relationship Id="rId11" Type="http://schemas.openxmlformats.org/officeDocument/2006/relationships/image" Target="../media/image24.svg"/><Relationship Id="rId5" Type="http://schemas.openxmlformats.org/officeDocument/2006/relationships/notesSlide" Target="../notesSlides/notesSlide31.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6.emf"/><Relationship Id="rId2" Type="http://schemas.openxmlformats.org/officeDocument/2006/relationships/tags" Target="../tags/tag93.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6.emf"/><Relationship Id="rId2" Type="http://schemas.openxmlformats.org/officeDocument/2006/relationships/tags" Target="../tags/tag95.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www.tezosagora.org/" TargetMode="External"/><Relationship Id="rId3" Type="http://schemas.openxmlformats.org/officeDocument/2006/relationships/tags" Target="../tags/tag98.xml"/><Relationship Id="rId7" Type="http://schemas.openxmlformats.org/officeDocument/2006/relationships/image" Target="../media/image6.emf"/><Relationship Id="rId12" Type="http://schemas.openxmlformats.org/officeDocument/2006/relationships/slide" Target="slide38.xml"/><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oleObject" Target="../embeddings/oleObject51.bin"/><Relationship Id="rId11" Type="http://schemas.openxmlformats.org/officeDocument/2006/relationships/slide" Target="slide37.xml"/><Relationship Id="rId5" Type="http://schemas.openxmlformats.org/officeDocument/2006/relationships/notesSlide" Target="../notesSlides/notesSlide34.xml"/><Relationship Id="rId10" Type="http://schemas.openxmlformats.org/officeDocument/2006/relationships/slide" Target="slide36.xml"/><Relationship Id="rId4" Type="http://schemas.openxmlformats.org/officeDocument/2006/relationships/slideLayout" Target="../slideLayouts/slideLayout7.xml"/><Relationship Id="rId9" Type="http://schemas.openxmlformats.org/officeDocument/2006/relationships/hyperlink" Target="https://forum.tezosagora.org/" TargetMode="External"/></Relationships>
</file>

<file path=ppt/slides/_rels/slide35.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6.emf"/><Relationship Id="rId2" Type="http://schemas.openxmlformats.org/officeDocument/2006/relationships/tags" Target="../tags/tag99.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35.xml"/><Relationship Id="rId4"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hyperlink" Target="https://nomadic-labs.com/" TargetMode="External"/><Relationship Id="rId3" Type="http://schemas.openxmlformats.org/officeDocument/2006/relationships/tags" Target="../tags/tag102.xml"/><Relationship Id="rId7" Type="http://schemas.openxmlformats.org/officeDocument/2006/relationships/image" Target="../media/image6.emf"/><Relationship Id="rId2" Type="http://schemas.openxmlformats.org/officeDocument/2006/relationships/tags" Target="../tags/tag101.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nomadic-labs.com/" TargetMode="External"/><Relationship Id="rId3" Type="http://schemas.openxmlformats.org/officeDocument/2006/relationships/tags" Target="../tags/tag104.xml"/><Relationship Id="rId7" Type="http://schemas.openxmlformats.org/officeDocument/2006/relationships/image" Target="../media/image6.emf"/><Relationship Id="rId2" Type="http://schemas.openxmlformats.org/officeDocument/2006/relationships/tags" Target="../tags/tag103.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37.xml"/><Relationship Id="rId4" Type="http://schemas.openxmlformats.org/officeDocument/2006/relationships/slideLayout" Target="../slideLayouts/slideLayout7.xml"/><Relationship Id="rId9" Type="http://schemas.openxmlformats.org/officeDocument/2006/relationships/hyperlink" Target="https://cryptium.ch/"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nomadic-labs.com/" TargetMode="External"/><Relationship Id="rId3" Type="http://schemas.openxmlformats.org/officeDocument/2006/relationships/tags" Target="../tags/tag106.xml"/><Relationship Id="rId7" Type="http://schemas.openxmlformats.org/officeDocument/2006/relationships/image" Target="../media/image6.emf"/><Relationship Id="rId2" Type="http://schemas.openxmlformats.org/officeDocument/2006/relationships/tags" Target="../tags/tag105.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38.xml"/><Relationship Id="rId10" Type="http://schemas.openxmlformats.org/officeDocument/2006/relationships/image" Target="../media/image28.png"/><Relationship Id="rId4" Type="http://schemas.openxmlformats.org/officeDocument/2006/relationships/slideLayout" Target="../slideLayouts/slideLayout7.xml"/><Relationship Id="rId9" Type="http://schemas.openxmlformats.org/officeDocument/2006/relationships/hyperlink" Target="https://cryptium.ch/"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tezos.help/#wallets" TargetMode="External"/><Relationship Id="rId13" Type="http://schemas.openxmlformats.org/officeDocument/2006/relationships/image" Target="../media/image32.svg"/><Relationship Id="rId18" Type="http://schemas.openxmlformats.org/officeDocument/2006/relationships/image" Target="../media/image33.png"/><Relationship Id="rId3" Type="http://schemas.openxmlformats.org/officeDocument/2006/relationships/tags" Target="../tags/tag108.xml"/><Relationship Id="rId21" Type="http://schemas.openxmlformats.org/officeDocument/2006/relationships/hyperlink" Target="https://www.tezos.help/#learning" TargetMode="External"/><Relationship Id="rId7" Type="http://schemas.openxmlformats.org/officeDocument/2006/relationships/image" Target="../media/image6.emf"/><Relationship Id="rId12" Type="http://schemas.openxmlformats.org/officeDocument/2006/relationships/image" Target="../media/image31.png"/><Relationship Id="rId17" Type="http://schemas.openxmlformats.org/officeDocument/2006/relationships/hyperlink" Target="https://tezos.foundation/" TargetMode="External"/><Relationship Id="rId2" Type="http://schemas.openxmlformats.org/officeDocument/2006/relationships/tags" Target="../tags/tag107.xml"/><Relationship Id="rId16" Type="http://schemas.openxmlformats.org/officeDocument/2006/relationships/hyperlink" Target="https://www.tezos.help/#projects" TargetMode="External"/><Relationship Id="rId20" Type="http://schemas.openxmlformats.org/officeDocument/2006/relationships/hyperlink" Target="https://www.tezos.help/#blockexplorers" TargetMode="External"/><Relationship Id="rId1" Type="http://schemas.openxmlformats.org/officeDocument/2006/relationships/vmlDrawing" Target="../drawings/vmlDrawing56.vml"/><Relationship Id="rId6" Type="http://schemas.openxmlformats.org/officeDocument/2006/relationships/oleObject" Target="../embeddings/oleObject56.bin"/><Relationship Id="rId11" Type="http://schemas.openxmlformats.org/officeDocument/2006/relationships/image" Target="../media/image30.svg"/><Relationship Id="rId5" Type="http://schemas.openxmlformats.org/officeDocument/2006/relationships/notesSlide" Target="../notesSlides/notesSlide39.xml"/><Relationship Id="rId15" Type="http://schemas.openxmlformats.org/officeDocument/2006/relationships/hyperlink" Target="https://www.tezos.help/#community" TargetMode="External"/><Relationship Id="rId10" Type="http://schemas.openxmlformats.org/officeDocument/2006/relationships/image" Target="../media/image29.png"/><Relationship Id="rId19" Type="http://schemas.openxmlformats.org/officeDocument/2006/relationships/image" Target="../media/image34.svg"/><Relationship Id="rId4" Type="http://schemas.openxmlformats.org/officeDocument/2006/relationships/slideLayout" Target="../slideLayouts/slideLayout3.xml"/><Relationship Id="rId9" Type="http://schemas.openxmlformats.org/officeDocument/2006/relationships/hyperlink" Target="https://www.tezos.help/#delegation" TargetMode="External"/><Relationship Id="rId14" Type="http://schemas.openxmlformats.org/officeDocument/2006/relationships/hyperlink" Target="https://www.tezos.help/#organisa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hyperlink" Target="https://tezos.foundation/" TargetMode="External"/><Relationship Id="rId3" Type="http://schemas.openxmlformats.org/officeDocument/2006/relationships/tags" Target="../tags/tag110.xml"/><Relationship Id="rId7" Type="http://schemas.openxmlformats.org/officeDocument/2006/relationships/image" Target="../media/image6.emf"/><Relationship Id="rId2" Type="http://schemas.openxmlformats.org/officeDocument/2006/relationships/tags" Target="../tags/tag109.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40.xml"/><Relationship Id="rId4" Type="http://schemas.openxmlformats.org/officeDocument/2006/relationships/slideLayout" Target="../slideLayouts/slideLayout7.xml"/><Relationship Id="rId9" Type="http://schemas.openxmlformats.org/officeDocument/2006/relationships/hyperlink" Target="https://tezos.com/static/papers/position_paper.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tezos.foundation/history" TargetMode="External"/><Relationship Id="rId3" Type="http://schemas.openxmlformats.org/officeDocument/2006/relationships/tags" Target="../tags/tag112.xml"/><Relationship Id="rId7" Type="http://schemas.openxmlformats.org/officeDocument/2006/relationships/image" Target="../media/image6.emf"/><Relationship Id="rId2" Type="http://schemas.openxmlformats.org/officeDocument/2006/relationships/tags" Target="../tags/tag111.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41.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tezos.foundation/grants-overview" TargetMode="External"/><Relationship Id="rId3" Type="http://schemas.openxmlformats.org/officeDocument/2006/relationships/tags" Target="../tags/tag114.xml"/><Relationship Id="rId7" Type="http://schemas.openxmlformats.org/officeDocument/2006/relationships/image" Target="../media/image6.emf"/><Relationship Id="rId2" Type="http://schemas.openxmlformats.org/officeDocument/2006/relationships/tags" Target="../tags/tag113.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42.xml"/><Relationship Id="rId4" Type="http://schemas.openxmlformats.org/officeDocument/2006/relationships/slideLayout" Target="../slideLayouts/slideLayout7.xml"/><Relationship Id="rId9" Type="http://schemas.openxmlformats.org/officeDocument/2006/relationships/hyperlink" Target="https://tezos.foundation/news/announcing-third-cohort-of-tezos-ecosystem-gran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6.xml"/><Relationship Id="rId7" Type="http://schemas.openxmlformats.org/officeDocument/2006/relationships/image" Target="../media/image6.emf"/><Relationship Id="rId12" Type="http://schemas.openxmlformats.org/officeDocument/2006/relationships/image" Target="../media/image37.svg"/><Relationship Id="rId2" Type="http://schemas.openxmlformats.org/officeDocument/2006/relationships/tags" Target="../tags/tag115.xml"/><Relationship Id="rId1" Type="http://schemas.openxmlformats.org/officeDocument/2006/relationships/vmlDrawing" Target="../drawings/vmlDrawing60.vml"/><Relationship Id="rId6" Type="http://schemas.openxmlformats.org/officeDocument/2006/relationships/oleObject" Target="../embeddings/oleObject60.bin"/><Relationship Id="rId11" Type="http://schemas.openxmlformats.org/officeDocument/2006/relationships/image" Target="../media/image36.png"/><Relationship Id="rId5" Type="http://schemas.openxmlformats.org/officeDocument/2006/relationships/notesSlide" Target="../notesSlides/notesSlide43.xml"/><Relationship Id="rId10" Type="http://schemas.openxmlformats.org/officeDocument/2006/relationships/image" Target="../media/image35.png"/><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8.xml"/><Relationship Id="rId7" Type="http://schemas.openxmlformats.org/officeDocument/2006/relationships/image" Target="../media/image6.emf"/><Relationship Id="rId2" Type="http://schemas.openxmlformats.org/officeDocument/2006/relationships/tags" Target="../tags/tag117.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44.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0.xml"/><Relationship Id="rId7" Type="http://schemas.openxmlformats.org/officeDocument/2006/relationships/image" Target="../media/image6.emf"/><Relationship Id="rId2" Type="http://schemas.openxmlformats.org/officeDocument/2006/relationships/tags" Target="../tags/tag119.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notesSlide" Target="../notesSlides/notesSlide45.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2.xml"/><Relationship Id="rId7" Type="http://schemas.openxmlformats.org/officeDocument/2006/relationships/image" Target="../media/image6.emf"/><Relationship Id="rId2" Type="http://schemas.openxmlformats.org/officeDocument/2006/relationships/tags" Target="../tags/tag121.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46.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4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4.xml"/><Relationship Id="rId7" Type="http://schemas.openxmlformats.org/officeDocument/2006/relationships/image" Target="../media/image6.emf"/><Relationship Id="rId2" Type="http://schemas.openxmlformats.org/officeDocument/2006/relationships/tags" Target="../tags/tag123.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47.xml"/><Relationship Id="rId10" Type="http://schemas.openxmlformats.org/officeDocument/2006/relationships/image" Target="../media/image38.png"/><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6.xml"/><Relationship Id="rId7" Type="http://schemas.openxmlformats.org/officeDocument/2006/relationships/image" Target="../media/image6.emf"/><Relationship Id="rId2" Type="http://schemas.openxmlformats.org/officeDocument/2006/relationships/tags" Target="../tags/tag125.xml"/><Relationship Id="rId1" Type="http://schemas.openxmlformats.org/officeDocument/2006/relationships/vmlDrawing" Target="../drawings/vmlDrawing65.vml"/><Relationship Id="rId6" Type="http://schemas.openxmlformats.org/officeDocument/2006/relationships/oleObject" Target="../embeddings/oleObject65.bin"/><Relationship Id="rId11" Type="http://schemas.openxmlformats.org/officeDocument/2006/relationships/image" Target="../media/image40.svg"/><Relationship Id="rId5" Type="http://schemas.openxmlformats.org/officeDocument/2006/relationships/notesSlide" Target="../notesSlides/notesSlide48.xml"/><Relationship Id="rId10" Type="http://schemas.openxmlformats.org/officeDocument/2006/relationships/image" Target="../media/image39.png"/><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8.xml"/><Relationship Id="rId7" Type="http://schemas.openxmlformats.org/officeDocument/2006/relationships/image" Target="../media/image6.emf"/><Relationship Id="rId2" Type="http://schemas.openxmlformats.org/officeDocument/2006/relationships/tags" Target="../tags/tag127.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49.xml"/><Relationship Id="rId4" Type="http://schemas.openxmlformats.org/officeDocument/2006/relationships/slideLayout" Target="../slideLayouts/slideLayout3.xml"/><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2.xml"/><Relationship Id="rId7" Type="http://schemas.openxmlformats.org/officeDocument/2006/relationships/image" Target="../media/image6.emf"/><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3.svg"/><Relationship Id="rId5" Type="http://schemas.openxmlformats.org/officeDocument/2006/relationships/notesSlide" Target="../notesSlides/notesSlide5.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6.emf"/><Relationship Id="rId2" Type="http://schemas.openxmlformats.org/officeDocument/2006/relationships/tags" Target="../tags/tag4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6.emf"/><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image" Target="../media/image6.emf"/><Relationship Id="rId2" Type="http://schemas.openxmlformats.org/officeDocument/2006/relationships/tags" Target="../tags/tag47.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0.xml"/><Relationship Id="rId7" Type="http://schemas.openxmlformats.org/officeDocument/2006/relationships/image" Target="../media/image6.emf"/><Relationship Id="rId2" Type="http://schemas.openxmlformats.org/officeDocument/2006/relationships/tags" Target="../tags/tag49.xml"/><Relationship Id="rId1" Type="http://schemas.openxmlformats.org/officeDocument/2006/relationships/vmlDrawing" Target="../drawings/vmlDrawing26.vml"/><Relationship Id="rId6" Type="http://schemas.openxmlformats.org/officeDocument/2006/relationships/oleObject" Target="../embeddings/oleObject26.bin"/><Relationship Id="rId11" Type="http://schemas.openxmlformats.org/officeDocument/2006/relationships/image" Target="../media/image3.svg"/><Relationship Id="rId5" Type="http://schemas.openxmlformats.org/officeDocument/2006/relationships/notesSlide" Target="../notesSlides/notesSlide9.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a:extLst>
              <a:ext uri="{FF2B5EF4-FFF2-40B4-BE49-F238E27FC236}">
                <a16:creationId xmlns:a16="http://schemas.microsoft.com/office/drawing/2014/main" id="{4327169E-FBA4-4168-A7BB-30B6091D1EB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40" name="think-cell Folie" r:id="rId5" imgW="473" imgH="476" progId="TCLayout.ActiveDocument.1">
                  <p:embed/>
                </p:oleObj>
              </mc:Choice>
              <mc:Fallback>
                <p:oleObj name="think-cell Folie" r:id="rId5" imgW="473" imgH="476" progId="TCLayout.ActiveDocument.1">
                  <p:embed/>
                  <p:pic>
                    <p:nvPicPr>
                      <p:cNvPr id="21" name="Objekt 20" hidden="1">
                        <a:extLst>
                          <a:ext uri="{FF2B5EF4-FFF2-40B4-BE49-F238E27FC236}">
                            <a16:creationId xmlns:a16="http://schemas.microsoft.com/office/drawing/2014/main" id="{4327169E-FBA4-4168-A7BB-30B6091D1E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p:cNvSpPr/>
          <p:nvPr/>
        </p:nvSpPr>
        <p:spPr bwMode="gray">
          <a:xfrm>
            <a:off x="0" y="-6650"/>
            <a:ext cx="12192000" cy="6864649"/>
          </a:xfrm>
          <a:prstGeom prst="rect">
            <a:avLst/>
          </a:prstGeom>
          <a:solidFill>
            <a:schemeClr val="accent1"/>
          </a:solidFill>
          <a:ln w="19050" cap="flat" cmpd="sng" algn="ctr">
            <a:noFill/>
            <a:prstDash val="solid"/>
          </a:ln>
          <a:effectLst/>
          <a:extLst>
            <a:ext uri="{91240B29-F687-4F45-9708-019B960494DF}">
              <a14:hiddenLine xmlns:a14="http://schemas.microsoft.com/office/drawing/2010/main" w="190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bg1"/>
              </a:solidFill>
              <a:latin typeface="+mj-lt"/>
            </a:endParaRPr>
          </a:p>
        </p:txBody>
      </p:sp>
      <p:sp>
        <p:nvSpPr>
          <p:cNvPr id="16" name="Rechteck 15"/>
          <p:cNvSpPr/>
          <p:nvPr/>
        </p:nvSpPr>
        <p:spPr bwMode="blackWhite">
          <a:xfrm>
            <a:off x="-3" y="3346333"/>
            <a:ext cx="7915278" cy="31528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234000" bIns="360000" rtlCol="0" anchor="b" anchorCtr="0">
            <a:spAutoFit/>
          </a:bodyPr>
          <a:lstStyle/>
          <a:p>
            <a:pPr marL="174631" lvl="0">
              <a:spcBef>
                <a:spcPts val="1600"/>
              </a:spcBef>
              <a:spcAft>
                <a:spcPts val="800"/>
              </a:spcAft>
            </a:pPr>
            <a:r>
              <a:rPr lang="en-US" sz="4000" b="1" dirty="0">
                <a:solidFill>
                  <a:schemeClr val="accent1"/>
                </a:solidFill>
                <a:latin typeface="+mj-lt"/>
                <a:ea typeface="Open Sans" panose="020B0606030504020204" pitchFamily="34" charset="0"/>
                <a:cs typeface="Open Sans" panose="020B0606030504020204" pitchFamily="34" charset="0"/>
              </a:rPr>
              <a:t>Tezos – the Blockchain Solution to Your Real-World Problem!</a:t>
            </a:r>
          </a:p>
          <a:p>
            <a:pPr marL="174631" lvl="0">
              <a:spcBef>
                <a:spcPts val="1600"/>
              </a:spcBef>
              <a:spcAft>
                <a:spcPts val="800"/>
              </a:spcAft>
            </a:pPr>
            <a:r>
              <a:rPr lang="en-US" sz="2000" b="1" dirty="0">
                <a:solidFill>
                  <a:schemeClr val="accent1"/>
                </a:solidFill>
                <a:latin typeface="+mj-lt"/>
                <a:ea typeface="Open Sans" panose="020B0606030504020204" pitchFamily="34" charset="0"/>
                <a:cs typeface="Open Sans" panose="020B0606030504020204" pitchFamily="34" charset="0"/>
              </a:rPr>
              <a:t>Published by </a:t>
            </a:r>
            <a:r>
              <a:rPr lang="en-US" sz="2000" dirty="0">
                <a:solidFill>
                  <a:srgbClr val="2C7DF7"/>
                </a:solidFill>
                <a:latin typeface="+mj-lt"/>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asc(s </a:t>
            </a:r>
            <a:r>
              <a:rPr lang="en-US" sz="2000" dirty="0" err="1">
                <a:solidFill>
                  <a:srgbClr val="2C7DF7"/>
                </a:solidFill>
                <a:latin typeface="+mj-lt"/>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e.V</a:t>
            </a:r>
            <a:r>
              <a:rPr lang="en-US" sz="2000" dirty="0">
                <a:solidFill>
                  <a:srgbClr val="2C7DF7"/>
                </a:solidFill>
                <a:latin typeface="+mj-lt"/>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 </a:t>
            </a:r>
            <a:r>
              <a:rPr lang="en-US" sz="2000" b="1" dirty="0">
                <a:solidFill>
                  <a:srgbClr val="2C7DF7"/>
                </a:solidFill>
                <a:latin typeface="+mj-lt"/>
                <a:ea typeface="Open Sans" panose="020B0606030504020204" pitchFamily="34" charset="0"/>
                <a:cs typeface="Open Sans" panose="020B0606030504020204" pitchFamily="34" charset="0"/>
              </a:rPr>
              <a:t>on </a:t>
            </a:r>
            <a:r>
              <a:rPr lang="en-US" sz="2000" b="1" dirty="0">
                <a:solidFill>
                  <a:schemeClr val="accent1"/>
                </a:solidFill>
                <a:latin typeface="+mj-lt"/>
                <a:ea typeface="Open Sans" panose="020B0606030504020204" pitchFamily="34" charset="0"/>
                <a:cs typeface="Open Sans" panose="020B0606030504020204" pitchFamily="34" charset="0"/>
              </a:rPr>
              <a:t>behalf of the Tezos Foundation</a:t>
            </a:r>
          </a:p>
        </p:txBody>
      </p:sp>
      <p:pic>
        <p:nvPicPr>
          <p:cNvPr id="4" name="Grafik 3">
            <a:extLst>
              <a:ext uri="{FF2B5EF4-FFF2-40B4-BE49-F238E27FC236}">
                <a16:creationId xmlns:a16="http://schemas.microsoft.com/office/drawing/2014/main" id="{FF8CDC5C-DC3F-4A9A-AD7A-120927E481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82561" y="262164"/>
            <a:ext cx="388631" cy="529200"/>
          </a:xfrm>
          <a:prstGeom prst="rect">
            <a:avLst/>
          </a:prstGeom>
        </p:spPr>
      </p:pic>
      <p:sp>
        <p:nvSpPr>
          <p:cNvPr id="22" name="Rechteck 21">
            <a:extLst>
              <a:ext uri="{FF2B5EF4-FFF2-40B4-BE49-F238E27FC236}">
                <a16:creationId xmlns:a16="http://schemas.microsoft.com/office/drawing/2014/main" id="{ED8D9C3B-0AD7-4C2C-B8E9-4D684532E75A}"/>
              </a:ext>
            </a:extLst>
          </p:cNvPr>
          <p:cNvSpPr/>
          <p:nvPr/>
        </p:nvSpPr>
        <p:spPr bwMode="blackWhite">
          <a:xfrm>
            <a:off x="8318500" y="3961886"/>
            <a:ext cx="3452692" cy="25373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234000" bIns="972000" rtlCol="0" anchor="ctr" anchorCtr="0">
            <a:noAutofit/>
          </a:bodyPr>
          <a:lstStyle/>
          <a:p>
            <a:pPr marL="174631" lvl="0">
              <a:spcBef>
                <a:spcPts val="1600"/>
              </a:spcBef>
              <a:spcAft>
                <a:spcPts val="800"/>
              </a:spcAft>
            </a:pPr>
            <a:r>
              <a:rPr lang="en-US" sz="1800" b="1" dirty="0">
                <a:solidFill>
                  <a:schemeClr val="accent1"/>
                </a:solidFill>
                <a:latin typeface="+mj-lt"/>
                <a:ea typeface="Open Sans" panose="020B0606030504020204" pitchFamily="34" charset="0"/>
                <a:cs typeface="Open Sans" panose="020B0606030504020204" pitchFamily="34" charset="0"/>
              </a:rPr>
              <a:t>This work is subject to the </a:t>
            </a:r>
            <a:r>
              <a:rPr lang="en-US" sz="1800" b="1" dirty="0">
                <a:solidFill>
                  <a:schemeClr val="accent1"/>
                </a:solidFill>
                <a:latin typeface="+mj-lt"/>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Attribution 4.0 International Creative Commons License</a:t>
            </a:r>
            <a:endParaRPr lang="en-US" sz="1800" b="1" dirty="0">
              <a:solidFill>
                <a:schemeClr val="accent1"/>
              </a:solidFill>
              <a:latin typeface="+mj-lt"/>
              <a:ea typeface="Open Sans" panose="020B0606030504020204" pitchFamily="34" charset="0"/>
              <a:cs typeface="Open Sans" panose="020B0606030504020204" pitchFamily="34" charset="0"/>
            </a:endParaRPr>
          </a:p>
        </p:txBody>
      </p:sp>
      <p:grpSp>
        <p:nvGrpSpPr>
          <p:cNvPr id="20" name="Gruppieren 19">
            <a:extLst>
              <a:ext uri="{FF2B5EF4-FFF2-40B4-BE49-F238E27FC236}">
                <a16:creationId xmlns:a16="http://schemas.microsoft.com/office/drawing/2014/main" id="{B5A55697-B68F-4E28-81F5-EED6C16762BB}"/>
              </a:ext>
            </a:extLst>
          </p:cNvPr>
          <p:cNvGrpSpPr/>
          <p:nvPr/>
        </p:nvGrpSpPr>
        <p:grpSpPr>
          <a:xfrm>
            <a:off x="9474121" y="5657850"/>
            <a:ext cx="1141450" cy="523875"/>
            <a:chOff x="5800612" y="2610881"/>
            <a:chExt cx="1141450" cy="523875"/>
          </a:xfrm>
          <a:solidFill>
            <a:schemeClr val="accent1"/>
          </a:solidFill>
        </p:grpSpPr>
        <p:pic>
          <p:nvPicPr>
            <p:cNvPr id="12" name="Grafik 11">
              <a:extLst>
                <a:ext uri="{FF2B5EF4-FFF2-40B4-BE49-F238E27FC236}">
                  <a16:creationId xmlns:a16="http://schemas.microsoft.com/office/drawing/2014/main" id="{3CED2A2D-9157-48C9-B4BB-89F3EAD5B3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18187" y="2610881"/>
              <a:ext cx="523875" cy="523875"/>
            </a:xfrm>
            <a:prstGeom prst="rect">
              <a:avLst/>
            </a:prstGeom>
          </p:spPr>
        </p:pic>
        <p:pic>
          <p:nvPicPr>
            <p:cNvPr id="14" name="Grafik 13">
              <a:extLst>
                <a:ext uri="{FF2B5EF4-FFF2-40B4-BE49-F238E27FC236}">
                  <a16:creationId xmlns:a16="http://schemas.microsoft.com/office/drawing/2014/main" id="{541AF589-4C9A-4ED5-AD18-566430D8859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00612" y="2610881"/>
              <a:ext cx="523875" cy="523875"/>
            </a:xfrm>
            <a:prstGeom prst="rect">
              <a:avLst/>
            </a:prstGeom>
          </p:spPr>
        </p:pic>
      </p:grpSp>
      <p:sp>
        <p:nvSpPr>
          <p:cNvPr id="24" name="Textfeld 23">
            <a:extLst>
              <a:ext uri="{FF2B5EF4-FFF2-40B4-BE49-F238E27FC236}">
                <a16:creationId xmlns:a16="http://schemas.microsoft.com/office/drawing/2014/main" id="{5C5784D7-9306-4AE9-9FC2-E95DBDAC1D92}"/>
              </a:ext>
            </a:extLst>
          </p:cNvPr>
          <p:cNvSpPr txBox="1"/>
          <p:nvPr/>
        </p:nvSpPr>
        <p:spPr>
          <a:xfrm>
            <a:off x="3594100" y="6499225"/>
            <a:ext cx="4321175" cy="358774"/>
          </a:xfrm>
          <a:prstGeom prst="rect">
            <a:avLst/>
          </a:prstGeom>
          <a:noFill/>
        </p:spPr>
        <p:txBody>
          <a:bodyPr wrap="none" lIns="0" tIns="0" rIns="0" bIns="0" rtlCol="0" anchor="ctr">
            <a:noAutofit/>
          </a:bodyPr>
          <a:lstStyle/>
          <a:p>
            <a:pPr algn="r">
              <a:spcBef>
                <a:spcPts val="300"/>
              </a:spcBef>
              <a:spcAft>
                <a:spcPts val="100"/>
              </a:spcAft>
              <a:buClr>
                <a:schemeClr val="tx2"/>
              </a:buClr>
            </a:pPr>
            <a:r>
              <a:rPr lang="de-DE" sz="1000" i="1" dirty="0" err="1">
                <a:solidFill>
                  <a:schemeClr val="bg1"/>
                </a:solidFill>
                <a:latin typeface="+mj-lt"/>
                <a:ea typeface="Open Sans" panose="020B0606030504020204" pitchFamily="34" charset="0"/>
                <a:cs typeface="Open Sans" panose="020B0606030504020204" pitchFamily="34" charset="0"/>
              </a:rPr>
              <a:t>created</a:t>
            </a:r>
            <a:r>
              <a:rPr lang="de-DE" sz="1000" i="1" dirty="0">
                <a:solidFill>
                  <a:schemeClr val="bg1"/>
                </a:solidFill>
                <a:latin typeface="+mj-lt"/>
                <a:ea typeface="Open Sans" panose="020B0606030504020204" pitchFamily="34" charset="0"/>
                <a:cs typeface="Open Sans" panose="020B0606030504020204" pitchFamily="34" charset="0"/>
              </a:rPr>
              <a:t> </a:t>
            </a:r>
            <a:r>
              <a:rPr lang="de-DE" sz="1000" i="1" dirty="0" err="1">
                <a:solidFill>
                  <a:schemeClr val="bg1"/>
                </a:solidFill>
                <a:latin typeface="+mj-lt"/>
                <a:ea typeface="Open Sans" panose="020B0606030504020204" pitchFamily="34" charset="0"/>
                <a:cs typeface="Open Sans" panose="020B0606030504020204" pitchFamily="34" charset="0"/>
              </a:rPr>
              <a:t>by</a:t>
            </a:r>
            <a:r>
              <a:rPr lang="de-DE" sz="1000" i="1" dirty="0">
                <a:solidFill>
                  <a:schemeClr val="bg1"/>
                </a:solidFill>
                <a:latin typeface="+mj-lt"/>
                <a:ea typeface="Open Sans" panose="020B0606030504020204" pitchFamily="34" charset="0"/>
                <a:cs typeface="Open Sans" panose="020B0606030504020204" pitchFamily="34" charset="0"/>
              </a:rPr>
              <a:t> Niko Hildebrand, UNITY AG on behalf </a:t>
            </a:r>
            <a:r>
              <a:rPr lang="de-DE" sz="1000" i="1" dirty="0" err="1">
                <a:solidFill>
                  <a:schemeClr val="bg1"/>
                </a:solidFill>
                <a:latin typeface="+mj-lt"/>
                <a:ea typeface="Open Sans" panose="020B0606030504020204" pitchFamily="34" charset="0"/>
                <a:cs typeface="Open Sans" panose="020B0606030504020204" pitchFamily="34" charset="0"/>
              </a:rPr>
              <a:t>of</a:t>
            </a:r>
            <a:r>
              <a:rPr lang="de-DE" sz="1000" i="1" dirty="0">
                <a:solidFill>
                  <a:schemeClr val="bg1"/>
                </a:solidFill>
                <a:latin typeface="+mj-lt"/>
                <a:ea typeface="Open Sans" panose="020B0606030504020204" pitchFamily="34" charset="0"/>
                <a:cs typeface="Open Sans" panose="020B0606030504020204" pitchFamily="34" charset="0"/>
              </a:rPr>
              <a:t> </a:t>
            </a:r>
            <a:r>
              <a:rPr lang="de-DE" sz="1000" i="1" dirty="0" err="1">
                <a:solidFill>
                  <a:schemeClr val="bg1"/>
                </a:solidFill>
                <a:latin typeface="+mj-lt"/>
                <a:ea typeface="Open Sans" panose="020B0606030504020204" pitchFamily="34" charset="0"/>
                <a:cs typeface="Open Sans" panose="020B0606030504020204" pitchFamily="34" charset="0"/>
              </a:rPr>
              <a:t>the</a:t>
            </a:r>
            <a:r>
              <a:rPr lang="de-DE" sz="1000" i="1" dirty="0">
                <a:solidFill>
                  <a:schemeClr val="bg1"/>
                </a:solidFill>
                <a:latin typeface="+mj-lt"/>
                <a:ea typeface="Open Sans" panose="020B0606030504020204" pitchFamily="34" charset="0"/>
                <a:cs typeface="Open Sans" panose="020B0606030504020204" pitchFamily="34" charset="0"/>
              </a:rPr>
              <a:t> Tezos </a:t>
            </a:r>
            <a:r>
              <a:rPr lang="de-DE" sz="1000" i="1" dirty="0" err="1">
                <a:solidFill>
                  <a:schemeClr val="bg1"/>
                </a:solidFill>
                <a:latin typeface="+mj-lt"/>
                <a:ea typeface="Open Sans" panose="020B0606030504020204" pitchFamily="34" charset="0"/>
                <a:cs typeface="Open Sans" panose="020B0606030504020204" pitchFamily="34" charset="0"/>
              </a:rPr>
              <a:t>Foundation</a:t>
            </a:r>
            <a:endParaRPr lang="de-DE" sz="1000" i="1"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80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8DD241B-2983-4DAD-9763-8646BF7E5220}"/>
              </a:ext>
            </a:extLst>
          </p:cNvPr>
          <p:cNvGraphicFramePr>
            <a:graphicFrameLocks noChangeAspect="1"/>
          </p:cNvGraphicFramePr>
          <p:nvPr>
            <p:custDataLst>
              <p:tags r:id="rId2"/>
            </p:custDataLst>
            <p:extLst>
              <p:ext uri="{D42A27DB-BD31-4B8C-83A1-F6EECF244321}">
                <p14:modId xmlns:p14="http://schemas.microsoft.com/office/powerpoint/2010/main" val="153336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49"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6F28003C-5FC6-4BFC-8250-0E8A26BE71D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B4AF7831-E6D7-4402-8B2C-7156F8A55BFA}"/>
              </a:ext>
            </a:extLst>
          </p:cNvPr>
          <p:cNvSpPr>
            <a:spLocks noGrp="1"/>
          </p:cNvSpPr>
          <p:nvPr>
            <p:ph sz="quarter" idx="13"/>
          </p:nvPr>
        </p:nvSpPr>
        <p:spPr>
          <a:xfrm>
            <a:off x="359999" y="884238"/>
            <a:ext cx="5452067"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As an immutable, independent and public ledger, a blockchain enables </a:t>
            </a:r>
            <a:r>
              <a:rPr lang="en-US" sz="1300" b="1" dirty="0">
                <a:latin typeface="Open Sans" panose="020B0606030504020204" pitchFamily="34" charset="0"/>
                <a:ea typeface="Open Sans" panose="020B0606030504020204" pitchFamily="34" charset="0"/>
                <a:cs typeface="Open Sans" panose="020B0606030504020204" pitchFamily="34" charset="0"/>
              </a:rPr>
              <a:t>revocable certificates/credentials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For certificates to have a value, they must be </a:t>
            </a:r>
            <a:r>
              <a:rPr lang="en-US" sz="1300" b="1" dirty="0">
                <a:latin typeface="Open Sans" panose="020B0606030504020204" pitchFamily="34" charset="0"/>
                <a:ea typeface="Open Sans" panose="020B0606030504020204" pitchFamily="34" charset="0"/>
                <a:cs typeface="Open Sans" panose="020B0606030504020204" pitchFamily="34" charset="0"/>
              </a:rPr>
              <a:t>trustworthy</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In particular, it must be (almost) </a:t>
            </a:r>
            <a:r>
              <a:rPr lang="en-US" sz="1300" b="1" dirty="0">
                <a:latin typeface="Open Sans" panose="020B0606030504020204" pitchFamily="34" charset="0"/>
                <a:ea typeface="Open Sans" panose="020B0606030504020204" pitchFamily="34" charset="0"/>
                <a:cs typeface="Open Sans" panose="020B0606030504020204" pitchFamily="34" charset="0"/>
              </a:rPr>
              <a:t>impossible to forge or edit </a:t>
            </a:r>
            <a:br>
              <a:rPr lang="en-US" sz="1300" b="1"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the certificate </a:t>
            </a:r>
            <a:r>
              <a:rPr lang="en-US" sz="1300" b="1" dirty="0">
                <a:latin typeface="Open Sans" panose="020B0606030504020204" pitchFamily="34" charset="0"/>
                <a:ea typeface="Open Sans" panose="020B0606030504020204" pitchFamily="34" charset="0"/>
                <a:cs typeface="Open Sans" panose="020B0606030504020204" pitchFamily="34" charset="0"/>
              </a:rPr>
              <a:t>even for its issuer</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If a credential changes, the existing certificate has to be </a:t>
            </a:r>
            <a:r>
              <a:rPr lang="en-US" sz="1300" b="1" dirty="0">
                <a:latin typeface="Open Sans" panose="020B0606030504020204" pitchFamily="34" charset="0"/>
                <a:ea typeface="Open Sans" panose="020B0606030504020204" pitchFamily="34" charset="0"/>
                <a:cs typeface="Open Sans" panose="020B0606030504020204" pitchFamily="34" charset="0"/>
              </a:rPr>
              <a:t>revoked</a:t>
            </a:r>
            <a:r>
              <a:rPr lang="en-US" sz="1300" dirty="0">
                <a:latin typeface="Open Sans" panose="020B0606030504020204" pitchFamily="34" charset="0"/>
                <a:ea typeface="Open Sans" panose="020B0606030504020204" pitchFamily="34" charset="0"/>
                <a:cs typeface="Open Sans" panose="020B0606030504020204" pitchFamily="34" charset="0"/>
              </a:rPr>
              <a:t> (i.e. declared invalid) and – if applicable – a new certificate has to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be issued.</a:t>
            </a:r>
          </a:p>
          <a:p>
            <a:r>
              <a:rPr lang="en-US" sz="1300" dirty="0">
                <a:latin typeface="Open Sans" panose="020B0606030504020204" pitchFamily="34" charset="0"/>
                <a:ea typeface="Open Sans" panose="020B0606030504020204" pitchFamily="34" charset="0"/>
                <a:cs typeface="Open Sans" panose="020B0606030504020204" pitchFamily="34" charset="0"/>
              </a:rPr>
              <a:t>The blockchain’s immutability makes certificates </a:t>
            </a:r>
            <a:r>
              <a:rPr lang="en-US" sz="1300" b="1" dirty="0">
                <a:latin typeface="Open Sans" panose="020B0606030504020204" pitchFamily="34" charset="0"/>
                <a:ea typeface="Open Sans" panose="020B0606030504020204" pitchFamily="34" charset="0"/>
                <a:cs typeface="Open Sans" panose="020B0606030504020204" pitchFamily="34" charset="0"/>
              </a:rPr>
              <a:t>forgery resistant </a:t>
            </a:r>
            <a:r>
              <a:rPr lang="en-US" sz="1300" dirty="0">
                <a:latin typeface="Open Sans" panose="020B0606030504020204" pitchFamily="34" charset="0"/>
                <a:ea typeface="Open Sans" panose="020B0606030504020204" pitchFamily="34" charset="0"/>
                <a:cs typeface="Open Sans" panose="020B0606030504020204" pitchFamily="34" charset="0"/>
              </a:rPr>
              <a:t>and – in case of public blockchains – its accessibility enables it to serve as a </a:t>
            </a:r>
            <a:r>
              <a:rPr lang="en-US" sz="1300" b="1" dirty="0">
                <a:latin typeface="Open Sans" panose="020B0606030504020204" pitchFamily="34" charset="0"/>
                <a:ea typeface="Open Sans" panose="020B0606030504020204" pitchFamily="34" charset="0"/>
                <a:cs typeface="Open Sans" panose="020B0606030504020204" pitchFamily="34" charset="0"/>
              </a:rPr>
              <a:t>revocation registry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To avoid making </a:t>
            </a:r>
            <a:r>
              <a:rPr lang="en-US" sz="1300" b="1" dirty="0">
                <a:latin typeface="Open Sans" panose="020B0606030504020204" pitchFamily="34" charset="0"/>
                <a:ea typeface="Open Sans" panose="020B0606030504020204" pitchFamily="34" charset="0"/>
                <a:cs typeface="Open Sans" panose="020B0606030504020204" pitchFamily="34" charset="0"/>
              </a:rPr>
              <a:t>sensitive information </a:t>
            </a:r>
            <a:r>
              <a:rPr lang="en-US" sz="1300" dirty="0">
                <a:latin typeface="Open Sans" panose="020B0606030504020204" pitchFamily="34" charset="0"/>
                <a:ea typeface="Open Sans" panose="020B0606030504020204" pitchFamily="34" charset="0"/>
                <a:cs typeface="Open Sans" panose="020B0606030504020204" pitchFamily="34" charset="0"/>
              </a:rPr>
              <a:t>publicly available, the certificate issuer can hand out the certificate to its recipient and just </a:t>
            </a:r>
            <a:r>
              <a:rPr lang="en-US" sz="1300" b="1" dirty="0">
                <a:latin typeface="Open Sans" panose="020B0606030504020204" pitchFamily="34" charset="0"/>
                <a:ea typeface="Open Sans" panose="020B0606030504020204" pitchFamily="34" charset="0"/>
                <a:cs typeface="Open Sans" panose="020B0606030504020204" pitchFamily="34" charset="0"/>
              </a:rPr>
              <a:t>register a hash-representation </a:t>
            </a:r>
            <a:r>
              <a:rPr lang="en-US" sz="1300" dirty="0">
                <a:latin typeface="Open Sans" panose="020B0606030504020204" pitchFamily="34" charset="0"/>
                <a:ea typeface="Open Sans" panose="020B0606030504020204" pitchFamily="34" charset="0"/>
                <a:cs typeface="Open Sans" panose="020B0606030504020204" pitchFamily="34" charset="0"/>
              </a:rPr>
              <a:t>(a representation, that is unambiguously linked to the original data but is neither human readable nor allows a reproduction of the original data) on the blockchain.</a:t>
            </a:r>
          </a:p>
          <a:p>
            <a:r>
              <a:rPr lang="en-US" sz="1300" dirty="0">
                <a:latin typeface="Open Sans" panose="020B0606030504020204" pitchFamily="34" charset="0"/>
                <a:ea typeface="Open Sans" panose="020B0606030504020204" pitchFamily="34" charset="0"/>
                <a:cs typeface="Open Sans" panose="020B0606030504020204" pitchFamily="34" charset="0"/>
              </a:rPr>
              <a:t>The recipient can present his human readable version of the certificate to any verifier, who can produce the hash-representation and match it with the one found on the blockchain to </a:t>
            </a:r>
            <a:r>
              <a:rPr lang="en-US" sz="1300" b="1" dirty="0">
                <a:latin typeface="Open Sans" panose="020B0606030504020204" pitchFamily="34" charset="0"/>
                <a:ea typeface="Open Sans" panose="020B0606030504020204" pitchFamily="34" charset="0"/>
                <a:cs typeface="Open Sans" panose="020B0606030504020204" pitchFamily="34" charset="0"/>
              </a:rPr>
              <a:t>verify its authenticity and validity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To revoke a certificate, the issuer </a:t>
            </a:r>
            <a:r>
              <a:rPr lang="en-US" sz="1300" b="1" dirty="0">
                <a:latin typeface="Open Sans" panose="020B0606030504020204" pitchFamily="34" charset="0"/>
                <a:ea typeface="Open Sans" panose="020B0606030504020204" pitchFamily="34" charset="0"/>
                <a:cs typeface="Open Sans" panose="020B0606030504020204" pitchFamily="34" charset="0"/>
              </a:rPr>
              <a:t>references</a:t>
            </a:r>
            <a:r>
              <a:rPr lang="en-US" sz="1300" dirty="0">
                <a:latin typeface="Open Sans" panose="020B0606030504020204" pitchFamily="34" charset="0"/>
                <a:ea typeface="Open Sans" panose="020B0606030504020204" pitchFamily="34" charset="0"/>
                <a:cs typeface="Open Sans" panose="020B0606030504020204" pitchFamily="34" charset="0"/>
              </a:rPr>
              <a:t> the hash and adds the information that it’s invalid – any future verification then fails.</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55434029-A0D8-4BD9-833A-C43EE10111AD}"/>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Revocable certificates</a:t>
            </a:r>
          </a:p>
        </p:txBody>
      </p:sp>
      <p:sp>
        <p:nvSpPr>
          <p:cNvPr id="6" name="Foliennummernplatzhalter 5">
            <a:extLst>
              <a:ext uri="{FF2B5EF4-FFF2-40B4-BE49-F238E27FC236}">
                <a16:creationId xmlns:a16="http://schemas.microsoft.com/office/drawing/2014/main" id="{A721A923-70B0-4CB6-8F7F-9CED6D04117D}"/>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10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FA51AFC5-E665-4FF9-A8B0-CEBB8C51A726}"/>
              </a:ext>
            </a:extLst>
          </p:cNvPr>
          <p:cNvSpPr>
            <a:spLocks noGrp="1"/>
          </p:cNvSpPr>
          <p:nvPr>
            <p:ph type="dt" sz="half" idx="2"/>
          </p:nvPr>
        </p:nvSpPr>
        <p:spPr/>
        <p:txBody>
          <a:bodyPr/>
          <a:lstStyle/>
          <a:p>
            <a:fld id="{9C2FE62D-16A5-4BFA-900F-77CAD31FEBB0}"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0" name="Gruppieren 69">
            <a:extLst>
              <a:ext uri="{FF2B5EF4-FFF2-40B4-BE49-F238E27FC236}">
                <a16:creationId xmlns:a16="http://schemas.microsoft.com/office/drawing/2014/main" id="{EAF4B80F-CD20-4884-825C-FDFC25542A90}"/>
              </a:ext>
            </a:extLst>
          </p:cNvPr>
          <p:cNvGrpSpPr/>
          <p:nvPr/>
        </p:nvGrpSpPr>
        <p:grpSpPr>
          <a:xfrm>
            <a:off x="6407935" y="3366674"/>
            <a:ext cx="5191196" cy="648889"/>
            <a:chOff x="6629028" y="3233918"/>
            <a:chExt cx="5191196" cy="648889"/>
          </a:xfrm>
        </p:grpSpPr>
        <p:grpSp>
          <p:nvGrpSpPr>
            <p:cNvPr id="33" name="Gruppieren 32">
              <a:extLst>
                <a:ext uri="{FF2B5EF4-FFF2-40B4-BE49-F238E27FC236}">
                  <a16:creationId xmlns:a16="http://schemas.microsoft.com/office/drawing/2014/main" id="{507A0DB2-A2CF-48E1-8E3E-632DB65FC7E1}"/>
                </a:ext>
              </a:extLst>
            </p:cNvPr>
            <p:cNvGrpSpPr/>
            <p:nvPr/>
          </p:nvGrpSpPr>
          <p:grpSpPr>
            <a:xfrm>
              <a:off x="6629028" y="3233918"/>
              <a:ext cx="2465811" cy="648889"/>
              <a:chOff x="6629028" y="3233918"/>
              <a:chExt cx="3474766" cy="914400"/>
            </a:xfrm>
          </p:grpSpPr>
          <p:grpSp>
            <p:nvGrpSpPr>
              <p:cNvPr id="12" name="Gruppieren 11">
                <a:extLst>
                  <a:ext uri="{FF2B5EF4-FFF2-40B4-BE49-F238E27FC236}">
                    <a16:creationId xmlns:a16="http://schemas.microsoft.com/office/drawing/2014/main" id="{9294CF21-0E0A-4230-95CA-B1A55C33E80E}"/>
                  </a:ext>
                </a:extLst>
              </p:cNvPr>
              <p:cNvGrpSpPr/>
              <p:nvPr/>
            </p:nvGrpSpPr>
            <p:grpSpPr>
              <a:xfrm>
                <a:off x="7464189" y="3633533"/>
                <a:ext cx="524260" cy="115171"/>
                <a:chOff x="7588031" y="2811143"/>
                <a:chExt cx="1057877" cy="232397"/>
              </a:xfrm>
            </p:grpSpPr>
            <p:sp>
              <p:nvSpPr>
                <p:cNvPr id="30" name="Rechteck: abgerundete Ecken 29">
                  <a:extLst>
                    <a:ext uri="{FF2B5EF4-FFF2-40B4-BE49-F238E27FC236}">
                      <a16:creationId xmlns:a16="http://schemas.microsoft.com/office/drawing/2014/main" id="{D7CF748A-2869-41A1-8428-DDB06863AF87}"/>
                    </a:ext>
                  </a:extLst>
                </p:cNvPr>
                <p:cNvSpPr/>
                <p:nvPr/>
              </p:nvSpPr>
              <p:spPr bwMode="gray">
                <a:xfrm>
                  <a:off x="7588031"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abgerundete Ecken 30">
                  <a:extLst>
                    <a:ext uri="{FF2B5EF4-FFF2-40B4-BE49-F238E27FC236}">
                      <a16:creationId xmlns:a16="http://schemas.microsoft.com/office/drawing/2014/main" id="{DEBE6FA6-20BC-4A88-BBBA-76C5F795300B}"/>
                    </a:ext>
                  </a:extLst>
                </p:cNvPr>
                <p:cNvSpPr/>
                <p:nvPr/>
              </p:nvSpPr>
              <p:spPr bwMode="gray">
                <a:xfrm>
                  <a:off x="8185315"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abgerundete Ecken 31">
                  <a:extLst>
                    <a:ext uri="{FF2B5EF4-FFF2-40B4-BE49-F238E27FC236}">
                      <a16:creationId xmlns:a16="http://schemas.microsoft.com/office/drawing/2014/main" id="{E8B53EBA-F63B-4D38-AF8A-C06D06BFA814}"/>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Gruppieren 12">
                <a:extLst>
                  <a:ext uri="{FF2B5EF4-FFF2-40B4-BE49-F238E27FC236}">
                    <a16:creationId xmlns:a16="http://schemas.microsoft.com/office/drawing/2014/main" id="{E1C7305C-63E0-4CC7-9F00-0F1F6BF47B86}"/>
                  </a:ext>
                </a:extLst>
              </p:cNvPr>
              <p:cNvGrpSpPr/>
              <p:nvPr/>
            </p:nvGrpSpPr>
            <p:grpSpPr>
              <a:xfrm>
                <a:off x="8744373" y="3633533"/>
                <a:ext cx="524260" cy="115171"/>
                <a:chOff x="7588031" y="2811143"/>
                <a:chExt cx="1057877" cy="232397"/>
              </a:xfrm>
            </p:grpSpPr>
            <p:sp>
              <p:nvSpPr>
                <p:cNvPr id="27" name="Rechteck: abgerundete Ecken 26">
                  <a:extLst>
                    <a:ext uri="{FF2B5EF4-FFF2-40B4-BE49-F238E27FC236}">
                      <a16:creationId xmlns:a16="http://schemas.microsoft.com/office/drawing/2014/main" id="{7191BCD8-8FD3-4832-A7CC-ED6600C75467}"/>
                    </a:ext>
                  </a:extLst>
                </p:cNvPr>
                <p:cNvSpPr/>
                <p:nvPr/>
              </p:nvSpPr>
              <p:spPr bwMode="gray">
                <a:xfrm>
                  <a:off x="7588031"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hteck: abgerundete Ecken 27">
                  <a:extLst>
                    <a:ext uri="{FF2B5EF4-FFF2-40B4-BE49-F238E27FC236}">
                      <a16:creationId xmlns:a16="http://schemas.microsoft.com/office/drawing/2014/main" id="{27489BE5-F4F5-415C-A3C3-86A06E02D019}"/>
                    </a:ext>
                  </a:extLst>
                </p:cNvPr>
                <p:cNvSpPr/>
                <p:nvPr/>
              </p:nvSpPr>
              <p:spPr bwMode="gray">
                <a:xfrm>
                  <a:off x="8185315"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hteck: abgerundete Ecken 28">
                  <a:extLst>
                    <a:ext uri="{FF2B5EF4-FFF2-40B4-BE49-F238E27FC236}">
                      <a16:creationId xmlns:a16="http://schemas.microsoft.com/office/drawing/2014/main" id="{8BAF37FC-26FF-4016-8A26-6CFF6197A0CD}"/>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 name="Gruppieren 14">
                <a:extLst>
                  <a:ext uri="{FF2B5EF4-FFF2-40B4-BE49-F238E27FC236}">
                    <a16:creationId xmlns:a16="http://schemas.microsoft.com/office/drawing/2014/main" id="{6096B788-6433-464D-8D5E-0085D5C3E0EC}"/>
                  </a:ext>
                </a:extLst>
              </p:cNvPr>
              <p:cNvGrpSpPr/>
              <p:nvPr/>
            </p:nvGrpSpPr>
            <p:grpSpPr>
              <a:xfrm>
                <a:off x="9189394" y="3233918"/>
                <a:ext cx="914400" cy="914400"/>
                <a:chOff x="4778579" y="2068119"/>
                <a:chExt cx="914400" cy="914400"/>
              </a:xfrm>
            </p:grpSpPr>
            <p:sp>
              <p:nvSpPr>
                <p:cNvPr id="23" name="Rechteck 22">
                  <a:extLst>
                    <a:ext uri="{FF2B5EF4-FFF2-40B4-BE49-F238E27FC236}">
                      <a16:creationId xmlns:a16="http://schemas.microsoft.com/office/drawing/2014/main" id="{60837403-5489-4C2C-8034-771511D7B63C}"/>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fik 23">
                  <a:extLst>
                    <a:ext uri="{FF2B5EF4-FFF2-40B4-BE49-F238E27FC236}">
                      <a16:creationId xmlns:a16="http://schemas.microsoft.com/office/drawing/2014/main" id="{9E24420B-9521-4E0B-BFB1-3FF2CA53A3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16" name="Gruppieren 15">
                <a:extLst>
                  <a:ext uri="{FF2B5EF4-FFF2-40B4-BE49-F238E27FC236}">
                    <a16:creationId xmlns:a16="http://schemas.microsoft.com/office/drawing/2014/main" id="{DBA234C3-556D-4268-A427-BD301778BEA5}"/>
                  </a:ext>
                </a:extLst>
              </p:cNvPr>
              <p:cNvGrpSpPr/>
              <p:nvPr/>
            </p:nvGrpSpPr>
            <p:grpSpPr>
              <a:xfrm>
                <a:off x="6629028" y="3233918"/>
                <a:ext cx="914400" cy="914400"/>
                <a:chOff x="4778579" y="2068119"/>
                <a:chExt cx="914400" cy="914400"/>
              </a:xfrm>
            </p:grpSpPr>
            <p:sp>
              <p:nvSpPr>
                <p:cNvPr id="21" name="Rechteck 20">
                  <a:extLst>
                    <a:ext uri="{FF2B5EF4-FFF2-40B4-BE49-F238E27FC236}">
                      <a16:creationId xmlns:a16="http://schemas.microsoft.com/office/drawing/2014/main" id="{7DA73527-EA3A-4F44-A574-BD3014D72763}"/>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fik 21">
                  <a:extLst>
                    <a:ext uri="{FF2B5EF4-FFF2-40B4-BE49-F238E27FC236}">
                      <a16:creationId xmlns:a16="http://schemas.microsoft.com/office/drawing/2014/main" id="{0D19722A-FB00-44B6-B6A1-E871A84097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17" name="Gruppieren 16">
                <a:extLst>
                  <a:ext uri="{FF2B5EF4-FFF2-40B4-BE49-F238E27FC236}">
                    <a16:creationId xmlns:a16="http://schemas.microsoft.com/office/drawing/2014/main" id="{DF6E99D7-15E6-4251-B4B5-42C850D3DCB2}"/>
                  </a:ext>
                </a:extLst>
              </p:cNvPr>
              <p:cNvGrpSpPr/>
              <p:nvPr/>
            </p:nvGrpSpPr>
            <p:grpSpPr>
              <a:xfrm>
                <a:off x="7909211" y="3233918"/>
                <a:ext cx="914400" cy="914400"/>
                <a:chOff x="4778579" y="2068119"/>
                <a:chExt cx="914400" cy="914400"/>
              </a:xfrm>
            </p:grpSpPr>
            <p:sp>
              <p:nvSpPr>
                <p:cNvPr id="19" name="Rechteck 18">
                  <a:extLst>
                    <a:ext uri="{FF2B5EF4-FFF2-40B4-BE49-F238E27FC236}">
                      <a16:creationId xmlns:a16="http://schemas.microsoft.com/office/drawing/2014/main" id="{5E624A2B-0BD7-496C-87D0-458664382813}"/>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fik 19">
                  <a:extLst>
                    <a:ext uri="{FF2B5EF4-FFF2-40B4-BE49-F238E27FC236}">
                      <a16:creationId xmlns:a16="http://schemas.microsoft.com/office/drawing/2014/main" id="{DF4E7F7B-FC85-4974-9EC0-9B579B7E73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grpSp>
          <p:nvGrpSpPr>
            <p:cNvPr id="35" name="Gruppieren 34">
              <a:extLst>
                <a:ext uri="{FF2B5EF4-FFF2-40B4-BE49-F238E27FC236}">
                  <a16:creationId xmlns:a16="http://schemas.microsoft.com/office/drawing/2014/main" id="{45F72040-ED64-4385-8BB4-2E9AEC0A8926}"/>
                </a:ext>
              </a:extLst>
            </p:cNvPr>
            <p:cNvGrpSpPr/>
            <p:nvPr/>
          </p:nvGrpSpPr>
          <p:grpSpPr>
            <a:xfrm>
              <a:off x="9038608" y="3517498"/>
              <a:ext cx="372033" cy="81729"/>
              <a:chOff x="7588031" y="2811143"/>
              <a:chExt cx="1057877" cy="232397"/>
            </a:xfrm>
          </p:grpSpPr>
          <p:sp>
            <p:nvSpPr>
              <p:cNvPr id="49" name="Rechteck: abgerundete Ecken 48">
                <a:extLst>
                  <a:ext uri="{FF2B5EF4-FFF2-40B4-BE49-F238E27FC236}">
                    <a16:creationId xmlns:a16="http://schemas.microsoft.com/office/drawing/2014/main" id="{B645D7EE-90DF-45F4-A7F9-ECF8FD68DD9E}"/>
                  </a:ext>
                </a:extLst>
              </p:cNvPr>
              <p:cNvSpPr/>
              <p:nvPr/>
            </p:nvSpPr>
            <p:spPr bwMode="gray">
              <a:xfrm>
                <a:off x="7588031"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abgerundete Ecken 49">
                <a:extLst>
                  <a:ext uri="{FF2B5EF4-FFF2-40B4-BE49-F238E27FC236}">
                    <a16:creationId xmlns:a16="http://schemas.microsoft.com/office/drawing/2014/main" id="{2857B0CB-5791-44FB-8E26-50305AC794FD}"/>
                  </a:ext>
                </a:extLst>
              </p:cNvPr>
              <p:cNvSpPr/>
              <p:nvPr/>
            </p:nvSpPr>
            <p:spPr bwMode="gray">
              <a:xfrm>
                <a:off x="8185315"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hteck: abgerundete Ecken 50">
                <a:extLst>
                  <a:ext uri="{FF2B5EF4-FFF2-40B4-BE49-F238E27FC236}">
                    <a16:creationId xmlns:a16="http://schemas.microsoft.com/office/drawing/2014/main" id="{E609042E-CE7C-4C38-9C52-BEDE827F1A92}"/>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uppieren 35">
              <a:extLst>
                <a:ext uri="{FF2B5EF4-FFF2-40B4-BE49-F238E27FC236}">
                  <a16:creationId xmlns:a16="http://schemas.microsoft.com/office/drawing/2014/main" id="{7C41BA34-6F98-4FF7-A463-EDFA23334421}"/>
                </a:ext>
              </a:extLst>
            </p:cNvPr>
            <p:cNvGrpSpPr/>
            <p:nvPr/>
          </p:nvGrpSpPr>
          <p:grpSpPr>
            <a:xfrm>
              <a:off x="9947070" y="3517498"/>
              <a:ext cx="372033" cy="81729"/>
              <a:chOff x="7588031" y="2811143"/>
              <a:chExt cx="1057877" cy="232397"/>
            </a:xfrm>
          </p:grpSpPr>
          <p:sp>
            <p:nvSpPr>
              <p:cNvPr id="46" name="Rechteck: abgerundete Ecken 45">
                <a:extLst>
                  <a:ext uri="{FF2B5EF4-FFF2-40B4-BE49-F238E27FC236}">
                    <a16:creationId xmlns:a16="http://schemas.microsoft.com/office/drawing/2014/main" id="{5DFA6F3C-E739-4BB4-8A0B-45C0C2E0F9A3}"/>
                  </a:ext>
                </a:extLst>
              </p:cNvPr>
              <p:cNvSpPr/>
              <p:nvPr/>
            </p:nvSpPr>
            <p:spPr bwMode="gray">
              <a:xfrm>
                <a:off x="7588031"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hteck: abgerundete Ecken 46">
                <a:extLst>
                  <a:ext uri="{FF2B5EF4-FFF2-40B4-BE49-F238E27FC236}">
                    <a16:creationId xmlns:a16="http://schemas.microsoft.com/office/drawing/2014/main" id="{CF8F8BC4-CD64-4B7D-9280-1104C7A2884A}"/>
                  </a:ext>
                </a:extLst>
              </p:cNvPr>
              <p:cNvSpPr/>
              <p:nvPr/>
            </p:nvSpPr>
            <p:spPr bwMode="gray">
              <a:xfrm>
                <a:off x="8185315"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hteck: abgerundete Ecken 47">
                <a:extLst>
                  <a:ext uri="{FF2B5EF4-FFF2-40B4-BE49-F238E27FC236}">
                    <a16:creationId xmlns:a16="http://schemas.microsoft.com/office/drawing/2014/main" id="{5DB38549-BA36-400B-B21A-147A9DD600CF}"/>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7" name="Gruppieren 36">
              <a:extLst>
                <a:ext uri="{FF2B5EF4-FFF2-40B4-BE49-F238E27FC236}">
                  <a16:creationId xmlns:a16="http://schemas.microsoft.com/office/drawing/2014/main" id="{1BF0ED91-F74A-4CB2-9601-A57DE2F15F50}"/>
                </a:ext>
              </a:extLst>
            </p:cNvPr>
            <p:cNvGrpSpPr/>
            <p:nvPr/>
          </p:nvGrpSpPr>
          <p:grpSpPr>
            <a:xfrm>
              <a:off x="10262872" y="3233918"/>
              <a:ext cx="648889" cy="648889"/>
              <a:chOff x="4778579" y="2068119"/>
              <a:chExt cx="914400" cy="914400"/>
            </a:xfrm>
          </p:grpSpPr>
          <p:sp>
            <p:nvSpPr>
              <p:cNvPr id="44" name="Rechteck 43">
                <a:extLst>
                  <a:ext uri="{FF2B5EF4-FFF2-40B4-BE49-F238E27FC236}">
                    <a16:creationId xmlns:a16="http://schemas.microsoft.com/office/drawing/2014/main" id="{33999D37-1363-458D-8171-B2D32D6D9D5C}"/>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5" name="Grafik 44">
                <a:extLst>
                  <a:ext uri="{FF2B5EF4-FFF2-40B4-BE49-F238E27FC236}">
                    <a16:creationId xmlns:a16="http://schemas.microsoft.com/office/drawing/2014/main" id="{987E5DEE-98EB-467E-B19C-71DFF21984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39" name="Gruppieren 38">
              <a:extLst>
                <a:ext uri="{FF2B5EF4-FFF2-40B4-BE49-F238E27FC236}">
                  <a16:creationId xmlns:a16="http://schemas.microsoft.com/office/drawing/2014/main" id="{B1B34D00-0B63-4E3A-84DF-F6E91CB44C7A}"/>
                </a:ext>
              </a:extLst>
            </p:cNvPr>
            <p:cNvGrpSpPr/>
            <p:nvPr/>
          </p:nvGrpSpPr>
          <p:grpSpPr>
            <a:xfrm>
              <a:off x="9354411" y="3233918"/>
              <a:ext cx="648889" cy="648889"/>
              <a:chOff x="4778579" y="2068119"/>
              <a:chExt cx="914400" cy="914400"/>
            </a:xfrm>
          </p:grpSpPr>
          <p:sp>
            <p:nvSpPr>
              <p:cNvPr id="40" name="Rechteck 39">
                <a:extLst>
                  <a:ext uri="{FF2B5EF4-FFF2-40B4-BE49-F238E27FC236}">
                    <a16:creationId xmlns:a16="http://schemas.microsoft.com/office/drawing/2014/main" id="{5FA4463C-91B5-46F2-B496-6521A0DEE118}"/>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1" name="Grafik 40">
                <a:extLst>
                  <a:ext uri="{FF2B5EF4-FFF2-40B4-BE49-F238E27FC236}">
                    <a16:creationId xmlns:a16="http://schemas.microsoft.com/office/drawing/2014/main" id="{297B2AD4-FDC9-4A2C-A7F6-885F0EF274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52" name="Gruppieren 51">
              <a:extLst>
                <a:ext uri="{FF2B5EF4-FFF2-40B4-BE49-F238E27FC236}">
                  <a16:creationId xmlns:a16="http://schemas.microsoft.com/office/drawing/2014/main" id="{1D74A186-2F4B-4972-BFAE-BA7E51829D23}"/>
                </a:ext>
              </a:extLst>
            </p:cNvPr>
            <p:cNvGrpSpPr/>
            <p:nvPr/>
          </p:nvGrpSpPr>
          <p:grpSpPr>
            <a:xfrm>
              <a:off x="10855532" y="3233918"/>
              <a:ext cx="964692" cy="648889"/>
              <a:chOff x="7464189" y="3233918"/>
              <a:chExt cx="1359422" cy="914400"/>
            </a:xfrm>
          </p:grpSpPr>
          <p:grpSp>
            <p:nvGrpSpPr>
              <p:cNvPr id="53" name="Gruppieren 52">
                <a:extLst>
                  <a:ext uri="{FF2B5EF4-FFF2-40B4-BE49-F238E27FC236}">
                    <a16:creationId xmlns:a16="http://schemas.microsoft.com/office/drawing/2014/main" id="{F6F9A062-EB6B-4B8D-9D29-4D58042B6A10}"/>
                  </a:ext>
                </a:extLst>
              </p:cNvPr>
              <p:cNvGrpSpPr/>
              <p:nvPr/>
            </p:nvGrpSpPr>
            <p:grpSpPr>
              <a:xfrm>
                <a:off x="7464189" y="3633533"/>
                <a:ext cx="524260" cy="115171"/>
                <a:chOff x="7588031" y="2811143"/>
                <a:chExt cx="1057877" cy="232397"/>
              </a:xfrm>
            </p:grpSpPr>
            <p:sp>
              <p:nvSpPr>
                <p:cNvPr id="67" name="Rechteck: abgerundete Ecken 66">
                  <a:extLst>
                    <a:ext uri="{FF2B5EF4-FFF2-40B4-BE49-F238E27FC236}">
                      <a16:creationId xmlns:a16="http://schemas.microsoft.com/office/drawing/2014/main" id="{FA6B57B1-E4A0-4150-85A6-763E969A149E}"/>
                    </a:ext>
                  </a:extLst>
                </p:cNvPr>
                <p:cNvSpPr/>
                <p:nvPr/>
              </p:nvSpPr>
              <p:spPr bwMode="gray">
                <a:xfrm>
                  <a:off x="7588031"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abgerundete Ecken 67">
                  <a:extLst>
                    <a:ext uri="{FF2B5EF4-FFF2-40B4-BE49-F238E27FC236}">
                      <a16:creationId xmlns:a16="http://schemas.microsoft.com/office/drawing/2014/main" id="{7FF5151F-C2FB-423E-94B5-FDB27AAD540E}"/>
                    </a:ext>
                  </a:extLst>
                </p:cNvPr>
                <p:cNvSpPr/>
                <p:nvPr/>
              </p:nvSpPr>
              <p:spPr bwMode="gray">
                <a:xfrm>
                  <a:off x="8185315" y="2811143"/>
                  <a:ext cx="460593" cy="232397"/>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hteck: abgerundete Ecken 68">
                  <a:extLst>
                    <a:ext uri="{FF2B5EF4-FFF2-40B4-BE49-F238E27FC236}">
                      <a16:creationId xmlns:a16="http://schemas.microsoft.com/office/drawing/2014/main" id="{420547E7-0D62-4142-9CC0-BE197D7B04CD}"/>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 name="Gruppieren 56">
                <a:extLst>
                  <a:ext uri="{FF2B5EF4-FFF2-40B4-BE49-F238E27FC236}">
                    <a16:creationId xmlns:a16="http://schemas.microsoft.com/office/drawing/2014/main" id="{A0028FD6-9CB0-4CC8-B0FA-EE4AD3CEA7F1}"/>
                  </a:ext>
                </a:extLst>
              </p:cNvPr>
              <p:cNvGrpSpPr/>
              <p:nvPr/>
            </p:nvGrpSpPr>
            <p:grpSpPr>
              <a:xfrm>
                <a:off x="7909211" y="3233918"/>
                <a:ext cx="914400" cy="914400"/>
                <a:chOff x="4778579" y="2068119"/>
                <a:chExt cx="914400" cy="914400"/>
              </a:xfrm>
            </p:grpSpPr>
            <p:sp>
              <p:nvSpPr>
                <p:cNvPr id="58" name="Rechteck 57">
                  <a:extLst>
                    <a:ext uri="{FF2B5EF4-FFF2-40B4-BE49-F238E27FC236}">
                      <a16:creationId xmlns:a16="http://schemas.microsoft.com/office/drawing/2014/main" id="{67F04798-A395-4B33-B378-319E6972CB83}"/>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9" name="Grafik 58">
                  <a:extLst>
                    <a:ext uri="{FF2B5EF4-FFF2-40B4-BE49-F238E27FC236}">
                      <a16:creationId xmlns:a16="http://schemas.microsoft.com/office/drawing/2014/main" id="{8E6443FE-E840-403E-BFD0-015B9D7C69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grpSp>
      <p:grpSp>
        <p:nvGrpSpPr>
          <p:cNvPr id="73" name="Group 70">
            <a:extLst>
              <a:ext uri="{FF2B5EF4-FFF2-40B4-BE49-F238E27FC236}">
                <a16:creationId xmlns:a16="http://schemas.microsoft.com/office/drawing/2014/main" id="{4F2D94A9-E679-43A4-96EA-2027B3F9B089}"/>
              </a:ext>
            </a:extLst>
          </p:cNvPr>
          <p:cNvGrpSpPr>
            <a:grpSpLocks noChangeAspect="1"/>
          </p:cNvGrpSpPr>
          <p:nvPr/>
        </p:nvGrpSpPr>
        <p:grpSpPr bwMode="auto">
          <a:xfrm>
            <a:off x="6511668" y="1447657"/>
            <a:ext cx="441422" cy="731017"/>
            <a:chOff x="5515" y="2065"/>
            <a:chExt cx="314" cy="520"/>
          </a:xfrm>
          <a:solidFill>
            <a:schemeClr val="accent1"/>
          </a:solidFill>
        </p:grpSpPr>
        <p:sp>
          <p:nvSpPr>
            <p:cNvPr id="75" name="Freeform 71">
              <a:extLst>
                <a:ext uri="{FF2B5EF4-FFF2-40B4-BE49-F238E27FC236}">
                  <a16:creationId xmlns:a16="http://schemas.microsoft.com/office/drawing/2014/main" id="{9CFB32A6-0983-4AD3-9A04-7A913F768851}"/>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72">
              <a:extLst>
                <a:ext uri="{FF2B5EF4-FFF2-40B4-BE49-F238E27FC236}">
                  <a16:creationId xmlns:a16="http://schemas.microsoft.com/office/drawing/2014/main" id="{F133CDDA-79D4-4D47-8F5C-719FDDDC33DB}"/>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73">
              <a:extLst>
                <a:ext uri="{FF2B5EF4-FFF2-40B4-BE49-F238E27FC236}">
                  <a16:creationId xmlns:a16="http://schemas.microsoft.com/office/drawing/2014/main" id="{0260CB58-6058-4783-AD9A-6757F95E2CFF}"/>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 name="Group 70">
            <a:extLst>
              <a:ext uri="{FF2B5EF4-FFF2-40B4-BE49-F238E27FC236}">
                <a16:creationId xmlns:a16="http://schemas.microsoft.com/office/drawing/2014/main" id="{E7BBD01C-CEF0-4FB3-BE5B-7B14AAF882FB}"/>
              </a:ext>
            </a:extLst>
          </p:cNvPr>
          <p:cNvGrpSpPr>
            <a:grpSpLocks noChangeAspect="1"/>
          </p:cNvGrpSpPr>
          <p:nvPr/>
        </p:nvGrpSpPr>
        <p:grpSpPr bwMode="auto">
          <a:xfrm>
            <a:off x="9237051" y="1447657"/>
            <a:ext cx="441422" cy="731017"/>
            <a:chOff x="5515" y="2065"/>
            <a:chExt cx="314" cy="520"/>
          </a:xfrm>
          <a:solidFill>
            <a:schemeClr val="accent1"/>
          </a:solidFill>
        </p:grpSpPr>
        <p:sp>
          <p:nvSpPr>
            <p:cNvPr id="79" name="Freeform 71">
              <a:extLst>
                <a:ext uri="{FF2B5EF4-FFF2-40B4-BE49-F238E27FC236}">
                  <a16:creationId xmlns:a16="http://schemas.microsoft.com/office/drawing/2014/main" id="{E8E1173C-9048-4992-B06D-7F31DDADE8B9}"/>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72">
              <a:extLst>
                <a:ext uri="{FF2B5EF4-FFF2-40B4-BE49-F238E27FC236}">
                  <a16:creationId xmlns:a16="http://schemas.microsoft.com/office/drawing/2014/main" id="{2DEDA98F-0A35-4F2D-996C-67A4F6101D22}"/>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73">
              <a:extLst>
                <a:ext uri="{FF2B5EF4-FFF2-40B4-BE49-F238E27FC236}">
                  <a16:creationId xmlns:a16="http://schemas.microsoft.com/office/drawing/2014/main" id="{CCB4CB76-1A0C-4625-A367-67EC4E59D8C5}"/>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89">
            <a:extLst>
              <a:ext uri="{FF2B5EF4-FFF2-40B4-BE49-F238E27FC236}">
                <a16:creationId xmlns:a16="http://schemas.microsoft.com/office/drawing/2014/main" id="{39F2C8E9-A715-45B3-889F-5843CF4D9B0A}"/>
              </a:ext>
            </a:extLst>
          </p:cNvPr>
          <p:cNvGrpSpPr>
            <a:grpSpLocks noChangeAspect="1"/>
          </p:cNvGrpSpPr>
          <p:nvPr/>
        </p:nvGrpSpPr>
        <p:grpSpPr bwMode="auto">
          <a:xfrm>
            <a:off x="8329939" y="1641800"/>
            <a:ext cx="438723" cy="536874"/>
            <a:chOff x="803" y="803"/>
            <a:chExt cx="371" cy="454"/>
          </a:xfrm>
          <a:solidFill>
            <a:schemeClr val="accent1"/>
          </a:solidFill>
        </p:grpSpPr>
        <p:sp>
          <p:nvSpPr>
            <p:cNvPr id="99" name="Freeform 90">
              <a:extLst>
                <a:ext uri="{FF2B5EF4-FFF2-40B4-BE49-F238E27FC236}">
                  <a16:creationId xmlns:a16="http://schemas.microsoft.com/office/drawing/2014/main" id="{97D0272D-345B-4C79-AEC3-884EB7A9F944}"/>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Oval 91">
              <a:extLst>
                <a:ext uri="{FF2B5EF4-FFF2-40B4-BE49-F238E27FC236}">
                  <a16:creationId xmlns:a16="http://schemas.microsoft.com/office/drawing/2014/main" id="{48B20033-5477-47BB-8F34-68E5C6CAF1C7}"/>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 name="Group 77">
            <a:extLst>
              <a:ext uri="{FF2B5EF4-FFF2-40B4-BE49-F238E27FC236}">
                <a16:creationId xmlns:a16="http://schemas.microsoft.com/office/drawing/2014/main" id="{07BB24FE-6A2A-4769-9CE8-071CADDC81E3}"/>
              </a:ext>
            </a:extLst>
          </p:cNvPr>
          <p:cNvGrpSpPr>
            <a:grpSpLocks noChangeAspect="1"/>
          </p:cNvGrpSpPr>
          <p:nvPr/>
        </p:nvGrpSpPr>
        <p:grpSpPr bwMode="auto">
          <a:xfrm>
            <a:off x="8586021" y="5187182"/>
            <a:ext cx="835025" cy="609600"/>
            <a:chOff x="804" y="803"/>
            <a:chExt cx="526" cy="384"/>
          </a:xfrm>
          <a:solidFill>
            <a:schemeClr val="accent1"/>
          </a:solidFill>
        </p:grpSpPr>
        <p:sp>
          <p:nvSpPr>
            <p:cNvPr id="86" name="Freeform 78">
              <a:extLst>
                <a:ext uri="{FF2B5EF4-FFF2-40B4-BE49-F238E27FC236}">
                  <a16:creationId xmlns:a16="http://schemas.microsoft.com/office/drawing/2014/main" id="{F7BB98C1-E2AD-470B-BAFB-DD860AE64B4F}"/>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79">
              <a:extLst>
                <a:ext uri="{FF2B5EF4-FFF2-40B4-BE49-F238E27FC236}">
                  <a16:creationId xmlns:a16="http://schemas.microsoft.com/office/drawing/2014/main" id="{EBAB6C8E-5520-4519-8371-D976259CF0CC}"/>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80">
              <a:extLst>
                <a:ext uri="{FF2B5EF4-FFF2-40B4-BE49-F238E27FC236}">
                  <a16:creationId xmlns:a16="http://schemas.microsoft.com/office/drawing/2014/main" id="{87D68016-2267-4677-86D1-DB9D21F960CC}"/>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81">
              <a:extLst>
                <a:ext uri="{FF2B5EF4-FFF2-40B4-BE49-F238E27FC236}">
                  <a16:creationId xmlns:a16="http://schemas.microsoft.com/office/drawing/2014/main" id="{912BFD9F-B869-409A-B063-C34384FE2D5C}"/>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82">
              <a:extLst>
                <a:ext uri="{FF2B5EF4-FFF2-40B4-BE49-F238E27FC236}">
                  <a16:creationId xmlns:a16="http://schemas.microsoft.com/office/drawing/2014/main" id="{2405C59F-C50E-4F38-AF84-D5FC5FD4B5B1}"/>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83">
              <a:extLst>
                <a:ext uri="{FF2B5EF4-FFF2-40B4-BE49-F238E27FC236}">
                  <a16:creationId xmlns:a16="http://schemas.microsoft.com/office/drawing/2014/main" id="{3A20A722-38B9-4766-ACFC-C23FB98DCB2A}"/>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Rectangle 84">
              <a:extLst>
                <a:ext uri="{FF2B5EF4-FFF2-40B4-BE49-F238E27FC236}">
                  <a16:creationId xmlns:a16="http://schemas.microsoft.com/office/drawing/2014/main" id="{A2ED68E7-BAB4-464B-B1AF-8EF49341C9FB}"/>
                </a:ext>
              </a:extLst>
            </p:cNvPr>
            <p:cNvSpPr>
              <a:spLocks noChangeArrowheads="1"/>
            </p:cNvSpPr>
            <p:nvPr/>
          </p:nvSpPr>
          <p:spPr bwMode="auto">
            <a:xfrm>
              <a:off x="1057" y="1153"/>
              <a:ext cx="273" cy="34"/>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85">
              <a:extLst>
                <a:ext uri="{FF2B5EF4-FFF2-40B4-BE49-F238E27FC236}">
                  <a16:creationId xmlns:a16="http://schemas.microsoft.com/office/drawing/2014/main" id="{69EAEFA9-4E38-42CC-BE04-F7DD0C7E6B1A}"/>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86">
              <a:extLst>
                <a:ext uri="{FF2B5EF4-FFF2-40B4-BE49-F238E27FC236}">
                  <a16:creationId xmlns:a16="http://schemas.microsoft.com/office/drawing/2014/main" id="{B27D85F5-6796-4B2C-B453-70DD6E7783ED}"/>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1" name="Group 89">
            <a:extLst>
              <a:ext uri="{FF2B5EF4-FFF2-40B4-BE49-F238E27FC236}">
                <a16:creationId xmlns:a16="http://schemas.microsoft.com/office/drawing/2014/main" id="{D70A77DA-BF6B-48C5-922F-014B3D023990}"/>
              </a:ext>
            </a:extLst>
          </p:cNvPr>
          <p:cNvGrpSpPr>
            <a:grpSpLocks noChangeAspect="1"/>
          </p:cNvGrpSpPr>
          <p:nvPr/>
        </p:nvGrpSpPr>
        <p:grpSpPr bwMode="auto">
          <a:xfrm>
            <a:off x="7849461" y="5266557"/>
            <a:ext cx="438723" cy="536874"/>
            <a:chOff x="803" y="803"/>
            <a:chExt cx="371" cy="454"/>
          </a:xfrm>
          <a:solidFill>
            <a:schemeClr val="accent1"/>
          </a:solidFill>
        </p:grpSpPr>
        <p:sp>
          <p:nvSpPr>
            <p:cNvPr id="102" name="Freeform 90">
              <a:extLst>
                <a:ext uri="{FF2B5EF4-FFF2-40B4-BE49-F238E27FC236}">
                  <a16:creationId xmlns:a16="http://schemas.microsoft.com/office/drawing/2014/main" id="{BF379E59-E503-483C-943F-46E9DDB0BE2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Oval 91">
              <a:extLst>
                <a:ext uri="{FF2B5EF4-FFF2-40B4-BE49-F238E27FC236}">
                  <a16:creationId xmlns:a16="http://schemas.microsoft.com/office/drawing/2014/main" id="{6D1CF6E5-6528-44AD-94A1-C48D0CABC2BC}"/>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05" name="Gerade Verbindung mit Pfeil 104">
            <a:extLst>
              <a:ext uri="{FF2B5EF4-FFF2-40B4-BE49-F238E27FC236}">
                <a16:creationId xmlns:a16="http://schemas.microsoft.com/office/drawing/2014/main" id="{DB4D2013-9722-4B71-9F51-9EA46A4C88C8}"/>
              </a:ext>
            </a:extLst>
          </p:cNvPr>
          <p:cNvCxnSpPr/>
          <p:nvPr/>
        </p:nvCxnSpPr>
        <p:spPr>
          <a:xfrm>
            <a:off x="6732379" y="2257425"/>
            <a:ext cx="0" cy="9826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0E8944DC-74E6-4F93-A5A5-E8D84C9EDA44}"/>
              </a:ext>
            </a:extLst>
          </p:cNvPr>
          <p:cNvSpPr txBox="1"/>
          <p:nvPr/>
        </p:nvSpPr>
        <p:spPr>
          <a:xfrm>
            <a:off x="6252833" y="2546158"/>
            <a:ext cx="955294" cy="405137"/>
          </a:xfrm>
          <a:prstGeom prst="rect">
            <a:avLst/>
          </a:prstGeom>
          <a:solidFill>
            <a:schemeClr val="bg1"/>
          </a:solidFill>
        </p:spPr>
        <p:txBody>
          <a:bodyPr vert="horz" wrap="square" lIns="72000" tIns="0" rIns="72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Register </a:t>
            </a: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certificate</a:t>
            </a:r>
          </a:p>
        </p:txBody>
      </p:sp>
      <p:cxnSp>
        <p:nvCxnSpPr>
          <p:cNvPr id="108" name="Gerade Verbindung mit Pfeil 107">
            <a:extLst>
              <a:ext uri="{FF2B5EF4-FFF2-40B4-BE49-F238E27FC236}">
                <a16:creationId xmlns:a16="http://schemas.microsoft.com/office/drawing/2014/main" id="{94E55562-26FB-4BA2-9CF7-6948C8209F83}"/>
              </a:ext>
            </a:extLst>
          </p:cNvPr>
          <p:cNvCxnSpPr/>
          <p:nvPr/>
        </p:nvCxnSpPr>
        <p:spPr>
          <a:xfrm>
            <a:off x="9457762" y="2257425"/>
            <a:ext cx="0" cy="9826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3E4A7A9B-FDED-47D7-BBE2-6F7DB0F886BD}"/>
              </a:ext>
            </a:extLst>
          </p:cNvPr>
          <p:cNvSpPr txBox="1"/>
          <p:nvPr/>
        </p:nvSpPr>
        <p:spPr>
          <a:xfrm>
            <a:off x="8979862" y="2546158"/>
            <a:ext cx="955294" cy="405137"/>
          </a:xfrm>
          <a:prstGeom prst="rect">
            <a:avLst/>
          </a:prstGeom>
          <a:solidFill>
            <a:schemeClr val="bg1"/>
          </a:solidFill>
        </p:spPr>
        <p:txBody>
          <a:bodyPr vert="horz" wrap="square" lIns="72000" tIns="0" rIns="72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Revoke</a:t>
            </a: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certificate</a:t>
            </a:r>
          </a:p>
        </p:txBody>
      </p:sp>
      <p:cxnSp>
        <p:nvCxnSpPr>
          <p:cNvPr id="110" name="Gerade Verbindung mit Pfeil 109">
            <a:extLst>
              <a:ext uri="{FF2B5EF4-FFF2-40B4-BE49-F238E27FC236}">
                <a16:creationId xmlns:a16="http://schemas.microsoft.com/office/drawing/2014/main" id="{C8F57494-6BCF-4D54-A52E-18167D1B0342}"/>
              </a:ext>
            </a:extLst>
          </p:cNvPr>
          <p:cNvCxnSpPr>
            <a:cxnSpLocks/>
          </p:cNvCxnSpPr>
          <p:nvPr/>
        </p:nvCxnSpPr>
        <p:spPr>
          <a:xfrm>
            <a:off x="7110460" y="2049340"/>
            <a:ext cx="1062108"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3" name="Textfeld 112">
            <a:extLst>
              <a:ext uri="{FF2B5EF4-FFF2-40B4-BE49-F238E27FC236}">
                <a16:creationId xmlns:a16="http://schemas.microsoft.com/office/drawing/2014/main" id="{B22D7D5B-663C-421F-B4C8-BEA1F9B21A2D}"/>
              </a:ext>
            </a:extLst>
          </p:cNvPr>
          <p:cNvSpPr txBox="1"/>
          <p:nvPr/>
        </p:nvSpPr>
        <p:spPr>
          <a:xfrm>
            <a:off x="7215235" y="1832253"/>
            <a:ext cx="801474" cy="405137"/>
          </a:xfrm>
          <a:prstGeom prst="rect">
            <a:avLst/>
          </a:prstGeom>
          <a:solidFill>
            <a:schemeClr val="bg1"/>
          </a:solidFill>
        </p:spPr>
        <p:txBody>
          <a:bodyPr vert="horz" wrap="square" lIns="36000" tIns="0" rIns="36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Issue</a:t>
            </a: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Certificate</a:t>
            </a:r>
          </a:p>
        </p:txBody>
      </p:sp>
      <p:cxnSp>
        <p:nvCxnSpPr>
          <p:cNvPr id="115" name="Verbinder: gewinkelt 114">
            <a:extLst>
              <a:ext uri="{FF2B5EF4-FFF2-40B4-BE49-F238E27FC236}">
                <a16:creationId xmlns:a16="http://schemas.microsoft.com/office/drawing/2014/main" id="{590DAFF5-6B04-4850-B3B8-F70A7C746C93}"/>
              </a:ext>
            </a:extLst>
          </p:cNvPr>
          <p:cNvCxnSpPr>
            <a:cxnSpLocks/>
            <a:stCxn id="116" idx="0"/>
            <a:endCxn id="122" idx="2"/>
          </p:cNvCxnSpPr>
          <p:nvPr/>
        </p:nvCxnSpPr>
        <p:spPr>
          <a:xfrm rot="16200000" flipH="1">
            <a:off x="7565340" y="3367564"/>
            <a:ext cx="796932" cy="246285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hteck 115">
            <a:extLst>
              <a:ext uri="{FF2B5EF4-FFF2-40B4-BE49-F238E27FC236}">
                <a16:creationId xmlns:a16="http://schemas.microsoft.com/office/drawing/2014/main" id="{9F5E6C7B-2B8B-4E70-AF1F-BFFABD20A6CF}"/>
              </a:ext>
            </a:extLst>
          </p:cNvPr>
          <p:cNvSpPr/>
          <p:nvPr/>
        </p:nvSpPr>
        <p:spPr bwMode="gray">
          <a:xfrm flipV="1">
            <a:off x="6407935"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hteck 116">
            <a:extLst>
              <a:ext uri="{FF2B5EF4-FFF2-40B4-BE49-F238E27FC236}">
                <a16:creationId xmlns:a16="http://schemas.microsoft.com/office/drawing/2014/main" id="{19E769EA-187D-4E9F-B3A4-7C0F01D4FC86}"/>
              </a:ext>
            </a:extLst>
          </p:cNvPr>
          <p:cNvSpPr/>
          <p:nvPr/>
        </p:nvSpPr>
        <p:spPr bwMode="gray">
          <a:xfrm flipV="1">
            <a:off x="7316396"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8" name="Rechteck 117">
            <a:extLst>
              <a:ext uri="{FF2B5EF4-FFF2-40B4-BE49-F238E27FC236}">
                <a16:creationId xmlns:a16="http://schemas.microsoft.com/office/drawing/2014/main" id="{A4EE6579-7F54-4058-8C37-8DAD552EB7BB}"/>
              </a:ext>
            </a:extLst>
          </p:cNvPr>
          <p:cNvSpPr/>
          <p:nvPr/>
        </p:nvSpPr>
        <p:spPr bwMode="gray">
          <a:xfrm flipV="1">
            <a:off x="8221899"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Rechteck 118">
            <a:extLst>
              <a:ext uri="{FF2B5EF4-FFF2-40B4-BE49-F238E27FC236}">
                <a16:creationId xmlns:a16="http://schemas.microsoft.com/office/drawing/2014/main" id="{7875BEDF-B0D2-488C-AE88-FD649D812A49}"/>
              </a:ext>
            </a:extLst>
          </p:cNvPr>
          <p:cNvSpPr/>
          <p:nvPr/>
        </p:nvSpPr>
        <p:spPr bwMode="gray">
          <a:xfrm flipV="1">
            <a:off x="9127402"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Rechteck 119">
            <a:extLst>
              <a:ext uri="{FF2B5EF4-FFF2-40B4-BE49-F238E27FC236}">
                <a16:creationId xmlns:a16="http://schemas.microsoft.com/office/drawing/2014/main" id="{243C5A96-C351-4B63-8BDA-997F8C5D3608}"/>
              </a:ext>
            </a:extLst>
          </p:cNvPr>
          <p:cNvSpPr/>
          <p:nvPr/>
        </p:nvSpPr>
        <p:spPr bwMode="gray">
          <a:xfrm flipV="1">
            <a:off x="10038822"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Rechteck 120">
            <a:extLst>
              <a:ext uri="{FF2B5EF4-FFF2-40B4-BE49-F238E27FC236}">
                <a16:creationId xmlns:a16="http://schemas.microsoft.com/office/drawing/2014/main" id="{7BDC632C-45DE-4B2F-8C6E-8904E3460107}"/>
              </a:ext>
            </a:extLst>
          </p:cNvPr>
          <p:cNvSpPr/>
          <p:nvPr/>
        </p:nvSpPr>
        <p:spPr bwMode="gray">
          <a:xfrm flipV="1">
            <a:off x="10950242" y="4015563"/>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hteck 121">
            <a:extLst>
              <a:ext uri="{FF2B5EF4-FFF2-40B4-BE49-F238E27FC236}">
                <a16:creationId xmlns:a16="http://schemas.microsoft.com/office/drawing/2014/main" id="{9B21E822-B903-4041-A247-53A949F566D5}"/>
              </a:ext>
            </a:extLst>
          </p:cNvPr>
          <p:cNvSpPr/>
          <p:nvPr/>
        </p:nvSpPr>
        <p:spPr bwMode="gray">
          <a:xfrm flipV="1">
            <a:off x="8870788" y="4997457"/>
            <a:ext cx="648889" cy="18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6" name="Verbinder: gewinkelt 125">
            <a:extLst>
              <a:ext uri="{FF2B5EF4-FFF2-40B4-BE49-F238E27FC236}">
                <a16:creationId xmlns:a16="http://schemas.microsoft.com/office/drawing/2014/main" id="{76D56A15-6421-4EBF-8AD7-440AA0D0093B}"/>
              </a:ext>
            </a:extLst>
          </p:cNvPr>
          <p:cNvCxnSpPr>
            <a:cxnSpLocks/>
            <a:stCxn id="117" idx="0"/>
            <a:endCxn id="122" idx="2"/>
          </p:cNvCxnSpPr>
          <p:nvPr/>
        </p:nvCxnSpPr>
        <p:spPr>
          <a:xfrm rot="16200000" flipH="1">
            <a:off x="8019571" y="3821795"/>
            <a:ext cx="796932" cy="155439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Verbinder: gewinkelt 128">
            <a:extLst>
              <a:ext uri="{FF2B5EF4-FFF2-40B4-BE49-F238E27FC236}">
                <a16:creationId xmlns:a16="http://schemas.microsoft.com/office/drawing/2014/main" id="{9D47EE86-9AAA-41DC-92CA-3FD68B62B096}"/>
              </a:ext>
            </a:extLst>
          </p:cNvPr>
          <p:cNvCxnSpPr>
            <a:cxnSpLocks/>
            <a:stCxn id="118" idx="0"/>
            <a:endCxn id="122" idx="2"/>
          </p:cNvCxnSpPr>
          <p:nvPr/>
        </p:nvCxnSpPr>
        <p:spPr>
          <a:xfrm rot="16200000" flipH="1">
            <a:off x="8472322" y="4274546"/>
            <a:ext cx="796932" cy="64888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Verbinder: gewinkelt 131">
            <a:extLst>
              <a:ext uri="{FF2B5EF4-FFF2-40B4-BE49-F238E27FC236}">
                <a16:creationId xmlns:a16="http://schemas.microsoft.com/office/drawing/2014/main" id="{0C8E890A-FDB2-4569-A77E-1C4AE3719B58}"/>
              </a:ext>
            </a:extLst>
          </p:cNvPr>
          <p:cNvCxnSpPr>
            <a:cxnSpLocks/>
            <a:stCxn id="119" idx="0"/>
            <a:endCxn id="122" idx="2"/>
          </p:cNvCxnSpPr>
          <p:nvPr/>
        </p:nvCxnSpPr>
        <p:spPr>
          <a:xfrm rot="5400000">
            <a:off x="8925074" y="4470684"/>
            <a:ext cx="796932" cy="25661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Verbinder: gewinkelt 134">
            <a:extLst>
              <a:ext uri="{FF2B5EF4-FFF2-40B4-BE49-F238E27FC236}">
                <a16:creationId xmlns:a16="http://schemas.microsoft.com/office/drawing/2014/main" id="{791D89F4-0109-4A13-BA7A-FF2A4D3F4318}"/>
              </a:ext>
            </a:extLst>
          </p:cNvPr>
          <p:cNvCxnSpPr>
            <a:cxnSpLocks/>
            <a:stCxn id="120" idx="0"/>
            <a:endCxn id="122" idx="2"/>
          </p:cNvCxnSpPr>
          <p:nvPr/>
        </p:nvCxnSpPr>
        <p:spPr>
          <a:xfrm rot="5400000">
            <a:off x="9380784" y="4014974"/>
            <a:ext cx="796932" cy="116803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Verbinder: gewinkelt 137">
            <a:extLst>
              <a:ext uri="{FF2B5EF4-FFF2-40B4-BE49-F238E27FC236}">
                <a16:creationId xmlns:a16="http://schemas.microsoft.com/office/drawing/2014/main" id="{53E2F993-36BD-4BA4-A1EB-73B6C38D45DC}"/>
              </a:ext>
            </a:extLst>
          </p:cNvPr>
          <p:cNvCxnSpPr>
            <a:cxnSpLocks/>
            <a:stCxn id="121" idx="0"/>
            <a:endCxn id="122" idx="2"/>
          </p:cNvCxnSpPr>
          <p:nvPr/>
        </p:nvCxnSpPr>
        <p:spPr>
          <a:xfrm rot="5400000">
            <a:off x="9836494" y="3559264"/>
            <a:ext cx="796932" cy="207945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feld 140">
            <a:extLst>
              <a:ext uri="{FF2B5EF4-FFF2-40B4-BE49-F238E27FC236}">
                <a16:creationId xmlns:a16="http://schemas.microsoft.com/office/drawing/2014/main" id="{8DDBDCB4-8133-4004-A137-261DFE8A559E}"/>
              </a:ext>
            </a:extLst>
          </p:cNvPr>
          <p:cNvSpPr txBox="1"/>
          <p:nvPr/>
        </p:nvSpPr>
        <p:spPr>
          <a:xfrm>
            <a:off x="8048239" y="4676296"/>
            <a:ext cx="2299086" cy="188999"/>
          </a:xfrm>
          <a:prstGeom prst="rect">
            <a:avLst/>
          </a:prstGeom>
          <a:solidFill>
            <a:schemeClr val="bg1"/>
          </a:solidFill>
        </p:spPr>
        <p:txBody>
          <a:bodyPr vert="horz" wrap="square" lIns="72000" tIns="0" rIns="72000" bIns="0" rtlCol="0" anchor="ctr">
            <a:noAutofit/>
          </a:bodyPr>
          <a:lstStyle/>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Verify certificate</a:t>
            </a:r>
          </a:p>
        </p:txBody>
      </p:sp>
      <p:cxnSp>
        <p:nvCxnSpPr>
          <p:cNvPr id="149" name="Gerader Verbinder 148">
            <a:extLst>
              <a:ext uri="{FF2B5EF4-FFF2-40B4-BE49-F238E27FC236}">
                <a16:creationId xmlns:a16="http://schemas.microsoft.com/office/drawing/2014/main" id="{D290F3B4-1BE3-4B4C-9025-6D31E0184943}"/>
              </a:ext>
            </a:extLst>
          </p:cNvPr>
          <p:cNvCxnSpPr>
            <a:cxnSpLocks/>
          </p:cNvCxnSpPr>
          <p:nvPr/>
        </p:nvCxnSpPr>
        <p:spPr>
          <a:xfrm>
            <a:off x="6176644" y="5946639"/>
            <a:ext cx="5653778"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67" name="Textfeld 166">
            <a:extLst>
              <a:ext uri="{FF2B5EF4-FFF2-40B4-BE49-F238E27FC236}">
                <a16:creationId xmlns:a16="http://schemas.microsoft.com/office/drawing/2014/main" id="{B9E9E4B5-B625-400B-BC12-25683DB0B269}"/>
              </a:ext>
            </a:extLst>
          </p:cNvPr>
          <p:cNvSpPr txBox="1"/>
          <p:nvPr/>
        </p:nvSpPr>
        <p:spPr>
          <a:xfrm>
            <a:off x="6175783" y="5988195"/>
            <a:ext cx="886397" cy="188999"/>
          </a:xfrm>
          <a:prstGeom prst="rect">
            <a:avLst/>
          </a:prstGeom>
          <a:solidFill>
            <a:schemeClr val="bg1"/>
          </a:solidFill>
        </p:spPr>
        <p:txBody>
          <a:bodyPr vert="horz" wrap="square" lIns="72000" tIns="0" rIns="72000" bIns="0" rtlCol="0" anchor="ctr">
            <a:noAutofit/>
          </a:bodyPr>
          <a:lstStyle/>
          <a:p>
            <a:pPr algn="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Legend</a:t>
            </a:r>
          </a:p>
        </p:txBody>
      </p:sp>
      <p:cxnSp>
        <p:nvCxnSpPr>
          <p:cNvPr id="169" name="Gerader Verbinder 168">
            <a:extLst>
              <a:ext uri="{FF2B5EF4-FFF2-40B4-BE49-F238E27FC236}">
                <a16:creationId xmlns:a16="http://schemas.microsoft.com/office/drawing/2014/main" id="{96DC1F8B-365D-45A7-9470-218BA0E05930}"/>
              </a:ext>
            </a:extLst>
          </p:cNvPr>
          <p:cNvCxnSpPr>
            <a:cxnSpLocks/>
          </p:cNvCxnSpPr>
          <p:nvPr/>
        </p:nvCxnSpPr>
        <p:spPr>
          <a:xfrm flipH="1">
            <a:off x="7041293" y="5988195"/>
            <a:ext cx="2282" cy="4665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7" name="Gruppieren 176">
            <a:extLst>
              <a:ext uri="{FF2B5EF4-FFF2-40B4-BE49-F238E27FC236}">
                <a16:creationId xmlns:a16="http://schemas.microsoft.com/office/drawing/2014/main" id="{2B4A96D5-EC29-4365-9E99-D7251F28722E}"/>
              </a:ext>
            </a:extLst>
          </p:cNvPr>
          <p:cNvGrpSpPr/>
          <p:nvPr/>
        </p:nvGrpSpPr>
        <p:grpSpPr>
          <a:xfrm>
            <a:off x="7192269" y="6074264"/>
            <a:ext cx="952917" cy="317394"/>
            <a:chOff x="7192269" y="6074264"/>
            <a:chExt cx="952917" cy="317394"/>
          </a:xfrm>
        </p:grpSpPr>
        <p:grpSp>
          <p:nvGrpSpPr>
            <p:cNvPr id="150" name="Group 70">
              <a:extLst>
                <a:ext uri="{FF2B5EF4-FFF2-40B4-BE49-F238E27FC236}">
                  <a16:creationId xmlns:a16="http://schemas.microsoft.com/office/drawing/2014/main" id="{721DEB0B-8754-4E9D-B32E-F8CAA3579787}"/>
                </a:ext>
              </a:extLst>
            </p:cNvPr>
            <p:cNvGrpSpPr>
              <a:grpSpLocks noChangeAspect="1"/>
            </p:cNvGrpSpPr>
            <p:nvPr/>
          </p:nvGrpSpPr>
          <p:grpSpPr bwMode="auto">
            <a:xfrm>
              <a:off x="7192269" y="6074264"/>
              <a:ext cx="191657" cy="317394"/>
              <a:chOff x="5515" y="2065"/>
              <a:chExt cx="314" cy="520"/>
            </a:xfrm>
            <a:solidFill>
              <a:schemeClr val="accent1"/>
            </a:solidFill>
          </p:grpSpPr>
          <p:sp>
            <p:nvSpPr>
              <p:cNvPr id="151" name="Freeform 71">
                <a:extLst>
                  <a:ext uri="{FF2B5EF4-FFF2-40B4-BE49-F238E27FC236}">
                    <a16:creationId xmlns:a16="http://schemas.microsoft.com/office/drawing/2014/main" id="{7F536C1C-E0F2-4824-B102-CF6391C86244}"/>
                  </a:ext>
                </a:extLst>
              </p:cNvPr>
              <p:cNvSpPr>
                <a:spLocks/>
              </p:cNvSpPr>
              <p:nvPr/>
            </p:nvSpPr>
            <p:spPr bwMode="auto">
              <a:xfrm>
                <a:off x="5557" y="2065"/>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2" name="Freeform 72">
                <a:extLst>
                  <a:ext uri="{FF2B5EF4-FFF2-40B4-BE49-F238E27FC236}">
                    <a16:creationId xmlns:a16="http://schemas.microsoft.com/office/drawing/2014/main" id="{957FE4FC-B3E2-402C-B921-B11150DA431D}"/>
                  </a:ext>
                </a:extLst>
              </p:cNvPr>
              <p:cNvSpPr>
                <a:spLocks/>
              </p:cNvSpPr>
              <p:nvPr/>
            </p:nvSpPr>
            <p:spPr bwMode="auto">
              <a:xfrm>
                <a:off x="5515" y="2401"/>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73">
                <a:extLst>
                  <a:ext uri="{FF2B5EF4-FFF2-40B4-BE49-F238E27FC236}">
                    <a16:creationId xmlns:a16="http://schemas.microsoft.com/office/drawing/2014/main" id="{A36AD7AE-F88D-4D56-87FA-E7A0C9188E24}"/>
                  </a:ext>
                </a:extLst>
              </p:cNvPr>
              <p:cNvSpPr>
                <a:spLocks/>
              </p:cNvSpPr>
              <p:nvPr/>
            </p:nvSpPr>
            <p:spPr bwMode="auto">
              <a:xfrm>
                <a:off x="5572" y="2252"/>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1" name="Textfeld 170">
              <a:extLst>
                <a:ext uri="{FF2B5EF4-FFF2-40B4-BE49-F238E27FC236}">
                  <a16:creationId xmlns:a16="http://schemas.microsoft.com/office/drawing/2014/main" id="{9A34C016-10CC-4031-9FB4-962A1B79DBDF}"/>
                </a:ext>
              </a:extLst>
            </p:cNvPr>
            <p:cNvSpPr txBox="1"/>
            <p:nvPr/>
          </p:nvSpPr>
          <p:spPr>
            <a:xfrm>
              <a:off x="7408153" y="6200383"/>
              <a:ext cx="737033" cy="191275"/>
            </a:xfrm>
            <a:prstGeom prst="rect">
              <a:avLst/>
            </a:prstGeom>
            <a:noFill/>
          </p:spPr>
          <p:txBody>
            <a:bodyPr wrap="none" lIns="72000" tIns="0" rIns="72000" bIns="0" rtlCol="0" anchor="b">
              <a:noAutofit/>
            </a:bodyPr>
            <a:lstStyle/>
            <a:p>
              <a:pP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Issuer</a:t>
              </a:r>
            </a:p>
          </p:txBody>
        </p:sp>
      </p:grpSp>
      <p:grpSp>
        <p:nvGrpSpPr>
          <p:cNvPr id="176" name="Gruppieren 175">
            <a:extLst>
              <a:ext uri="{FF2B5EF4-FFF2-40B4-BE49-F238E27FC236}">
                <a16:creationId xmlns:a16="http://schemas.microsoft.com/office/drawing/2014/main" id="{F815454E-5D16-4172-9488-9B1A6D493399}"/>
              </a:ext>
            </a:extLst>
          </p:cNvPr>
          <p:cNvGrpSpPr/>
          <p:nvPr/>
        </p:nvGrpSpPr>
        <p:grpSpPr>
          <a:xfrm>
            <a:off x="8909875" y="6139472"/>
            <a:ext cx="998790" cy="252186"/>
            <a:chOff x="8244547" y="6139472"/>
            <a:chExt cx="998790" cy="252186"/>
          </a:xfrm>
        </p:grpSpPr>
        <p:grpSp>
          <p:nvGrpSpPr>
            <p:cNvPr id="154" name="Group 89">
              <a:extLst>
                <a:ext uri="{FF2B5EF4-FFF2-40B4-BE49-F238E27FC236}">
                  <a16:creationId xmlns:a16="http://schemas.microsoft.com/office/drawing/2014/main" id="{115CBAEA-6190-45B7-8475-A9E00397286F}"/>
                </a:ext>
              </a:extLst>
            </p:cNvPr>
            <p:cNvGrpSpPr>
              <a:grpSpLocks noChangeAspect="1"/>
            </p:cNvGrpSpPr>
            <p:nvPr/>
          </p:nvGrpSpPr>
          <p:grpSpPr bwMode="auto">
            <a:xfrm>
              <a:off x="8244547" y="6139472"/>
              <a:ext cx="206082" cy="252186"/>
              <a:chOff x="803" y="803"/>
              <a:chExt cx="371" cy="454"/>
            </a:xfrm>
            <a:solidFill>
              <a:schemeClr val="accent1"/>
            </a:solidFill>
          </p:grpSpPr>
          <p:sp>
            <p:nvSpPr>
              <p:cNvPr id="155" name="Freeform 90">
                <a:extLst>
                  <a:ext uri="{FF2B5EF4-FFF2-40B4-BE49-F238E27FC236}">
                    <a16:creationId xmlns:a16="http://schemas.microsoft.com/office/drawing/2014/main" id="{94006ED3-9B2B-47D8-B190-194D35731F8F}"/>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Oval 91">
                <a:extLst>
                  <a:ext uri="{FF2B5EF4-FFF2-40B4-BE49-F238E27FC236}">
                    <a16:creationId xmlns:a16="http://schemas.microsoft.com/office/drawing/2014/main" id="{1C5ADE15-205A-4AF8-8D75-DCA29D0DDFE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Textfeld 171">
              <a:extLst>
                <a:ext uri="{FF2B5EF4-FFF2-40B4-BE49-F238E27FC236}">
                  <a16:creationId xmlns:a16="http://schemas.microsoft.com/office/drawing/2014/main" id="{AC2135F0-A8FF-4CF1-9F4C-17BFDBE1FA8C}"/>
                </a:ext>
              </a:extLst>
            </p:cNvPr>
            <p:cNvSpPr txBox="1"/>
            <p:nvPr/>
          </p:nvSpPr>
          <p:spPr>
            <a:xfrm>
              <a:off x="8506304" y="6200383"/>
              <a:ext cx="737033" cy="191275"/>
            </a:xfrm>
            <a:prstGeom prst="rect">
              <a:avLst/>
            </a:prstGeom>
            <a:noFill/>
          </p:spPr>
          <p:txBody>
            <a:bodyPr wrap="none" lIns="72000" tIns="0" rIns="72000" bIns="0" rtlCol="0" anchor="b">
              <a:noAutofit/>
            </a:bodyPr>
            <a:lstStyle/>
            <a:p>
              <a:pP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Receiver</a:t>
              </a:r>
            </a:p>
          </p:txBody>
        </p:sp>
      </p:grpSp>
      <p:grpSp>
        <p:nvGrpSpPr>
          <p:cNvPr id="174" name="Gruppieren 173">
            <a:extLst>
              <a:ext uri="{FF2B5EF4-FFF2-40B4-BE49-F238E27FC236}">
                <a16:creationId xmlns:a16="http://schemas.microsoft.com/office/drawing/2014/main" id="{1FBC6879-68F0-4D7F-BF44-8AC21F792EF8}"/>
              </a:ext>
            </a:extLst>
          </p:cNvPr>
          <p:cNvGrpSpPr/>
          <p:nvPr/>
        </p:nvGrpSpPr>
        <p:grpSpPr>
          <a:xfrm>
            <a:off x="10673354" y="6121532"/>
            <a:ext cx="1157068" cy="270126"/>
            <a:chOff x="9445210" y="6121532"/>
            <a:chExt cx="1157068" cy="270126"/>
          </a:xfrm>
        </p:grpSpPr>
        <p:grpSp>
          <p:nvGrpSpPr>
            <p:cNvPr id="157" name="Group 77">
              <a:extLst>
                <a:ext uri="{FF2B5EF4-FFF2-40B4-BE49-F238E27FC236}">
                  <a16:creationId xmlns:a16="http://schemas.microsoft.com/office/drawing/2014/main" id="{D8BDDE71-452C-4D26-B0DA-286EAD8F5D58}"/>
                </a:ext>
              </a:extLst>
            </p:cNvPr>
            <p:cNvGrpSpPr>
              <a:grpSpLocks noChangeAspect="1"/>
            </p:cNvGrpSpPr>
            <p:nvPr/>
          </p:nvGrpSpPr>
          <p:grpSpPr bwMode="auto">
            <a:xfrm>
              <a:off x="9445210" y="6121532"/>
              <a:ext cx="370016" cy="270126"/>
              <a:chOff x="804" y="803"/>
              <a:chExt cx="526" cy="384"/>
            </a:xfrm>
            <a:solidFill>
              <a:schemeClr val="accent1"/>
            </a:solidFill>
          </p:grpSpPr>
          <p:sp>
            <p:nvSpPr>
              <p:cNvPr id="158" name="Freeform 78">
                <a:extLst>
                  <a:ext uri="{FF2B5EF4-FFF2-40B4-BE49-F238E27FC236}">
                    <a16:creationId xmlns:a16="http://schemas.microsoft.com/office/drawing/2014/main" id="{22A82BBB-1949-4470-9CE6-6D09F2AE8015}"/>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79">
                <a:extLst>
                  <a:ext uri="{FF2B5EF4-FFF2-40B4-BE49-F238E27FC236}">
                    <a16:creationId xmlns:a16="http://schemas.microsoft.com/office/drawing/2014/main" id="{2F61FA01-B584-407B-8E6B-6F17FAE3506A}"/>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80">
                <a:extLst>
                  <a:ext uri="{FF2B5EF4-FFF2-40B4-BE49-F238E27FC236}">
                    <a16:creationId xmlns:a16="http://schemas.microsoft.com/office/drawing/2014/main" id="{4F2385A2-E814-4554-ACE9-455C38B7A439}"/>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81">
                <a:extLst>
                  <a:ext uri="{FF2B5EF4-FFF2-40B4-BE49-F238E27FC236}">
                    <a16:creationId xmlns:a16="http://schemas.microsoft.com/office/drawing/2014/main" id="{61D210BC-0725-42BD-B681-A733028295DA}"/>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82">
                <a:extLst>
                  <a:ext uri="{FF2B5EF4-FFF2-40B4-BE49-F238E27FC236}">
                    <a16:creationId xmlns:a16="http://schemas.microsoft.com/office/drawing/2014/main" id="{09D3ABC5-2FCD-413A-B72D-F5EFA714046F}"/>
                  </a:ext>
                </a:extLst>
              </p:cNvPr>
              <p:cNvSpPr>
                <a:spLocks/>
              </p:cNvSpPr>
              <p:nvPr/>
            </p:nvSpPr>
            <p:spPr bwMode="auto">
              <a:xfrm>
                <a:off x="843" y="1153"/>
                <a:ext cx="174" cy="34"/>
              </a:xfrm>
              <a:custGeom>
                <a:avLst/>
                <a:gdLst>
                  <a:gd name="T0" fmla="*/ 1376 w 1456"/>
                  <a:gd name="T1" fmla="*/ 280 h 280"/>
                  <a:gd name="T2" fmla="*/ 1456 w 1456"/>
                  <a:gd name="T3" fmla="*/ 196 h 280"/>
                  <a:gd name="T4" fmla="*/ 1456 w 1456"/>
                  <a:gd name="T5" fmla="*/ 0 h 280"/>
                  <a:gd name="T6" fmla="*/ 0 w 1456"/>
                  <a:gd name="T7" fmla="*/ 0 h 280"/>
                  <a:gd name="T8" fmla="*/ 0 w 1456"/>
                  <a:gd name="T9" fmla="*/ 196 h 280"/>
                  <a:gd name="T10" fmla="*/ 81 w 1456"/>
                  <a:gd name="T11" fmla="*/ 280 h 280"/>
                  <a:gd name="T12" fmla="*/ 1376 w 1456"/>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456" h="280">
                    <a:moveTo>
                      <a:pt x="1376" y="280"/>
                    </a:moveTo>
                    <a:cubicBezTo>
                      <a:pt x="1403" y="280"/>
                      <a:pt x="1456" y="224"/>
                      <a:pt x="1456" y="196"/>
                    </a:cubicBezTo>
                    <a:cubicBezTo>
                      <a:pt x="1456" y="0"/>
                      <a:pt x="1456" y="0"/>
                      <a:pt x="1456" y="0"/>
                    </a:cubicBezTo>
                    <a:cubicBezTo>
                      <a:pt x="0" y="0"/>
                      <a:pt x="0" y="0"/>
                      <a:pt x="0" y="0"/>
                    </a:cubicBezTo>
                    <a:cubicBezTo>
                      <a:pt x="0" y="196"/>
                      <a:pt x="0" y="196"/>
                      <a:pt x="0" y="196"/>
                    </a:cubicBezTo>
                    <a:cubicBezTo>
                      <a:pt x="0" y="224"/>
                      <a:pt x="27" y="280"/>
                      <a:pt x="81" y="280"/>
                    </a:cubicBezTo>
                    <a:lnTo>
                      <a:pt x="1376" y="28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83">
                <a:extLst>
                  <a:ext uri="{FF2B5EF4-FFF2-40B4-BE49-F238E27FC236}">
                    <a16:creationId xmlns:a16="http://schemas.microsoft.com/office/drawing/2014/main" id="{BF274BB9-4002-4E9D-B7B5-071100C32607}"/>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Rectangle 84">
                <a:extLst>
                  <a:ext uri="{FF2B5EF4-FFF2-40B4-BE49-F238E27FC236}">
                    <a16:creationId xmlns:a16="http://schemas.microsoft.com/office/drawing/2014/main" id="{F0575AAE-582E-43C4-9A64-47DC7FD0CBBD}"/>
                  </a:ext>
                </a:extLst>
              </p:cNvPr>
              <p:cNvSpPr>
                <a:spLocks noChangeArrowheads="1"/>
              </p:cNvSpPr>
              <p:nvPr/>
            </p:nvSpPr>
            <p:spPr bwMode="auto">
              <a:xfrm>
                <a:off x="1057" y="1153"/>
                <a:ext cx="273" cy="34"/>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Freeform 85">
                <a:extLst>
                  <a:ext uri="{FF2B5EF4-FFF2-40B4-BE49-F238E27FC236}">
                    <a16:creationId xmlns:a16="http://schemas.microsoft.com/office/drawing/2014/main" id="{00FFFC50-F9FC-4787-9EDD-AA7403B3E88C}"/>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6" name="Freeform 86">
                <a:extLst>
                  <a:ext uri="{FF2B5EF4-FFF2-40B4-BE49-F238E27FC236}">
                    <a16:creationId xmlns:a16="http://schemas.microsoft.com/office/drawing/2014/main" id="{0C7D9E70-CB46-45A0-B47C-F432B59942CB}"/>
                  </a:ext>
                </a:extLst>
              </p:cNvPr>
              <p:cNvSpPr>
                <a:spLocks/>
              </p:cNvSpPr>
              <p:nvPr/>
            </p:nvSpPr>
            <p:spPr bwMode="auto">
              <a:xfrm>
                <a:off x="804" y="964"/>
                <a:ext cx="26" cy="176"/>
              </a:xfrm>
              <a:custGeom>
                <a:avLst/>
                <a:gdLst>
                  <a:gd name="T0" fmla="*/ 0 w 224"/>
                  <a:gd name="T1" fmla="*/ 82 h 1472"/>
                  <a:gd name="T2" fmla="*/ 0 w 224"/>
                  <a:gd name="T3" fmla="*/ 1391 h 1472"/>
                  <a:gd name="T4" fmla="*/ 84 w 224"/>
                  <a:gd name="T5" fmla="*/ 1472 h 1472"/>
                  <a:gd name="T6" fmla="*/ 224 w 224"/>
                  <a:gd name="T7" fmla="*/ 1472 h 1472"/>
                  <a:gd name="T8" fmla="*/ 224 w 224"/>
                  <a:gd name="T9" fmla="*/ 0 h 1472"/>
                  <a:gd name="T10" fmla="*/ 84 w 224"/>
                  <a:gd name="T11" fmla="*/ 0 h 1472"/>
                  <a:gd name="T12" fmla="*/ 0 w 224"/>
                  <a:gd name="T13" fmla="*/ 82 h 1472"/>
                </a:gdLst>
                <a:ahLst/>
                <a:cxnLst>
                  <a:cxn ang="0">
                    <a:pos x="T0" y="T1"/>
                  </a:cxn>
                  <a:cxn ang="0">
                    <a:pos x="T2" y="T3"/>
                  </a:cxn>
                  <a:cxn ang="0">
                    <a:pos x="T4" y="T5"/>
                  </a:cxn>
                  <a:cxn ang="0">
                    <a:pos x="T6" y="T7"/>
                  </a:cxn>
                  <a:cxn ang="0">
                    <a:pos x="T8" y="T9"/>
                  </a:cxn>
                  <a:cxn ang="0">
                    <a:pos x="T10" y="T11"/>
                  </a:cxn>
                  <a:cxn ang="0">
                    <a:pos x="T12" y="T13"/>
                  </a:cxn>
                </a:cxnLst>
                <a:rect l="0" t="0" r="r" b="b"/>
                <a:pathLst>
                  <a:path w="224" h="1472">
                    <a:moveTo>
                      <a:pt x="0" y="82"/>
                    </a:moveTo>
                    <a:cubicBezTo>
                      <a:pt x="0" y="1391"/>
                      <a:pt x="0" y="1391"/>
                      <a:pt x="0" y="1391"/>
                    </a:cubicBezTo>
                    <a:cubicBezTo>
                      <a:pt x="0" y="1445"/>
                      <a:pt x="28" y="1472"/>
                      <a:pt x="84" y="1472"/>
                    </a:cubicBezTo>
                    <a:cubicBezTo>
                      <a:pt x="224" y="1472"/>
                      <a:pt x="224" y="1472"/>
                      <a:pt x="224" y="1472"/>
                    </a:cubicBezTo>
                    <a:cubicBezTo>
                      <a:pt x="224" y="0"/>
                      <a:pt x="224" y="0"/>
                      <a:pt x="224" y="0"/>
                    </a:cubicBezTo>
                    <a:cubicBezTo>
                      <a:pt x="84" y="0"/>
                      <a:pt x="84" y="0"/>
                      <a:pt x="84" y="0"/>
                    </a:cubicBezTo>
                    <a:cubicBezTo>
                      <a:pt x="28" y="0"/>
                      <a:pt x="0" y="55"/>
                      <a:pt x="0" y="8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3" name="Textfeld 172">
              <a:extLst>
                <a:ext uri="{FF2B5EF4-FFF2-40B4-BE49-F238E27FC236}">
                  <a16:creationId xmlns:a16="http://schemas.microsoft.com/office/drawing/2014/main" id="{92FE4453-1B68-48E0-9648-DC4435C5DA3C}"/>
                </a:ext>
              </a:extLst>
            </p:cNvPr>
            <p:cNvSpPr txBox="1"/>
            <p:nvPr/>
          </p:nvSpPr>
          <p:spPr>
            <a:xfrm>
              <a:off x="9865245" y="6200383"/>
              <a:ext cx="737033" cy="191275"/>
            </a:xfrm>
            <a:prstGeom prst="rect">
              <a:avLst/>
            </a:prstGeom>
            <a:noFill/>
          </p:spPr>
          <p:txBody>
            <a:bodyPr wrap="none" lIns="72000" tIns="0" rIns="72000" bIns="0" rtlCol="0" anchor="b">
              <a:noAutofit/>
            </a:bodyPr>
            <a:lstStyle/>
            <a:p>
              <a:pP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Verifier</a:t>
              </a:r>
            </a:p>
          </p:txBody>
        </p:sp>
      </p:grpSp>
      <p:sp>
        <p:nvSpPr>
          <p:cNvPr id="180" name="Rechteck 179">
            <a:extLst>
              <a:ext uri="{FF2B5EF4-FFF2-40B4-BE49-F238E27FC236}">
                <a16:creationId xmlns:a16="http://schemas.microsoft.com/office/drawing/2014/main" id="{678FA809-0C04-46AA-BC34-EB3D9F47A281}"/>
              </a:ext>
            </a:extLst>
          </p:cNvPr>
          <p:cNvSpPr/>
          <p:nvPr/>
        </p:nvSpPr>
        <p:spPr bwMode="gray">
          <a:xfrm flipV="1">
            <a:off x="6581023"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8" name="Freihandform: Form 177">
            <a:extLst>
              <a:ext uri="{FF2B5EF4-FFF2-40B4-BE49-F238E27FC236}">
                <a16:creationId xmlns:a16="http://schemas.microsoft.com/office/drawing/2014/main" id="{5B7DC29B-BF69-40AD-8608-063EDF205B6A}"/>
              </a:ext>
            </a:extLst>
          </p:cNvPr>
          <p:cNvSpPr/>
          <p:nvPr/>
        </p:nvSpPr>
        <p:spPr bwMode="gray">
          <a:xfrm>
            <a:off x="6623540" y="4274549"/>
            <a:ext cx="217678" cy="217678"/>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5"/>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180">
            <a:extLst>
              <a:ext uri="{FF2B5EF4-FFF2-40B4-BE49-F238E27FC236}">
                <a16:creationId xmlns:a16="http://schemas.microsoft.com/office/drawing/2014/main" id="{503ECD94-4A29-4160-A4D4-C85C7234F38E}"/>
              </a:ext>
            </a:extLst>
          </p:cNvPr>
          <p:cNvSpPr/>
          <p:nvPr/>
        </p:nvSpPr>
        <p:spPr bwMode="gray">
          <a:xfrm flipV="1">
            <a:off x="7490953"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Freihandform: Form 181">
            <a:extLst>
              <a:ext uri="{FF2B5EF4-FFF2-40B4-BE49-F238E27FC236}">
                <a16:creationId xmlns:a16="http://schemas.microsoft.com/office/drawing/2014/main" id="{ACBB9DE5-C334-47A3-9239-A13DA5BFDD4D}"/>
              </a:ext>
            </a:extLst>
          </p:cNvPr>
          <p:cNvSpPr/>
          <p:nvPr/>
        </p:nvSpPr>
        <p:spPr bwMode="gray">
          <a:xfrm>
            <a:off x="7533470" y="4274549"/>
            <a:ext cx="217678" cy="217678"/>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5"/>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3" name="Rechteck 182">
            <a:extLst>
              <a:ext uri="{FF2B5EF4-FFF2-40B4-BE49-F238E27FC236}">
                <a16:creationId xmlns:a16="http://schemas.microsoft.com/office/drawing/2014/main" id="{1AC7B146-DCFC-457C-B26A-09D68C24291F}"/>
              </a:ext>
            </a:extLst>
          </p:cNvPr>
          <p:cNvSpPr/>
          <p:nvPr/>
        </p:nvSpPr>
        <p:spPr bwMode="gray">
          <a:xfrm flipV="1">
            <a:off x="8393280"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4" name="Freihandform: Form 183">
            <a:extLst>
              <a:ext uri="{FF2B5EF4-FFF2-40B4-BE49-F238E27FC236}">
                <a16:creationId xmlns:a16="http://schemas.microsoft.com/office/drawing/2014/main" id="{C1F97A07-54BD-4A7D-96E3-F5C71B56D56E}"/>
              </a:ext>
            </a:extLst>
          </p:cNvPr>
          <p:cNvSpPr/>
          <p:nvPr/>
        </p:nvSpPr>
        <p:spPr bwMode="gray">
          <a:xfrm>
            <a:off x="8435797" y="4274549"/>
            <a:ext cx="217678" cy="217678"/>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5"/>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Rechteck 184">
            <a:extLst>
              <a:ext uri="{FF2B5EF4-FFF2-40B4-BE49-F238E27FC236}">
                <a16:creationId xmlns:a16="http://schemas.microsoft.com/office/drawing/2014/main" id="{4A9E7538-D98A-4052-BD7D-C84717B08C05}"/>
              </a:ext>
            </a:extLst>
          </p:cNvPr>
          <p:cNvSpPr/>
          <p:nvPr/>
        </p:nvSpPr>
        <p:spPr bwMode="gray">
          <a:xfrm flipV="1">
            <a:off x="9300489"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Freihandform: Form 178">
            <a:extLst>
              <a:ext uri="{FF2B5EF4-FFF2-40B4-BE49-F238E27FC236}">
                <a16:creationId xmlns:a16="http://schemas.microsoft.com/office/drawing/2014/main" id="{7A6A4F65-268C-49C4-83D6-9F05E115C2A8}"/>
              </a:ext>
            </a:extLst>
          </p:cNvPr>
          <p:cNvSpPr/>
          <p:nvPr/>
        </p:nvSpPr>
        <p:spPr bwMode="gray">
          <a:xfrm>
            <a:off x="9343006" y="4274549"/>
            <a:ext cx="217678" cy="217678"/>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86276C1B-5146-4096-BCB8-ED8CA653764C}"/>
              </a:ext>
            </a:extLst>
          </p:cNvPr>
          <p:cNvSpPr/>
          <p:nvPr/>
        </p:nvSpPr>
        <p:spPr bwMode="gray">
          <a:xfrm flipV="1">
            <a:off x="10213043"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7" name="Freihandform: Form 186">
            <a:extLst>
              <a:ext uri="{FF2B5EF4-FFF2-40B4-BE49-F238E27FC236}">
                <a16:creationId xmlns:a16="http://schemas.microsoft.com/office/drawing/2014/main" id="{6AA9E9B8-E4B9-434B-9072-CD30570D60F7}"/>
              </a:ext>
            </a:extLst>
          </p:cNvPr>
          <p:cNvSpPr/>
          <p:nvPr/>
        </p:nvSpPr>
        <p:spPr bwMode="gray">
          <a:xfrm>
            <a:off x="10255560" y="4274549"/>
            <a:ext cx="217678" cy="217678"/>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98739C04-DBF5-40A0-963B-AC7DBB74E72A}"/>
              </a:ext>
            </a:extLst>
          </p:cNvPr>
          <p:cNvSpPr/>
          <p:nvPr/>
        </p:nvSpPr>
        <p:spPr bwMode="gray">
          <a:xfrm flipV="1">
            <a:off x="11123331" y="4259191"/>
            <a:ext cx="302712" cy="248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Freihandform: Form 188">
            <a:extLst>
              <a:ext uri="{FF2B5EF4-FFF2-40B4-BE49-F238E27FC236}">
                <a16:creationId xmlns:a16="http://schemas.microsoft.com/office/drawing/2014/main" id="{EA2BD6ED-901B-43C9-AF60-457E4817C6BA}"/>
              </a:ext>
            </a:extLst>
          </p:cNvPr>
          <p:cNvSpPr/>
          <p:nvPr/>
        </p:nvSpPr>
        <p:spPr bwMode="gray">
          <a:xfrm>
            <a:off x="11165848" y="4274549"/>
            <a:ext cx="217678" cy="217678"/>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3" name="Fußzeilenplatzhalter 2">
            <a:extLst>
              <a:ext uri="{FF2B5EF4-FFF2-40B4-BE49-F238E27FC236}">
                <a16:creationId xmlns:a16="http://schemas.microsoft.com/office/drawing/2014/main" id="{AE068F69-8981-4CA9-BCA8-CCCCB887729D}"/>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0451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827"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PUBLIC </a:t>
            </a:r>
          </a:p>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p>
        </p:txBody>
      </p:sp>
      <p:pic>
        <p:nvPicPr>
          <p:cNvPr id="9" name="Grafik 8">
            <a:extLst>
              <a:ext uri="{FF2B5EF4-FFF2-40B4-BE49-F238E27FC236}">
                <a16:creationId xmlns:a16="http://schemas.microsoft.com/office/drawing/2014/main" id="{C1FCDC39-9E51-4532-A7F4-35B08EF500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23639">
            <a:off x="10185400" y="262166"/>
            <a:ext cx="1658130" cy="2257883"/>
          </a:xfrm>
          <a:prstGeom prst="rect">
            <a:avLst/>
          </a:prstGeom>
        </p:spPr>
      </p:pic>
    </p:spTree>
    <p:extLst>
      <p:ext uri="{BB962C8B-B14F-4D97-AF65-F5344CB8AC3E}">
        <p14:creationId xmlns:p14="http://schemas.microsoft.com/office/powerpoint/2010/main" val="278945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FBA874-C24C-4712-9CCD-5465CD85D13F}"/>
              </a:ext>
            </a:extLst>
          </p:cNvPr>
          <p:cNvGraphicFramePr>
            <a:graphicFrameLocks noChangeAspect="1"/>
          </p:cNvGraphicFramePr>
          <p:nvPr>
            <p:custDataLst>
              <p:tags r:id="rId2"/>
            </p:custDataLst>
            <p:extLst>
              <p:ext uri="{D42A27DB-BD31-4B8C-83A1-F6EECF244321}">
                <p14:modId xmlns:p14="http://schemas.microsoft.com/office/powerpoint/2010/main" val="4134364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028"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79871361-0932-45B9-84F8-57FFA822CA12}"/>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5B07CB41-012E-4114-9588-F47604DD3D6A}"/>
              </a:ext>
            </a:extLst>
          </p:cNvPr>
          <p:cNvSpPr>
            <a:spLocks noGrp="1"/>
          </p:cNvSpPr>
          <p:nvPr>
            <p:ph sz="quarter" idx="13"/>
          </p:nvPr>
        </p:nvSpPr>
        <p:spPr>
          <a:xfrm>
            <a:off x="360000" y="884238"/>
            <a:ext cx="5534238"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Although every blockchain protocol may have its unique features, there are four </a:t>
            </a:r>
            <a:r>
              <a:rPr lang="en-US" sz="1300" b="1" dirty="0">
                <a:latin typeface="Open Sans" panose="020B0606030504020204" pitchFamily="34" charset="0"/>
                <a:ea typeface="Open Sans" panose="020B0606030504020204" pitchFamily="34" charset="0"/>
                <a:cs typeface="Open Sans" panose="020B0606030504020204" pitchFamily="34" charset="0"/>
              </a:rPr>
              <a:t>archetypes</a:t>
            </a:r>
            <a:r>
              <a:rPr lang="en-US" sz="1300" dirty="0">
                <a:latin typeface="Open Sans" panose="020B0606030504020204" pitchFamily="34" charset="0"/>
                <a:ea typeface="Open Sans" panose="020B0606030504020204" pitchFamily="34" charset="0"/>
                <a:cs typeface="Open Sans" panose="020B0606030504020204" pitchFamily="34" charset="0"/>
              </a:rPr>
              <a:t> that allow a </a:t>
            </a:r>
            <a:r>
              <a:rPr lang="en-US" sz="1300" b="1" dirty="0">
                <a:latin typeface="Open Sans" panose="020B0606030504020204" pitchFamily="34" charset="0"/>
                <a:ea typeface="Open Sans" panose="020B0606030504020204" pitchFamily="34" charset="0"/>
                <a:cs typeface="Open Sans" panose="020B0606030504020204" pitchFamily="34" charset="0"/>
              </a:rPr>
              <a:t>basic classification</a:t>
            </a:r>
            <a:r>
              <a:rPr lang="en-US" sz="1300" dirty="0">
                <a:latin typeface="Open Sans" panose="020B0606030504020204" pitchFamily="34" charset="0"/>
                <a:ea typeface="Open Sans" panose="020B0606030504020204" pitchFamily="34" charset="0"/>
                <a:cs typeface="Open Sans" panose="020B0606030504020204" pitchFamily="34" charset="0"/>
              </a:rPr>
              <a:t> along two binary dimensions: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public vs. private dimension </a:t>
            </a:r>
            <a:r>
              <a:rPr lang="en-US" sz="1300" dirty="0">
                <a:latin typeface="Open Sans" panose="020B0606030504020204" pitchFamily="34" charset="0"/>
                <a:ea typeface="Open Sans" panose="020B0606030504020204" pitchFamily="34" charset="0"/>
                <a:cs typeface="Open Sans" panose="020B0606030504020204" pitchFamily="34" charset="0"/>
              </a:rPr>
              <a:t>determines, whether the network is in general open for everyone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public)</a:t>
            </a:r>
            <a:r>
              <a:rPr lang="en-US" sz="1300" dirty="0">
                <a:latin typeface="Open Sans" panose="020B0606030504020204" pitchFamily="34" charset="0"/>
                <a:ea typeface="Open Sans" panose="020B0606030504020204" pitchFamily="34" charset="0"/>
                <a:cs typeface="Open Sans" panose="020B0606030504020204" pitchFamily="34" charset="0"/>
              </a:rPr>
              <a:t> and thus who can </a:t>
            </a:r>
            <a:r>
              <a:rPr lang="en-US" sz="1300" b="1" dirty="0">
                <a:latin typeface="Open Sans" panose="020B0606030504020204" pitchFamily="34" charset="0"/>
                <a:ea typeface="Open Sans" panose="020B0606030504020204" pitchFamily="34" charset="0"/>
                <a:cs typeface="Open Sans" panose="020B0606030504020204" pitchFamily="34" charset="0"/>
              </a:rPr>
              <a:t>read the blockchain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initiate transactions </a:t>
            </a:r>
            <a:r>
              <a:rPr lang="en-US" sz="1300" dirty="0">
                <a:latin typeface="Open Sans" panose="020B0606030504020204" pitchFamily="34" charset="0"/>
                <a:ea typeface="Open Sans" panose="020B0606030504020204" pitchFamily="34" charset="0"/>
                <a:cs typeface="Open Sans" panose="020B0606030504020204" pitchFamily="34" charset="0"/>
              </a:rPr>
              <a:t>or whether its access in restricted (→ private).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permissioned vs. permissionless</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dimension</a:t>
            </a:r>
            <a:r>
              <a:rPr lang="en-US" sz="1300" dirty="0">
                <a:latin typeface="Open Sans" panose="020B0606030504020204" pitchFamily="34" charset="0"/>
                <a:ea typeface="Open Sans" panose="020B0606030504020204" pitchFamily="34" charset="0"/>
                <a:cs typeface="Open Sans" panose="020B0606030504020204" pitchFamily="34" charset="0"/>
              </a:rPr>
              <a:t> determines, if every network participant (as allowed by the public vs. private dimension) can take part in the </a:t>
            </a:r>
            <a:r>
              <a:rPr lang="en-US" sz="1300" b="1" dirty="0">
                <a:latin typeface="Open Sans" panose="020B0606030504020204" pitchFamily="34" charset="0"/>
                <a:ea typeface="Open Sans" panose="020B0606030504020204" pitchFamily="34" charset="0"/>
                <a:cs typeface="Open Sans" panose="020B0606030504020204" pitchFamily="34" charset="0"/>
              </a:rPr>
              <a:t>validation of transactions</a:t>
            </a:r>
            <a:r>
              <a:rPr lang="en-US" sz="1300" dirty="0">
                <a:latin typeface="Open Sans" panose="020B0606030504020204" pitchFamily="34" charset="0"/>
                <a:ea typeface="Open Sans" panose="020B0606030504020204" pitchFamily="34" charset="0"/>
                <a:cs typeface="Open Sans" panose="020B0606030504020204" pitchFamily="34" charset="0"/>
              </a:rPr>
              <a:t> (→  permissionless) or if transaction validation is restricted to a selected subset (→ permissioned).</a:t>
            </a:r>
          </a:p>
          <a:p>
            <a:r>
              <a:rPr lang="en-US" sz="1300" dirty="0">
                <a:latin typeface="Open Sans" panose="020B0606030504020204" pitchFamily="34" charset="0"/>
                <a:ea typeface="Open Sans" panose="020B0606030504020204" pitchFamily="34" charset="0"/>
                <a:cs typeface="Open Sans" panose="020B0606030504020204" pitchFamily="34" charset="0"/>
              </a:rPr>
              <a:t>Public permissionless types are also called “</a:t>
            </a:r>
            <a:r>
              <a:rPr lang="en-US" sz="1300" b="1" dirty="0">
                <a:latin typeface="Open Sans" panose="020B0606030504020204" pitchFamily="34" charset="0"/>
                <a:ea typeface="Open Sans" panose="020B0606030504020204" pitchFamily="34" charset="0"/>
                <a:cs typeface="Open Sans" panose="020B0606030504020204" pitchFamily="34" charset="0"/>
              </a:rPr>
              <a:t>public blockchains</a:t>
            </a:r>
            <a:r>
              <a:rPr lang="en-US" sz="1300" dirty="0">
                <a:latin typeface="Open Sans" panose="020B0606030504020204" pitchFamily="34" charset="0"/>
                <a:ea typeface="Open Sans" panose="020B0606030504020204" pitchFamily="34" charset="0"/>
                <a:cs typeface="Open Sans" panose="020B0606030504020204" pitchFamily="34" charset="0"/>
              </a:rPr>
              <a:t>”, private permissioned set-ups are called “</a:t>
            </a:r>
            <a:r>
              <a:rPr lang="en-US" sz="1300" b="1" dirty="0">
                <a:latin typeface="Open Sans" panose="020B0606030504020204" pitchFamily="34" charset="0"/>
                <a:ea typeface="Open Sans" panose="020B0606030504020204" pitchFamily="34" charset="0"/>
                <a:cs typeface="Open Sans" panose="020B0606030504020204" pitchFamily="34" charset="0"/>
              </a:rPr>
              <a:t>private blockchains</a:t>
            </a:r>
            <a:r>
              <a:rPr lang="en-US" sz="1300" dirty="0">
                <a:latin typeface="Open Sans" panose="020B0606030504020204" pitchFamily="34" charset="0"/>
                <a:ea typeface="Open Sans" panose="020B0606030504020204" pitchFamily="34" charset="0"/>
                <a:cs typeface="Open Sans" panose="020B0606030504020204" pitchFamily="34" charset="0"/>
              </a:rPr>
              <a:t>” and public permissioned combinations are known as “</a:t>
            </a:r>
            <a:r>
              <a:rPr lang="en-US" sz="1300" b="1" dirty="0">
                <a:latin typeface="Open Sans" panose="020B0606030504020204" pitchFamily="34" charset="0"/>
                <a:ea typeface="Open Sans" panose="020B0606030504020204" pitchFamily="34" charset="0"/>
                <a:cs typeface="Open Sans" panose="020B0606030504020204" pitchFamily="34" charset="0"/>
              </a:rPr>
              <a:t>consortium blockchains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While all types may have their </a:t>
            </a:r>
            <a:r>
              <a:rPr lang="en-US" sz="1300" b="1" dirty="0">
                <a:latin typeface="Open Sans" panose="020B0606030504020204" pitchFamily="34" charset="0"/>
                <a:ea typeface="Open Sans" panose="020B0606030504020204" pitchFamily="34" charset="0"/>
                <a:cs typeface="Open Sans" panose="020B0606030504020204" pitchFamily="34" charset="0"/>
              </a:rPr>
              <a:t>use cases</a:t>
            </a:r>
            <a:r>
              <a:rPr lang="en-US" sz="1300" dirty="0">
                <a:latin typeface="Open Sans" panose="020B0606030504020204" pitchFamily="34" charset="0"/>
                <a:ea typeface="Open Sans" panose="020B0606030504020204" pitchFamily="34" charset="0"/>
                <a:cs typeface="Open Sans" panose="020B0606030504020204" pitchFamily="34" charset="0"/>
              </a:rPr>
              <a:t> (e.g. private permissionless for voting), private and permissioned blockchains are more centralized (in the sense that they are less decentralized) und thus provide a lower level of security against various attack vectors while being “less immutable”.</a:t>
            </a:r>
          </a:p>
          <a:p>
            <a:r>
              <a:rPr lang="en-US" sz="1300" b="1" dirty="0">
                <a:latin typeface="Open Sans" panose="020B0606030504020204" pitchFamily="34" charset="0"/>
                <a:ea typeface="Open Sans" panose="020B0606030504020204" pitchFamily="34" charset="0"/>
                <a:cs typeface="Open Sans" panose="020B0606030504020204" pitchFamily="34" charset="0"/>
              </a:rPr>
              <a:t>Tezos</a:t>
            </a:r>
            <a:r>
              <a:rPr lang="en-US" sz="1300" dirty="0">
                <a:latin typeface="Open Sans" panose="020B0606030504020204" pitchFamily="34" charset="0"/>
                <a:ea typeface="Open Sans" panose="020B0606030504020204" pitchFamily="34" charset="0"/>
                <a:cs typeface="Open Sans" panose="020B0606030504020204" pitchFamily="34" charset="0"/>
              </a:rPr>
              <a:t> is a public and permissionless blockchain that is open to everyone and only requires bakers (i.e. validators) to hold a minimum stake (i.e. amount of tokens).</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FEF4FF16-FEF6-44F4-990B-FD4A81F98C67}"/>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Just a quick reminder – what exactly is a PUBLIC blockchain?</a:t>
            </a:r>
          </a:p>
        </p:txBody>
      </p:sp>
      <p:sp>
        <p:nvSpPr>
          <p:cNvPr id="6" name="Foliennummernplatzhalter 5">
            <a:extLst>
              <a:ext uri="{FF2B5EF4-FFF2-40B4-BE49-F238E27FC236}">
                <a16:creationId xmlns:a16="http://schemas.microsoft.com/office/drawing/2014/main" id="{C0444576-A26D-46DD-860A-EA7D078EF455}"/>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12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1677685C-B715-4FAE-B509-F6721E3DBC5A}"/>
              </a:ext>
            </a:extLst>
          </p:cNvPr>
          <p:cNvSpPr>
            <a:spLocks noGrp="1"/>
          </p:cNvSpPr>
          <p:nvPr>
            <p:ph type="dt" sz="half" idx="2"/>
          </p:nvPr>
        </p:nvSpPr>
        <p:spPr/>
        <p:txBody>
          <a:bodyPr/>
          <a:lstStyle/>
          <a:p>
            <a:fld id="{4F4BA4C9-7DAB-46DD-970C-7EB3E7BE885A}"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extLst>
              <a:ext uri="{FF2B5EF4-FFF2-40B4-BE49-F238E27FC236}">
                <a16:creationId xmlns:a16="http://schemas.microsoft.com/office/drawing/2014/main" id="{5ABABEFD-3DC7-48E8-954E-0F2E56A4EBB9}"/>
              </a:ext>
            </a:extLst>
          </p:cNvPr>
          <p:cNvSpPr txBox="1"/>
          <p:nvPr/>
        </p:nvSpPr>
        <p:spPr>
          <a:xfrm>
            <a:off x="8032753" y="5109465"/>
            <a:ext cx="1855241" cy="1028240"/>
          </a:xfrm>
          <a:prstGeom prst="rect">
            <a:avLst/>
          </a:prstGeom>
          <a:noFill/>
        </p:spPr>
        <p:txBody>
          <a:bodyPr wrap="square" lIns="72000" tIns="0" rIns="72000" bIns="0" rtlCol="0">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Public</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Everyone can participate in the network, i.e. read the blockchain and initiate transactions</a:t>
            </a: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feld 10">
            <a:extLst>
              <a:ext uri="{FF2B5EF4-FFF2-40B4-BE49-F238E27FC236}">
                <a16:creationId xmlns:a16="http://schemas.microsoft.com/office/drawing/2014/main" id="{083D0A5C-1EB0-4638-8CE8-4267203001DC}"/>
              </a:ext>
            </a:extLst>
          </p:cNvPr>
          <p:cNvSpPr txBox="1"/>
          <p:nvPr/>
        </p:nvSpPr>
        <p:spPr>
          <a:xfrm>
            <a:off x="9886625" y="5109465"/>
            <a:ext cx="1853873" cy="1028239"/>
          </a:xfrm>
          <a:prstGeom prst="rect">
            <a:avLst/>
          </a:prstGeom>
          <a:noFill/>
        </p:spPr>
        <p:txBody>
          <a:bodyPr wrap="square" lIns="72000" tIns="0" rIns="72000" bIns="0" rtlCol="0">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Private</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Only selected participants can access the network, i.e. read the blockchain and initiate transactions</a:t>
            </a: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feld 11">
            <a:extLst>
              <a:ext uri="{FF2B5EF4-FFF2-40B4-BE49-F238E27FC236}">
                <a16:creationId xmlns:a16="http://schemas.microsoft.com/office/drawing/2014/main" id="{F699FE0B-73EB-4AC0-B785-615D22B62679}"/>
              </a:ext>
            </a:extLst>
          </p:cNvPr>
          <p:cNvSpPr txBox="1"/>
          <p:nvPr/>
        </p:nvSpPr>
        <p:spPr>
          <a:xfrm>
            <a:off x="6171158" y="1326162"/>
            <a:ext cx="1861595" cy="1861595"/>
          </a:xfrm>
          <a:prstGeom prst="rect">
            <a:avLst/>
          </a:prstGeom>
          <a:noFill/>
        </p:spPr>
        <p:txBody>
          <a:bodyPr vert="horz" wrap="squar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Permissioned</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Only selected network participants can validate transactions</a:t>
            </a:r>
          </a:p>
        </p:txBody>
      </p:sp>
      <p:sp>
        <p:nvSpPr>
          <p:cNvPr id="13" name="Textfeld 12">
            <a:extLst>
              <a:ext uri="{FF2B5EF4-FFF2-40B4-BE49-F238E27FC236}">
                <a16:creationId xmlns:a16="http://schemas.microsoft.com/office/drawing/2014/main" id="{FFB3006A-AF91-4A56-8233-DF1A2D6A52D0}"/>
              </a:ext>
            </a:extLst>
          </p:cNvPr>
          <p:cNvSpPr txBox="1"/>
          <p:nvPr/>
        </p:nvSpPr>
        <p:spPr>
          <a:xfrm>
            <a:off x="6177512" y="3187234"/>
            <a:ext cx="1855241" cy="1861595"/>
          </a:xfrm>
          <a:prstGeom prst="rect">
            <a:avLst/>
          </a:prstGeom>
          <a:noFill/>
        </p:spPr>
        <p:txBody>
          <a:bodyPr vert="horz" wrap="squar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Permissionless</a:t>
            </a: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buClr>
                <a:schemeClr val="tx2"/>
              </a:buClr>
            </a:pPr>
            <a:r>
              <a:rPr lang="en-US" dirty="0">
                <a:latin typeface="Open Sans" panose="020B0606030504020204" pitchFamily="34" charset="0"/>
                <a:ea typeface="Open Sans" panose="020B0606030504020204" pitchFamily="34" charset="0"/>
                <a:cs typeface="Open Sans" panose="020B0606030504020204" pitchFamily="34" charset="0"/>
              </a:rPr>
              <a:t>Every network participant can validate transactions</a:t>
            </a:r>
          </a:p>
        </p:txBody>
      </p:sp>
      <p:sp>
        <p:nvSpPr>
          <p:cNvPr id="15" name="Rechteck 14">
            <a:extLst>
              <a:ext uri="{FF2B5EF4-FFF2-40B4-BE49-F238E27FC236}">
                <a16:creationId xmlns:a16="http://schemas.microsoft.com/office/drawing/2014/main" id="{DF73CF29-23E8-4EEF-A65F-EB2FA78325D9}"/>
              </a:ext>
            </a:extLst>
          </p:cNvPr>
          <p:cNvSpPr/>
          <p:nvPr/>
        </p:nvSpPr>
        <p:spPr bwMode="gray">
          <a:xfrm>
            <a:off x="8032753" y="1326163"/>
            <a:ext cx="1853873" cy="1861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Permissioned (“Consortium Blockchain”)</a:t>
            </a:r>
          </a:p>
        </p:txBody>
      </p:sp>
      <p:sp>
        <p:nvSpPr>
          <p:cNvPr id="16" name="Rechteck 15">
            <a:extLst>
              <a:ext uri="{FF2B5EF4-FFF2-40B4-BE49-F238E27FC236}">
                <a16:creationId xmlns:a16="http://schemas.microsoft.com/office/drawing/2014/main" id="{1FABB7FE-B5C3-4B9A-B0F5-8262E2A33EC5}"/>
              </a:ext>
            </a:extLst>
          </p:cNvPr>
          <p:cNvSpPr/>
          <p:nvPr/>
        </p:nvSpPr>
        <p:spPr bwMode="gray">
          <a:xfrm>
            <a:off x="9886625" y="1326163"/>
            <a:ext cx="1853873" cy="1861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Private Permissioned (“Private Blockchain”)</a:t>
            </a:r>
          </a:p>
        </p:txBody>
      </p:sp>
      <p:sp>
        <p:nvSpPr>
          <p:cNvPr id="17" name="Rechteck 16">
            <a:extLst>
              <a:ext uri="{FF2B5EF4-FFF2-40B4-BE49-F238E27FC236}">
                <a16:creationId xmlns:a16="http://schemas.microsoft.com/office/drawing/2014/main" id="{78B4FED7-6F00-4DB5-99D9-E45371E2D891}"/>
              </a:ext>
            </a:extLst>
          </p:cNvPr>
          <p:cNvSpPr/>
          <p:nvPr/>
        </p:nvSpPr>
        <p:spPr bwMode="gray">
          <a:xfrm>
            <a:off x="9886625" y="3187235"/>
            <a:ext cx="1853873" cy="1861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Private Permissionless</a:t>
            </a:r>
          </a:p>
        </p:txBody>
      </p:sp>
      <p:sp>
        <p:nvSpPr>
          <p:cNvPr id="18" name="Rechteck 17">
            <a:extLst>
              <a:ext uri="{FF2B5EF4-FFF2-40B4-BE49-F238E27FC236}">
                <a16:creationId xmlns:a16="http://schemas.microsoft.com/office/drawing/2014/main" id="{F8FCC43D-22CE-4B9B-B327-D0C394AD8E01}"/>
              </a:ext>
            </a:extLst>
          </p:cNvPr>
          <p:cNvSpPr/>
          <p:nvPr/>
        </p:nvSpPr>
        <p:spPr bwMode="gray">
          <a:xfrm>
            <a:off x="8032753" y="3187235"/>
            <a:ext cx="1853873" cy="1861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Permissionless</a:t>
            </a:r>
          </a:p>
          <a:p>
            <a:pPr algn="ct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Blockchain”)</a:t>
            </a:r>
          </a:p>
        </p:txBody>
      </p:sp>
      <p:sp>
        <p:nvSpPr>
          <p:cNvPr id="19" name="Line 23">
            <a:extLst>
              <a:ext uri="{FF2B5EF4-FFF2-40B4-BE49-F238E27FC236}">
                <a16:creationId xmlns:a16="http://schemas.microsoft.com/office/drawing/2014/main" id="{BF405C20-7366-4BF6-89DA-71F4DA7A2A2F}"/>
              </a:ext>
            </a:extLst>
          </p:cNvPr>
          <p:cNvSpPr>
            <a:spLocks noChangeShapeType="1"/>
          </p:cNvSpPr>
          <p:nvPr/>
        </p:nvSpPr>
        <p:spPr bwMode="auto">
          <a:xfrm rot="5400000">
            <a:off x="9876818" y="1338724"/>
            <a:ext cx="0" cy="3713747"/>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Line 24">
            <a:extLst>
              <a:ext uri="{FF2B5EF4-FFF2-40B4-BE49-F238E27FC236}">
                <a16:creationId xmlns:a16="http://schemas.microsoft.com/office/drawing/2014/main" id="{110E728E-42FB-4BEF-9DF5-0228526ABAC8}"/>
              </a:ext>
            </a:extLst>
          </p:cNvPr>
          <p:cNvSpPr>
            <a:spLocks noChangeShapeType="1"/>
          </p:cNvSpPr>
          <p:nvPr/>
        </p:nvSpPr>
        <p:spPr bwMode="auto">
          <a:xfrm>
            <a:off x="9886625" y="1334525"/>
            <a:ext cx="0" cy="3722146"/>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25">
            <a:extLst>
              <a:ext uri="{FF2B5EF4-FFF2-40B4-BE49-F238E27FC236}">
                <a16:creationId xmlns:a16="http://schemas.microsoft.com/office/drawing/2014/main" id="{8F09DE7A-D41A-4B08-B364-814DF5ED60FE}"/>
              </a:ext>
            </a:extLst>
          </p:cNvPr>
          <p:cNvSpPr>
            <a:spLocks/>
          </p:cNvSpPr>
          <p:nvPr/>
        </p:nvSpPr>
        <p:spPr bwMode="auto">
          <a:xfrm>
            <a:off x="8025552" y="1244531"/>
            <a:ext cx="3806140" cy="3807339"/>
          </a:xfrm>
          <a:custGeom>
            <a:avLst/>
            <a:gdLst>
              <a:gd name="T0" fmla="*/ 0 w 3291"/>
              <a:gd name="T1" fmla="*/ 0 h 3225"/>
              <a:gd name="T2" fmla="*/ 0 w 3291"/>
              <a:gd name="T3" fmla="*/ 3225 h 3225"/>
              <a:gd name="T4" fmla="*/ 3291 w 3291"/>
              <a:gd name="T5" fmla="*/ 3225 h 3225"/>
            </a:gdLst>
            <a:ahLst/>
            <a:cxnLst>
              <a:cxn ang="0">
                <a:pos x="T0" y="T1"/>
              </a:cxn>
              <a:cxn ang="0">
                <a:pos x="T2" y="T3"/>
              </a:cxn>
              <a:cxn ang="0">
                <a:pos x="T4" y="T5"/>
              </a:cxn>
            </a:cxnLst>
            <a:rect l="0" t="0" r="r" b="b"/>
            <a:pathLst>
              <a:path w="3291" h="3225">
                <a:moveTo>
                  <a:pt x="0" y="0"/>
                </a:moveTo>
                <a:lnTo>
                  <a:pt x="0" y="3225"/>
                </a:lnTo>
                <a:lnTo>
                  <a:pt x="3291" y="3225"/>
                </a:lnTo>
              </a:path>
            </a:pathLst>
          </a:custGeom>
          <a:noFill/>
          <a:ln w="1905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gradFill rotWithShape="0">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Gruppieren 28">
            <a:extLst>
              <a:ext uri="{FF2B5EF4-FFF2-40B4-BE49-F238E27FC236}">
                <a16:creationId xmlns:a16="http://schemas.microsoft.com/office/drawing/2014/main" id="{3C25F1A6-C84A-4C77-9083-C35258BC38B1}"/>
              </a:ext>
            </a:extLst>
          </p:cNvPr>
          <p:cNvGrpSpPr/>
          <p:nvPr/>
        </p:nvGrpSpPr>
        <p:grpSpPr>
          <a:xfrm>
            <a:off x="9253559" y="2753408"/>
            <a:ext cx="1266132" cy="867655"/>
            <a:chOff x="9253559" y="2753408"/>
            <a:chExt cx="1266132" cy="867655"/>
          </a:xfrm>
        </p:grpSpPr>
        <p:sp>
          <p:nvSpPr>
            <p:cNvPr id="22" name="Pfeil nach rechts 29">
              <a:extLst>
                <a:ext uri="{FF2B5EF4-FFF2-40B4-BE49-F238E27FC236}">
                  <a16:creationId xmlns:a16="http://schemas.microsoft.com/office/drawing/2014/main" id="{ED824253-7A6E-485E-B692-9BEC6C56EA47}"/>
                </a:ext>
              </a:extLst>
            </p:cNvPr>
            <p:cNvSpPr/>
            <p:nvPr/>
          </p:nvSpPr>
          <p:spPr bwMode="gray">
            <a:xfrm rot="19122414">
              <a:off x="9273332" y="2753408"/>
              <a:ext cx="1246359" cy="44827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Centralization</a:t>
              </a:r>
              <a:endPar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Pfeil nach rechts 30">
              <a:extLst>
                <a:ext uri="{FF2B5EF4-FFF2-40B4-BE49-F238E27FC236}">
                  <a16:creationId xmlns:a16="http://schemas.microsoft.com/office/drawing/2014/main" id="{3B637508-7950-492A-9253-02D8281CFFA5}"/>
                </a:ext>
              </a:extLst>
            </p:cNvPr>
            <p:cNvSpPr/>
            <p:nvPr/>
          </p:nvSpPr>
          <p:spPr bwMode="gray">
            <a:xfrm rot="8294839" flipV="1">
              <a:off x="9253559" y="3172784"/>
              <a:ext cx="1246359" cy="44827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Decentralization</a:t>
              </a:r>
              <a:endPar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0" name="Grafik 29">
            <a:extLst>
              <a:ext uri="{FF2B5EF4-FFF2-40B4-BE49-F238E27FC236}">
                <a16:creationId xmlns:a16="http://schemas.microsoft.com/office/drawing/2014/main" id="{BFAD2B44-14A0-4AA5-BD2B-F5A0C2A1E2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38713" y="4373746"/>
            <a:ext cx="441953" cy="601807"/>
          </a:xfrm>
          <a:prstGeom prst="rect">
            <a:avLst/>
          </a:prstGeom>
        </p:spPr>
      </p:pic>
      <p:sp>
        <p:nvSpPr>
          <p:cNvPr id="24" name="Fußzeilenplatzhalter 2">
            <a:extLst>
              <a:ext uri="{FF2B5EF4-FFF2-40B4-BE49-F238E27FC236}">
                <a16:creationId xmlns:a16="http://schemas.microsoft.com/office/drawing/2014/main" id="{3029218A-754C-48AB-88AA-FAF49943DB31}"/>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33881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5B092F8-4D19-4694-901C-892EEEEDB9AE}"/>
              </a:ext>
            </a:extLst>
          </p:cNvPr>
          <p:cNvGraphicFramePr>
            <a:graphicFrameLocks noChangeAspect="1"/>
          </p:cNvGraphicFramePr>
          <p:nvPr>
            <p:custDataLst>
              <p:tags r:id="rId2"/>
            </p:custDataLst>
            <p:extLst>
              <p:ext uri="{D42A27DB-BD31-4B8C-83A1-F6EECF244321}">
                <p14:modId xmlns:p14="http://schemas.microsoft.com/office/powerpoint/2010/main" val="2482357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018"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73FB37F-D297-4E84-BA4E-E6C1CCEB18E5}"/>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74" name="Rechteck 273">
            <a:extLst>
              <a:ext uri="{FF2B5EF4-FFF2-40B4-BE49-F238E27FC236}">
                <a16:creationId xmlns:a16="http://schemas.microsoft.com/office/drawing/2014/main" id="{D381F446-D1DC-4939-A33C-AD96BF2C8654}"/>
              </a:ext>
            </a:extLst>
          </p:cNvPr>
          <p:cNvSpPr/>
          <p:nvPr/>
        </p:nvSpPr>
        <p:spPr bwMode="gray">
          <a:xfrm>
            <a:off x="359999" y="884238"/>
            <a:ext cx="11470051" cy="561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36B8C3E-B572-474C-803A-D5A13216D927}"/>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public blockchains are the future…</a:t>
            </a:r>
          </a:p>
        </p:txBody>
      </p:sp>
      <p:sp>
        <p:nvSpPr>
          <p:cNvPr id="4" name="Foliennummernplatzhalter 3">
            <a:extLst>
              <a:ext uri="{FF2B5EF4-FFF2-40B4-BE49-F238E27FC236}">
                <a16:creationId xmlns:a16="http://schemas.microsoft.com/office/drawing/2014/main" id="{82F8F814-3ECD-4AC1-98C2-0B4582F3DB37}"/>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13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68752F43-8BF9-4876-B7AD-9E981387766F}"/>
              </a:ext>
            </a:extLst>
          </p:cNvPr>
          <p:cNvSpPr>
            <a:spLocks noGrp="1"/>
          </p:cNvSpPr>
          <p:nvPr>
            <p:ph type="dt" sz="half" idx="2"/>
          </p:nvPr>
        </p:nvSpPr>
        <p:spPr/>
        <p:txBody>
          <a:bodyPr/>
          <a:lstStyle/>
          <a:p>
            <a:fld id="{C19C291E-C238-4E66-888C-E9852F7B67FF}"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EFA54E03-5990-4D98-ABB0-8D8EA2F7DF12}"/>
              </a:ext>
            </a:extLst>
          </p:cNvPr>
          <p:cNvSpPr>
            <a:spLocks noGrp="1"/>
          </p:cNvSpPr>
          <p:nvPr>
            <p:ph idx="1"/>
          </p:nvPr>
        </p:nvSpPr>
        <p:spPr/>
        <p:txBody>
          <a:bodyPr tIns="0" bIns="72000" anchor="b"/>
          <a:lstStyle/>
          <a:p>
            <a:pPr marL="0" indent="0" algn="ctr">
              <a:lnSpc>
                <a:spcPct val="150000"/>
              </a:lnSpc>
              <a:buNone/>
            </a:pPr>
            <a:r>
              <a:rPr lang="en-US" sz="1300" b="1" dirty="0">
                <a:latin typeface="Open Sans" panose="020B0606030504020204" pitchFamily="34" charset="0"/>
                <a:ea typeface="Open Sans" panose="020B0606030504020204" pitchFamily="34" charset="0"/>
                <a:cs typeface="Open Sans" panose="020B0606030504020204" pitchFamily="34" charset="0"/>
              </a:rPr>
              <a:t>The benefits of closed networks are limited</a:t>
            </a:r>
            <a:r>
              <a:rPr lang="en-US" sz="1300" dirty="0">
                <a:latin typeface="Open Sans" panose="020B0606030504020204" pitchFamily="34" charset="0"/>
                <a:ea typeface="Open Sans" panose="020B0606030504020204" pitchFamily="34" charset="0"/>
                <a:cs typeface="Open Sans" panose="020B0606030504020204" pitchFamily="34" charset="0"/>
              </a:rPr>
              <a:t> – today’s internet applications wouldn’t be possible if we only had intranets!</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fixed</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costs of maintaining your own network </a:t>
            </a:r>
            <a:r>
              <a:rPr lang="en-US" sz="1300" dirty="0">
                <a:latin typeface="Open Sans" panose="020B0606030504020204" pitchFamily="34" charset="0"/>
                <a:ea typeface="Open Sans" panose="020B0606030504020204" pitchFamily="34" charset="0"/>
                <a:cs typeface="Open Sans" panose="020B0606030504020204" pitchFamily="34" charset="0"/>
              </a:rPr>
              <a:t>are higher than </a:t>
            </a:r>
            <a:r>
              <a:rPr lang="en-US" sz="1300" b="1" dirty="0">
                <a:latin typeface="Open Sans" panose="020B0606030504020204" pitchFamily="34" charset="0"/>
                <a:ea typeface="Open Sans" panose="020B0606030504020204" pitchFamily="34" charset="0"/>
                <a:cs typeface="Open Sans" panose="020B0606030504020204" pitchFamily="34" charset="0"/>
              </a:rPr>
              <a:t>(variably)</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paying for using an existing </a:t>
            </a:r>
            <a:r>
              <a:rPr lang="en-US" sz="1300" dirty="0">
                <a:latin typeface="Open Sans" panose="020B0606030504020204" pitchFamily="34" charset="0"/>
                <a:ea typeface="Open Sans" panose="020B0606030504020204" pitchFamily="34" charset="0"/>
                <a:cs typeface="Open Sans" panose="020B0606030504020204" pitchFamily="34" charset="0"/>
              </a:rPr>
              <a:t>one,</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overall costs for numerous small networks are higher than for one large network!</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Public blockchains </a:t>
            </a:r>
            <a:r>
              <a:rPr lang="en-US" sz="1300" b="1" dirty="0">
                <a:latin typeface="Open Sans" panose="020B0606030504020204" pitchFamily="34" charset="0"/>
                <a:ea typeface="Open Sans" panose="020B0606030504020204" pitchFamily="34" charset="0"/>
                <a:cs typeface="Open Sans" panose="020B0606030504020204" pitchFamily="34" charset="0"/>
              </a:rPr>
              <a:t>tap into the wisdom of the crowds</a:t>
            </a:r>
            <a:r>
              <a:rPr lang="en-US" sz="1300" dirty="0">
                <a:latin typeface="Open Sans" panose="020B0606030504020204" pitchFamily="34" charset="0"/>
                <a:ea typeface="Open Sans" panose="020B0606030504020204" pitchFamily="34" charset="0"/>
                <a:cs typeface="Open Sans" panose="020B0606030504020204" pitchFamily="34" charset="0"/>
              </a:rPr>
              <a:t> and their </a:t>
            </a:r>
            <a:r>
              <a:rPr lang="en-US" sz="1300" b="1" dirty="0">
                <a:latin typeface="Open Sans" panose="020B0606030504020204" pitchFamily="34" charset="0"/>
                <a:ea typeface="Open Sans" panose="020B0606030504020204" pitchFamily="34" charset="0"/>
                <a:cs typeface="Open Sans" panose="020B0606030504020204" pitchFamily="34" charset="0"/>
              </a:rPr>
              <a:t>intrinsic motivation</a:t>
            </a:r>
            <a:r>
              <a:rPr lang="en-US" sz="1300" dirty="0">
                <a:latin typeface="Open Sans" panose="020B0606030504020204" pitchFamily="34" charset="0"/>
                <a:ea typeface="Open Sans" panose="020B0606030504020204" pitchFamily="34" charset="0"/>
                <a:cs typeface="Open Sans" panose="020B0606030504020204" pitchFamily="34" charset="0"/>
              </a:rPr>
              <a:t>,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while private blockchains are solely developed by paid and thus extrinsic motivated people.</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Public blockchains provide much </a:t>
            </a:r>
            <a:r>
              <a:rPr lang="en-US" sz="1300" b="1" dirty="0">
                <a:latin typeface="Open Sans" panose="020B0606030504020204" pitchFamily="34" charset="0"/>
                <a:ea typeface="Open Sans" panose="020B0606030504020204" pitchFamily="34" charset="0"/>
                <a:cs typeface="Open Sans" panose="020B0606030504020204" pitchFamily="34" charset="0"/>
              </a:rPr>
              <a:t>higher immutability/security against manipulation </a:t>
            </a:r>
            <a:r>
              <a:rPr lang="en-US" sz="1300" dirty="0">
                <a:latin typeface="Open Sans" panose="020B0606030504020204" pitchFamily="34" charset="0"/>
                <a:ea typeface="Open Sans" panose="020B0606030504020204" pitchFamily="34" charset="0"/>
                <a:cs typeface="Open Sans" panose="020B0606030504020204" pitchFamily="34" charset="0"/>
              </a:rPr>
              <a:t>through stronger decentralization!</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Current USPs of private blockchains (like privacy, scalability) will erode with further technological developments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that are already under way (e.g. </a:t>
            </a:r>
            <a:r>
              <a:rPr lang="en-US" sz="1300" dirty="0" err="1">
                <a:latin typeface="Open Sans" panose="020B0606030504020204" pitchFamily="34" charset="0"/>
                <a:ea typeface="Open Sans" panose="020B0606030504020204" pitchFamily="34" charset="0"/>
                <a:cs typeface="Open Sans" panose="020B0606030504020204" pitchFamily="34" charset="0"/>
              </a:rPr>
              <a:t>zkSNARKS</a:t>
            </a:r>
            <a:r>
              <a:rPr lang="en-US" sz="1300" dirty="0">
                <a:latin typeface="Open Sans" panose="020B0606030504020204" pitchFamily="34" charset="0"/>
                <a:ea typeface="Open Sans" panose="020B0606030504020204" pitchFamily="34" charset="0"/>
                <a:cs typeface="Open Sans" panose="020B0606030504020204" pitchFamily="34" charset="0"/>
              </a:rPr>
              <a:t>, Layer 2)</a:t>
            </a:r>
          </a:p>
        </p:txBody>
      </p:sp>
      <p:grpSp>
        <p:nvGrpSpPr>
          <p:cNvPr id="47" name="Gruppieren 46">
            <a:extLst>
              <a:ext uri="{FF2B5EF4-FFF2-40B4-BE49-F238E27FC236}">
                <a16:creationId xmlns:a16="http://schemas.microsoft.com/office/drawing/2014/main" id="{A3C7E7E5-0C09-4485-B522-216F67A3D0EC}"/>
              </a:ext>
            </a:extLst>
          </p:cNvPr>
          <p:cNvGrpSpPr/>
          <p:nvPr/>
        </p:nvGrpSpPr>
        <p:grpSpPr>
          <a:xfrm>
            <a:off x="5215498" y="1087544"/>
            <a:ext cx="711054" cy="682202"/>
            <a:chOff x="492279" y="1238048"/>
            <a:chExt cx="806450" cy="773726"/>
          </a:xfrm>
        </p:grpSpPr>
        <p:grpSp>
          <p:nvGrpSpPr>
            <p:cNvPr id="17" name="Gruppieren 16">
              <a:extLst>
                <a:ext uri="{FF2B5EF4-FFF2-40B4-BE49-F238E27FC236}">
                  <a16:creationId xmlns:a16="http://schemas.microsoft.com/office/drawing/2014/main" id="{29BEFD74-8948-4897-B495-E5D2592A805B}"/>
                </a:ext>
              </a:extLst>
            </p:cNvPr>
            <p:cNvGrpSpPr/>
            <p:nvPr/>
          </p:nvGrpSpPr>
          <p:grpSpPr>
            <a:xfrm>
              <a:off x="492279" y="1646649"/>
              <a:ext cx="365125" cy="365125"/>
              <a:chOff x="492279" y="1646649"/>
              <a:chExt cx="365125" cy="365125"/>
            </a:xfrm>
          </p:grpSpPr>
          <p:sp>
            <p:nvSpPr>
              <p:cNvPr id="15" name="Freeform 56">
                <a:extLst>
                  <a:ext uri="{FF2B5EF4-FFF2-40B4-BE49-F238E27FC236}">
                    <a16:creationId xmlns:a16="http://schemas.microsoft.com/office/drawing/2014/main" id="{70EF7CA1-EDDE-4C33-9432-362E300513D4}"/>
                  </a:ext>
                </a:extLst>
              </p:cNvPr>
              <p:cNvSpPr>
                <a:spLocks/>
              </p:cNvSpPr>
              <p:nvPr/>
            </p:nvSpPr>
            <p:spPr bwMode="auto">
              <a:xfrm>
                <a:off x="549506" y="1729613"/>
                <a:ext cx="244321" cy="218247"/>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Ellipse 15">
                <a:extLst>
                  <a:ext uri="{FF2B5EF4-FFF2-40B4-BE49-F238E27FC236}">
                    <a16:creationId xmlns:a16="http://schemas.microsoft.com/office/drawing/2014/main" id="{CEE18998-10F8-4670-9C28-ADB2B86D032A}"/>
                  </a:ext>
                </a:extLst>
              </p:cNvPr>
              <p:cNvSpPr/>
              <p:nvPr/>
            </p:nvSpPr>
            <p:spPr bwMode="gray">
              <a:xfrm>
                <a:off x="492279" y="1646649"/>
                <a:ext cx="365125" cy="3651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uppieren 17">
              <a:extLst>
                <a:ext uri="{FF2B5EF4-FFF2-40B4-BE49-F238E27FC236}">
                  <a16:creationId xmlns:a16="http://schemas.microsoft.com/office/drawing/2014/main" id="{7E999CEC-985D-462A-AC79-84A637486774}"/>
                </a:ext>
              </a:extLst>
            </p:cNvPr>
            <p:cNvGrpSpPr/>
            <p:nvPr/>
          </p:nvGrpSpPr>
          <p:grpSpPr>
            <a:xfrm>
              <a:off x="933604" y="1592674"/>
              <a:ext cx="365125" cy="365125"/>
              <a:chOff x="492279" y="1646649"/>
              <a:chExt cx="365125" cy="365125"/>
            </a:xfrm>
          </p:grpSpPr>
          <p:sp>
            <p:nvSpPr>
              <p:cNvPr id="19" name="Freeform 56">
                <a:extLst>
                  <a:ext uri="{FF2B5EF4-FFF2-40B4-BE49-F238E27FC236}">
                    <a16:creationId xmlns:a16="http://schemas.microsoft.com/office/drawing/2014/main" id="{4427D622-2204-4FEB-B7F3-01413AAA5F7A}"/>
                  </a:ext>
                </a:extLst>
              </p:cNvPr>
              <p:cNvSpPr>
                <a:spLocks/>
              </p:cNvSpPr>
              <p:nvPr/>
            </p:nvSpPr>
            <p:spPr bwMode="auto">
              <a:xfrm>
                <a:off x="549506" y="1729613"/>
                <a:ext cx="244321" cy="218247"/>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Ellipse 19">
                <a:extLst>
                  <a:ext uri="{FF2B5EF4-FFF2-40B4-BE49-F238E27FC236}">
                    <a16:creationId xmlns:a16="http://schemas.microsoft.com/office/drawing/2014/main" id="{0574B81D-48A1-4199-A3C7-D194BE0FFFED}"/>
                  </a:ext>
                </a:extLst>
              </p:cNvPr>
              <p:cNvSpPr/>
              <p:nvPr/>
            </p:nvSpPr>
            <p:spPr bwMode="gray">
              <a:xfrm>
                <a:off x="492279" y="1646649"/>
                <a:ext cx="365125" cy="3651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 name="Gruppieren 20">
              <a:extLst>
                <a:ext uri="{FF2B5EF4-FFF2-40B4-BE49-F238E27FC236}">
                  <a16:creationId xmlns:a16="http://schemas.microsoft.com/office/drawing/2014/main" id="{DA30AC08-5C7A-4535-9688-A26C5613DC3D}"/>
                </a:ext>
              </a:extLst>
            </p:cNvPr>
            <p:cNvGrpSpPr/>
            <p:nvPr/>
          </p:nvGrpSpPr>
          <p:grpSpPr>
            <a:xfrm>
              <a:off x="671666" y="1238048"/>
              <a:ext cx="365125" cy="365125"/>
              <a:chOff x="492279" y="1646649"/>
              <a:chExt cx="365125" cy="365125"/>
            </a:xfrm>
          </p:grpSpPr>
          <p:sp>
            <p:nvSpPr>
              <p:cNvPr id="22" name="Freeform 56">
                <a:extLst>
                  <a:ext uri="{FF2B5EF4-FFF2-40B4-BE49-F238E27FC236}">
                    <a16:creationId xmlns:a16="http://schemas.microsoft.com/office/drawing/2014/main" id="{9E55C03C-56B0-4D54-9E0A-4E929ED7097F}"/>
                  </a:ext>
                </a:extLst>
              </p:cNvPr>
              <p:cNvSpPr>
                <a:spLocks/>
              </p:cNvSpPr>
              <p:nvPr/>
            </p:nvSpPr>
            <p:spPr bwMode="auto">
              <a:xfrm>
                <a:off x="549506" y="1729613"/>
                <a:ext cx="244321" cy="218247"/>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Ellipse 22">
                <a:extLst>
                  <a:ext uri="{FF2B5EF4-FFF2-40B4-BE49-F238E27FC236}">
                    <a16:creationId xmlns:a16="http://schemas.microsoft.com/office/drawing/2014/main" id="{03D826A9-2BEB-413D-8D92-BE54278E9301}"/>
                  </a:ext>
                </a:extLst>
              </p:cNvPr>
              <p:cNvSpPr/>
              <p:nvPr/>
            </p:nvSpPr>
            <p:spPr bwMode="gray">
              <a:xfrm>
                <a:off x="492279" y="1646649"/>
                <a:ext cx="365125" cy="3651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2" name="Group 59">
            <a:extLst>
              <a:ext uri="{FF2B5EF4-FFF2-40B4-BE49-F238E27FC236}">
                <a16:creationId xmlns:a16="http://schemas.microsoft.com/office/drawing/2014/main" id="{FACC90C7-88D0-49EF-8E60-610E0EC724BD}"/>
              </a:ext>
            </a:extLst>
          </p:cNvPr>
          <p:cNvGrpSpPr>
            <a:grpSpLocks noChangeAspect="1"/>
          </p:cNvGrpSpPr>
          <p:nvPr/>
        </p:nvGrpSpPr>
        <p:grpSpPr bwMode="auto">
          <a:xfrm>
            <a:off x="521647" y="1913480"/>
            <a:ext cx="665163" cy="438141"/>
            <a:chOff x="804" y="859"/>
            <a:chExt cx="460" cy="303"/>
          </a:xfrm>
          <a:solidFill>
            <a:schemeClr val="accent1"/>
          </a:solidFill>
        </p:grpSpPr>
        <p:sp>
          <p:nvSpPr>
            <p:cNvPr id="34" name="Freeform 60">
              <a:extLst>
                <a:ext uri="{FF2B5EF4-FFF2-40B4-BE49-F238E27FC236}">
                  <a16:creationId xmlns:a16="http://schemas.microsoft.com/office/drawing/2014/main" id="{D26B9566-01F6-4BB3-A939-733F6EDD4491}"/>
                </a:ext>
              </a:extLst>
            </p:cNvPr>
            <p:cNvSpPr>
              <a:spLocks noEditPoints="1"/>
            </p:cNvSpPr>
            <p:nvPr/>
          </p:nvSpPr>
          <p:spPr bwMode="auto">
            <a:xfrm>
              <a:off x="804" y="1008"/>
              <a:ext cx="460" cy="154"/>
            </a:xfrm>
            <a:custGeom>
              <a:avLst/>
              <a:gdLst>
                <a:gd name="T0" fmla="*/ 3686 w 3832"/>
                <a:gd name="T1" fmla="*/ 138 h 1280"/>
                <a:gd name="T2" fmla="*/ 3423 w 3832"/>
                <a:gd name="T3" fmla="*/ 240 h 1280"/>
                <a:gd name="T4" fmla="*/ 2936 w 3832"/>
                <a:gd name="T5" fmla="*/ 533 h 1280"/>
                <a:gd name="T6" fmla="*/ 2903 w 3832"/>
                <a:gd name="T7" fmla="*/ 554 h 1280"/>
                <a:gd name="T8" fmla="*/ 2709 w 3832"/>
                <a:gd name="T9" fmla="*/ 637 h 1280"/>
                <a:gd name="T10" fmla="*/ 1749 w 3832"/>
                <a:gd name="T11" fmla="*/ 732 h 1280"/>
                <a:gd name="T12" fmla="*/ 1716 w 3832"/>
                <a:gd name="T13" fmla="*/ 734 h 1280"/>
                <a:gd name="T14" fmla="*/ 1664 w 3832"/>
                <a:gd name="T15" fmla="*/ 692 h 1280"/>
                <a:gd name="T16" fmla="*/ 1709 w 3832"/>
                <a:gd name="T17" fmla="*/ 637 h 1280"/>
                <a:gd name="T18" fmla="*/ 2555 w 3832"/>
                <a:gd name="T19" fmla="*/ 552 h 1280"/>
                <a:gd name="T20" fmla="*/ 2713 w 3832"/>
                <a:gd name="T21" fmla="*/ 351 h 1280"/>
                <a:gd name="T22" fmla="*/ 2519 w 3832"/>
                <a:gd name="T23" fmla="*/ 186 h 1280"/>
                <a:gd name="T24" fmla="*/ 1766 w 3832"/>
                <a:gd name="T25" fmla="*/ 177 h 1280"/>
                <a:gd name="T26" fmla="*/ 1584 w 3832"/>
                <a:gd name="T27" fmla="*/ 148 h 1280"/>
                <a:gd name="T28" fmla="*/ 678 w 3832"/>
                <a:gd name="T29" fmla="*/ 202 h 1280"/>
                <a:gd name="T30" fmla="*/ 516 w 3832"/>
                <a:gd name="T31" fmla="*/ 115 h 1280"/>
                <a:gd name="T32" fmla="*/ 191 w 3832"/>
                <a:gd name="T33" fmla="*/ 138 h 1280"/>
                <a:gd name="T34" fmla="*/ 8 w 3832"/>
                <a:gd name="T35" fmla="*/ 345 h 1280"/>
                <a:gd name="T36" fmla="*/ 60 w 3832"/>
                <a:gd name="T37" fmla="*/ 1091 h 1280"/>
                <a:gd name="T38" fmla="*/ 270 w 3832"/>
                <a:gd name="T39" fmla="*/ 1273 h 1280"/>
                <a:gd name="T40" fmla="*/ 595 w 3832"/>
                <a:gd name="T41" fmla="*/ 1250 h 1280"/>
                <a:gd name="T42" fmla="*/ 743 w 3832"/>
                <a:gd name="T43" fmla="*/ 1143 h 1280"/>
                <a:gd name="T44" fmla="*/ 2170 w 3832"/>
                <a:gd name="T45" fmla="*/ 1206 h 1280"/>
                <a:gd name="T46" fmla="*/ 2619 w 3832"/>
                <a:gd name="T47" fmla="*/ 1127 h 1280"/>
                <a:gd name="T48" fmla="*/ 2659 w 3832"/>
                <a:gd name="T49" fmla="*/ 1106 h 1280"/>
                <a:gd name="T50" fmla="*/ 3736 w 3832"/>
                <a:gd name="T51" fmla="*/ 455 h 1280"/>
                <a:gd name="T52" fmla="*/ 3829 w 3832"/>
                <a:gd name="T53" fmla="*/ 305 h 1280"/>
                <a:gd name="T54" fmla="*/ 3686 w 3832"/>
                <a:gd name="T55" fmla="*/ 138 h 1280"/>
                <a:gd name="T56" fmla="*/ 389 w 3832"/>
                <a:gd name="T57" fmla="*/ 1097 h 1280"/>
                <a:gd name="T58" fmla="*/ 277 w 3832"/>
                <a:gd name="T59" fmla="*/ 985 h 1280"/>
                <a:gd name="T60" fmla="*/ 389 w 3832"/>
                <a:gd name="T61" fmla="*/ 876 h 1280"/>
                <a:gd name="T62" fmla="*/ 499 w 3832"/>
                <a:gd name="T63" fmla="*/ 985 h 1280"/>
                <a:gd name="T64" fmla="*/ 389 w 3832"/>
                <a:gd name="T65" fmla="*/ 1097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2" h="1280">
                  <a:moveTo>
                    <a:pt x="3686" y="138"/>
                  </a:moveTo>
                  <a:cubicBezTo>
                    <a:pt x="3615" y="133"/>
                    <a:pt x="3463" y="219"/>
                    <a:pt x="3423" y="240"/>
                  </a:cubicBezTo>
                  <a:cubicBezTo>
                    <a:pt x="3275" y="317"/>
                    <a:pt x="3071" y="437"/>
                    <a:pt x="2936" y="533"/>
                  </a:cubicBezTo>
                  <a:cubicBezTo>
                    <a:pt x="2926" y="539"/>
                    <a:pt x="2913" y="547"/>
                    <a:pt x="2903" y="554"/>
                  </a:cubicBezTo>
                  <a:cubicBezTo>
                    <a:pt x="2844" y="594"/>
                    <a:pt x="2780" y="621"/>
                    <a:pt x="2709" y="637"/>
                  </a:cubicBezTo>
                  <a:cubicBezTo>
                    <a:pt x="2319" y="723"/>
                    <a:pt x="1749" y="732"/>
                    <a:pt x="1749" y="732"/>
                  </a:cubicBezTo>
                  <a:cubicBezTo>
                    <a:pt x="1716" y="734"/>
                    <a:pt x="1716" y="734"/>
                    <a:pt x="1716" y="734"/>
                  </a:cubicBezTo>
                  <a:cubicBezTo>
                    <a:pt x="1691" y="734"/>
                    <a:pt x="1668" y="717"/>
                    <a:pt x="1664" y="692"/>
                  </a:cubicBezTo>
                  <a:cubicBezTo>
                    <a:pt x="1661" y="663"/>
                    <a:pt x="1680" y="639"/>
                    <a:pt x="1709" y="637"/>
                  </a:cubicBezTo>
                  <a:cubicBezTo>
                    <a:pt x="2555" y="552"/>
                    <a:pt x="2555" y="552"/>
                    <a:pt x="2555" y="552"/>
                  </a:cubicBezTo>
                  <a:cubicBezTo>
                    <a:pt x="2647" y="543"/>
                    <a:pt x="2722" y="453"/>
                    <a:pt x="2713" y="351"/>
                  </a:cubicBezTo>
                  <a:cubicBezTo>
                    <a:pt x="2703" y="250"/>
                    <a:pt x="2611" y="175"/>
                    <a:pt x="2519" y="186"/>
                  </a:cubicBezTo>
                  <a:cubicBezTo>
                    <a:pt x="1766" y="177"/>
                    <a:pt x="1766" y="177"/>
                    <a:pt x="1766" y="177"/>
                  </a:cubicBezTo>
                  <a:cubicBezTo>
                    <a:pt x="1714" y="175"/>
                    <a:pt x="1632" y="161"/>
                    <a:pt x="1584" y="148"/>
                  </a:cubicBezTo>
                  <a:cubicBezTo>
                    <a:pt x="1097" y="0"/>
                    <a:pt x="824" y="138"/>
                    <a:pt x="678" y="202"/>
                  </a:cubicBezTo>
                  <a:cubicBezTo>
                    <a:pt x="647" y="146"/>
                    <a:pt x="585" y="112"/>
                    <a:pt x="516" y="115"/>
                  </a:cubicBezTo>
                  <a:cubicBezTo>
                    <a:pt x="191" y="138"/>
                    <a:pt x="191" y="138"/>
                    <a:pt x="191" y="138"/>
                  </a:cubicBezTo>
                  <a:cubicBezTo>
                    <a:pt x="83" y="146"/>
                    <a:pt x="0" y="238"/>
                    <a:pt x="8" y="345"/>
                  </a:cubicBezTo>
                  <a:cubicBezTo>
                    <a:pt x="60" y="1091"/>
                    <a:pt x="60" y="1091"/>
                    <a:pt x="60" y="1091"/>
                  </a:cubicBezTo>
                  <a:cubicBezTo>
                    <a:pt x="68" y="1198"/>
                    <a:pt x="162" y="1280"/>
                    <a:pt x="270" y="1273"/>
                  </a:cubicBezTo>
                  <a:cubicBezTo>
                    <a:pt x="595" y="1250"/>
                    <a:pt x="595" y="1250"/>
                    <a:pt x="595" y="1250"/>
                  </a:cubicBezTo>
                  <a:cubicBezTo>
                    <a:pt x="662" y="1246"/>
                    <a:pt x="720" y="1202"/>
                    <a:pt x="743" y="1143"/>
                  </a:cubicBezTo>
                  <a:cubicBezTo>
                    <a:pt x="2170" y="1206"/>
                    <a:pt x="2170" y="1206"/>
                    <a:pt x="2170" y="1206"/>
                  </a:cubicBezTo>
                  <a:cubicBezTo>
                    <a:pt x="2328" y="1223"/>
                    <a:pt x="2478" y="1204"/>
                    <a:pt x="2619" y="1127"/>
                  </a:cubicBezTo>
                  <a:cubicBezTo>
                    <a:pt x="2659" y="1106"/>
                    <a:pt x="2659" y="1106"/>
                    <a:pt x="2659" y="1106"/>
                  </a:cubicBezTo>
                  <a:cubicBezTo>
                    <a:pt x="3736" y="455"/>
                    <a:pt x="3736" y="455"/>
                    <a:pt x="3736" y="455"/>
                  </a:cubicBezTo>
                  <a:cubicBezTo>
                    <a:pt x="3790" y="422"/>
                    <a:pt x="3827" y="366"/>
                    <a:pt x="3829" y="305"/>
                  </a:cubicBezTo>
                  <a:cubicBezTo>
                    <a:pt x="3832" y="230"/>
                    <a:pt x="3790" y="146"/>
                    <a:pt x="3686" y="138"/>
                  </a:cubicBezTo>
                  <a:moveTo>
                    <a:pt x="389" y="1097"/>
                  </a:moveTo>
                  <a:cubicBezTo>
                    <a:pt x="327" y="1097"/>
                    <a:pt x="277" y="1047"/>
                    <a:pt x="277" y="985"/>
                  </a:cubicBezTo>
                  <a:cubicBezTo>
                    <a:pt x="277" y="926"/>
                    <a:pt x="327" y="876"/>
                    <a:pt x="389" y="876"/>
                  </a:cubicBezTo>
                  <a:cubicBezTo>
                    <a:pt x="451" y="876"/>
                    <a:pt x="499" y="926"/>
                    <a:pt x="499" y="985"/>
                  </a:cubicBezTo>
                  <a:cubicBezTo>
                    <a:pt x="499" y="1047"/>
                    <a:pt x="451" y="1097"/>
                    <a:pt x="389" y="109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61">
              <a:extLst>
                <a:ext uri="{FF2B5EF4-FFF2-40B4-BE49-F238E27FC236}">
                  <a16:creationId xmlns:a16="http://schemas.microsoft.com/office/drawing/2014/main" id="{B4805051-C725-4C3D-85DE-991230EE23DF}"/>
                </a:ext>
              </a:extLst>
            </p:cNvPr>
            <p:cNvSpPr>
              <a:spLocks/>
            </p:cNvSpPr>
            <p:nvPr/>
          </p:nvSpPr>
          <p:spPr bwMode="auto">
            <a:xfrm>
              <a:off x="1148" y="1008"/>
              <a:ext cx="76" cy="47"/>
            </a:xfrm>
            <a:custGeom>
              <a:avLst/>
              <a:gdLst>
                <a:gd name="T0" fmla="*/ 0 w 632"/>
                <a:gd name="T1" fmla="*/ 254 h 392"/>
                <a:gd name="T2" fmla="*/ 16 w 632"/>
                <a:gd name="T3" fmla="*/ 331 h 392"/>
                <a:gd name="T4" fmla="*/ 18 w 632"/>
                <a:gd name="T5" fmla="*/ 392 h 392"/>
                <a:gd name="T6" fmla="*/ 50 w 632"/>
                <a:gd name="T7" fmla="*/ 369 h 392"/>
                <a:gd name="T8" fmla="*/ 512 w 632"/>
                <a:gd name="T9" fmla="*/ 97 h 392"/>
                <a:gd name="T10" fmla="*/ 632 w 632"/>
                <a:gd name="T11" fmla="*/ 41 h 392"/>
                <a:gd name="T12" fmla="*/ 458 w 632"/>
                <a:gd name="T13" fmla="*/ 25 h 392"/>
                <a:gd name="T14" fmla="*/ 2 w 632"/>
                <a:gd name="T15" fmla="*/ 250 h 392"/>
                <a:gd name="T16" fmla="*/ 0 w 632"/>
                <a:gd name="T17" fmla="*/ 2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392">
                  <a:moveTo>
                    <a:pt x="0" y="254"/>
                  </a:moveTo>
                  <a:cubicBezTo>
                    <a:pt x="8" y="279"/>
                    <a:pt x="14" y="304"/>
                    <a:pt x="16" y="331"/>
                  </a:cubicBezTo>
                  <a:cubicBezTo>
                    <a:pt x="18" y="352"/>
                    <a:pt x="18" y="373"/>
                    <a:pt x="18" y="392"/>
                  </a:cubicBezTo>
                  <a:cubicBezTo>
                    <a:pt x="27" y="385"/>
                    <a:pt x="39" y="377"/>
                    <a:pt x="50" y="369"/>
                  </a:cubicBezTo>
                  <a:cubicBezTo>
                    <a:pt x="159" y="289"/>
                    <a:pt x="383" y="162"/>
                    <a:pt x="512" y="97"/>
                  </a:cubicBezTo>
                  <a:cubicBezTo>
                    <a:pt x="550" y="75"/>
                    <a:pt x="590" y="56"/>
                    <a:pt x="632" y="41"/>
                  </a:cubicBezTo>
                  <a:cubicBezTo>
                    <a:pt x="577" y="2"/>
                    <a:pt x="519" y="0"/>
                    <a:pt x="458" y="25"/>
                  </a:cubicBezTo>
                  <a:cubicBezTo>
                    <a:pt x="338" y="73"/>
                    <a:pt x="115" y="185"/>
                    <a:pt x="2" y="250"/>
                  </a:cubicBezTo>
                  <a:cubicBezTo>
                    <a:pt x="0" y="252"/>
                    <a:pt x="0" y="254"/>
                    <a:pt x="0" y="2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62">
              <a:extLst>
                <a:ext uri="{FF2B5EF4-FFF2-40B4-BE49-F238E27FC236}">
                  <a16:creationId xmlns:a16="http://schemas.microsoft.com/office/drawing/2014/main" id="{CCFE207F-D193-4C3D-9CD0-EEF0AA543535}"/>
                </a:ext>
              </a:extLst>
            </p:cNvPr>
            <p:cNvSpPr>
              <a:spLocks/>
            </p:cNvSpPr>
            <p:nvPr/>
          </p:nvSpPr>
          <p:spPr bwMode="auto">
            <a:xfrm>
              <a:off x="1130" y="996"/>
              <a:ext cx="59" cy="29"/>
            </a:xfrm>
            <a:custGeom>
              <a:avLst/>
              <a:gdLst>
                <a:gd name="T0" fmla="*/ 86 w 496"/>
                <a:gd name="T1" fmla="*/ 240 h 240"/>
                <a:gd name="T2" fmla="*/ 100 w 496"/>
                <a:gd name="T3" fmla="*/ 230 h 240"/>
                <a:gd name="T4" fmla="*/ 156 w 496"/>
                <a:gd name="T5" fmla="*/ 198 h 240"/>
                <a:gd name="T6" fmla="*/ 496 w 496"/>
                <a:gd name="T7" fmla="*/ 43 h 240"/>
                <a:gd name="T8" fmla="*/ 319 w 496"/>
                <a:gd name="T9" fmla="*/ 27 h 240"/>
                <a:gd name="T10" fmla="*/ 0 w 496"/>
                <a:gd name="T11" fmla="*/ 162 h 240"/>
                <a:gd name="T12" fmla="*/ 86 w 496"/>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496" h="240">
                  <a:moveTo>
                    <a:pt x="86" y="240"/>
                  </a:moveTo>
                  <a:cubicBezTo>
                    <a:pt x="90" y="236"/>
                    <a:pt x="96" y="232"/>
                    <a:pt x="100" y="230"/>
                  </a:cubicBezTo>
                  <a:cubicBezTo>
                    <a:pt x="156" y="198"/>
                    <a:pt x="156" y="198"/>
                    <a:pt x="156" y="198"/>
                  </a:cubicBezTo>
                  <a:cubicBezTo>
                    <a:pt x="236" y="150"/>
                    <a:pt x="407" y="85"/>
                    <a:pt x="496" y="43"/>
                  </a:cubicBezTo>
                  <a:cubicBezTo>
                    <a:pt x="440" y="2"/>
                    <a:pt x="382" y="0"/>
                    <a:pt x="319" y="27"/>
                  </a:cubicBezTo>
                  <a:cubicBezTo>
                    <a:pt x="244" y="59"/>
                    <a:pt x="74" y="119"/>
                    <a:pt x="0" y="162"/>
                  </a:cubicBezTo>
                  <a:cubicBezTo>
                    <a:pt x="32" y="182"/>
                    <a:pt x="61" y="210"/>
                    <a:pt x="86" y="2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63">
              <a:extLst>
                <a:ext uri="{FF2B5EF4-FFF2-40B4-BE49-F238E27FC236}">
                  <a16:creationId xmlns:a16="http://schemas.microsoft.com/office/drawing/2014/main" id="{FA5FBFCC-A765-4D44-BDF9-27EC1DA34F8D}"/>
                </a:ext>
              </a:extLst>
            </p:cNvPr>
            <p:cNvSpPr>
              <a:spLocks/>
            </p:cNvSpPr>
            <p:nvPr/>
          </p:nvSpPr>
          <p:spPr bwMode="auto">
            <a:xfrm>
              <a:off x="1058" y="926"/>
              <a:ext cx="60" cy="71"/>
            </a:xfrm>
            <a:custGeom>
              <a:avLst/>
              <a:gdLst>
                <a:gd name="T0" fmla="*/ 0 w 504"/>
                <a:gd name="T1" fmla="*/ 125 h 832"/>
                <a:gd name="T2" fmla="*/ 0 w 504"/>
                <a:gd name="T3" fmla="*/ 707 h 832"/>
                <a:gd name="T4" fmla="*/ 107 w 504"/>
                <a:gd name="T5" fmla="*/ 832 h 832"/>
                <a:gd name="T6" fmla="*/ 398 w 504"/>
                <a:gd name="T7" fmla="*/ 832 h 832"/>
                <a:gd name="T8" fmla="*/ 504 w 504"/>
                <a:gd name="T9" fmla="*/ 707 h 832"/>
                <a:gd name="T10" fmla="*/ 504 w 504"/>
                <a:gd name="T11" fmla="*/ 125 h 832"/>
                <a:gd name="T12" fmla="*/ 398 w 504"/>
                <a:gd name="T13" fmla="*/ 0 h 832"/>
                <a:gd name="T14" fmla="*/ 107 w 504"/>
                <a:gd name="T15" fmla="*/ 0 h 832"/>
                <a:gd name="T16" fmla="*/ 0 w 504"/>
                <a:gd name="T17" fmla="*/ 12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32">
                  <a:moveTo>
                    <a:pt x="0" y="125"/>
                  </a:moveTo>
                  <a:cubicBezTo>
                    <a:pt x="0" y="707"/>
                    <a:pt x="0" y="707"/>
                    <a:pt x="0" y="707"/>
                  </a:cubicBezTo>
                  <a:cubicBezTo>
                    <a:pt x="0" y="775"/>
                    <a:pt x="48" y="832"/>
                    <a:pt x="107" y="832"/>
                  </a:cubicBezTo>
                  <a:cubicBezTo>
                    <a:pt x="398" y="832"/>
                    <a:pt x="398" y="832"/>
                    <a:pt x="398" y="832"/>
                  </a:cubicBezTo>
                  <a:cubicBezTo>
                    <a:pt x="456" y="832"/>
                    <a:pt x="504" y="775"/>
                    <a:pt x="504" y="707"/>
                  </a:cubicBezTo>
                  <a:cubicBezTo>
                    <a:pt x="504" y="125"/>
                    <a:pt x="504" y="125"/>
                    <a:pt x="504" y="125"/>
                  </a:cubicBezTo>
                  <a:cubicBezTo>
                    <a:pt x="504" y="56"/>
                    <a:pt x="456" y="0"/>
                    <a:pt x="398" y="0"/>
                  </a:cubicBezTo>
                  <a:cubicBezTo>
                    <a:pt x="107" y="0"/>
                    <a:pt x="107" y="0"/>
                    <a:pt x="107" y="0"/>
                  </a:cubicBezTo>
                  <a:cubicBezTo>
                    <a:pt x="48" y="0"/>
                    <a:pt x="0" y="56"/>
                    <a:pt x="0" y="1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64">
              <a:extLst>
                <a:ext uri="{FF2B5EF4-FFF2-40B4-BE49-F238E27FC236}">
                  <a16:creationId xmlns:a16="http://schemas.microsoft.com/office/drawing/2014/main" id="{1208CC37-C88B-4D42-9BF8-FB9EF8E65949}"/>
                </a:ext>
              </a:extLst>
            </p:cNvPr>
            <p:cNvSpPr>
              <a:spLocks/>
            </p:cNvSpPr>
            <p:nvPr/>
          </p:nvSpPr>
          <p:spPr bwMode="auto">
            <a:xfrm>
              <a:off x="896" y="902"/>
              <a:ext cx="62" cy="95"/>
            </a:xfrm>
            <a:custGeom>
              <a:avLst/>
              <a:gdLst>
                <a:gd name="T0" fmla="*/ 0 w 512"/>
                <a:gd name="T1" fmla="*/ 120 h 1112"/>
                <a:gd name="T2" fmla="*/ 0 w 512"/>
                <a:gd name="T3" fmla="*/ 993 h 1112"/>
                <a:gd name="T4" fmla="*/ 111 w 512"/>
                <a:gd name="T5" fmla="*/ 1112 h 1112"/>
                <a:gd name="T6" fmla="*/ 404 w 512"/>
                <a:gd name="T7" fmla="*/ 1112 h 1112"/>
                <a:gd name="T8" fmla="*/ 512 w 512"/>
                <a:gd name="T9" fmla="*/ 993 h 1112"/>
                <a:gd name="T10" fmla="*/ 512 w 512"/>
                <a:gd name="T11" fmla="*/ 120 h 1112"/>
                <a:gd name="T12" fmla="*/ 404 w 512"/>
                <a:gd name="T13" fmla="*/ 0 h 1112"/>
                <a:gd name="T14" fmla="*/ 111 w 512"/>
                <a:gd name="T15" fmla="*/ 0 h 1112"/>
                <a:gd name="T16" fmla="*/ 0 w 512"/>
                <a:gd name="T17" fmla="*/ 12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12">
                  <a:moveTo>
                    <a:pt x="0" y="120"/>
                  </a:moveTo>
                  <a:cubicBezTo>
                    <a:pt x="0" y="993"/>
                    <a:pt x="0" y="993"/>
                    <a:pt x="0" y="993"/>
                  </a:cubicBezTo>
                  <a:cubicBezTo>
                    <a:pt x="0" y="1058"/>
                    <a:pt x="50" y="1112"/>
                    <a:pt x="111" y="1112"/>
                  </a:cubicBezTo>
                  <a:cubicBezTo>
                    <a:pt x="404" y="1112"/>
                    <a:pt x="404" y="1112"/>
                    <a:pt x="404" y="1112"/>
                  </a:cubicBezTo>
                  <a:cubicBezTo>
                    <a:pt x="465" y="1112"/>
                    <a:pt x="512" y="1058"/>
                    <a:pt x="512" y="993"/>
                  </a:cubicBezTo>
                  <a:cubicBezTo>
                    <a:pt x="512" y="120"/>
                    <a:pt x="512" y="120"/>
                    <a:pt x="512" y="120"/>
                  </a:cubicBezTo>
                  <a:cubicBezTo>
                    <a:pt x="512" y="55"/>
                    <a:pt x="465" y="0"/>
                    <a:pt x="404" y="0"/>
                  </a:cubicBezTo>
                  <a:cubicBezTo>
                    <a:pt x="111" y="0"/>
                    <a:pt x="111" y="0"/>
                    <a:pt x="111" y="0"/>
                  </a:cubicBezTo>
                  <a:cubicBezTo>
                    <a:pt x="50" y="0"/>
                    <a:pt x="0" y="55"/>
                    <a:pt x="0" y="12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65">
              <a:extLst>
                <a:ext uri="{FF2B5EF4-FFF2-40B4-BE49-F238E27FC236}">
                  <a16:creationId xmlns:a16="http://schemas.microsoft.com/office/drawing/2014/main" id="{94D6A45A-94B8-4E22-A279-7A15EBBB1BC6}"/>
                </a:ext>
              </a:extLst>
            </p:cNvPr>
            <p:cNvSpPr>
              <a:spLocks/>
            </p:cNvSpPr>
            <p:nvPr/>
          </p:nvSpPr>
          <p:spPr bwMode="auto">
            <a:xfrm>
              <a:off x="977" y="859"/>
              <a:ext cx="61" cy="138"/>
            </a:xfrm>
            <a:custGeom>
              <a:avLst/>
              <a:gdLst>
                <a:gd name="T0" fmla="*/ 0 w 512"/>
                <a:gd name="T1" fmla="*/ 115 h 1608"/>
                <a:gd name="T2" fmla="*/ 0 w 512"/>
                <a:gd name="T3" fmla="*/ 1492 h 1608"/>
                <a:gd name="T4" fmla="*/ 109 w 512"/>
                <a:gd name="T5" fmla="*/ 1608 h 1608"/>
                <a:gd name="T6" fmla="*/ 404 w 512"/>
                <a:gd name="T7" fmla="*/ 1608 h 1608"/>
                <a:gd name="T8" fmla="*/ 512 w 512"/>
                <a:gd name="T9" fmla="*/ 1492 h 1608"/>
                <a:gd name="T10" fmla="*/ 512 w 512"/>
                <a:gd name="T11" fmla="*/ 115 h 1608"/>
                <a:gd name="T12" fmla="*/ 404 w 512"/>
                <a:gd name="T13" fmla="*/ 0 h 1608"/>
                <a:gd name="T14" fmla="*/ 109 w 512"/>
                <a:gd name="T15" fmla="*/ 0 h 1608"/>
                <a:gd name="T16" fmla="*/ 0 w 512"/>
                <a:gd name="T17" fmla="*/ 11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608">
                  <a:moveTo>
                    <a:pt x="0" y="115"/>
                  </a:moveTo>
                  <a:cubicBezTo>
                    <a:pt x="0" y="1492"/>
                    <a:pt x="0" y="1492"/>
                    <a:pt x="0" y="1492"/>
                  </a:cubicBezTo>
                  <a:cubicBezTo>
                    <a:pt x="0" y="1556"/>
                    <a:pt x="48" y="1608"/>
                    <a:pt x="109" y="1608"/>
                  </a:cubicBezTo>
                  <a:cubicBezTo>
                    <a:pt x="404" y="1608"/>
                    <a:pt x="404" y="1608"/>
                    <a:pt x="404" y="1608"/>
                  </a:cubicBezTo>
                  <a:cubicBezTo>
                    <a:pt x="463" y="1608"/>
                    <a:pt x="512" y="1556"/>
                    <a:pt x="512" y="1492"/>
                  </a:cubicBezTo>
                  <a:cubicBezTo>
                    <a:pt x="512" y="115"/>
                    <a:pt x="512" y="115"/>
                    <a:pt x="512" y="115"/>
                  </a:cubicBezTo>
                  <a:cubicBezTo>
                    <a:pt x="512" y="51"/>
                    <a:pt x="463" y="0"/>
                    <a:pt x="404" y="0"/>
                  </a:cubicBezTo>
                  <a:cubicBezTo>
                    <a:pt x="109" y="0"/>
                    <a:pt x="109" y="0"/>
                    <a:pt x="109" y="0"/>
                  </a:cubicBezTo>
                  <a:cubicBezTo>
                    <a:pt x="48" y="0"/>
                    <a:pt x="0" y="51"/>
                    <a:pt x="0" y="1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59">
            <a:extLst>
              <a:ext uri="{FF2B5EF4-FFF2-40B4-BE49-F238E27FC236}">
                <a16:creationId xmlns:a16="http://schemas.microsoft.com/office/drawing/2014/main" id="{F7EEB1A9-6192-4112-B865-9B7120500E63}"/>
              </a:ext>
            </a:extLst>
          </p:cNvPr>
          <p:cNvGrpSpPr>
            <a:grpSpLocks noChangeAspect="1"/>
          </p:cNvGrpSpPr>
          <p:nvPr/>
        </p:nvGrpSpPr>
        <p:grpSpPr bwMode="auto">
          <a:xfrm>
            <a:off x="11091475" y="1540529"/>
            <a:ext cx="665163" cy="789519"/>
            <a:chOff x="804" y="616"/>
            <a:chExt cx="460" cy="546"/>
          </a:xfrm>
          <a:solidFill>
            <a:schemeClr val="accent1"/>
          </a:solidFill>
        </p:grpSpPr>
        <p:sp>
          <p:nvSpPr>
            <p:cNvPr id="41" name="Freeform 60">
              <a:extLst>
                <a:ext uri="{FF2B5EF4-FFF2-40B4-BE49-F238E27FC236}">
                  <a16:creationId xmlns:a16="http://schemas.microsoft.com/office/drawing/2014/main" id="{9220F110-AEF3-41CA-876C-A258519BE1C9}"/>
                </a:ext>
              </a:extLst>
            </p:cNvPr>
            <p:cNvSpPr>
              <a:spLocks noEditPoints="1"/>
            </p:cNvSpPr>
            <p:nvPr/>
          </p:nvSpPr>
          <p:spPr bwMode="auto">
            <a:xfrm>
              <a:off x="804" y="1008"/>
              <a:ext cx="460" cy="154"/>
            </a:xfrm>
            <a:custGeom>
              <a:avLst/>
              <a:gdLst>
                <a:gd name="T0" fmla="*/ 3686 w 3832"/>
                <a:gd name="T1" fmla="*/ 138 h 1280"/>
                <a:gd name="T2" fmla="*/ 3423 w 3832"/>
                <a:gd name="T3" fmla="*/ 240 h 1280"/>
                <a:gd name="T4" fmla="*/ 2936 w 3832"/>
                <a:gd name="T5" fmla="*/ 533 h 1280"/>
                <a:gd name="T6" fmla="*/ 2903 w 3832"/>
                <a:gd name="T7" fmla="*/ 554 h 1280"/>
                <a:gd name="T8" fmla="*/ 2709 w 3832"/>
                <a:gd name="T9" fmla="*/ 637 h 1280"/>
                <a:gd name="T10" fmla="*/ 1749 w 3832"/>
                <a:gd name="T11" fmla="*/ 732 h 1280"/>
                <a:gd name="T12" fmla="*/ 1716 w 3832"/>
                <a:gd name="T13" fmla="*/ 734 h 1280"/>
                <a:gd name="T14" fmla="*/ 1664 w 3832"/>
                <a:gd name="T15" fmla="*/ 692 h 1280"/>
                <a:gd name="T16" fmla="*/ 1709 w 3832"/>
                <a:gd name="T17" fmla="*/ 637 h 1280"/>
                <a:gd name="T18" fmla="*/ 2555 w 3832"/>
                <a:gd name="T19" fmla="*/ 552 h 1280"/>
                <a:gd name="T20" fmla="*/ 2713 w 3832"/>
                <a:gd name="T21" fmla="*/ 351 h 1280"/>
                <a:gd name="T22" fmla="*/ 2519 w 3832"/>
                <a:gd name="T23" fmla="*/ 186 h 1280"/>
                <a:gd name="T24" fmla="*/ 1766 w 3832"/>
                <a:gd name="T25" fmla="*/ 177 h 1280"/>
                <a:gd name="T26" fmla="*/ 1584 w 3832"/>
                <a:gd name="T27" fmla="*/ 148 h 1280"/>
                <a:gd name="T28" fmla="*/ 678 w 3832"/>
                <a:gd name="T29" fmla="*/ 202 h 1280"/>
                <a:gd name="T30" fmla="*/ 516 w 3832"/>
                <a:gd name="T31" fmla="*/ 115 h 1280"/>
                <a:gd name="T32" fmla="*/ 191 w 3832"/>
                <a:gd name="T33" fmla="*/ 138 h 1280"/>
                <a:gd name="T34" fmla="*/ 8 w 3832"/>
                <a:gd name="T35" fmla="*/ 345 h 1280"/>
                <a:gd name="T36" fmla="*/ 60 w 3832"/>
                <a:gd name="T37" fmla="*/ 1091 h 1280"/>
                <a:gd name="T38" fmla="*/ 270 w 3832"/>
                <a:gd name="T39" fmla="*/ 1273 h 1280"/>
                <a:gd name="T40" fmla="*/ 595 w 3832"/>
                <a:gd name="T41" fmla="*/ 1250 h 1280"/>
                <a:gd name="T42" fmla="*/ 743 w 3832"/>
                <a:gd name="T43" fmla="*/ 1143 h 1280"/>
                <a:gd name="T44" fmla="*/ 2170 w 3832"/>
                <a:gd name="T45" fmla="*/ 1206 h 1280"/>
                <a:gd name="T46" fmla="*/ 2619 w 3832"/>
                <a:gd name="T47" fmla="*/ 1127 h 1280"/>
                <a:gd name="T48" fmla="*/ 2659 w 3832"/>
                <a:gd name="T49" fmla="*/ 1106 h 1280"/>
                <a:gd name="T50" fmla="*/ 3736 w 3832"/>
                <a:gd name="T51" fmla="*/ 455 h 1280"/>
                <a:gd name="T52" fmla="*/ 3829 w 3832"/>
                <a:gd name="T53" fmla="*/ 305 h 1280"/>
                <a:gd name="T54" fmla="*/ 3686 w 3832"/>
                <a:gd name="T55" fmla="*/ 138 h 1280"/>
                <a:gd name="T56" fmla="*/ 389 w 3832"/>
                <a:gd name="T57" fmla="*/ 1097 h 1280"/>
                <a:gd name="T58" fmla="*/ 277 w 3832"/>
                <a:gd name="T59" fmla="*/ 985 h 1280"/>
                <a:gd name="T60" fmla="*/ 389 w 3832"/>
                <a:gd name="T61" fmla="*/ 876 h 1280"/>
                <a:gd name="T62" fmla="*/ 499 w 3832"/>
                <a:gd name="T63" fmla="*/ 985 h 1280"/>
                <a:gd name="T64" fmla="*/ 389 w 3832"/>
                <a:gd name="T65" fmla="*/ 1097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2" h="1280">
                  <a:moveTo>
                    <a:pt x="3686" y="138"/>
                  </a:moveTo>
                  <a:cubicBezTo>
                    <a:pt x="3615" y="133"/>
                    <a:pt x="3463" y="219"/>
                    <a:pt x="3423" y="240"/>
                  </a:cubicBezTo>
                  <a:cubicBezTo>
                    <a:pt x="3275" y="317"/>
                    <a:pt x="3071" y="437"/>
                    <a:pt x="2936" y="533"/>
                  </a:cubicBezTo>
                  <a:cubicBezTo>
                    <a:pt x="2926" y="539"/>
                    <a:pt x="2913" y="547"/>
                    <a:pt x="2903" y="554"/>
                  </a:cubicBezTo>
                  <a:cubicBezTo>
                    <a:pt x="2844" y="594"/>
                    <a:pt x="2780" y="621"/>
                    <a:pt x="2709" y="637"/>
                  </a:cubicBezTo>
                  <a:cubicBezTo>
                    <a:pt x="2319" y="723"/>
                    <a:pt x="1749" y="732"/>
                    <a:pt x="1749" y="732"/>
                  </a:cubicBezTo>
                  <a:cubicBezTo>
                    <a:pt x="1716" y="734"/>
                    <a:pt x="1716" y="734"/>
                    <a:pt x="1716" y="734"/>
                  </a:cubicBezTo>
                  <a:cubicBezTo>
                    <a:pt x="1691" y="734"/>
                    <a:pt x="1668" y="717"/>
                    <a:pt x="1664" y="692"/>
                  </a:cubicBezTo>
                  <a:cubicBezTo>
                    <a:pt x="1661" y="663"/>
                    <a:pt x="1680" y="639"/>
                    <a:pt x="1709" y="637"/>
                  </a:cubicBezTo>
                  <a:cubicBezTo>
                    <a:pt x="2555" y="552"/>
                    <a:pt x="2555" y="552"/>
                    <a:pt x="2555" y="552"/>
                  </a:cubicBezTo>
                  <a:cubicBezTo>
                    <a:pt x="2647" y="543"/>
                    <a:pt x="2722" y="453"/>
                    <a:pt x="2713" y="351"/>
                  </a:cubicBezTo>
                  <a:cubicBezTo>
                    <a:pt x="2703" y="250"/>
                    <a:pt x="2611" y="175"/>
                    <a:pt x="2519" y="186"/>
                  </a:cubicBezTo>
                  <a:cubicBezTo>
                    <a:pt x="1766" y="177"/>
                    <a:pt x="1766" y="177"/>
                    <a:pt x="1766" y="177"/>
                  </a:cubicBezTo>
                  <a:cubicBezTo>
                    <a:pt x="1714" y="175"/>
                    <a:pt x="1632" y="161"/>
                    <a:pt x="1584" y="148"/>
                  </a:cubicBezTo>
                  <a:cubicBezTo>
                    <a:pt x="1097" y="0"/>
                    <a:pt x="824" y="138"/>
                    <a:pt x="678" y="202"/>
                  </a:cubicBezTo>
                  <a:cubicBezTo>
                    <a:pt x="647" y="146"/>
                    <a:pt x="585" y="112"/>
                    <a:pt x="516" y="115"/>
                  </a:cubicBezTo>
                  <a:cubicBezTo>
                    <a:pt x="191" y="138"/>
                    <a:pt x="191" y="138"/>
                    <a:pt x="191" y="138"/>
                  </a:cubicBezTo>
                  <a:cubicBezTo>
                    <a:pt x="83" y="146"/>
                    <a:pt x="0" y="238"/>
                    <a:pt x="8" y="345"/>
                  </a:cubicBezTo>
                  <a:cubicBezTo>
                    <a:pt x="60" y="1091"/>
                    <a:pt x="60" y="1091"/>
                    <a:pt x="60" y="1091"/>
                  </a:cubicBezTo>
                  <a:cubicBezTo>
                    <a:pt x="68" y="1198"/>
                    <a:pt x="162" y="1280"/>
                    <a:pt x="270" y="1273"/>
                  </a:cubicBezTo>
                  <a:cubicBezTo>
                    <a:pt x="595" y="1250"/>
                    <a:pt x="595" y="1250"/>
                    <a:pt x="595" y="1250"/>
                  </a:cubicBezTo>
                  <a:cubicBezTo>
                    <a:pt x="662" y="1246"/>
                    <a:pt x="720" y="1202"/>
                    <a:pt x="743" y="1143"/>
                  </a:cubicBezTo>
                  <a:cubicBezTo>
                    <a:pt x="2170" y="1206"/>
                    <a:pt x="2170" y="1206"/>
                    <a:pt x="2170" y="1206"/>
                  </a:cubicBezTo>
                  <a:cubicBezTo>
                    <a:pt x="2328" y="1223"/>
                    <a:pt x="2478" y="1204"/>
                    <a:pt x="2619" y="1127"/>
                  </a:cubicBezTo>
                  <a:cubicBezTo>
                    <a:pt x="2659" y="1106"/>
                    <a:pt x="2659" y="1106"/>
                    <a:pt x="2659" y="1106"/>
                  </a:cubicBezTo>
                  <a:cubicBezTo>
                    <a:pt x="3736" y="455"/>
                    <a:pt x="3736" y="455"/>
                    <a:pt x="3736" y="455"/>
                  </a:cubicBezTo>
                  <a:cubicBezTo>
                    <a:pt x="3790" y="422"/>
                    <a:pt x="3827" y="366"/>
                    <a:pt x="3829" y="305"/>
                  </a:cubicBezTo>
                  <a:cubicBezTo>
                    <a:pt x="3832" y="230"/>
                    <a:pt x="3790" y="146"/>
                    <a:pt x="3686" y="138"/>
                  </a:cubicBezTo>
                  <a:moveTo>
                    <a:pt x="389" y="1097"/>
                  </a:moveTo>
                  <a:cubicBezTo>
                    <a:pt x="327" y="1097"/>
                    <a:pt x="277" y="1047"/>
                    <a:pt x="277" y="985"/>
                  </a:cubicBezTo>
                  <a:cubicBezTo>
                    <a:pt x="277" y="926"/>
                    <a:pt x="327" y="876"/>
                    <a:pt x="389" y="876"/>
                  </a:cubicBezTo>
                  <a:cubicBezTo>
                    <a:pt x="451" y="876"/>
                    <a:pt x="499" y="926"/>
                    <a:pt x="499" y="985"/>
                  </a:cubicBezTo>
                  <a:cubicBezTo>
                    <a:pt x="499" y="1047"/>
                    <a:pt x="451" y="1097"/>
                    <a:pt x="389" y="109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61">
              <a:extLst>
                <a:ext uri="{FF2B5EF4-FFF2-40B4-BE49-F238E27FC236}">
                  <a16:creationId xmlns:a16="http://schemas.microsoft.com/office/drawing/2014/main" id="{B6CC41AB-A060-4D9C-A214-EB132F39F082}"/>
                </a:ext>
              </a:extLst>
            </p:cNvPr>
            <p:cNvSpPr>
              <a:spLocks/>
            </p:cNvSpPr>
            <p:nvPr/>
          </p:nvSpPr>
          <p:spPr bwMode="auto">
            <a:xfrm>
              <a:off x="1148" y="1008"/>
              <a:ext cx="76" cy="47"/>
            </a:xfrm>
            <a:custGeom>
              <a:avLst/>
              <a:gdLst>
                <a:gd name="T0" fmla="*/ 0 w 632"/>
                <a:gd name="T1" fmla="*/ 254 h 392"/>
                <a:gd name="T2" fmla="*/ 16 w 632"/>
                <a:gd name="T3" fmla="*/ 331 h 392"/>
                <a:gd name="T4" fmla="*/ 18 w 632"/>
                <a:gd name="T5" fmla="*/ 392 h 392"/>
                <a:gd name="T6" fmla="*/ 50 w 632"/>
                <a:gd name="T7" fmla="*/ 369 h 392"/>
                <a:gd name="T8" fmla="*/ 512 w 632"/>
                <a:gd name="T9" fmla="*/ 97 h 392"/>
                <a:gd name="T10" fmla="*/ 632 w 632"/>
                <a:gd name="T11" fmla="*/ 41 h 392"/>
                <a:gd name="T12" fmla="*/ 458 w 632"/>
                <a:gd name="T13" fmla="*/ 25 h 392"/>
                <a:gd name="T14" fmla="*/ 2 w 632"/>
                <a:gd name="T15" fmla="*/ 250 h 392"/>
                <a:gd name="T16" fmla="*/ 0 w 632"/>
                <a:gd name="T17" fmla="*/ 2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392">
                  <a:moveTo>
                    <a:pt x="0" y="254"/>
                  </a:moveTo>
                  <a:cubicBezTo>
                    <a:pt x="8" y="279"/>
                    <a:pt x="14" y="304"/>
                    <a:pt x="16" y="331"/>
                  </a:cubicBezTo>
                  <a:cubicBezTo>
                    <a:pt x="18" y="352"/>
                    <a:pt x="18" y="373"/>
                    <a:pt x="18" y="392"/>
                  </a:cubicBezTo>
                  <a:cubicBezTo>
                    <a:pt x="27" y="385"/>
                    <a:pt x="39" y="377"/>
                    <a:pt x="50" y="369"/>
                  </a:cubicBezTo>
                  <a:cubicBezTo>
                    <a:pt x="159" y="289"/>
                    <a:pt x="383" y="162"/>
                    <a:pt x="512" y="97"/>
                  </a:cubicBezTo>
                  <a:cubicBezTo>
                    <a:pt x="550" y="75"/>
                    <a:pt x="590" y="56"/>
                    <a:pt x="632" y="41"/>
                  </a:cubicBezTo>
                  <a:cubicBezTo>
                    <a:pt x="577" y="2"/>
                    <a:pt x="519" y="0"/>
                    <a:pt x="458" y="25"/>
                  </a:cubicBezTo>
                  <a:cubicBezTo>
                    <a:pt x="338" y="73"/>
                    <a:pt x="115" y="185"/>
                    <a:pt x="2" y="250"/>
                  </a:cubicBezTo>
                  <a:cubicBezTo>
                    <a:pt x="0" y="252"/>
                    <a:pt x="0" y="254"/>
                    <a:pt x="0" y="2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62">
              <a:extLst>
                <a:ext uri="{FF2B5EF4-FFF2-40B4-BE49-F238E27FC236}">
                  <a16:creationId xmlns:a16="http://schemas.microsoft.com/office/drawing/2014/main" id="{58A91F70-1D17-46B1-A850-707D9588DB97}"/>
                </a:ext>
              </a:extLst>
            </p:cNvPr>
            <p:cNvSpPr>
              <a:spLocks/>
            </p:cNvSpPr>
            <p:nvPr/>
          </p:nvSpPr>
          <p:spPr bwMode="auto">
            <a:xfrm>
              <a:off x="1130" y="996"/>
              <a:ext cx="59" cy="29"/>
            </a:xfrm>
            <a:custGeom>
              <a:avLst/>
              <a:gdLst>
                <a:gd name="T0" fmla="*/ 86 w 496"/>
                <a:gd name="T1" fmla="*/ 240 h 240"/>
                <a:gd name="T2" fmla="*/ 100 w 496"/>
                <a:gd name="T3" fmla="*/ 230 h 240"/>
                <a:gd name="T4" fmla="*/ 156 w 496"/>
                <a:gd name="T5" fmla="*/ 198 h 240"/>
                <a:gd name="T6" fmla="*/ 496 w 496"/>
                <a:gd name="T7" fmla="*/ 43 h 240"/>
                <a:gd name="T8" fmla="*/ 319 w 496"/>
                <a:gd name="T9" fmla="*/ 27 h 240"/>
                <a:gd name="T10" fmla="*/ 0 w 496"/>
                <a:gd name="T11" fmla="*/ 162 h 240"/>
                <a:gd name="T12" fmla="*/ 86 w 496"/>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496" h="240">
                  <a:moveTo>
                    <a:pt x="86" y="240"/>
                  </a:moveTo>
                  <a:cubicBezTo>
                    <a:pt x="90" y="236"/>
                    <a:pt x="96" y="232"/>
                    <a:pt x="100" y="230"/>
                  </a:cubicBezTo>
                  <a:cubicBezTo>
                    <a:pt x="156" y="198"/>
                    <a:pt x="156" y="198"/>
                    <a:pt x="156" y="198"/>
                  </a:cubicBezTo>
                  <a:cubicBezTo>
                    <a:pt x="236" y="150"/>
                    <a:pt x="407" y="85"/>
                    <a:pt x="496" y="43"/>
                  </a:cubicBezTo>
                  <a:cubicBezTo>
                    <a:pt x="440" y="2"/>
                    <a:pt x="382" y="0"/>
                    <a:pt x="319" y="27"/>
                  </a:cubicBezTo>
                  <a:cubicBezTo>
                    <a:pt x="244" y="59"/>
                    <a:pt x="74" y="119"/>
                    <a:pt x="0" y="162"/>
                  </a:cubicBezTo>
                  <a:cubicBezTo>
                    <a:pt x="32" y="182"/>
                    <a:pt x="61" y="210"/>
                    <a:pt x="86" y="2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63">
              <a:extLst>
                <a:ext uri="{FF2B5EF4-FFF2-40B4-BE49-F238E27FC236}">
                  <a16:creationId xmlns:a16="http://schemas.microsoft.com/office/drawing/2014/main" id="{AC7A1B4E-140D-401C-8D8B-D3DEAAA41F7C}"/>
                </a:ext>
              </a:extLst>
            </p:cNvPr>
            <p:cNvSpPr>
              <a:spLocks/>
            </p:cNvSpPr>
            <p:nvPr/>
          </p:nvSpPr>
          <p:spPr bwMode="auto">
            <a:xfrm>
              <a:off x="1058" y="802"/>
              <a:ext cx="60" cy="195"/>
            </a:xfrm>
            <a:custGeom>
              <a:avLst/>
              <a:gdLst>
                <a:gd name="T0" fmla="*/ 0 w 504"/>
                <a:gd name="T1" fmla="*/ 125 h 832"/>
                <a:gd name="T2" fmla="*/ 0 w 504"/>
                <a:gd name="T3" fmla="*/ 707 h 832"/>
                <a:gd name="T4" fmla="*/ 107 w 504"/>
                <a:gd name="T5" fmla="*/ 832 h 832"/>
                <a:gd name="T6" fmla="*/ 398 w 504"/>
                <a:gd name="T7" fmla="*/ 832 h 832"/>
                <a:gd name="T8" fmla="*/ 504 w 504"/>
                <a:gd name="T9" fmla="*/ 707 h 832"/>
                <a:gd name="T10" fmla="*/ 504 w 504"/>
                <a:gd name="T11" fmla="*/ 125 h 832"/>
                <a:gd name="T12" fmla="*/ 398 w 504"/>
                <a:gd name="T13" fmla="*/ 0 h 832"/>
                <a:gd name="T14" fmla="*/ 107 w 504"/>
                <a:gd name="T15" fmla="*/ 0 h 832"/>
                <a:gd name="T16" fmla="*/ 0 w 504"/>
                <a:gd name="T17" fmla="*/ 12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32">
                  <a:moveTo>
                    <a:pt x="0" y="125"/>
                  </a:moveTo>
                  <a:cubicBezTo>
                    <a:pt x="0" y="707"/>
                    <a:pt x="0" y="707"/>
                    <a:pt x="0" y="707"/>
                  </a:cubicBezTo>
                  <a:cubicBezTo>
                    <a:pt x="0" y="775"/>
                    <a:pt x="48" y="832"/>
                    <a:pt x="107" y="832"/>
                  </a:cubicBezTo>
                  <a:cubicBezTo>
                    <a:pt x="398" y="832"/>
                    <a:pt x="398" y="832"/>
                    <a:pt x="398" y="832"/>
                  </a:cubicBezTo>
                  <a:cubicBezTo>
                    <a:pt x="456" y="832"/>
                    <a:pt x="504" y="775"/>
                    <a:pt x="504" y="707"/>
                  </a:cubicBezTo>
                  <a:cubicBezTo>
                    <a:pt x="504" y="125"/>
                    <a:pt x="504" y="125"/>
                    <a:pt x="504" y="125"/>
                  </a:cubicBezTo>
                  <a:cubicBezTo>
                    <a:pt x="504" y="56"/>
                    <a:pt x="456" y="0"/>
                    <a:pt x="398" y="0"/>
                  </a:cubicBezTo>
                  <a:cubicBezTo>
                    <a:pt x="107" y="0"/>
                    <a:pt x="107" y="0"/>
                    <a:pt x="107" y="0"/>
                  </a:cubicBezTo>
                  <a:cubicBezTo>
                    <a:pt x="48" y="0"/>
                    <a:pt x="0" y="56"/>
                    <a:pt x="0" y="1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64">
              <a:extLst>
                <a:ext uri="{FF2B5EF4-FFF2-40B4-BE49-F238E27FC236}">
                  <a16:creationId xmlns:a16="http://schemas.microsoft.com/office/drawing/2014/main" id="{25E5B107-FE61-4A9E-8635-F7C63D7D8581}"/>
                </a:ext>
              </a:extLst>
            </p:cNvPr>
            <p:cNvSpPr>
              <a:spLocks/>
            </p:cNvSpPr>
            <p:nvPr/>
          </p:nvSpPr>
          <p:spPr bwMode="auto">
            <a:xfrm>
              <a:off x="896" y="734"/>
              <a:ext cx="62" cy="263"/>
            </a:xfrm>
            <a:custGeom>
              <a:avLst/>
              <a:gdLst>
                <a:gd name="T0" fmla="*/ 0 w 512"/>
                <a:gd name="T1" fmla="*/ 120 h 1112"/>
                <a:gd name="T2" fmla="*/ 0 w 512"/>
                <a:gd name="T3" fmla="*/ 993 h 1112"/>
                <a:gd name="T4" fmla="*/ 111 w 512"/>
                <a:gd name="T5" fmla="*/ 1112 h 1112"/>
                <a:gd name="T6" fmla="*/ 404 w 512"/>
                <a:gd name="T7" fmla="*/ 1112 h 1112"/>
                <a:gd name="T8" fmla="*/ 512 w 512"/>
                <a:gd name="T9" fmla="*/ 993 h 1112"/>
                <a:gd name="T10" fmla="*/ 512 w 512"/>
                <a:gd name="T11" fmla="*/ 120 h 1112"/>
                <a:gd name="T12" fmla="*/ 404 w 512"/>
                <a:gd name="T13" fmla="*/ 0 h 1112"/>
                <a:gd name="T14" fmla="*/ 111 w 512"/>
                <a:gd name="T15" fmla="*/ 0 h 1112"/>
                <a:gd name="T16" fmla="*/ 0 w 512"/>
                <a:gd name="T17" fmla="*/ 12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12">
                  <a:moveTo>
                    <a:pt x="0" y="120"/>
                  </a:moveTo>
                  <a:cubicBezTo>
                    <a:pt x="0" y="993"/>
                    <a:pt x="0" y="993"/>
                    <a:pt x="0" y="993"/>
                  </a:cubicBezTo>
                  <a:cubicBezTo>
                    <a:pt x="0" y="1058"/>
                    <a:pt x="50" y="1112"/>
                    <a:pt x="111" y="1112"/>
                  </a:cubicBezTo>
                  <a:cubicBezTo>
                    <a:pt x="404" y="1112"/>
                    <a:pt x="404" y="1112"/>
                    <a:pt x="404" y="1112"/>
                  </a:cubicBezTo>
                  <a:cubicBezTo>
                    <a:pt x="465" y="1112"/>
                    <a:pt x="512" y="1058"/>
                    <a:pt x="512" y="993"/>
                  </a:cubicBezTo>
                  <a:cubicBezTo>
                    <a:pt x="512" y="120"/>
                    <a:pt x="512" y="120"/>
                    <a:pt x="512" y="120"/>
                  </a:cubicBezTo>
                  <a:cubicBezTo>
                    <a:pt x="512" y="55"/>
                    <a:pt x="465" y="0"/>
                    <a:pt x="404" y="0"/>
                  </a:cubicBezTo>
                  <a:cubicBezTo>
                    <a:pt x="111" y="0"/>
                    <a:pt x="111" y="0"/>
                    <a:pt x="111" y="0"/>
                  </a:cubicBezTo>
                  <a:cubicBezTo>
                    <a:pt x="50" y="0"/>
                    <a:pt x="0" y="55"/>
                    <a:pt x="0" y="12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65">
              <a:extLst>
                <a:ext uri="{FF2B5EF4-FFF2-40B4-BE49-F238E27FC236}">
                  <a16:creationId xmlns:a16="http://schemas.microsoft.com/office/drawing/2014/main" id="{62DAE456-28AE-4F8C-AF28-27704BB94C86}"/>
                </a:ext>
              </a:extLst>
            </p:cNvPr>
            <p:cNvSpPr>
              <a:spLocks/>
            </p:cNvSpPr>
            <p:nvPr/>
          </p:nvSpPr>
          <p:spPr bwMode="auto">
            <a:xfrm>
              <a:off x="977" y="616"/>
              <a:ext cx="61" cy="381"/>
            </a:xfrm>
            <a:custGeom>
              <a:avLst/>
              <a:gdLst>
                <a:gd name="T0" fmla="*/ 0 w 512"/>
                <a:gd name="T1" fmla="*/ 115 h 1608"/>
                <a:gd name="T2" fmla="*/ 0 w 512"/>
                <a:gd name="T3" fmla="*/ 1492 h 1608"/>
                <a:gd name="T4" fmla="*/ 109 w 512"/>
                <a:gd name="T5" fmla="*/ 1608 h 1608"/>
                <a:gd name="T6" fmla="*/ 404 w 512"/>
                <a:gd name="T7" fmla="*/ 1608 h 1608"/>
                <a:gd name="T8" fmla="*/ 512 w 512"/>
                <a:gd name="T9" fmla="*/ 1492 h 1608"/>
                <a:gd name="T10" fmla="*/ 512 w 512"/>
                <a:gd name="T11" fmla="*/ 115 h 1608"/>
                <a:gd name="T12" fmla="*/ 404 w 512"/>
                <a:gd name="T13" fmla="*/ 0 h 1608"/>
                <a:gd name="T14" fmla="*/ 109 w 512"/>
                <a:gd name="T15" fmla="*/ 0 h 1608"/>
                <a:gd name="T16" fmla="*/ 0 w 512"/>
                <a:gd name="T17" fmla="*/ 11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608">
                  <a:moveTo>
                    <a:pt x="0" y="115"/>
                  </a:moveTo>
                  <a:cubicBezTo>
                    <a:pt x="0" y="1492"/>
                    <a:pt x="0" y="1492"/>
                    <a:pt x="0" y="1492"/>
                  </a:cubicBezTo>
                  <a:cubicBezTo>
                    <a:pt x="0" y="1556"/>
                    <a:pt x="48" y="1608"/>
                    <a:pt x="109" y="1608"/>
                  </a:cubicBezTo>
                  <a:cubicBezTo>
                    <a:pt x="404" y="1608"/>
                    <a:pt x="404" y="1608"/>
                    <a:pt x="404" y="1608"/>
                  </a:cubicBezTo>
                  <a:cubicBezTo>
                    <a:pt x="463" y="1608"/>
                    <a:pt x="512" y="1556"/>
                    <a:pt x="512" y="1492"/>
                  </a:cubicBezTo>
                  <a:cubicBezTo>
                    <a:pt x="512" y="115"/>
                    <a:pt x="512" y="115"/>
                    <a:pt x="512" y="115"/>
                  </a:cubicBezTo>
                  <a:cubicBezTo>
                    <a:pt x="512" y="51"/>
                    <a:pt x="463" y="0"/>
                    <a:pt x="404" y="0"/>
                  </a:cubicBezTo>
                  <a:cubicBezTo>
                    <a:pt x="109" y="0"/>
                    <a:pt x="109" y="0"/>
                    <a:pt x="109" y="0"/>
                  </a:cubicBezTo>
                  <a:cubicBezTo>
                    <a:pt x="48" y="0"/>
                    <a:pt x="0" y="51"/>
                    <a:pt x="0" y="1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 name="Gruppieren 59">
            <a:extLst>
              <a:ext uri="{FF2B5EF4-FFF2-40B4-BE49-F238E27FC236}">
                <a16:creationId xmlns:a16="http://schemas.microsoft.com/office/drawing/2014/main" id="{2799C407-A106-4C67-B20D-59DFFE5C7030}"/>
              </a:ext>
            </a:extLst>
          </p:cNvPr>
          <p:cNvGrpSpPr/>
          <p:nvPr/>
        </p:nvGrpSpPr>
        <p:grpSpPr>
          <a:xfrm>
            <a:off x="6263524" y="1117763"/>
            <a:ext cx="663985" cy="621764"/>
            <a:chOff x="7791122" y="1011288"/>
            <a:chExt cx="978279" cy="916073"/>
          </a:xfrm>
        </p:grpSpPr>
        <p:sp>
          <p:nvSpPr>
            <p:cNvPr id="24" name="Freeform 56">
              <a:extLst>
                <a:ext uri="{FF2B5EF4-FFF2-40B4-BE49-F238E27FC236}">
                  <a16:creationId xmlns:a16="http://schemas.microsoft.com/office/drawing/2014/main" id="{70197461-24DD-4A75-ACBA-C69279D3D94B}"/>
                </a:ext>
              </a:extLst>
            </p:cNvPr>
            <p:cNvSpPr>
              <a:spLocks/>
            </p:cNvSpPr>
            <p:nvPr/>
          </p:nvSpPr>
          <p:spPr bwMode="auto">
            <a:xfrm>
              <a:off x="7968864" y="1387136"/>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56">
              <a:extLst>
                <a:ext uri="{FF2B5EF4-FFF2-40B4-BE49-F238E27FC236}">
                  <a16:creationId xmlns:a16="http://schemas.microsoft.com/office/drawing/2014/main" id="{36B79D7B-55F2-4F0D-8012-8F85A27AE0EB}"/>
                </a:ext>
              </a:extLst>
            </p:cNvPr>
            <p:cNvSpPr>
              <a:spLocks/>
            </p:cNvSpPr>
            <p:nvPr/>
          </p:nvSpPr>
          <p:spPr bwMode="auto">
            <a:xfrm>
              <a:off x="8096241" y="1184720"/>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56">
              <a:extLst>
                <a:ext uri="{FF2B5EF4-FFF2-40B4-BE49-F238E27FC236}">
                  <a16:creationId xmlns:a16="http://schemas.microsoft.com/office/drawing/2014/main" id="{07CB3CB0-B346-4ADD-A3B4-295310DB5AFF}"/>
                </a:ext>
              </a:extLst>
            </p:cNvPr>
            <p:cNvSpPr>
              <a:spLocks/>
            </p:cNvSpPr>
            <p:nvPr/>
          </p:nvSpPr>
          <p:spPr bwMode="auto">
            <a:xfrm>
              <a:off x="8285234" y="1353177"/>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56">
              <a:extLst>
                <a:ext uri="{FF2B5EF4-FFF2-40B4-BE49-F238E27FC236}">
                  <a16:creationId xmlns:a16="http://schemas.microsoft.com/office/drawing/2014/main" id="{A3CB6B63-3562-49AF-85F7-5BED63A57259}"/>
                </a:ext>
              </a:extLst>
            </p:cNvPr>
            <p:cNvSpPr>
              <a:spLocks/>
            </p:cNvSpPr>
            <p:nvPr/>
          </p:nvSpPr>
          <p:spPr bwMode="auto">
            <a:xfrm>
              <a:off x="8160608" y="1555594"/>
              <a:ext cx="282264" cy="252140"/>
            </a:xfrm>
            <a:custGeom>
              <a:avLst/>
              <a:gdLst>
                <a:gd name="T0" fmla="*/ 3861 w 4216"/>
                <a:gd name="T1" fmla="*/ 2512 h 3760"/>
                <a:gd name="T2" fmla="*/ 3645 w 4216"/>
                <a:gd name="T3" fmla="*/ 2589 h 3760"/>
                <a:gd name="T4" fmla="*/ 2858 w 4216"/>
                <a:gd name="T5" fmla="*/ 2073 h 3760"/>
                <a:gd name="T6" fmla="*/ 2883 w 4216"/>
                <a:gd name="T7" fmla="*/ 1881 h 3760"/>
                <a:gd name="T8" fmla="*/ 2781 w 4216"/>
                <a:gd name="T9" fmla="*/ 1546 h 3760"/>
                <a:gd name="T10" fmla="*/ 3645 w 4216"/>
                <a:gd name="T11" fmla="*/ 708 h 3760"/>
                <a:gd name="T12" fmla="*/ 3759 w 4216"/>
                <a:gd name="T13" fmla="*/ 735 h 3760"/>
                <a:gd name="T14" fmla="*/ 4127 w 4216"/>
                <a:gd name="T15" fmla="*/ 361 h 3760"/>
                <a:gd name="T16" fmla="*/ 3759 w 4216"/>
                <a:gd name="T17" fmla="*/ 0 h 3760"/>
                <a:gd name="T18" fmla="*/ 3403 w 4216"/>
                <a:gd name="T19" fmla="*/ 361 h 3760"/>
                <a:gd name="T20" fmla="*/ 3455 w 4216"/>
                <a:gd name="T21" fmla="*/ 541 h 3760"/>
                <a:gd name="T22" fmla="*/ 2592 w 4216"/>
                <a:gd name="T23" fmla="*/ 1378 h 3760"/>
                <a:gd name="T24" fmla="*/ 2311 w 4216"/>
                <a:gd name="T25" fmla="*/ 1301 h 3760"/>
                <a:gd name="T26" fmla="*/ 2045 w 4216"/>
                <a:gd name="T27" fmla="*/ 1365 h 3760"/>
                <a:gd name="T28" fmla="*/ 1386 w 4216"/>
                <a:gd name="T29" fmla="*/ 541 h 3760"/>
                <a:gd name="T30" fmla="*/ 1423 w 4216"/>
                <a:gd name="T31" fmla="*/ 361 h 3760"/>
                <a:gd name="T32" fmla="*/ 1067 w 4216"/>
                <a:gd name="T33" fmla="*/ 0 h 3760"/>
                <a:gd name="T34" fmla="*/ 712 w 4216"/>
                <a:gd name="T35" fmla="*/ 361 h 3760"/>
                <a:gd name="T36" fmla="*/ 1067 w 4216"/>
                <a:gd name="T37" fmla="*/ 735 h 3760"/>
                <a:gd name="T38" fmla="*/ 1182 w 4216"/>
                <a:gd name="T39" fmla="*/ 708 h 3760"/>
                <a:gd name="T40" fmla="*/ 1854 w 4216"/>
                <a:gd name="T41" fmla="*/ 1534 h 3760"/>
                <a:gd name="T42" fmla="*/ 1754 w 4216"/>
                <a:gd name="T43" fmla="*/ 1726 h 3760"/>
                <a:gd name="T44" fmla="*/ 687 w 4216"/>
                <a:gd name="T45" fmla="*/ 1726 h 3760"/>
                <a:gd name="T46" fmla="*/ 356 w 4216"/>
                <a:gd name="T47" fmla="*/ 1494 h 3760"/>
                <a:gd name="T48" fmla="*/ 0 w 4216"/>
                <a:gd name="T49" fmla="*/ 1854 h 3760"/>
                <a:gd name="T50" fmla="*/ 356 w 4216"/>
                <a:gd name="T51" fmla="*/ 2229 h 3760"/>
                <a:gd name="T52" fmla="*/ 687 w 4216"/>
                <a:gd name="T53" fmla="*/ 1983 h 3760"/>
                <a:gd name="T54" fmla="*/ 1739 w 4216"/>
                <a:gd name="T55" fmla="*/ 1983 h 3760"/>
                <a:gd name="T56" fmla="*/ 2033 w 4216"/>
                <a:gd name="T57" fmla="*/ 2395 h 3760"/>
                <a:gd name="T58" fmla="*/ 1881 w 4216"/>
                <a:gd name="T59" fmla="*/ 3028 h 3760"/>
                <a:gd name="T60" fmla="*/ 1537 w 4216"/>
                <a:gd name="T61" fmla="*/ 3388 h 3760"/>
                <a:gd name="T62" fmla="*/ 1893 w 4216"/>
                <a:gd name="T63" fmla="*/ 3760 h 3760"/>
                <a:gd name="T64" fmla="*/ 2249 w 4216"/>
                <a:gd name="T65" fmla="*/ 3388 h 3760"/>
                <a:gd name="T66" fmla="*/ 2122 w 4216"/>
                <a:gd name="T67" fmla="*/ 3117 h 3760"/>
                <a:gd name="T68" fmla="*/ 2274 w 4216"/>
                <a:gd name="T69" fmla="*/ 2460 h 3760"/>
                <a:gd name="T70" fmla="*/ 2311 w 4216"/>
                <a:gd name="T71" fmla="*/ 2473 h 3760"/>
                <a:gd name="T72" fmla="*/ 2719 w 4216"/>
                <a:gd name="T73" fmla="*/ 2293 h 3760"/>
                <a:gd name="T74" fmla="*/ 3505 w 4216"/>
                <a:gd name="T75" fmla="*/ 2807 h 3760"/>
                <a:gd name="T76" fmla="*/ 3493 w 4216"/>
                <a:gd name="T77" fmla="*/ 2872 h 3760"/>
                <a:gd name="T78" fmla="*/ 3861 w 4216"/>
                <a:gd name="T79" fmla="*/ 3246 h 3760"/>
                <a:gd name="T80" fmla="*/ 4216 w 4216"/>
                <a:gd name="T81" fmla="*/ 2872 h 3760"/>
                <a:gd name="T82" fmla="*/ 3861 w 4216"/>
                <a:gd name="T83" fmla="*/ 2512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6" h="3760">
                  <a:moveTo>
                    <a:pt x="3861" y="2512"/>
                  </a:moveTo>
                  <a:cubicBezTo>
                    <a:pt x="3771" y="2512"/>
                    <a:pt x="3696" y="2537"/>
                    <a:pt x="3645" y="2589"/>
                  </a:cubicBezTo>
                  <a:cubicBezTo>
                    <a:pt x="2858" y="2073"/>
                    <a:pt x="2858" y="2073"/>
                    <a:pt x="2858" y="2073"/>
                  </a:cubicBezTo>
                  <a:cubicBezTo>
                    <a:pt x="2871" y="2010"/>
                    <a:pt x="2883" y="1946"/>
                    <a:pt x="2883" y="1881"/>
                  </a:cubicBezTo>
                  <a:cubicBezTo>
                    <a:pt x="2883" y="1765"/>
                    <a:pt x="2846" y="1648"/>
                    <a:pt x="2781" y="1546"/>
                  </a:cubicBezTo>
                  <a:cubicBezTo>
                    <a:pt x="3645" y="708"/>
                    <a:pt x="3645" y="708"/>
                    <a:pt x="3645" y="708"/>
                  </a:cubicBezTo>
                  <a:cubicBezTo>
                    <a:pt x="3684" y="722"/>
                    <a:pt x="3721" y="735"/>
                    <a:pt x="3759" y="735"/>
                  </a:cubicBezTo>
                  <a:cubicBezTo>
                    <a:pt x="3963" y="735"/>
                    <a:pt x="4127" y="567"/>
                    <a:pt x="4127" y="361"/>
                  </a:cubicBezTo>
                  <a:cubicBezTo>
                    <a:pt x="4127" y="167"/>
                    <a:pt x="3963" y="0"/>
                    <a:pt x="3759" y="0"/>
                  </a:cubicBezTo>
                  <a:cubicBezTo>
                    <a:pt x="3570" y="0"/>
                    <a:pt x="3403" y="167"/>
                    <a:pt x="3403" y="361"/>
                  </a:cubicBezTo>
                  <a:cubicBezTo>
                    <a:pt x="3403" y="425"/>
                    <a:pt x="3416" y="490"/>
                    <a:pt x="3455" y="541"/>
                  </a:cubicBezTo>
                  <a:cubicBezTo>
                    <a:pt x="2592" y="1378"/>
                    <a:pt x="2592" y="1378"/>
                    <a:pt x="2592" y="1378"/>
                  </a:cubicBezTo>
                  <a:cubicBezTo>
                    <a:pt x="2515" y="1328"/>
                    <a:pt x="2413" y="1301"/>
                    <a:pt x="2311" y="1301"/>
                  </a:cubicBezTo>
                  <a:cubicBezTo>
                    <a:pt x="2209" y="1301"/>
                    <a:pt x="2122" y="1328"/>
                    <a:pt x="2045" y="1365"/>
                  </a:cubicBezTo>
                  <a:cubicBezTo>
                    <a:pt x="1386" y="541"/>
                    <a:pt x="1386" y="541"/>
                    <a:pt x="1386" y="541"/>
                  </a:cubicBezTo>
                  <a:cubicBezTo>
                    <a:pt x="1411" y="490"/>
                    <a:pt x="1423" y="425"/>
                    <a:pt x="1423" y="361"/>
                  </a:cubicBezTo>
                  <a:cubicBezTo>
                    <a:pt x="1423" y="167"/>
                    <a:pt x="1271" y="0"/>
                    <a:pt x="1067" y="0"/>
                  </a:cubicBezTo>
                  <a:cubicBezTo>
                    <a:pt x="864" y="0"/>
                    <a:pt x="712" y="167"/>
                    <a:pt x="712" y="361"/>
                  </a:cubicBezTo>
                  <a:cubicBezTo>
                    <a:pt x="712" y="567"/>
                    <a:pt x="864" y="735"/>
                    <a:pt x="1067" y="735"/>
                  </a:cubicBezTo>
                  <a:cubicBezTo>
                    <a:pt x="1105" y="735"/>
                    <a:pt x="1144" y="722"/>
                    <a:pt x="1182" y="708"/>
                  </a:cubicBezTo>
                  <a:cubicBezTo>
                    <a:pt x="1854" y="1534"/>
                    <a:pt x="1854" y="1534"/>
                    <a:pt x="1854" y="1534"/>
                  </a:cubicBezTo>
                  <a:cubicBezTo>
                    <a:pt x="1804" y="1584"/>
                    <a:pt x="1779" y="1661"/>
                    <a:pt x="1754" y="1726"/>
                  </a:cubicBezTo>
                  <a:cubicBezTo>
                    <a:pt x="687" y="1726"/>
                    <a:pt x="687" y="1726"/>
                    <a:pt x="687" y="1726"/>
                  </a:cubicBezTo>
                  <a:cubicBezTo>
                    <a:pt x="635" y="1584"/>
                    <a:pt x="508" y="1494"/>
                    <a:pt x="356" y="1494"/>
                  </a:cubicBezTo>
                  <a:cubicBezTo>
                    <a:pt x="152" y="1494"/>
                    <a:pt x="0" y="1661"/>
                    <a:pt x="0" y="1854"/>
                  </a:cubicBezTo>
                  <a:cubicBezTo>
                    <a:pt x="0" y="2060"/>
                    <a:pt x="152" y="2229"/>
                    <a:pt x="356" y="2229"/>
                  </a:cubicBezTo>
                  <a:cubicBezTo>
                    <a:pt x="508" y="2229"/>
                    <a:pt x="635" y="2125"/>
                    <a:pt x="687" y="1983"/>
                  </a:cubicBezTo>
                  <a:cubicBezTo>
                    <a:pt x="1739" y="1983"/>
                    <a:pt x="1739" y="1983"/>
                    <a:pt x="1739" y="1983"/>
                  </a:cubicBezTo>
                  <a:cubicBezTo>
                    <a:pt x="1779" y="2164"/>
                    <a:pt x="1881" y="2306"/>
                    <a:pt x="2033" y="2395"/>
                  </a:cubicBezTo>
                  <a:cubicBezTo>
                    <a:pt x="1881" y="3028"/>
                    <a:pt x="1881" y="3028"/>
                    <a:pt x="1881" y="3028"/>
                  </a:cubicBezTo>
                  <a:cubicBezTo>
                    <a:pt x="1689" y="3028"/>
                    <a:pt x="1537" y="3194"/>
                    <a:pt x="1537" y="3388"/>
                  </a:cubicBezTo>
                  <a:cubicBezTo>
                    <a:pt x="1537" y="3594"/>
                    <a:pt x="1689" y="3760"/>
                    <a:pt x="1893" y="3760"/>
                  </a:cubicBezTo>
                  <a:cubicBezTo>
                    <a:pt x="2095" y="3760"/>
                    <a:pt x="2249" y="3594"/>
                    <a:pt x="2249" y="3388"/>
                  </a:cubicBezTo>
                  <a:cubicBezTo>
                    <a:pt x="2249" y="3284"/>
                    <a:pt x="2197" y="3182"/>
                    <a:pt x="2122" y="3117"/>
                  </a:cubicBezTo>
                  <a:cubicBezTo>
                    <a:pt x="2274" y="2460"/>
                    <a:pt x="2274" y="2460"/>
                    <a:pt x="2274" y="2460"/>
                  </a:cubicBezTo>
                  <a:cubicBezTo>
                    <a:pt x="2286" y="2460"/>
                    <a:pt x="2299" y="2473"/>
                    <a:pt x="2311" y="2473"/>
                  </a:cubicBezTo>
                  <a:cubicBezTo>
                    <a:pt x="2478" y="2473"/>
                    <a:pt x="2617" y="2395"/>
                    <a:pt x="2719" y="2293"/>
                  </a:cubicBezTo>
                  <a:cubicBezTo>
                    <a:pt x="3505" y="2807"/>
                    <a:pt x="3505" y="2807"/>
                    <a:pt x="3505" y="2807"/>
                  </a:cubicBezTo>
                  <a:cubicBezTo>
                    <a:pt x="3505" y="2834"/>
                    <a:pt x="3493" y="2859"/>
                    <a:pt x="3493" y="2872"/>
                  </a:cubicBezTo>
                  <a:cubicBezTo>
                    <a:pt x="3493" y="3078"/>
                    <a:pt x="3657" y="3246"/>
                    <a:pt x="3861" y="3246"/>
                  </a:cubicBezTo>
                  <a:cubicBezTo>
                    <a:pt x="4052" y="3246"/>
                    <a:pt x="4216" y="3078"/>
                    <a:pt x="4216" y="2872"/>
                  </a:cubicBezTo>
                  <a:cubicBezTo>
                    <a:pt x="4216" y="2679"/>
                    <a:pt x="4052" y="2512"/>
                    <a:pt x="3861" y="251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Pfeil: nach rechts 49">
              <a:extLst>
                <a:ext uri="{FF2B5EF4-FFF2-40B4-BE49-F238E27FC236}">
                  <a16:creationId xmlns:a16="http://schemas.microsoft.com/office/drawing/2014/main" id="{67542483-C5C0-4EB7-B149-66049C36E41F}"/>
                </a:ext>
              </a:extLst>
            </p:cNvPr>
            <p:cNvSpPr/>
            <p:nvPr/>
          </p:nvSpPr>
          <p:spPr bwMode="gray">
            <a:xfrm rot="17467920">
              <a:off x="8543353" y="1231205"/>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Pfeil: nach rechts 50">
              <a:extLst>
                <a:ext uri="{FF2B5EF4-FFF2-40B4-BE49-F238E27FC236}">
                  <a16:creationId xmlns:a16="http://schemas.microsoft.com/office/drawing/2014/main" id="{17588D8B-64B3-4006-B6CF-68DF61009BD7}"/>
                </a:ext>
              </a:extLst>
            </p:cNvPr>
            <p:cNvSpPr/>
            <p:nvPr/>
          </p:nvSpPr>
          <p:spPr bwMode="gray">
            <a:xfrm rot="18975285">
              <a:off x="8358644" y="1083699"/>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Pfeil: nach rechts 51">
              <a:extLst>
                <a:ext uri="{FF2B5EF4-FFF2-40B4-BE49-F238E27FC236}">
                  <a16:creationId xmlns:a16="http://schemas.microsoft.com/office/drawing/2014/main" id="{B319AC72-0F82-4ABC-BFF4-3A4405F8AB08}"/>
                </a:ext>
              </a:extLst>
            </p:cNvPr>
            <p:cNvSpPr/>
            <p:nvPr/>
          </p:nvSpPr>
          <p:spPr bwMode="gray">
            <a:xfrm rot="14769167">
              <a:off x="8033796" y="1049744"/>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Pfeil: nach rechts 52">
              <a:extLst>
                <a:ext uri="{FF2B5EF4-FFF2-40B4-BE49-F238E27FC236}">
                  <a16:creationId xmlns:a16="http://schemas.microsoft.com/office/drawing/2014/main" id="{31A54947-5A90-48D3-ADB9-48A52FEC5277}"/>
                </a:ext>
              </a:extLst>
            </p:cNvPr>
            <p:cNvSpPr/>
            <p:nvPr/>
          </p:nvSpPr>
          <p:spPr bwMode="gray">
            <a:xfrm rot="13144536">
              <a:off x="7885150" y="1229973"/>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Pfeil: nach rechts 53">
              <a:extLst>
                <a:ext uri="{FF2B5EF4-FFF2-40B4-BE49-F238E27FC236}">
                  <a16:creationId xmlns:a16="http://schemas.microsoft.com/office/drawing/2014/main" id="{A12CA659-3AAE-4062-B944-530281530179}"/>
                </a:ext>
              </a:extLst>
            </p:cNvPr>
            <p:cNvSpPr/>
            <p:nvPr/>
          </p:nvSpPr>
          <p:spPr bwMode="gray">
            <a:xfrm rot="9609265">
              <a:off x="7791122" y="1517850"/>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Pfeil: nach rechts 54">
              <a:extLst>
                <a:ext uri="{FF2B5EF4-FFF2-40B4-BE49-F238E27FC236}">
                  <a16:creationId xmlns:a16="http://schemas.microsoft.com/office/drawing/2014/main" id="{9D59ECB3-5FDC-4C0A-BA12-16416DED0EC7}"/>
                </a:ext>
              </a:extLst>
            </p:cNvPr>
            <p:cNvSpPr/>
            <p:nvPr/>
          </p:nvSpPr>
          <p:spPr bwMode="gray">
            <a:xfrm rot="8060066">
              <a:off x="7976987" y="1701665"/>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Pfeil: nach rechts 55">
              <a:extLst>
                <a:ext uri="{FF2B5EF4-FFF2-40B4-BE49-F238E27FC236}">
                  <a16:creationId xmlns:a16="http://schemas.microsoft.com/office/drawing/2014/main" id="{74ED3258-B6AE-4A7E-AE56-E23A4C6D753D}"/>
                </a:ext>
              </a:extLst>
            </p:cNvPr>
            <p:cNvSpPr/>
            <p:nvPr/>
          </p:nvSpPr>
          <p:spPr bwMode="gray">
            <a:xfrm rot="2993414">
              <a:off x="8334998" y="1813417"/>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Pfeil: nach rechts 57">
              <a:extLst>
                <a:ext uri="{FF2B5EF4-FFF2-40B4-BE49-F238E27FC236}">
                  <a16:creationId xmlns:a16="http://schemas.microsoft.com/office/drawing/2014/main" id="{C9DEB23A-2775-4BD8-8B88-EA5BE79D7CA7}"/>
                </a:ext>
              </a:extLst>
            </p:cNvPr>
            <p:cNvSpPr/>
            <p:nvPr/>
          </p:nvSpPr>
          <p:spPr bwMode="gray">
            <a:xfrm rot="3667418">
              <a:off x="8507359" y="1649197"/>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Pfeil: nach rechts 58">
              <a:extLst>
                <a:ext uri="{FF2B5EF4-FFF2-40B4-BE49-F238E27FC236}">
                  <a16:creationId xmlns:a16="http://schemas.microsoft.com/office/drawing/2014/main" id="{6DD231A2-C619-4AA2-8943-B42FF14E2A24}"/>
                </a:ext>
              </a:extLst>
            </p:cNvPr>
            <p:cNvSpPr/>
            <p:nvPr/>
          </p:nvSpPr>
          <p:spPr bwMode="gray">
            <a:xfrm rot="2017450">
              <a:off x="8617001" y="1430717"/>
              <a:ext cx="152400" cy="75488"/>
            </a:xfrm>
            <a:prstGeom prst="rightArrow">
              <a:avLst>
                <a:gd name="adj1" fmla="val 50000"/>
                <a:gd name="adj2" fmla="val 878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0" name="Gruppieren 89">
            <a:extLst>
              <a:ext uri="{FF2B5EF4-FFF2-40B4-BE49-F238E27FC236}">
                <a16:creationId xmlns:a16="http://schemas.microsoft.com/office/drawing/2014/main" id="{B723AC56-3805-41B9-B0D7-BE924885B869}"/>
              </a:ext>
            </a:extLst>
          </p:cNvPr>
          <p:cNvGrpSpPr/>
          <p:nvPr/>
        </p:nvGrpSpPr>
        <p:grpSpPr>
          <a:xfrm>
            <a:off x="10880358" y="2546285"/>
            <a:ext cx="665163" cy="871129"/>
            <a:chOff x="1037787" y="2660542"/>
            <a:chExt cx="665163" cy="871129"/>
          </a:xfrm>
        </p:grpSpPr>
        <p:sp>
          <p:nvSpPr>
            <p:cNvPr id="65" name="Freeform 71">
              <a:extLst>
                <a:ext uri="{FF2B5EF4-FFF2-40B4-BE49-F238E27FC236}">
                  <a16:creationId xmlns:a16="http://schemas.microsoft.com/office/drawing/2014/main" id="{F0F2D3D9-85D5-4CD3-95A9-C7C1D73CDC71}"/>
                </a:ext>
              </a:extLst>
            </p:cNvPr>
            <p:cNvSpPr>
              <a:spLocks noEditPoints="1"/>
            </p:cNvSpPr>
            <p:nvPr/>
          </p:nvSpPr>
          <p:spPr bwMode="auto">
            <a:xfrm>
              <a:off x="1037787" y="2898258"/>
              <a:ext cx="665163" cy="633413"/>
            </a:xfrm>
            <a:custGeom>
              <a:avLst/>
              <a:gdLst>
                <a:gd name="T0" fmla="*/ 3367 w 3488"/>
                <a:gd name="T1" fmla="*/ 1128 h 3320"/>
                <a:gd name="T2" fmla="*/ 1306 w 3488"/>
                <a:gd name="T3" fmla="*/ 313 h 3320"/>
                <a:gd name="T4" fmla="*/ 1198 w 3488"/>
                <a:gd name="T5" fmla="*/ 188 h 3320"/>
                <a:gd name="T6" fmla="*/ 784 w 3488"/>
                <a:gd name="T7" fmla="*/ 13 h 3320"/>
                <a:gd name="T8" fmla="*/ 685 w 3488"/>
                <a:gd name="T9" fmla="*/ 169 h 3320"/>
                <a:gd name="T10" fmla="*/ 762 w 3488"/>
                <a:gd name="T11" fmla="*/ 584 h 3320"/>
                <a:gd name="T12" fmla="*/ 759 w 3488"/>
                <a:gd name="T13" fmla="*/ 609 h 3320"/>
                <a:gd name="T14" fmla="*/ 297 w 3488"/>
                <a:gd name="T15" fmla="*/ 1269 h 3320"/>
                <a:gd name="T16" fmla="*/ 297 w 3488"/>
                <a:gd name="T17" fmla="*/ 1269 h 3320"/>
                <a:gd name="T18" fmla="*/ 172 w 3488"/>
                <a:gd name="T19" fmla="*/ 1269 h 3320"/>
                <a:gd name="T20" fmla="*/ 0 w 3488"/>
                <a:gd name="T21" fmla="*/ 1441 h 3320"/>
                <a:gd name="T22" fmla="*/ 0 w 3488"/>
                <a:gd name="T23" fmla="*/ 1868 h 3320"/>
                <a:gd name="T24" fmla="*/ 172 w 3488"/>
                <a:gd name="T25" fmla="*/ 2040 h 3320"/>
                <a:gd name="T26" fmla="*/ 290 w 3488"/>
                <a:gd name="T27" fmla="*/ 2040 h 3320"/>
                <a:gd name="T28" fmla="*/ 701 w 3488"/>
                <a:gd name="T29" fmla="*/ 2674 h 3320"/>
                <a:gd name="T30" fmla="*/ 704 w 3488"/>
                <a:gd name="T31" fmla="*/ 2680 h 3320"/>
                <a:gd name="T32" fmla="*/ 724 w 3488"/>
                <a:gd name="T33" fmla="*/ 2696 h 3320"/>
                <a:gd name="T34" fmla="*/ 915 w 3488"/>
                <a:gd name="T35" fmla="*/ 3088 h 3320"/>
                <a:gd name="T36" fmla="*/ 915 w 3488"/>
                <a:gd name="T37" fmla="*/ 3228 h 3320"/>
                <a:gd name="T38" fmla="*/ 1007 w 3488"/>
                <a:gd name="T39" fmla="*/ 3320 h 3320"/>
                <a:gd name="T40" fmla="*/ 1571 w 3488"/>
                <a:gd name="T41" fmla="*/ 3320 h 3320"/>
                <a:gd name="T42" fmla="*/ 1666 w 3488"/>
                <a:gd name="T43" fmla="*/ 3228 h 3320"/>
                <a:gd name="T44" fmla="*/ 1666 w 3488"/>
                <a:gd name="T45" fmla="*/ 3094 h 3320"/>
                <a:gd name="T46" fmla="*/ 1861 w 3488"/>
                <a:gd name="T47" fmla="*/ 3104 h 3320"/>
                <a:gd name="T48" fmla="*/ 2109 w 3488"/>
                <a:gd name="T49" fmla="*/ 3088 h 3320"/>
                <a:gd name="T50" fmla="*/ 2109 w 3488"/>
                <a:gd name="T51" fmla="*/ 3228 h 3320"/>
                <a:gd name="T52" fmla="*/ 2205 w 3488"/>
                <a:gd name="T53" fmla="*/ 3320 h 3320"/>
                <a:gd name="T54" fmla="*/ 2765 w 3488"/>
                <a:gd name="T55" fmla="*/ 3320 h 3320"/>
                <a:gd name="T56" fmla="*/ 2858 w 3488"/>
                <a:gd name="T57" fmla="*/ 3234 h 3320"/>
                <a:gd name="T58" fmla="*/ 2858 w 3488"/>
                <a:gd name="T59" fmla="*/ 3228 h 3320"/>
                <a:gd name="T60" fmla="*/ 2858 w 3488"/>
                <a:gd name="T61" fmla="*/ 3187 h 3320"/>
                <a:gd name="T62" fmla="*/ 3071 w 3488"/>
                <a:gd name="T63" fmla="*/ 2674 h 3320"/>
                <a:gd name="T64" fmla="*/ 3342 w 3488"/>
                <a:gd name="T65" fmla="*/ 2256 h 3320"/>
                <a:gd name="T66" fmla="*/ 3450 w 3488"/>
                <a:gd name="T67" fmla="*/ 1970 h 3320"/>
                <a:gd name="T68" fmla="*/ 3450 w 3488"/>
                <a:gd name="T69" fmla="*/ 1966 h 3320"/>
                <a:gd name="T70" fmla="*/ 3488 w 3488"/>
                <a:gd name="T71" fmla="*/ 1664 h 3320"/>
                <a:gd name="T72" fmla="*/ 3367 w 3488"/>
                <a:gd name="T73" fmla="*/ 1128 h 3320"/>
                <a:gd name="T74" fmla="*/ 876 w 3488"/>
                <a:gd name="T75" fmla="*/ 1297 h 3320"/>
                <a:gd name="T76" fmla="*/ 736 w 3488"/>
                <a:gd name="T77" fmla="*/ 1157 h 3320"/>
                <a:gd name="T78" fmla="*/ 876 w 3488"/>
                <a:gd name="T79" fmla="*/ 1017 h 3320"/>
                <a:gd name="T80" fmla="*/ 1013 w 3488"/>
                <a:gd name="T81" fmla="*/ 1157 h 3320"/>
                <a:gd name="T82" fmla="*/ 876 w 3488"/>
                <a:gd name="T83" fmla="*/ 129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8" h="3320">
                  <a:moveTo>
                    <a:pt x="3367" y="1128"/>
                  </a:moveTo>
                  <a:cubicBezTo>
                    <a:pt x="2906" y="147"/>
                    <a:pt x="1791" y="141"/>
                    <a:pt x="1306" y="313"/>
                  </a:cubicBezTo>
                  <a:cubicBezTo>
                    <a:pt x="1287" y="284"/>
                    <a:pt x="1259" y="243"/>
                    <a:pt x="1198" y="188"/>
                  </a:cubicBezTo>
                  <a:cubicBezTo>
                    <a:pt x="1109" y="106"/>
                    <a:pt x="975" y="36"/>
                    <a:pt x="784" y="13"/>
                  </a:cubicBezTo>
                  <a:cubicBezTo>
                    <a:pt x="701" y="0"/>
                    <a:pt x="641" y="96"/>
                    <a:pt x="685" y="169"/>
                  </a:cubicBezTo>
                  <a:cubicBezTo>
                    <a:pt x="752" y="278"/>
                    <a:pt x="806" y="421"/>
                    <a:pt x="762" y="584"/>
                  </a:cubicBezTo>
                  <a:cubicBezTo>
                    <a:pt x="759" y="590"/>
                    <a:pt x="759" y="599"/>
                    <a:pt x="759" y="609"/>
                  </a:cubicBezTo>
                  <a:cubicBezTo>
                    <a:pt x="542" y="784"/>
                    <a:pt x="380" y="1010"/>
                    <a:pt x="297" y="1269"/>
                  </a:cubicBezTo>
                  <a:cubicBezTo>
                    <a:pt x="297" y="1269"/>
                    <a:pt x="297" y="1269"/>
                    <a:pt x="297" y="1269"/>
                  </a:cubicBezTo>
                  <a:cubicBezTo>
                    <a:pt x="297" y="1269"/>
                    <a:pt x="297" y="1269"/>
                    <a:pt x="172" y="1269"/>
                  </a:cubicBezTo>
                  <a:cubicBezTo>
                    <a:pt x="77" y="1269"/>
                    <a:pt x="0" y="1345"/>
                    <a:pt x="0" y="1441"/>
                  </a:cubicBezTo>
                  <a:cubicBezTo>
                    <a:pt x="0" y="1441"/>
                    <a:pt x="0" y="1441"/>
                    <a:pt x="0" y="1868"/>
                  </a:cubicBezTo>
                  <a:cubicBezTo>
                    <a:pt x="0" y="1963"/>
                    <a:pt x="77" y="2040"/>
                    <a:pt x="172" y="2040"/>
                  </a:cubicBezTo>
                  <a:cubicBezTo>
                    <a:pt x="172" y="2040"/>
                    <a:pt x="172" y="2040"/>
                    <a:pt x="290" y="2040"/>
                  </a:cubicBezTo>
                  <a:cubicBezTo>
                    <a:pt x="364" y="2282"/>
                    <a:pt x="507" y="2502"/>
                    <a:pt x="701" y="2674"/>
                  </a:cubicBezTo>
                  <a:cubicBezTo>
                    <a:pt x="704" y="2677"/>
                    <a:pt x="704" y="2677"/>
                    <a:pt x="704" y="2680"/>
                  </a:cubicBezTo>
                  <a:cubicBezTo>
                    <a:pt x="711" y="2686"/>
                    <a:pt x="717" y="2690"/>
                    <a:pt x="724" y="2696"/>
                  </a:cubicBezTo>
                  <a:cubicBezTo>
                    <a:pt x="899" y="2855"/>
                    <a:pt x="915" y="3040"/>
                    <a:pt x="915" y="3088"/>
                  </a:cubicBezTo>
                  <a:cubicBezTo>
                    <a:pt x="915" y="3088"/>
                    <a:pt x="915" y="3088"/>
                    <a:pt x="915" y="3228"/>
                  </a:cubicBezTo>
                  <a:cubicBezTo>
                    <a:pt x="915" y="3282"/>
                    <a:pt x="956" y="3320"/>
                    <a:pt x="1007" y="3320"/>
                  </a:cubicBezTo>
                  <a:cubicBezTo>
                    <a:pt x="1007" y="3320"/>
                    <a:pt x="1007" y="3320"/>
                    <a:pt x="1571" y="3320"/>
                  </a:cubicBezTo>
                  <a:cubicBezTo>
                    <a:pt x="1622" y="3320"/>
                    <a:pt x="1666" y="3282"/>
                    <a:pt x="1666" y="3228"/>
                  </a:cubicBezTo>
                  <a:cubicBezTo>
                    <a:pt x="1666" y="3228"/>
                    <a:pt x="1666" y="3228"/>
                    <a:pt x="1666" y="3094"/>
                  </a:cubicBezTo>
                  <a:cubicBezTo>
                    <a:pt x="1730" y="3101"/>
                    <a:pt x="1794" y="3104"/>
                    <a:pt x="1861" y="3104"/>
                  </a:cubicBezTo>
                  <a:cubicBezTo>
                    <a:pt x="1944" y="3104"/>
                    <a:pt x="2030" y="3097"/>
                    <a:pt x="2109" y="3088"/>
                  </a:cubicBezTo>
                  <a:cubicBezTo>
                    <a:pt x="2109" y="3088"/>
                    <a:pt x="2109" y="3088"/>
                    <a:pt x="2109" y="3228"/>
                  </a:cubicBezTo>
                  <a:cubicBezTo>
                    <a:pt x="2109" y="3282"/>
                    <a:pt x="2154" y="3320"/>
                    <a:pt x="2205" y="3320"/>
                  </a:cubicBezTo>
                  <a:cubicBezTo>
                    <a:pt x="2205" y="3320"/>
                    <a:pt x="2205" y="3320"/>
                    <a:pt x="2765" y="3320"/>
                  </a:cubicBezTo>
                  <a:cubicBezTo>
                    <a:pt x="2816" y="3320"/>
                    <a:pt x="2855" y="3282"/>
                    <a:pt x="2858" y="3234"/>
                  </a:cubicBezTo>
                  <a:cubicBezTo>
                    <a:pt x="2858" y="3231"/>
                    <a:pt x="2858" y="3228"/>
                    <a:pt x="2858" y="3228"/>
                  </a:cubicBezTo>
                  <a:cubicBezTo>
                    <a:pt x="2858" y="3228"/>
                    <a:pt x="2858" y="3228"/>
                    <a:pt x="2858" y="3187"/>
                  </a:cubicBezTo>
                  <a:cubicBezTo>
                    <a:pt x="2864" y="3088"/>
                    <a:pt x="2893" y="2858"/>
                    <a:pt x="3071" y="2674"/>
                  </a:cubicBezTo>
                  <a:cubicBezTo>
                    <a:pt x="3192" y="2549"/>
                    <a:pt x="3281" y="2390"/>
                    <a:pt x="3342" y="2256"/>
                  </a:cubicBezTo>
                  <a:cubicBezTo>
                    <a:pt x="3390" y="2167"/>
                    <a:pt x="3425" y="2071"/>
                    <a:pt x="3450" y="1970"/>
                  </a:cubicBezTo>
                  <a:cubicBezTo>
                    <a:pt x="3450" y="1966"/>
                    <a:pt x="3450" y="1966"/>
                    <a:pt x="3450" y="1966"/>
                  </a:cubicBezTo>
                  <a:cubicBezTo>
                    <a:pt x="3476" y="1868"/>
                    <a:pt x="3488" y="1769"/>
                    <a:pt x="3488" y="1664"/>
                  </a:cubicBezTo>
                  <a:cubicBezTo>
                    <a:pt x="3488" y="1476"/>
                    <a:pt x="3425" y="1246"/>
                    <a:pt x="3367" y="1128"/>
                  </a:cubicBezTo>
                  <a:close/>
                  <a:moveTo>
                    <a:pt x="876" y="1297"/>
                  </a:moveTo>
                  <a:cubicBezTo>
                    <a:pt x="797" y="1297"/>
                    <a:pt x="736" y="1237"/>
                    <a:pt x="736" y="1157"/>
                  </a:cubicBezTo>
                  <a:cubicBezTo>
                    <a:pt x="736" y="1081"/>
                    <a:pt x="797" y="1017"/>
                    <a:pt x="876" y="1017"/>
                  </a:cubicBezTo>
                  <a:cubicBezTo>
                    <a:pt x="953" y="1017"/>
                    <a:pt x="1013" y="1081"/>
                    <a:pt x="1013" y="1157"/>
                  </a:cubicBezTo>
                  <a:cubicBezTo>
                    <a:pt x="1013" y="1237"/>
                    <a:pt x="953" y="1297"/>
                    <a:pt x="876" y="1297"/>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Freihandform: Form 65">
              <a:extLst>
                <a:ext uri="{FF2B5EF4-FFF2-40B4-BE49-F238E27FC236}">
                  <a16:creationId xmlns:a16="http://schemas.microsoft.com/office/drawing/2014/main" id="{D873DADC-474C-451F-B2F0-AD039D4293A8}"/>
                </a:ext>
              </a:extLst>
            </p:cNvPr>
            <p:cNvSpPr/>
            <p:nvPr/>
          </p:nvSpPr>
          <p:spPr bwMode="gray">
            <a:xfrm>
              <a:off x="1113664" y="3255169"/>
              <a:ext cx="207930" cy="143333"/>
            </a:xfrm>
            <a:custGeom>
              <a:avLst/>
              <a:gdLst>
                <a:gd name="connsiteX0" fmla="*/ 761 w 138055"/>
                <a:gd name="connsiteY0" fmla="*/ 52452 h 107679"/>
                <a:gd name="connsiteX1" fmla="*/ 86486 w 138055"/>
                <a:gd name="connsiteY1" fmla="*/ 42927 h 107679"/>
                <a:gd name="connsiteX2" fmla="*/ 137286 w 138055"/>
                <a:gd name="connsiteY2" fmla="*/ 1652 h 107679"/>
                <a:gd name="connsiteX3" fmla="*/ 48386 w 138055"/>
                <a:gd name="connsiteY3" fmla="*/ 106427 h 107679"/>
                <a:gd name="connsiteX4" fmla="*/ 761 w 138055"/>
                <a:gd name="connsiteY4" fmla="*/ 52452 h 107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55" h="107679">
                  <a:moveTo>
                    <a:pt x="761" y="52452"/>
                  </a:moveTo>
                  <a:cubicBezTo>
                    <a:pt x="7111" y="41869"/>
                    <a:pt x="63732" y="51394"/>
                    <a:pt x="86486" y="42927"/>
                  </a:cubicBezTo>
                  <a:cubicBezTo>
                    <a:pt x="109240" y="34460"/>
                    <a:pt x="143636" y="-8931"/>
                    <a:pt x="137286" y="1652"/>
                  </a:cubicBezTo>
                  <a:cubicBezTo>
                    <a:pt x="130936" y="12235"/>
                    <a:pt x="67436" y="96373"/>
                    <a:pt x="48386" y="106427"/>
                  </a:cubicBezTo>
                  <a:cubicBezTo>
                    <a:pt x="29336" y="116481"/>
                    <a:pt x="-5589" y="63035"/>
                    <a:pt x="761" y="52452"/>
                  </a:cubicBezTo>
                  <a:close/>
                </a:path>
              </a:pathLst>
            </a:cu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Halbbogen 78">
              <a:extLst>
                <a:ext uri="{FF2B5EF4-FFF2-40B4-BE49-F238E27FC236}">
                  <a16:creationId xmlns:a16="http://schemas.microsoft.com/office/drawing/2014/main" id="{EDEE2433-C5C0-4C32-89EB-8AA7065706B4}"/>
                </a:ext>
              </a:extLst>
            </p:cNvPr>
            <p:cNvSpPr/>
            <p:nvPr/>
          </p:nvSpPr>
          <p:spPr bwMode="gray">
            <a:xfrm rot="18097640">
              <a:off x="1207523" y="2959693"/>
              <a:ext cx="387603" cy="387603"/>
            </a:xfrm>
            <a:prstGeom prst="blockArc">
              <a:avLst>
                <a:gd name="adj1" fmla="val 18012042"/>
                <a:gd name="adj2" fmla="val 21533125"/>
                <a:gd name="adj3" fmla="val 1199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Gleichschenkliges Dreieck 81">
              <a:extLst>
                <a:ext uri="{FF2B5EF4-FFF2-40B4-BE49-F238E27FC236}">
                  <a16:creationId xmlns:a16="http://schemas.microsoft.com/office/drawing/2014/main" id="{5111790A-BCD1-4470-A6BA-3511781A6F88}"/>
                </a:ext>
              </a:extLst>
            </p:cNvPr>
            <p:cNvSpPr/>
            <p:nvPr/>
          </p:nvSpPr>
          <p:spPr bwMode="gray">
            <a:xfrm flipV="1">
              <a:off x="1301314" y="2860045"/>
              <a:ext cx="200025" cy="5238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Ellipse 82">
              <a:extLst>
                <a:ext uri="{FF2B5EF4-FFF2-40B4-BE49-F238E27FC236}">
                  <a16:creationId xmlns:a16="http://schemas.microsoft.com/office/drawing/2014/main" id="{E6DCDF11-F87E-4D3C-BF19-F666B03C47F7}"/>
                </a:ext>
              </a:extLst>
            </p:cNvPr>
            <p:cNvSpPr/>
            <p:nvPr/>
          </p:nvSpPr>
          <p:spPr bwMode="gray">
            <a:xfrm>
              <a:off x="1327850" y="2660542"/>
              <a:ext cx="146952" cy="146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9" name="Gruppieren 88">
            <a:extLst>
              <a:ext uri="{FF2B5EF4-FFF2-40B4-BE49-F238E27FC236}">
                <a16:creationId xmlns:a16="http://schemas.microsoft.com/office/drawing/2014/main" id="{B90B0FB6-2DB2-4A23-9C60-9BAB7AA03892}"/>
              </a:ext>
            </a:extLst>
          </p:cNvPr>
          <p:cNvGrpSpPr/>
          <p:nvPr/>
        </p:nvGrpSpPr>
        <p:grpSpPr>
          <a:xfrm flipH="1">
            <a:off x="654680" y="2784001"/>
            <a:ext cx="665163" cy="633413"/>
            <a:chOff x="222557" y="2898258"/>
            <a:chExt cx="665163" cy="633413"/>
          </a:xfrm>
        </p:grpSpPr>
        <p:sp>
          <p:nvSpPr>
            <p:cNvPr id="67" name="Freeform 71">
              <a:extLst>
                <a:ext uri="{FF2B5EF4-FFF2-40B4-BE49-F238E27FC236}">
                  <a16:creationId xmlns:a16="http://schemas.microsoft.com/office/drawing/2014/main" id="{663DE352-7104-411C-85E4-F24272329B19}"/>
                </a:ext>
              </a:extLst>
            </p:cNvPr>
            <p:cNvSpPr>
              <a:spLocks noEditPoints="1"/>
            </p:cNvSpPr>
            <p:nvPr/>
          </p:nvSpPr>
          <p:spPr bwMode="auto">
            <a:xfrm>
              <a:off x="222557" y="2898258"/>
              <a:ext cx="665163" cy="633413"/>
            </a:xfrm>
            <a:custGeom>
              <a:avLst/>
              <a:gdLst>
                <a:gd name="T0" fmla="*/ 3367 w 3488"/>
                <a:gd name="T1" fmla="*/ 1128 h 3320"/>
                <a:gd name="T2" fmla="*/ 1306 w 3488"/>
                <a:gd name="T3" fmla="*/ 313 h 3320"/>
                <a:gd name="T4" fmla="*/ 1198 w 3488"/>
                <a:gd name="T5" fmla="*/ 188 h 3320"/>
                <a:gd name="T6" fmla="*/ 784 w 3488"/>
                <a:gd name="T7" fmla="*/ 13 h 3320"/>
                <a:gd name="T8" fmla="*/ 685 w 3488"/>
                <a:gd name="T9" fmla="*/ 169 h 3320"/>
                <a:gd name="T10" fmla="*/ 762 w 3488"/>
                <a:gd name="T11" fmla="*/ 584 h 3320"/>
                <a:gd name="T12" fmla="*/ 759 w 3488"/>
                <a:gd name="T13" fmla="*/ 609 h 3320"/>
                <a:gd name="T14" fmla="*/ 297 w 3488"/>
                <a:gd name="T15" fmla="*/ 1269 h 3320"/>
                <a:gd name="T16" fmla="*/ 297 w 3488"/>
                <a:gd name="T17" fmla="*/ 1269 h 3320"/>
                <a:gd name="T18" fmla="*/ 172 w 3488"/>
                <a:gd name="T19" fmla="*/ 1269 h 3320"/>
                <a:gd name="T20" fmla="*/ 0 w 3488"/>
                <a:gd name="T21" fmla="*/ 1441 h 3320"/>
                <a:gd name="T22" fmla="*/ 0 w 3488"/>
                <a:gd name="T23" fmla="*/ 1868 h 3320"/>
                <a:gd name="T24" fmla="*/ 172 w 3488"/>
                <a:gd name="T25" fmla="*/ 2040 h 3320"/>
                <a:gd name="T26" fmla="*/ 290 w 3488"/>
                <a:gd name="T27" fmla="*/ 2040 h 3320"/>
                <a:gd name="T28" fmla="*/ 701 w 3488"/>
                <a:gd name="T29" fmla="*/ 2674 h 3320"/>
                <a:gd name="T30" fmla="*/ 704 w 3488"/>
                <a:gd name="T31" fmla="*/ 2680 h 3320"/>
                <a:gd name="T32" fmla="*/ 724 w 3488"/>
                <a:gd name="T33" fmla="*/ 2696 h 3320"/>
                <a:gd name="T34" fmla="*/ 915 w 3488"/>
                <a:gd name="T35" fmla="*/ 3088 h 3320"/>
                <a:gd name="T36" fmla="*/ 915 w 3488"/>
                <a:gd name="T37" fmla="*/ 3228 h 3320"/>
                <a:gd name="T38" fmla="*/ 1007 w 3488"/>
                <a:gd name="T39" fmla="*/ 3320 h 3320"/>
                <a:gd name="T40" fmla="*/ 1571 w 3488"/>
                <a:gd name="T41" fmla="*/ 3320 h 3320"/>
                <a:gd name="T42" fmla="*/ 1666 w 3488"/>
                <a:gd name="T43" fmla="*/ 3228 h 3320"/>
                <a:gd name="T44" fmla="*/ 1666 w 3488"/>
                <a:gd name="T45" fmla="*/ 3094 h 3320"/>
                <a:gd name="T46" fmla="*/ 1861 w 3488"/>
                <a:gd name="T47" fmla="*/ 3104 h 3320"/>
                <a:gd name="T48" fmla="*/ 2109 w 3488"/>
                <a:gd name="T49" fmla="*/ 3088 h 3320"/>
                <a:gd name="T50" fmla="*/ 2109 w 3488"/>
                <a:gd name="T51" fmla="*/ 3228 h 3320"/>
                <a:gd name="T52" fmla="*/ 2205 w 3488"/>
                <a:gd name="T53" fmla="*/ 3320 h 3320"/>
                <a:gd name="T54" fmla="*/ 2765 w 3488"/>
                <a:gd name="T55" fmla="*/ 3320 h 3320"/>
                <a:gd name="T56" fmla="*/ 2858 w 3488"/>
                <a:gd name="T57" fmla="*/ 3234 h 3320"/>
                <a:gd name="T58" fmla="*/ 2858 w 3488"/>
                <a:gd name="T59" fmla="*/ 3228 h 3320"/>
                <a:gd name="T60" fmla="*/ 2858 w 3488"/>
                <a:gd name="T61" fmla="*/ 3187 h 3320"/>
                <a:gd name="T62" fmla="*/ 3071 w 3488"/>
                <a:gd name="T63" fmla="*/ 2674 h 3320"/>
                <a:gd name="T64" fmla="*/ 3342 w 3488"/>
                <a:gd name="T65" fmla="*/ 2256 h 3320"/>
                <a:gd name="T66" fmla="*/ 3450 w 3488"/>
                <a:gd name="T67" fmla="*/ 1970 h 3320"/>
                <a:gd name="T68" fmla="*/ 3450 w 3488"/>
                <a:gd name="T69" fmla="*/ 1966 h 3320"/>
                <a:gd name="T70" fmla="*/ 3488 w 3488"/>
                <a:gd name="T71" fmla="*/ 1664 h 3320"/>
                <a:gd name="T72" fmla="*/ 3367 w 3488"/>
                <a:gd name="T73" fmla="*/ 1128 h 3320"/>
                <a:gd name="T74" fmla="*/ 876 w 3488"/>
                <a:gd name="T75" fmla="*/ 1297 h 3320"/>
                <a:gd name="T76" fmla="*/ 736 w 3488"/>
                <a:gd name="T77" fmla="*/ 1157 h 3320"/>
                <a:gd name="T78" fmla="*/ 876 w 3488"/>
                <a:gd name="T79" fmla="*/ 1017 h 3320"/>
                <a:gd name="T80" fmla="*/ 1013 w 3488"/>
                <a:gd name="T81" fmla="*/ 1157 h 3320"/>
                <a:gd name="T82" fmla="*/ 876 w 3488"/>
                <a:gd name="T83" fmla="*/ 129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8" h="3320">
                  <a:moveTo>
                    <a:pt x="3367" y="1128"/>
                  </a:moveTo>
                  <a:cubicBezTo>
                    <a:pt x="2906" y="147"/>
                    <a:pt x="1791" y="141"/>
                    <a:pt x="1306" y="313"/>
                  </a:cubicBezTo>
                  <a:cubicBezTo>
                    <a:pt x="1287" y="284"/>
                    <a:pt x="1259" y="243"/>
                    <a:pt x="1198" y="188"/>
                  </a:cubicBezTo>
                  <a:cubicBezTo>
                    <a:pt x="1109" y="106"/>
                    <a:pt x="975" y="36"/>
                    <a:pt x="784" y="13"/>
                  </a:cubicBezTo>
                  <a:cubicBezTo>
                    <a:pt x="701" y="0"/>
                    <a:pt x="641" y="96"/>
                    <a:pt x="685" y="169"/>
                  </a:cubicBezTo>
                  <a:cubicBezTo>
                    <a:pt x="752" y="278"/>
                    <a:pt x="806" y="421"/>
                    <a:pt x="762" y="584"/>
                  </a:cubicBezTo>
                  <a:cubicBezTo>
                    <a:pt x="759" y="590"/>
                    <a:pt x="759" y="599"/>
                    <a:pt x="759" y="609"/>
                  </a:cubicBezTo>
                  <a:cubicBezTo>
                    <a:pt x="542" y="784"/>
                    <a:pt x="380" y="1010"/>
                    <a:pt x="297" y="1269"/>
                  </a:cubicBezTo>
                  <a:cubicBezTo>
                    <a:pt x="297" y="1269"/>
                    <a:pt x="297" y="1269"/>
                    <a:pt x="297" y="1269"/>
                  </a:cubicBezTo>
                  <a:cubicBezTo>
                    <a:pt x="297" y="1269"/>
                    <a:pt x="297" y="1269"/>
                    <a:pt x="172" y="1269"/>
                  </a:cubicBezTo>
                  <a:cubicBezTo>
                    <a:pt x="77" y="1269"/>
                    <a:pt x="0" y="1345"/>
                    <a:pt x="0" y="1441"/>
                  </a:cubicBezTo>
                  <a:cubicBezTo>
                    <a:pt x="0" y="1441"/>
                    <a:pt x="0" y="1441"/>
                    <a:pt x="0" y="1868"/>
                  </a:cubicBezTo>
                  <a:cubicBezTo>
                    <a:pt x="0" y="1963"/>
                    <a:pt x="77" y="2040"/>
                    <a:pt x="172" y="2040"/>
                  </a:cubicBezTo>
                  <a:cubicBezTo>
                    <a:pt x="172" y="2040"/>
                    <a:pt x="172" y="2040"/>
                    <a:pt x="290" y="2040"/>
                  </a:cubicBezTo>
                  <a:cubicBezTo>
                    <a:pt x="364" y="2282"/>
                    <a:pt x="507" y="2502"/>
                    <a:pt x="701" y="2674"/>
                  </a:cubicBezTo>
                  <a:cubicBezTo>
                    <a:pt x="704" y="2677"/>
                    <a:pt x="704" y="2677"/>
                    <a:pt x="704" y="2680"/>
                  </a:cubicBezTo>
                  <a:cubicBezTo>
                    <a:pt x="711" y="2686"/>
                    <a:pt x="717" y="2690"/>
                    <a:pt x="724" y="2696"/>
                  </a:cubicBezTo>
                  <a:cubicBezTo>
                    <a:pt x="899" y="2855"/>
                    <a:pt x="915" y="3040"/>
                    <a:pt x="915" y="3088"/>
                  </a:cubicBezTo>
                  <a:cubicBezTo>
                    <a:pt x="915" y="3088"/>
                    <a:pt x="915" y="3088"/>
                    <a:pt x="915" y="3228"/>
                  </a:cubicBezTo>
                  <a:cubicBezTo>
                    <a:pt x="915" y="3282"/>
                    <a:pt x="956" y="3320"/>
                    <a:pt x="1007" y="3320"/>
                  </a:cubicBezTo>
                  <a:cubicBezTo>
                    <a:pt x="1007" y="3320"/>
                    <a:pt x="1007" y="3320"/>
                    <a:pt x="1571" y="3320"/>
                  </a:cubicBezTo>
                  <a:cubicBezTo>
                    <a:pt x="1622" y="3320"/>
                    <a:pt x="1666" y="3282"/>
                    <a:pt x="1666" y="3228"/>
                  </a:cubicBezTo>
                  <a:cubicBezTo>
                    <a:pt x="1666" y="3228"/>
                    <a:pt x="1666" y="3228"/>
                    <a:pt x="1666" y="3094"/>
                  </a:cubicBezTo>
                  <a:cubicBezTo>
                    <a:pt x="1730" y="3101"/>
                    <a:pt x="1794" y="3104"/>
                    <a:pt x="1861" y="3104"/>
                  </a:cubicBezTo>
                  <a:cubicBezTo>
                    <a:pt x="1944" y="3104"/>
                    <a:pt x="2030" y="3097"/>
                    <a:pt x="2109" y="3088"/>
                  </a:cubicBezTo>
                  <a:cubicBezTo>
                    <a:pt x="2109" y="3088"/>
                    <a:pt x="2109" y="3088"/>
                    <a:pt x="2109" y="3228"/>
                  </a:cubicBezTo>
                  <a:cubicBezTo>
                    <a:pt x="2109" y="3282"/>
                    <a:pt x="2154" y="3320"/>
                    <a:pt x="2205" y="3320"/>
                  </a:cubicBezTo>
                  <a:cubicBezTo>
                    <a:pt x="2205" y="3320"/>
                    <a:pt x="2205" y="3320"/>
                    <a:pt x="2765" y="3320"/>
                  </a:cubicBezTo>
                  <a:cubicBezTo>
                    <a:pt x="2816" y="3320"/>
                    <a:pt x="2855" y="3282"/>
                    <a:pt x="2858" y="3234"/>
                  </a:cubicBezTo>
                  <a:cubicBezTo>
                    <a:pt x="2858" y="3231"/>
                    <a:pt x="2858" y="3228"/>
                    <a:pt x="2858" y="3228"/>
                  </a:cubicBezTo>
                  <a:cubicBezTo>
                    <a:pt x="2858" y="3228"/>
                    <a:pt x="2858" y="3228"/>
                    <a:pt x="2858" y="3187"/>
                  </a:cubicBezTo>
                  <a:cubicBezTo>
                    <a:pt x="2864" y="3088"/>
                    <a:pt x="2893" y="2858"/>
                    <a:pt x="3071" y="2674"/>
                  </a:cubicBezTo>
                  <a:cubicBezTo>
                    <a:pt x="3192" y="2549"/>
                    <a:pt x="3281" y="2390"/>
                    <a:pt x="3342" y="2256"/>
                  </a:cubicBezTo>
                  <a:cubicBezTo>
                    <a:pt x="3390" y="2167"/>
                    <a:pt x="3425" y="2071"/>
                    <a:pt x="3450" y="1970"/>
                  </a:cubicBezTo>
                  <a:cubicBezTo>
                    <a:pt x="3450" y="1966"/>
                    <a:pt x="3450" y="1966"/>
                    <a:pt x="3450" y="1966"/>
                  </a:cubicBezTo>
                  <a:cubicBezTo>
                    <a:pt x="3476" y="1868"/>
                    <a:pt x="3488" y="1769"/>
                    <a:pt x="3488" y="1664"/>
                  </a:cubicBezTo>
                  <a:cubicBezTo>
                    <a:pt x="3488" y="1476"/>
                    <a:pt x="3425" y="1246"/>
                    <a:pt x="3367" y="1128"/>
                  </a:cubicBezTo>
                  <a:close/>
                  <a:moveTo>
                    <a:pt x="876" y="1297"/>
                  </a:moveTo>
                  <a:cubicBezTo>
                    <a:pt x="797" y="1297"/>
                    <a:pt x="736" y="1237"/>
                    <a:pt x="736" y="1157"/>
                  </a:cubicBezTo>
                  <a:cubicBezTo>
                    <a:pt x="736" y="1081"/>
                    <a:pt x="797" y="1017"/>
                    <a:pt x="876" y="1017"/>
                  </a:cubicBezTo>
                  <a:cubicBezTo>
                    <a:pt x="953" y="1017"/>
                    <a:pt x="1013" y="1081"/>
                    <a:pt x="1013" y="1157"/>
                  </a:cubicBezTo>
                  <a:cubicBezTo>
                    <a:pt x="1013" y="1237"/>
                    <a:pt x="953" y="1297"/>
                    <a:pt x="876" y="1297"/>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1" name="Group 74">
              <a:extLst>
                <a:ext uri="{FF2B5EF4-FFF2-40B4-BE49-F238E27FC236}">
                  <a16:creationId xmlns:a16="http://schemas.microsoft.com/office/drawing/2014/main" id="{34B0DFED-B978-46B3-B223-38D2192FDA99}"/>
                </a:ext>
              </a:extLst>
            </p:cNvPr>
            <p:cNvGrpSpPr>
              <a:grpSpLocks noChangeAspect="1"/>
            </p:cNvGrpSpPr>
            <p:nvPr/>
          </p:nvGrpSpPr>
          <p:grpSpPr bwMode="auto">
            <a:xfrm>
              <a:off x="350085" y="3155447"/>
              <a:ext cx="95667" cy="140738"/>
              <a:chOff x="794" y="803"/>
              <a:chExt cx="329" cy="484"/>
            </a:xfrm>
            <a:solidFill>
              <a:schemeClr val="bg1"/>
            </a:solidFill>
          </p:grpSpPr>
          <p:sp>
            <p:nvSpPr>
              <p:cNvPr id="73" name="Freeform 75">
                <a:extLst>
                  <a:ext uri="{FF2B5EF4-FFF2-40B4-BE49-F238E27FC236}">
                    <a16:creationId xmlns:a16="http://schemas.microsoft.com/office/drawing/2014/main" id="{8B2C3D5B-C05B-4E55-AEB2-36991EF79C23}"/>
                  </a:ext>
                </a:extLst>
              </p:cNvPr>
              <p:cNvSpPr>
                <a:spLocks noEditPoints="1"/>
              </p:cNvSpPr>
              <p:nvPr/>
            </p:nvSpPr>
            <p:spPr bwMode="auto">
              <a:xfrm>
                <a:off x="976" y="982"/>
                <a:ext cx="147" cy="213"/>
              </a:xfrm>
              <a:custGeom>
                <a:avLst/>
                <a:gdLst>
                  <a:gd name="T0" fmla="*/ 612 w 612"/>
                  <a:gd name="T1" fmla="*/ 599 h 888"/>
                  <a:gd name="T2" fmla="*/ 601 w 612"/>
                  <a:gd name="T3" fmla="*/ 517 h 888"/>
                  <a:gd name="T4" fmla="*/ 553 w 612"/>
                  <a:gd name="T5" fmla="*/ 367 h 888"/>
                  <a:gd name="T6" fmla="*/ 268 w 612"/>
                  <a:gd name="T7" fmla="*/ 0 h 888"/>
                  <a:gd name="T8" fmla="*/ 173 w 612"/>
                  <a:gd name="T9" fmla="*/ 229 h 888"/>
                  <a:gd name="T10" fmla="*/ 35 w 612"/>
                  <a:gd name="T11" fmla="*/ 630 h 888"/>
                  <a:gd name="T12" fmla="*/ 35 w 612"/>
                  <a:gd name="T13" fmla="*/ 630 h 888"/>
                  <a:gd name="T14" fmla="*/ 323 w 612"/>
                  <a:gd name="T15" fmla="*/ 888 h 888"/>
                  <a:gd name="T16" fmla="*/ 612 w 612"/>
                  <a:gd name="T17" fmla="*/ 599 h 888"/>
                  <a:gd name="T18" fmla="*/ 178 w 612"/>
                  <a:gd name="T19" fmla="*/ 389 h 888"/>
                  <a:gd name="T20" fmla="*/ 106 w 612"/>
                  <a:gd name="T21" fmla="*/ 618 h 888"/>
                  <a:gd name="T22" fmla="*/ 91 w 612"/>
                  <a:gd name="T23" fmla="*/ 635 h 888"/>
                  <a:gd name="T24" fmla="*/ 90 w 612"/>
                  <a:gd name="T25" fmla="*/ 635 h 888"/>
                  <a:gd name="T26" fmla="*/ 74 w 612"/>
                  <a:gd name="T27" fmla="*/ 620 h 888"/>
                  <a:gd name="T28" fmla="*/ 162 w 612"/>
                  <a:gd name="T29" fmla="*/ 363 h 888"/>
                  <a:gd name="T30" fmla="*/ 183 w 612"/>
                  <a:gd name="T31" fmla="*/ 368 h 888"/>
                  <a:gd name="T32" fmla="*/ 178 w 612"/>
                  <a:gd name="T33" fmla="*/ 389 h 888"/>
                  <a:gd name="T34" fmla="*/ 178 w 612"/>
                  <a:gd name="T35" fmla="*/ 389 h 888"/>
                  <a:gd name="T36" fmla="*/ 178 w 612"/>
                  <a:gd name="T37" fmla="*/ 389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2" h="888">
                    <a:moveTo>
                      <a:pt x="612" y="599"/>
                    </a:moveTo>
                    <a:cubicBezTo>
                      <a:pt x="612" y="570"/>
                      <a:pt x="608" y="543"/>
                      <a:pt x="601" y="517"/>
                    </a:cubicBezTo>
                    <a:cubicBezTo>
                      <a:pt x="593" y="465"/>
                      <a:pt x="577" y="414"/>
                      <a:pt x="553" y="367"/>
                    </a:cubicBezTo>
                    <a:cubicBezTo>
                      <a:pt x="438" y="143"/>
                      <a:pt x="268" y="0"/>
                      <a:pt x="268" y="0"/>
                    </a:cubicBezTo>
                    <a:cubicBezTo>
                      <a:pt x="268" y="0"/>
                      <a:pt x="266" y="121"/>
                      <a:pt x="173" y="229"/>
                    </a:cubicBezTo>
                    <a:cubicBezTo>
                      <a:pt x="0" y="429"/>
                      <a:pt x="35" y="630"/>
                      <a:pt x="35" y="630"/>
                    </a:cubicBezTo>
                    <a:cubicBezTo>
                      <a:pt x="35" y="630"/>
                      <a:pt x="35" y="630"/>
                      <a:pt x="35" y="630"/>
                    </a:cubicBezTo>
                    <a:cubicBezTo>
                      <a:pt x="51" y="775"/>
                      <a:pt x="174" y="888"/>
                      <a:pt x="323" y="888"/>
                    </a:cubicBezTo>
                    <a:cubicBezTo>
                      <a:pt x="483" y="888"/>
                      <a:pt x="612" y="759"/>
                      <a:pt x="612" y="599"/>
                    </a:cubicBezTo>
                    <a:close/>
                    <a:moveTo>
                      <a:pt x="178" y="389"/>
                    </a:moveTo>
                    <a:cubicBezTo>
                      <a:pt x="175" y="392"/>
                      <a:pt x="94" y="444"/>
                      <a:pt x="106" y="618"/>
                    </a:cubicBezTo>
                    <a:cubicBezTo>
                      <a:pt x="106" y="627"/>
                      <a:pt x="99" y="634"/>
                      <a:pt x="91" y="635"/>
                    </a:cubicBezTo>
                    <a:cubicBezTo>
                      <a:pt x="90" y="635"/>
                      <a:pt x="90" y="635"/>
                      <a:pt x="90" y="635"/>
                    </a:cubicBezTo>
                    <a:cubicBezTo>
                      <a:pt x="82" y="635"/>
                      <a:pt x="75" y="628"/>
                      <a:pt x="74" y="620"/>
                    </a:cubicBezTo>
                    <a:cubicBezTo>
                      <a:pt x="62" y="426"/>
                      <a:pt x="158" y="365"/>
                      <a:pt x="162" y="363"/>
                    </a:cubicBezTo>
                    <a:cubicBezTo>
                      <a:pt x="169" y="358"/>
                      <a:pt x="179" y="360"/>
                      <a:pt x="183" y="368"/>
                    </a:cubicBezTo>
                    <a:cubicBezTo>
                      <a:pt x="188" y="375"/>
                      <a:pt x="185" y="385"/>
                      <a:pt x="178" y="389"/>
                    </a:cubicBezTo>
                    <a:close/>
                    <a:moveTo>
                      <a:pt x="178" y="389"/>
                    </a:moveTo>
                    <a:cubicBezTo>
                      <a:pt x="178" y="389"/>
                      <a:pt x="178" y="389"/>
                      <a:pt x="178" y="389"/>
                    </a:cubicBezTo>
                  </a:path>
                </a:pathLst>
              </a:custGeom>
              <a:solidFill>
                <a:schemeClr val="accent1">
                  <a:lumMod val="20000"/>
                  <a:lumOff val="80000"/>
                </a:schemeClr>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6">
                <a:extLst>
                  <a:ext uri="{FF2B5EF4-FFF2-40B4-BE49-F238E27FC236}">
                    <a16:creationId xmlns:a16="http://schemas.microsoft.com/office/drawing/2014/main" id="{594D65CD-05C2-4C9D-9951-BCD5212B85C4}"/>
                  </a:ext>
                </a:extLst>
              </p:cNvPr>
              <p:cNvSpPr>
                <a:spLocks noEditPoints="1"/>
              </p:cNvSpPr>
              <p:nvPr/>
            </p:nvSpPr>
            <p:spPr bwMode="auto">
              <a:xfrm>
                <a:off x="909" y="1180"/>
                <a:ext cx="73" cy="107"/>
              </a:xfrm>
              <a:custGeom>
                <a:avLst/>
                <a:gdLst>
                  <a:gd name="T0" fmla="*/ 304 w 304"/>
                  <a:gd name="T1" fmla="*/ 300 h 444"/>
                  <a:gd name="T2" fmla="*/ 299 w 304"/>
                  <a:gd name="T3" fmla="*/ 259 h 444"/>
                  <a:gd name="T4" fmla="*/ 275 w 304"/>
                  <a:gd name="T5" fmla="*/ 184 h 444"/>
                  <a:gd name="T6" fmla="*/ 133 w 304"/>
                  <a:gd name="T7" fmla="*/ 0 h 444"/>
                  <a:gd name="T8" fmla="*/ 86 w 304"/>
                  <a:gd name="T9" fmla="*/ 115 h 444"/>
                  <a:gd name="T10" fmla="*/ 17 w 304"/>
                  <a:gd name="T11" fmla="*/ 315 h 444"/>
                  <a:gd name="T12" fmla="*/ 17 w 304"/>
                  <a:gd name="T13" fmla="*/ 315 h 444"/>
                  <a:gd name="T14" fmla="*/ 161 w 304"/>
                  <a:gd name="T15" fmla="*/ 444 h 444"/>
                  <a:gd name="T16" fmla="*/ 304 w 304"/>
                  <a:gd name="T17" fmla="*/ 300 h 444"/>
                  <a:gd name="T18" fmla="*/ 89 w 304"/>
                  <a:gd name="T19" fmla="*/ 195 h 444"/>
                  <a:gd name="T20" fmla="*/ 53 w 304"/>
                  <a:gd name="T21" fmla="*/ 309 h 444"/>
                  <a:gd name="T22" fmla="*/ 45 w 304"/>
                  <a:gd name="T23" fmla="*/ 317 h 444"/>
                  <a:gd name="T24" fmla="*/ 45 w 304"/>
                  <a:gd name="T25" fmla="*/ 317 h 444"/>
                  <a:gd name="T26" fmla="*/ 37 w 304"/>
                  <a:gd name="T27" fmla="*/ 310 h 444"/>
                  <a:gd name="T28" fmla="*/ 81 w 304"/>
                  <a:gd name="T29" fmla="*/ 181 h 444"/>
                  <a:gd name="T30" fmla="*/ 91 w 304"/>
                  <a:gd name="T31" fmla="*/ 184 h 444"/>
                  <a:gd name="T32" fmla="*/ 89 w 304"/>
                  <a:gd name="T33" fmla="*/ 195 h 444"/>
                  <a:gd name="T34" fmla="*/ 89 w 304"/>
                  <a:gd name="T35" fmla="*/ 195 h 444"/>
                  <a:gd name="T36" fmla="*/ 89 w 304"/>
                  <a:gd name="T37"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444">
                    <a:moveTo>
                      <a:pt x="304" y="300"/>
                    </a:moveTo>
                    <a:cubicBezTo>
                      <a:pt x="304" y="285"/>
                      <a:pt x="302" y="272"/>
                      <a:pt x="299" y="259"/>
                    </a:cubicBezTo>
                    <a:cubicBezTo>
                      <a:pt x="295" y="233"/>
                      <a:pt x="287" y="207"/>
                      <a:pt x="275" y="184"/>
                    </a:cubicBezTo>
                    <a:cubicBezTo>
                      <a:pt x="218" y="72"/>
                      <a:pt x="133" y="0"/>
                      <a:pt x="133" y="0"/>
                    </a:cubicBezTo>
                    <a:cubicBezTo>
                      <a:pt x="133" y="0"/>
                      <a:pt x="132" y="61"/>
                      <a:pt x="86" y="115"/>
                    </a:cubicBezTo>
                    <a:cubicBezTo>
                      <a:pt x="0" y="215"/>
                      <a:pt x="17" y="315"/>
                      <a:pt x="17" y="315"/>
                    </a:cubicBezTo>
                    <a:cubicBezTo>
                      <a:pt x="17" y="315"/>
                      <a:pt x="17" y="315"/>
                      <a:pt x="17" y="315"/>
                    </a:cubicBezTo>
                    <a:cubicBezTo>
                      <a:pt x="25" y="388"/>
                      <a:pt x="87" y="444"/>
                      <a:pt x="161" y="444"/>
                    </a:cubicBezTo>
                    <a:cubicBezTo>
                      <a:pt x="240" y="444"/>
                      <a:pt x="304" y="380"/>
                      <a:pt x="304" y="300"/>
                    </a:cubicBezTo>
                    <a:close/>
                    <a:moveTo>
                      <a:pt x="89" y="195"/>
                    </a:moveTo>
                    <a:cubicBezTo>
                      <a:pt x="87" y="196"/>
                      <a:pt x="47" y="222"/>
                      <a:pt x="53" y="309"/>
                    </a:cubicBezTo>
                    <a:cubicBezTo>
                      <a:pt x="53" y="314"/>
                      <a:pt x="49" y="317"/>
                      <a:pt x="45" y="317"/>
                    </a:cubicBezTo>
                    <a:cubicBezTo>
                      <a:pt x="45" y="317"/>
                      <a:pt x="45" y="317"/>
                      <a:pt x="45" y="317"/>
                    </a:cubicBezTo>
                    <a:cubicBezTo>
                      <a:pt x="41" y="317"/>
                      <a:pt x="37" y="314"/>
                      <a:pt x="37" y="310"/>
                    </a:cubicBezTo>
                    <a:cubicBezTo>
                      <a:pt x="31" y="214"/>
                      <a:pt x="79" y="183"/>
                      <a:pt x="81" y="181"/>
                    </a:cubicBezTo>
                    <a:cubicBezTo>
                      <a:pt x="84" y="179"/>
                      <a:pt x="89" y="180"/>
                      <a:pt x="91" y="184"/>
                    </a:cubicBezTo>
                    <a:cubicBezTo>
                      <a:pt x="94" y="188"/>
                      <a:pt x="92" y="193"/>
                      <a:pt x="89" y="195"/>
                    </a:cubicBezTo>
                    <a:close/>
                    <a:moveTo>
                      <a:pt x="89" y="195"/>
                    </a:moveTo>
                    <a:cubicBezTo>
                      <a:pt x="89" y="195"/>
                      <a:pt x="89" y="195"/>
                      <a:pt x="89" y="195"/>
                    </a:cubicBezTo>
                  </a:path>
                </a:pathLst>
              </a:custGeom>
              <a:solidFill>
                <a:schemeClr val="accent1">
                  <a:lumMod val="20000"/>
                  <a:lumOff val="80000"/>
                </a:schemeClr>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77">
                <a:extLst>
                  <a:ext uri="{FF2B5EF4-FFF2-40B4-BE49-F238E27FC236}">
                    <a16:creationId xmlns:a16="http://schemas.microsoft.com/office/drawing/2014/main" id="{12833C31-4F26-4AFE-AD16-5A91A55814F0}"/>
                  </a:ext>
                </a:extLst>
              </p:cNvPr>
              <p:cNvSpPr>
                <a:spLocks noEditPoints="1"/>
              </p:cNvSpPr>
              <p:nvPr/>
            </p:nvSpPr>
            <p:spPr bwMode="auto">
              <a:xfrm>
                <a:off x="794" y="803"/>
                <a:ext cx="183" cy="264"/>
              </a:xfrm>
              <a:custGeom>
                <a:avLst/>
                <a:gdLst>
                  <a:gd name="T0" fmla="*/ 760 w 760"/>
                  <a:gd name="T1" fmla="*/ 739 h 1096"/>
                  <a:gd name="T2" fmla="*/ 745 w 760"/>
                  <a:gd name="T3" fmla="*/ 637 h 1096"/>
                  <a:gd name="T4" fmla="*/ 686 w 760"/>
                  <a:gd name="T5" fmla="*/ 453 h 1096"/>
                  <a:gd name="T6" fmla="*/ 333 w 760"/>
                  <a:gd name="T7" fmla="*/ 0 h 1096"/>
                  <a:gd name="T8" fmla="*/ 214 w 760"/>
                  <a:gd name="T9" fmla="*/ 283 h 1096"/>
                  <a:gd name="T10" fmla="*/ 44 w 760"/>
                  <a:gd name="T11" fmla="*/ 778 h 1096"/>
                  <a:gd name="T12" fmla="*/ 44 w 760"/>
                  <a:gd name="T13" fmla="*/ 778 h 1096"/>
                  <a:gd name="T14" fmla="*/ 400 w 760"/>
                  <a:gd name="T15" fmla="*/ 1096 h 1096"/>
                  <a:gd name="T16" fmla="*/ 760 w 760"/>
                  <a:gd name="T17" fmla="*/ 739 h 1096"/>
                  <a:gd name="T18" fmla="*/ 222 w 760"/>
                  <a:gd name="T19" fmla="*/ 480 h 1096"/>
                  <a:gd name="T20" fmla="*/ 131 w 760"/>
                  <a:gd name="T21" fmla="*/ 763 h 1096"/>
                  <a:gd name="T22" fmla="*/ 113 w 760"/>
                  <a:gd name="T23" fmla="*/ 783 h 1096"/>
                  <a:gd name="T24" fmla="*/ 111 w 760"/>
                  <a:gd name="T25" fmla="*/ 783 h 1096"/>
                  <a:gd name="T26" fmla="*/ 92 w 760"/>
                  <a:gd name="T27" fmla="*/ 765 h 1096"/>
                  <a:gd name="T28" fmla="*/ 201 w 760"/>
                  <a:gd name="T29" fmla="*/ 448 h 1096"/>
                  <a:gd name="T30" fmla="*/ 228 w 760"/>
                  <a:gd name="T31" fmla="*/ 454 h 1096"/>
                  <a:gd name="T32" fmla="*/ 222 w 760"/>
                  <a:gd name="T33" fmla="*/ 480 h 1096"/>
                  <a:gd name="T34" fmla="*/ 222 w 760"/>
                  <a:gd name="T35" fmla="*/ 480 h 1096"/>
                  <a:gd name="T36" fmla="*/ 222 w 760"/>
                  <a:gd name="T37" fmla="*/ 48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0" h="1096">
                    <a:moveTo>
                      <a:pt x="760" y="739"/>
                    </a:moveTo>
                    <a:cubicBezTo>
                      <a:pt x="760" y="704"/>
                      <a:pt x="755" y="670"/>
                      <a:pt x="745" y="637"/>
                    </a:cubicBezTo>
                    <a:cubicBezTo>
                      <a:pt x="737" y="575"/>
                      <a:pt x="716" y="511"/>
                      <a:pt x="686" y="453"/>
                    </a:cubicBezTo>
                    <a:cubicBezTo>
                      <a:pt x="543" y="176"/>
                      <a:pt x="333" y="0"/>
                      <a:pt x="333" y="0"/>
                    </a:cubicBezTo>
                    <a:cubicBezTo>
                      <a:pt x="333" y="0"/>
                      <a:pt x="330" y="150"/>
                      <a:pt x="214" y="283"/>
                    </a:cubicBezTo>
                    <a:cubicBezTo>
                      <a:pt x="0" y="530"/>
                      <a:pt x="44" y="778"/>
                      <a:pt x="44" y="778"/>
                    </a:cubicBezTo>
                    <a:cubicBezTo>
                      <a:pt x="44" y="778"/>
                      <a:pt x="44" y="778"/>
                      <a:pt x="44" y="778"/>
                    </a:cubicBezTo>
                    <a:cubicBezTo>
                      <a:pt x="63" y="957"/>
                      <a:pt x="215" y="1096"/>
                      <a:pt x="400" y="1096"/>
                    </a:cubicBezTo>
                    <a:cubicBezTo>
                      <a:pt x="599" y="1096"/>
                      <a:pt x="760" y="936"/>
                      <a:pt x="760" y="739"/>
                    </a:cubicBezTo>
                    <a:close/>
                    <a:moveTo>
                      <a:pt x="222" y="480"/>
                    </a:moveTo>
                    <a:cubicBezTo>
                      <a:pt x="217" y="483"/>
                      <a:pt x="117" y="549"/>
                      <a:pt x="131" y="763"/>
                    </a:cubicBezTo>
                    <a:cubicBezTo>
                      <a:pt x="132" y="773"/>
                      <a:pt x="123" y="783"/>
                      <a:pt x="113" y="783"/>
                    </a:cubicBezTo>
                    <a:cubicBezTo>
                      <a:pt x="111" y="783"/>
                      <a:pt x="111" y="783"/>
                      <a:pt x="111" y="783"/>
                    </a:cubicBezTo>
                    <a:cubicBezTo>
                      <a:pt x="101" y="783"/>
                      <a:pt x="93" y="775"/>
                      <a:pt x="92" y="765"/>
                    </a:cubicBezTo>
                    <a:cubicBezTo>
                      <a:pt x="77" y="526"/>
                      <a:pt x="196" y="451"/>
                      <a:pt x="201" y="448"/>
                    </a:cubicBezTo>
                    <a:cubicBezTo>
                      <a:pt x="210" y="442"/>
                      <a:pt x="222" y="445"/>
                      <a:pt x="228" y="454"/>
                    </a:cubicBezTo>
                    <a:cubicBezTo>
                      <a:pt x="233" y="463"/>
                      <a:pt x="230" y="475"/>
                      <a:pt x="222" y="480"/>
                    </a:cubicBezTo>
                    <a:close/>
                    <a:moveTo>
                      <a:pt x="222" y="480"/>
                    </a:moveTo>
                    <a:cubicBezTo>
                      <a:pt x="222" y="480"/>
                      <a:pt x="222" y="480"/>
                      <a:pt x="222" y="480"/>
                    </a:cubicBezTo>
                  </a:path>
                </a:pathLst>
              </a:custGeom>
              <a:solidFill>
                <a:schemeClr val="accent1">
                  <a:lumMod val="20000"/>
                  <a:lumOff val="80000"/>
                </a:schemeClr>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Halbbogen 77">
              <a:extLst>
                <a:ext uri="{FF2B5EF4-FFF2-40B4-BE49-F238E27FC236}">
                  <a16:creationId xmlns:a16="http://schemas.microsoft.com/office/drawing/2014/main" id="{E34AD818-0FE7-4A40-8581-C9D5437080F4}"/>
                </a:ext>
              </a:extLst>
            </p:cNvPr>
            <p:cNvSpPr/>
            <p:nvPr/>
          </p:nvSpPr>
          <p:spPr bwMode="gray">
            <a:xfrm rot="18097640">
              <a:off x="393675" y="2959693"/>
              <a:ext cx="387603" cy="387603"/>
            </a:xfrm>
            <a:prstGeom prst="blockArc">
              <a:avLst>
                <a:gd name="adj1" fmla="val 18012042"/>
                <a:gd name="adj2" fmla="val 21533125"/>
                <a:gd name="adj3" fmla="val 1199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Freihandform: Form 87">
              <a:extLst>
                <a:ext uri="{FF2B5EF4-FFF2-40B4-BE49-F238E27FC236}">
                  <a16:creationId xmlns:a16="http://schemas.microsoft.com/office/drawing/2014/main" id="{93536F91-9C45-4E03-BB61-D276A51B406E}"/>
                </a:ext>
              </a:extLst>
            </p:cNvPr>
            <p:cNvSpPr/>
            <p:nvPr/>
          </p:nvSpPr>
          <p:spPr bwMode="gray">
            <a:xfrm>
              <a:off x="295656" y="3319249"/>
              <a:ext cx="150305" cy="116893"/>
            </a:xfrm>
            <a:custGeom>
              <a:avLst/>
              <a:gdLst>
                <a:gd name="connsiteX0" fmla="*/ 28193 w 157035"/>
                <a:gd name="connsiteY0" fmla="*/ 45457 h 122127"/>
                <a:gd name="connsiteX1" fmla="*/ 97249 w 157035"/>
                <a:gd name="connsiteY1" fmla="*/ 69269 h 122127"/>
                <a:gd name="connsiteX2" fmla="*/ 156780 w 157035"/>
                <a:gd name="connsiteY2" fmla="*/ 121657 h 122127"/>
                <a:gd name="connsiteX3" fmla="*/ 113918 w 157035"/>
                <a:gd name="connsiteY3" fmla="*/ 35932 h 122127"/>
                <a:gd name="connsiteX4" fmla="*/ 4380 w 157035"/>
                <a:gd name="connsiteY4" fmla="*/ 213 h 122127"/>
                <a:gd name="connsiteX5" fmla="*/ 28193 w 157035"/>
                <a:gd name="connsiteY5" fmla="*/ 45457 h 12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35" h="122127">
                  <a:moveTo>
                    <a:pt x="28193" y="45457"/>
                  </a:moveTo>
                  <a:cubicBezTo>
                    <a:pt x="43671" y="56966"/>
                    <a:pt x="75818" y="56569"/>
                    <a:pt x="97249" y="69269"/>
                  </a:cubicBezTo>
                  <a:cubicBezTo>
                    <a:pt x="118680" y="81969"/>
                    <a:pt x="154002" y="127213"/>
                    <a:pt x="156780" y="121657"/>
                  </a:cubicBezTo>
                  <a:cubicBezTo>
                    <a:pt x="159558" y="116101"/>
                    <a:pt x="139318" y="56173"/>
                    <a:pt x="113918" y="35932"/>
                  </a:cubicBezTo>
                  <a:cubicBezTo>
                    <a:pt x="88518" y="15691"/>
                    <a:pt x="18271" y="-2168"/>
                    <a:pt x="4380" y="213"/>
                  </a:cubicBezTo>
                  <a:cubicBezTo>
                    <a:pt x="-9511" y="2594"/>
                    <a:pt x="12715" y="33948"/>
                    <a:pt x="28193" y="45457"/>
                  </a:cubicBezTo>
                  <a:close/>
                </a:path>
              </a:pathLst>
            </a:cu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1" name="Gruppieren 90">
            <a:extLst>
              <a:ext uri="{FF2B5EF4-FFF2-40B4-BE49-F238E27FC236}">
                <a16:creationId xmlns:a16="http://schemas.microsoft.com/office/drawing/2014/main" id="{F4027191-133C-4CF7-BF76-4A0E75374A75}"/>
              </a:ext>
            </a:extLst>
          </p:cNvPr>
          <p:cNvGrpSpPr/>
          <p:nvPr/>
        </p:nvGrpSpPr>
        <p:grpSpPr>
          <a:xfrm>
            <a:off x="10037403" y="3717045"/>
            <a:ext cx="1122596" cy="768656"/>
            <a:chOff x="7304722" y="2164080"/>
            <a:chExt cx="3219917" cy="2204719"/>
          </a:xfrm>
        </p:grpSpPr>
        <p:grpSp>
          <p:nvGrpSpPr>
            <p:cNvPr id="92" name="Gruppieren 91">
              <a:extLst>
                <a:ext uri="{FF2B5EF4-FFF2-40B4-BE49-F238E27FC236}">
                  <a16:creationId xmlns:a16="http://schemas.microsoft.com/office/drawing/2014/main" id="{787559A5-B206-455E-94BC-B4F5FBA9DC0C}"/>
                </a:ext>
              </a:extLst>
            </p:cNvPr>
            <p:cNvGrpSpPr/>
            <p:nvPr/>
          </p:nvGrpSpPr>
          <p:grpSpPr>
            <a:xfrm>
              <a:off x="8654880" y="2164080"/>
              <a:ext cx="519600" cy="588956"/>
              <a:chOff x="8293899" y="3319465"/>
              <a:chExt cx="720726" cy="816928"/>
            </a:xfrm>
            <a:solidFill>
              <a:schemeClr val="accent1"/>
            </a:solidFill>
          </p:grpSpPr>
          <p:grpSp>
            <p:nvGrpSpPr>
              <p:cNvPr id="152" name="Gruppieren 151">
                <a:extLst>
                  <a:ext uri="{FF2B5EF4-FFF2-40B4-BE49-F238E27FC236}">
                    <a16:creationId xmlns:a16="http://schemas.microsoft.com/office/drawing/2014/main" id="{F94CB43D-70B0-46EF-A0EA-47E07A34B3ED}"/>
                  </a:ext>
                </a:extLst>
              </p:cNvPr>
              <p:cNvGrpSpPr/>
              <p:nvPr/>
            </p:nvGrpSpPr>
            <p:grpSpPr>
              <a:xfrm>
                <a:off x="8293899" y="3319465"/>
                <a:ext cx="720726" cy="623888"/>
                <a:chOff x="8642356" y="3319465"/>
                <a:chExt cx="720726" cy="623888"/>
              </a:xfrm>
              <a:grpFill/>
            </p:grpSpPr>
            <p:sp>
              <p:nvSpPr>
                <p:cNvPr id="154" name="Freeform 20">
                  <a:extLst>
                    <a:ext uri="{FF2B5EF4-FFF2-40B4-BE49-F238E27FC236}">
                      <a16:creationId xmlns:a16="http://schemas.microsoft.com/office/drawing/2014/main" id="{D31F6E62-B881-4606-A72F-FA4D7DA533D5}"/>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5" name="Freeform 21">
                  <a:extLst>
                    <a:ext uri="{FF2B5EF4-FFF2-40B4-BE49-F238E27FC236}">
                      <a16:creationId xmlns:a16="http://schemas.microsoft.com/office/drawing/2014/main" id="{14241E6A-D2B4-49BF-8E12-1BE6286060E1}"/>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22">
                  <a:extLst>
                    <a:ext uri="{FF2B5EF4-FFF2-40B4-BE49-F238E27FC236}">
                      <a16:creationId xmlns:a16="http://schemas.microsoft.com/office/drawing/2014/main" id="{9189FC59-E7A3-4077-A6C5-8A0B886DA95F}"/>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23">
                  <a:extLst>
                    <a:ext uri="{FF2B5EF4-FFF2-40B4-BE49-F238E27FC236}">
                      <a16:creationId xmlns:a16="http://schemas.microsoft.com/office/drawing/2014/main" id="{AFCA08DC-4B13-4C21-A421-4B9A508534B5}"/>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24">
                  <a:extLst>
                    <a:ext uri="{FF2B5EF4-FFF2-40B4-BE49-F238E27FC236}">
                      <a16:creationId xmlns:a16="http://schemas.microsoft.com/office/drawing/2014/main" id="{1D25EF2F-BC53-4C97-9C46-91F6D61BF692}"/>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25">
                  <a:extLst>
                    <a:ext uri="{FF2B5EF4-FFF2-40B4-BE49-F238E27FC236}">
                      <a16:creationId xmlns:a16="http://schemas.microsoft.com/office/drawing/2014/main" id="{7E71F705-94C0-45B2-80CF-0F9BFBF054BC}"/>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26">
                  <a:extLst>
                    <a:ext uri="{FF2B5EF4-FFF2-40B4-BE49-F238E27FC236}">
                      <a16:creationId xmlns:a16="http://schemas.microsoft.com/office/drawing/2014/main" id="{3FD7248D-B01E-46E6-9EDB-9E524530CB3B}"/>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53" name="Freeform 30">
                <a:extLst>
                  <a:ext uri="{FF2B5EF4-FFF2-40B4-BE49-F238E27FC236}">
                    <a16:creationId xmlns:a16="http://schemas.microsoft.com/office/drawing/2014/main" id="{BBCBFBE4-808A-4F47-B68D-C4A58140416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3" name="Freeform 47">
              <a:extLst>
                <a:ext uri="{FF2B5EF4-FFF2-40B4-BE49-F238E27FC236}">
                  <a16:creationId xmlns:a16="http://schemas.microsoft.com/office/drawing/2014/main" id="{6BFBEEA3-4933-4231-A86E-050AB425AB4D}"/>
                </a:ext>
              </a:extLst>
            </p:cNvPr>
            <p:cNvSpPr>
              <a:spLocks/>
            </p:cNvSpPr>
            <p:nvPr/>
          </p:nvSpPr>
          <p:spPr bwMode="auto">
            <a:xfrm>
              <a:off x="10060694" y="3669419"/>
              <a:ext cx="463945" cy="484719"/>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Freeform 48">
              <a:extLst>
                <a:ext uri="{FF2B5EF4-FFF2-40B4-BE49-F238E27FC236}">
                  <a16:creationId xmlns:a16="http://schemas.microsoft.com/office/drawing/2014/main" id="{CDCB2F3A-7DCA-4605-85E9-AD696548084A}"/>
                </a:ext>
              </a:extLst>
            </p:cNvPr>
            <p:cNvSpPr>
              <a:spLocks/>
            </p:cNvSpPr>
            <p:nvPr/>
          </p:nvSpPr>
          <p:spPr bwMode="auto">
            <a:xfrm>
              <a:off x="9901429" y="3136228"/>
              <a:ext cx="463945" cy="498568"/>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5" name="Freeform 49">
              <a:extLst>
                <a:ext uri="{FF2B5EF4-FFF2-40B4-BE49-F238E27FC236}">
                  <a16:creationId xmlns:a16="http://schemas.microsoft.com/office/drawing/2014/main" id="{8274159E-25AC-4DA0-9ED0-5409366117B7}"/>
                </a:ext>
              </a:extLst>
            </p:cNvPr>
            <p:cNvSpPr>
              <a:spLocks/>
            </p:cNvSpPr>
            <p:nvPr/>
          </p:nvSpPr>
          <p:spPr bwMode="auto">
            <a:xfrm>
              <a:off x="7304722" y="3669419"/>
              <a:ext cx="477794" cy="484719"/>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Freeform 50">
              <a:extLst>
                <a:ext uri="{FF2B5EF4-FFF2-40B4-BE49-F238E27FC236}">
                  <a16:creationId xmlns:a16="http://schemas.microsoft.com/office/drawing/2014/main" id="{6A122773-51AF-4950-B58D-B284355DA1E5}"/>
                </a:ext>
              </a:extLst>
            </p:cNvPr>
            <p:cNvSpPr>
              <a:spLocks/>
            </p:cNvSpPr>
            <p:nvPr/>
          </p:nvSpPr>
          <p:spPr bwMode="auto">
            <a:xfrm>
              <a:off x="7463987" y="3136228"/>
              <a:ext cx="463945" cy="498568"/>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51">
              <a:extLst>
                <a:ext uri="{FF2B5EF4-FFF2-40B4-BE49-F238E27FC236}">
                  <a16:creationId xmlns:a16="http://schemas.microsoft.com/office/drawing/2014/main" id="{74ED3BBE-E286-499B-AD4D-192E25E77C84}"/>
                </a:ext>
              </a:extLst>
            </p:cNvPr>
            <p:cNvSpPr>
              <a:spLocks/>
            </p:cNvSpPr>
            <p:nvPr/>
          </p:nvSpPr>
          <p:spPr bwMode="auto">
            <a:xfrm>
              <a:off x="8343405" y="3655569"/>
              <a:ext cx="1163325" cy="713230"/>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52">
              <a:extLst>
                <a:ext uri="{FF2B5EF4-FFF2-40B4-BE49-F238E27FC236}">
                  <a16:creationId xmlns:a16="http://schemas.microsoft.com/office/drawing/2014/main" id="{795B0023-7933-4981-849D-80DC61F5610A}"/>
                </a:ext>
              </a:extLst>
            </p:cNvPr>
            <p:cNvSpPr>
              <a:spLocks/>
            </p:cNvSpPr>
            <p:nvPr/>
          </p:nvSpPr>
          <p:spPr bwMode="auto">
            <a:xfrm>
              <a:off x="7747893" y="3655569"/>
              <a:ext cx="630134" cy="616286"/>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53">
              <a:extLst>
                <a:ext uri="{FF2B5EF4-FFF2-40B4-BE49-F238E27FC236}">
                  <a16:creationId xmlns:a16="http://schemas.microsoft.com/office/drawing/2014/main" id="{D2537041-2935-42F3-891A-7E64F0A65480}"/>
                </a:ext>
              </a:extLst>
            </p:cNvPr>
            <p:cNvSpPr>
              <a:spLocks/>
            </p:cNvSpPr>
            <p:nvPr/>
          </p:nvSpPr>
          <p:spPr bwMode="auto">
            <a:xfrm>
              <a:off x="9444409" y="3655569"/>
              <a:ext cx="637059" cy="616286"/>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54">
              <a:extLst>
                <a:ext uri="{FF2B5EF4-FFF2-40B4-BE49-F238E27FC236}">
                  <a16:creationId xmlns:a16="http://schemas.microsoft.com/office/drawing/2014/main" id="{2EDDAF03-8E36-40CF-B88B-A2B82358E8C4}"/>
                </a:ext>
              </a:extLst>
            </p:cNvPr>
            <p:cNvSpPr>
              <a:spLocks/>
            </p:cNvSpPr>
            <p:nvPr/>
          </p:nvSpPr>
          <p:spPr bwMode="auto">
            <a:xfrm>
              <a:off x="7941781" y="2976963"/>
              <a:ext cx="588587" cy="630135"/>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Oval 55">
              <a:extLst>
                <a:ext uri="{FF2B5EF4-FFF2-40B4-BE49-F238E27FC236}">
                  <a16:creationId xmlns:a16="http://schemas.microsoft.com/office/drawing/2014/main" id="{502273E0-1046-4759-A6CA-B694137388BD}"/>
                </a:ext>
              </a:extLst>
            </p:cNvPr>
            <p:cNvSpPr>
              <a:spLocks noChangeArrowheads="1"/>
            </p:cNvSpPr>
            <p:nvPr/>
          </p:nvSpPr>
          <p:spPr bwMode="auto">
            <a:xfrm>
              <a:off x="8551141" y="2893868"/>
              <a:ext cx="727078" cy="740928"/>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56">
              <a:extLst>
                <a:ext uri="{FF2B5EF4-FFF2-40B4-BE49-F238E27FC236}">
                  <a16:creationId xmlns:a16="http://schemas.microsoft.com/office/drawing/2014/main" id="{23A834F9-78E8-455B-AB1E-A22D192A885C}"/>
                </a:ext>
              </a:extLst>
            </p:cNvPr>
            <p:cNvSpPr>
              <a:spLocks/>
            </p:cNvSpPr>
            <p:nvPr/>
          </p:nvSpPr>
          <p:spPr bwMode="auto">
            <a:xfrm>
              <a:off x="9292069" y="2976963"/>
              <a:ext cx="581662" cy="630135"/>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3" name="Gruppieren 102">
              <a:extLst>
                <a:ext uri="{FF2B5EF4-FFF2-40B4-BE49-F238E27FC236}">
                  <a16:creationId xmlns:a16="http://schemas.microsoft.com/office/drawing/2014/main" id="{D7CF4C9B-F5C8-4E5C-AC8F-9DB9E3563F47}"/>
                </a:ext>
              </a:extLst>
            </p:cNvPr>
            <p:cNvGrpSpPr/>
            <p:nvPr/>
          </p:nvGrpSpPr>
          <p:grpSpPr>
            <a:xfrm>
              <a:off x="8016451" y="2382141"/>
              <a:ext cx="439247" cy="497878"/>
              <a:chOff x="8293899" y="3319465"/>
              <a:chExt cx="720726" cy="816928"/>
            </a:xfrm>
            <a:solidFill>
              <a:schemeClr val="accent1"/>
            </a:solidFill>
          </p:grpSpPr>
          <p:grpSp>
            <p:nvGrpSpPr>
              <p:cNvPr id="143" name="Gruppieren 142">
                <a:extLst>
                  <a:ext uri="{FF2B5EF4-FFF2-40B4-BE49-F238E27FC236}">
                    <a16:creationId xmlns:a16="http://schemas.microsoft.com/office/drawing/2014/main" id="{A63404E7-E44F-451F-9E97-CC410AB1CCB8}"/>
                  </a:ext>
                </a:extLst>
              </p:cNvPr>
              <p:cNvGrpSpPr/>
              <p:nvPr/>
            </p:nvGrpSpPr>
            <p:grpSpPr>
              <a:xfrm>
                <a:off x="8293899" y="3319465"/>
                <a:ext cx="720726" cy="623888"/>
                <a:chOff x="8642356" y="3319465"/>
                <a:chExt cx="720726" cy="623888"/>
              </a:xfrm>
              <a:grpFill/>
            </p:grpSpPr>
            <p:sp>
              <p:nvSpPr>
                <p:cNvPr id="145" name="Freeform 20">
                  <a:extLst>
                    <a:ext uri="{FF2B5EF4-FFF2-40B4-BE49-F238E27FC236}">
                      <a16:creationId xmlns:a16="http://schemas.microsoft.com/office/drawing/2014/main" id="{9EDC8CBC-BD38-4406-88A1-5741B4846421}"/>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21">
                  <a:extLst>
                    <a:ext uri="{FF2B5EF4-FFF2-40B4-BE49-F238E27FC236}">
                      <a16:creationId xmlns:a16="http://schemas.microsoft.com/office/drawing/2014/main" id="{11749232-018A-4939-B675-13EC490663F3}"/>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22">
                  <a:extLst>
                    <a:ext uri="{FF2B5EF4-FFF2-40B4-BE49-F238E27FC236}">
                      <a16:creationId xmlns:a16="http://schemas.microsoft.com/office/drawing/2014/main" id="{AA59E436-2C32-454C-AA47-E652273D4ECD}"/>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23">
                  <a:extLst>
                    <a:ext uri="{FF2B5EF4-FFF2-40B4-BE49-F238E27FC236}">
                      <a16:creationId xmlns:a16="http://schemas.microsoft.com/office/drawing/2014/main" id="{5F0E5946-44DE-447C-96E1-2D0DF31B2D0D}"/>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Freeform 24">
                  <a:extLst>
                    <a:ext uri="{FF2B5EF4-FFF2-40B4-BE49-F238E27FC236}">
                      <a16:creationId xmlns:a16="http://schemas.microsoft.com/office/drawing/2014/main" id="{4BE23AC0-DE1B-43A1-982A-E03E5366D3FE}"/>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25">
                  <a:extLst>
                    <a:ext uri="{FF2B5EF4-FFF2-40B4-BE49-F238E27FC236}">
                      <a16:creationId xmlns:a16="http://schemas.microsoft.com/office/drawing/2014/main" id="{D085DE5D-FC00-4780-AF85-808EAC55A59B}"/>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26">
                  <a:extLst>
                    <a:ext uri="{FF2B5EF4-FFF2-40B4-BE49-F238E27FC236}">
                      <a16:creationId xmlns:a16="http://schemas.microsoft.com/office/drawing/2014/main" id="{C5143FCB-4E2F-402E-8CD0-BB5F3FC80429}"/>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44" name="Freeform 30">
                <a:extLst>
                  <a:ext uri="{FF2B5EF4-FFF2-40B4-BE49-F238E27FC236}">
                    <a16:creationId xmlns:a16="http://schemas.microsoft.com/office/drawing/2014/main" id="{CCD8D69A-B58E-481B-9ADE-2F4CCF5AC00E}"/>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4" name="Gruppieren 103">
              <a:extLst>
                <a:ext uri="{FF2B5EF4-FFF2-40B4-BE49-F238E27FC236}">
                  <a16:creationId xmlns:a16="http://schemas.microsoft.com/office/drawing/2014/main" id="{02AD10FF-3AB5-4AFA-BA7B-76A0D2DFF12C}"/>
                </a:ext>
              </a:extLst>
            </p:cNvPr>
            <p:cNvGrpSpPr/>
            <p:nvPr/>
          </p:nvGrpSpPr>
          <p:grpSpPr>
            <a:xfrm>
              <a:off x="9363277" y="2382141"/>
              <a:ext cx="439247" cy="497878"/>
              <a:chOff x="8293899" y="3319465"/>
              <a:chExt cx="720726" cy="816928"/>
            </a:xfrm>
            <a:solidFill>
              <a:schemeClr val="accent1"/>
            </a:solidFill>
          </p:grpSpPr>
          <p:grpSp>
            <p:nvGrpSpPr>
              <p:cNvPr id="134" name="Gruppieren 133">
                <a:extLst>
                  <a:ext uri="{FF2B5EF4-FFF2-40B4-BE49-F238E27FC236}">
                    <a16:creationId xmlns:a16="http://schemas.microsoft.com/office/drawing/2014/main" id="{9571F6D0-CB56-4637-B23C-F420821CDDF5}"/>
                  </a:ext>
                </a:extLst>
              </p:cNvPr>
              <p:cNvGrpSpPr/>
              <p:nvPr/>
            </p:nvGrpSpPr>
            <p:grpSpPr>
              <a:xfrm>
                <a:off x="8293899" y="3319465"/>
                <a:ext cx="720726" cy="623888"/>
                <a:chOff x="8642356" y="3319465"/>
                <a:chExt cx="720726" cy="623888"/>
              </a:xfrm>
              <a:grpFill/>
            </p:grpSpPr>
            <p:sp>
              <p:nvSpPr>
                <p:cNvPr id="136" name="Freeform 20">
                  <a:extLst>
                    <a:ext uri="{FF2B5EF4-FFF2-40B4-BE49-F238E27FC236}">
                      <a16:creationId xmlns:a16="http://schemas.microsoft.com/office/drawing/2014/main" id="{637D0DD7-1C21-4E03-B56B-CF3265DD96C6}"/>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7" name="Freeform 21">
                  <a:extLst>
                    <a:ext uri="{FF2B5EF4-FFF2-40B4-BE49-F238E27FC236}">
                      <a16:creationId xmlns:a16="http://schemas.microsoft.com/office/drawing/2014/main" id="{EA28EAB5-B3BE-4026-9747-AFE5D06D4292}"/>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8" name="Freeform 22">
                  <a:extLst>
                    <a:ext uri="{FF2B5EF4-FFF2-40B4-BE49-F238E27FC236}">
                      <a16:creationId xmlns:a16="http://schemas.microsoft.com/office/drawing/2014/main" id="{A28000E0-E61B-4F72-9A2B-A60DA63DDD78}"/>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Freeform 23">
                  <a:extLst>
                    <a:ext uri="{FF2B5EF4-FFF2-40B4-BE49-F238E27FC236}">
                      <a16:creationId xmlns:a16="http://schemas.microsoft.com/office/drawing/2014/main" id="{6C011F66-5A85-4073-9322-AC44BC39B81C}"/>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24">
                  <a:extLst>
                    <a:ext uri="{FF2B5EF4-FFF2-40B4-BE49-F238E27FC236}">
                      <a16:creationId xmlns:a16="http://schemas.microsoft.com/office/drawing/2014/main" id="{40FD2335-91FC-44AB-9456-5281745F145B}"/>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25">
                  <a:extLst>
                    <a:ext uri="{FF2B5EF4-FFF2-40B4-BE49-F238E27FC236}">
                      <a16:creationId xmlns:a16="http://schemas.microsoft.com/office/drawing/2014/main" id="{1F4D91D6-D56C-41B0-9F28-FC74197BEB6F}"/>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26">
                  <a:extLst>
                    <a:ext uri="{FF2B5EF4-FFF2-40B4-BE49-F238E27FC236}">
                      <a16:creationId xmlns:a16="http://schemas.microsoft.com/office/drawing/2014/main" id="{D8979EE8-55EB-46CA-BA1B-793BA1683B62}"/>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35" name="Freeform 30">
                <a:extLst>
                  <a:ext uri="{FF2B5EF4-FFF2-40B4-BE49-F238E27FC236}">
                    <a16:creationId xmlns:a16="http://schemas.microsoft.com/office/drawing/2014/main" id="{B9F4443B-B0D5-4A2A-8E69-D1277507E8B3}"/>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5" name="Gruppieren 104">
              <a:extLst>
                <a:ext uri="{FF2B5EF4-FFF2-40B4-BE49-F238E27FC236}">
                  <a16:creationId xmlns:a16="http://schemas.microsoft.com/office/drawing/2014/main" id="{77684956-EF6B-4912-8F17-0EE20C11D947}"/>
                </a:ext>
              </a:extLst>
            </p:cNvPr>
            <p:cNvGrpSpPr/>
            <p:nvPr/>
          </p:nvGrpSpPr>
          <p:grpSpPr>
            <a:xfrm>
              <a:off x="9965966" y="2638941"/>
              <a:ext cx="334871" cy="379570"/>
              <a:chOff x="8293899" y="3319465"/>
              <a:chExt cx="720726" cy="816928"/>
            </a:xfrm>
            <a:solidFill>
              <a:schemeClr val="accent1"/>
            </a:solidFill>
          </p:grpSpPr>
          <p:grpSp>
            <p:nvGrpSpPr>
              <p:cNvPr id="125" name="Gruppieren 124">
                <a:extLst>
                  <a:ext uri="{FF2B5EF4-FFF2-40B4-BE49-F238E27FC236}">
                    <a16:creationId xmlns:a16="http://schemas.microsoft.com/office/drawing/2014/main" id="{22C57F0F-1461-4C17-A62A-61AF9CC5157A}"/>
                  </a:ext>
                </a:extLst>
              </p:cNvPr>
              <p:cNvGrpSpPr/>
              <p:nvPr/>
            </p:nvGrpSpPr>
            <p:grpSpPr>
              <a:xfrm>
                <a:off x="8293899" y="3319465"/>
                <a:ext cx="720726" cy="623888"/>
                <a:chOff x="8642356" y="3319465"/>
                <a:chExt cx="720726" cy="623888"/>
              </a:xfrm>
              <a:grpFill/>
            </p:grpSpPr>
            <p:sp>
              <p:nvSpPr>
                <p:cNvPr id="127" name="Freeform 20">
                  <a:extLst>
                    <a:ext uri="{FF2B5EF4-FFF2-40B4-BE49-F238E27FC236}">
                      <a16:creationId xmlns:a16="http://schemas.microsoft.com/office/drawing/2014/main" id="{08D42290-4458-4201-82E9-0E2D68AB048D}"/>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21">
                  <a:extLst>
                    <a:ext uri="{FF2B5EF4-FFF2-40B4-BE49-F238E27FC236}">
                      <a16:creationId xmlns:a16="http://schemas.microsoft.com/office/drawing/2014/main" id="{A8FBCA3E-5154-459E-8B60-E10EF21D2ED5}"/>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9" name="Freeform 22">
                  <a:extLst>
                    <a:ext uri="{FF2B5EF4-FFF2-40B4-BE49-F238E27FC236}">
                      <a16:creationId xmlns:a16="http://schemas.microsoft.com/office/drawing/2014/main" id="{4F758CEE-C82F-4AAA-BDF1-CB33457B72E1}"/>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0" name="Freeform 23">
                  <a:extLst>
                    <a:ext uri="{FF2B5EF4-FFF2-40B4-BE49-F238E27FC236}">
                      <a16:creationId xmlns:a16="http://schemas.microsoft.com/office/drawing/2014/main" id="{464C8394-A478-4516-A341-32A77CC353DF}"/>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24">
                  <a:extLst>
                    <a:ext uri="{FF2B5EF4-FFF2-40B4-BE49-F238E27FC236}">
                      <a16:creationId xmlns:a16="http://schemas.microsoft.com/office/drawing/2014/main" id="{64C70D8B-CDD1-4F0E-B05E-9EACFF157E82}"/>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25">
                  <a:extLst>
                    <a:ext uri="{FF2B5EF4-FFF2-40B4-BE49-F238E27FC236}">
                      <a16:creationId xmlns:a16="http://schemas.microsoft.com/office/drawing/2014/main" id="{71DA9E5E-5A7B-4E52-87C7-8287E23D15DF}"/>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26">
                  <a:extLst>
                    <a:ext uri="{FF2B5EF4-FFF2-40B4-BE49-F238E27FC236}">
                      <a16:creationId xmlns:a16="http://schemas.microsoft.com/office/drawing/2014/main" id="{9440B4BB-0FB6-4A2E-8A29-DE6480CCFB5D}"/>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26" name="Freeform 30">
                <a:extLst>
                  <a:ext uri="{FF2B5EF4-FFF2-40B4-BE49-F238E27FC236}">
                    <a16:creationId xmlns:a16="http://schemas.microsoft.com/office/drawing/2014/main" id="{E5106EAE-D538-4BA3-AD7A-E3881E586A9D}"/>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6" name="Gruppieren 105">
              <a:extLst>
                <a:ext uri="{FF2B5EF4-FFF2-40B4-BE49-F238E27FC236}">
                  <a16:creationId xmlns:a16="http://schemas.microsoft.com/office/drawing/2014/main" id="{D5EDFCF0-9BC9-45B4-B60F-60BF14BD75A0}"/>
                </a:ext>
              </a:extLst>
            </p:cNvPr>
            <p:cNvGrpSpPr/>
            <p:nvPr/>
          </p:nvGrpSpPr>
          <p:grpSpPr>
            <a:xfrm>
              <a:off x="7528524" y="2638941"/>
              <a:ext cx="334871" cy="379570"/>
              <a:chOff x="8293899" y="3319465"/>
              <a:chExt cx="720726" cy="816928"/>
            </a:xfrm>
            <a:solidFill>
              <a:schemeClr val="accent1"/>
            </a:solidFill>
          </p:grpSpPr>
          <p:grpSp>
            <p:nvGrpSpPr>
              <p:cNvPr id="116" name="Gruppieren 115">
                <a:extLst>
                  <a:ext uri="{FF2B5EF4-FFF2-40B4-BE49-F238E27FC236}">
                    <a16:creationId xmlns:a16="http://schemas.microsoft.com/office/drawing/2014/main" id="{33121B4E-C29E-4B9B-97DF-E4AAB3041E41}"/>
                  </a:ext>
                </a:extLst>
              </p:cNvPr>
              <p:cNvGrpSpPr/>
              <p:nvPr/>
            </p:nvGrpSpPr>
            <p:grpSpPr>
              <a:xfrm>
                <a:off x="8293899" y="3319465"/>
                <a:ext cx="720726" cy="623888"/>
                <a:chOff x="8642356" y="3319465"/>
                <a:chExt cx="720726" cy="623888"/>
              </a:xfrm>
              <a:grpFill/>
            </p:grpSpPr>
            <p:sp>
              <p:nvSpPr>
                <p:cNvPr id="118" name="Freeform 20">
                  <a:extLst>
                    <a:ext uri="{FF2B5EF4-FFF2-40B4-BE49-F238E27FC236}">
                      <a16:creationId xmlns:a16="http://schemas.microsoft.com/office/drawing/2014/main" id="{52062D1B-7AB6-4F9A-9AB3-949813E548E9}"/>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9" name="Freeform 21">
                  <a:extLst>
                    <a:ext uri="{FF2B5EF4-FFF2-40B4-BE49-F238E27FC236}">
                      <a16:creationId xmlns:a16="http://schemas.microsoft.com/office/drawing/2014/main" id="{F224BC0B-E1FF-4433-946F-E238D2DA3E88}"/>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0" name="Freeform 22">
                  <a:extLst>
                    <a:ext uri="{FF2B5EF4-FFF2-40B4-BE49-F238E27FC236}">
                      <a16:creationId xmlns:a16="http://schemas.microsoft.com/office/drawing/2014/main" id="{CFA74E20-B6BB-4F85-8205-A7D6ACBECBCA}"/>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23">
                  <a:extLst>
                    <a:ext uri="{FF2B5EF4-FFF2-40B4-BE49-F238E27FC236}">
                      <a16:creationId xmlns:a16="http://schemas.microsoft.com/office/drawing/2014/main" id="{4C85DE15-D006-424C-8833-C0FDD117C6E8}"/>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24">
                  <a:extLst>
                    <a:ext uri="{FF2B5EF4-FFF2-40B4-BE49-F238E27FC236}">
                      <a16:creationId xmlns:a16="http://schemas.microsoft.com/office/drawing/2014/main" id="{4D500E74-728E-403C-ABA5-C1A48A969166}"/>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25">
                  <a:extLst>
                    <a:ext uri="{FF2B5EF4-FFF2-40B4-BE49-F238E27FC236}">
                      <a16:creationId xmlns:a16="http://schemas.microsoft.com/office/drawing/2014/main" id="{A0595103-06BE-4799-8A76-E5DF3E957F7C}"/>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26">
                  <a:extLst>
                    <a:ext uri="{FF2B5EF4-FFF2-40B4-BE49-F238E27FC236}">
                      <a16:creationId xmlns:a16="http://schemas.microsoft.com/office/drawing/2014/main" id="{27EC156A-445C-49DE-A9DF-B9C3CE156B6A}"/>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7" name="Freeform 30">
                <a:extLst>
                  <a:ext uri="{FF2B5EF4-FFF2-40B4-BE49-F238E27FC236}">
                    <a16:creationId xmlns:a16="http://schemas.microsoft.com/office/drawing/2014/main" id="{720884B9-81A4-4FEF-8341-B35EB7BD9A0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7" name="Gruppieren 106">
              <a:extLst>
                <a:ext uri="{FF2B5EF4-FFF2-40B4-BE49-F238E27FC236}">
                  <a16:creationId xmlns:a16="http://schemas.microsoft.com/office/drawing/2014/main" id="{F9EA590F-2169-449D-B0FD-8420B568B3FD}"/>
                </a:ext>
              </a:extLst>
            </p:cNvPr>
            <p:cNvGrpSpPr/>
            <p:nvPr/>
          </p:nvGrpSpPr>
          <p:grpSpPr>
            <a:xfrm>
              <a:off x="8955412" y="3851324"/>
              <a:ext cx="401515" cy="401515"/>
              <a:chOff x="8955412" y="3851324"/>
              <a:chExt cx="401515" cy="401515"/>
            </a:xfrm>
          </p:grpSpPr>
          <p:sp>
            <p:nvSpPr>
              <p:cNvPr id="114" name="Herz 113">
                <a:extLst>
                  <a:ext uri="{FF2B5EF4-FFF2-40B4-BE49-F238E27FC236}">
                    <a16:creationId xmlns:a16="http://schemas.microsoft.com/office/drawing/2014/main" id="{92B36F1A-A943-4C8D-8B44-26A6D716C2B8}"/>
                  </a:ext>
                </a:extLst>
              </p:cNvPr>
              <p:cNvSpPr/>
              <p:nvPr/>
            </p:nvSpPr>
            <p:spPr bwMode="gray">
              <a:xfrm>
                <a:off x="8955412" y="3851324"/>
                <a:ext cx="401515" cy="401515"/>
              </a:xfrm>
              <a:prstGeom prst="hear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5" name="Grafik 114">
                <a:extLst>
                  <a:ext uri="{FF2B5EF4-FFF2-40B4-BE49-F238E27FC236}">
                    <a16:creationId xmlns:a16="http://schemas.microsoft.com/office/drawing/2014/main" id="{128DC6C7-9B15-45C9-B6A6-9C04E4AC6C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8441" y="3985867"/>
                <a:ext cx="135455" cy="184450"/>
              </a:xfrm>
              <a:prstGeom prst="rect">
                <a:avLst/>
              </a:prstGeom>
            </p:spPr>
          </p:pic>
        </p:grpSp>
        <p:grpSp>
          <p:nvGrpSpPr>
            <p:cNvPr id="108" name="Gruppieren 107">
              <a:extLst>
                <a:ext uri="{FF2B5EF4-FFF2-40B4-BE49-F238E27FC236}">
                  <a16:creationId xmlns:a16="http://schemas.microsoft.com/office/drawing/2014/main" id="{1DF898C9-1F31-46EF-BB20-50B2AE60D1ED}"/>
                </a:ext>
              </a:extLst>
            </p:cNvPr>
            <p:cNvGrpSpPr/>
            <p:nvPr/>
          </p:nvGrpSpPr>
          <p:grpSpPr>
            <a:xfrm>
              <a:off x="9715750" y="3818248"/>
              <a:ext cx="268091" cy="268091"/>
              <a:chOff x="8955412" y="3851324"/>
              <a:chExt cx="401515" cy="401515"/>
            </a:xfrm>
          </p:grpSpPr>
          <p:sp>
            <p:nvSpPr>
              <p:cNvPr id="112" name="Herz 111">
                <a:extLst>
                  <a:ext uri="{FF2B5EF4-FFF2-40B4-BE49-F238E27FC236}">
                    <a16:creationId xmlns:a16="http://schemas.microsoft.com/office/drawing/2014/main" id="{9E48DD93-3603-4F5A-A479-4CAAF01F9D1C}"/>
                  </a:ext>
                </a:extLst>
              </p:cNvPr>
              <p:cNvSpPr/>
              <p:nvPr/>
            </p:nvSpPr>
            <p:spPr bwMode="gray">
              <a:xfrm>
                <a:off x="8955412" y="3851324"/>
                <a:ext cx="401515" cy="401515"/>
              </a:xfrm>
              <a:prstGeom prst="hear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3" name="Grafik 112">
                <a:extLst>
                  <a:ext uri="{FF2B5EF4-FFF2-40B4-BE49-F238E27FC236}">
                    <a16:creationId xmlns:a16="http://schemas.microsoft.com/office/drawing/2014/main" id="{851B2224-286E-4C6E-B416-54225B131C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8441" y="3985867"/>
                <a:ext cx="135455" cy="184450"/>
              </a:xfrm>
              <a:prstGeom prst="rect">
                <a:avLst/>
              </a:prstGeom>
            </p:spPr>
          </p:pic>
        </p:grpSp>
        <p:grpSp>
          <p:nvGrpSpPr>
            <p:cNvPr id="109" name="Gruppieren 108">
              <a:extLst>
                <a:ext uri="{FF2B5EF4-FFF2-40B4-BE49-F238E27FC236}">
                  <a16:creationId xmlns:a16="http://schemas.microsoft.com/office/drawing/2014/main" id="{8E9F5B46-8F04-44FF-A333-B693A17FFCD3}"/>
                </a:ext>
              </a:extLst>
            </p:cNvPr>
            <p:cNvGrpSpPr/>
            <p:nvPr/>
          </p:nvGrpSpPr>
          <p:grpSpPr>
            <a:xfrm>
              <a:off x="10238071" y="3771900"/>
              <a:ext cx="194917" cy="194917"/>
              <a:chOff x="8955412" y="3851324"/>
              <a:chExt cx="401515" cy="401515"/>
            </a:xfrm>
          </p:grpSpPr>
          <p:sp>
            <p:nvSpPr>
              <p:cNvPr id="110" name="Herz 109">
                <a:extLst>
                  <a:ext uri="{FF2B5EF4-FFF2-40B4-BE49-F238E27FC236}">
                    <a16:creationId xmlns:a16="http://schemas.microsoft.com/office/drawing/2014/main" id="{C35C835F-30BB-44EB-892D-9514DA1262B1}"/>
                  </a:ext>
                </a:extLst>
              </p:cNvPr>
              <p:cNvSpPr/>
              <p:nvPr/>
            </p:nvSpPr>
            <p:spPr bwMode="gray">
              <a:xfrm>
                <a:off x="8955412" y="3851324"/>
                <a:ext cx="401515" cy="401515"/>
              </a:xfrm>
              <a:prstGeom prst="hear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1" name="Grafik 110">
                <a:extLst>
                  <a:ext uri="{FF2B5EF4-FFF2-40B4-BE49-F238E27FC236}">
                    <a16:creationId xmlns:a16="http://schemas.microsoft.com/office/drawing/2014/main" id="{A36FF4AD-6F06-48B3-8B1A-338703DC5F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8441" y="3985867"/>
                <a:ext cx="135455" cy="184450"/>
              </a:xfrm>
              <a:prstGeom prst="rect">
                <a:avLst/>
              </a:prstGeom>
            </p:spPr>
          </p:pic>
        </p:grpSp>
      </p:grpSp>
      <p:grpSp>
        <p:nvGrpSpPr>
          <p:cNvPr id="239" name="Gruppieren 238">
            <a:extLst>
              <a:ext uri="{FF2B5EF4-FFF2-40B4-BE49-F238E27FC236}">
                <a16:creationId xmlns:a16="http://schemas.microsoft.com/office/drawing/2014/main" id="{75A3491F-DF77-4D58-A9FD-5FA94AB4C7F6}"/>
              </a:ext>
            </a:extLst>
          </p:cNvPr>
          <p:cNvGrpSpPr/>
          <p:nvPr/>
        </p:nvGrpSpPr>
        <p:grpSpPr>
          <a:xfrm>
            <a:off x="1439113" y="3756787"/>
            <a:ext cx="605960" cy="728914"/>
            <a:chOff x="1164507" y="3462773"/>
            <a:chExt cx="605960" cy="728914"/>
          </a:xfrm>
        </p:grpSpPr>
        <p:sp>
          <p:nvSpPr>
            <p:cNvPr id="223" name="Freeform 30">
              <a:extLst>
                <a:ext uri="{FF2B5EF4-FFF2-40B4-BE49-F238E27FC236}">
                  <a16:creationId xmlns:a16="http://schemas.microsoft.com/office/drawing/2014/main" id="{529E80BE-FFFB-4FD5-838C-41AC5F2B9112}"/>
                </a:ext>
              </a:extLst>
            </p:cNvPr>
            <p:cNvSpPr>
              <a:spLocks/>
            </p:cNvSpPr>
            <p:nvPr/>
          </p:nvSpPr>
          <p:spPr bwMode="auto">
            <a:xfrm>
              <a:off x="1310211" y="3462773"/>
              <a:ext cx="106937" cy="165592"/>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Freeform 51">
              <a:extLst>
                <a:ext uri="{FF2B5EF4-FFF2-40B4-BE49-F238E27FC236}">
                  <a16:creationId xmlns:a16="http://schemas.microsoft.com/office/drawing/2014/main" id="{131F3F9D-6FA3-42CC-A1D3-22387BFCCF42}"/>
                </a:ext>
              </a:extLst>
            </p:cNvPr>
            <p:cNvSpPr>
              <a:spLocks/>
            </p:cNvSpPr>
            <p:nvPr/>
          </p:nvSpPr>
          <p:spPr bwMode="auto">
            <a:xfrm>
              <a:off x="1164507" y="3943026"/>
              <a:ext cx="405583" cy="248661"/>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Freeform 53">
              <a:extLst>
                <a:ext uri="{FF2B5EF4-FFF2-40B4-BE49-F238E27FC236}">
                  <a16:creationId xmlns:a16="http://schemas.microsoft.com/office/drawing/2014/main" id="{BCC4F6B6-8A4B-4ECF-B8CA-2809A9E81D2A}"/>
                </a:ext>
              </a:extLst>
            </p:cNvPr>
            <p:cNvSpPr>
              <a:spLocks/>
            </p:cNvSpPr>
            <p:nvPr/>
          </p:nvSpPr>
          <p:spPr bwMode="auto">
            <a:xfrm>
              <a:off x="1548362" y="3943026"/>
              <a:ext cx="222105" cy="214863"/>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1" name="Oval 55">
              <a:extLst>
                <a:ext uri="{FF2B5EF4-FFF2-40B4-BE49-F238E27FC236}">
                  <a16:creationId xmlns:a16="http://schemas.microsoft.com/office/drawing/2014/main" id="{DA43A971-858D-46B6-8F30-429BF1BC6956}"/>
                </a:ext>
              </a:extLst>
            </p:cNvPr>
            <p:cNvSpPr>
              <a:spLocks noChangeArrowheads="1"/>
            </p:cNvSpPr>
            <p:nvPr/>
          </p:nvSpPr>
          <p:spPr bwMode="auto">
            <a:xfrm>
              <a:off x="1236932" y="3677465"/>
              <a:ext cx="253489" cy="258318"/>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Freeform 56">
              <a:extLst>
                <a:ext uri="{FF2B5EF4-FFF2-40B4-BE49-F238E27FC236}">
                  <a16:creationId xmlns:a16="http://schemas.microsoft.com/office/drawing/2014/main" id="{FB904BC6-DF03-4B8C-A66F-877DAB0AA9BB}"/>
                </a:ext>
              </a:extLst>
            </p:cNvPr>
            <p:cNvSpPr>
              <a:spLocks/>
            </p:cNvSpPr>
            <p:nvPr/>
          </p:nvSpPr>
          <p:spPr bwMode="auto">
            <a:xfrm>
              <a:off x="1495250" y="3706436"/>
              <a:ext cx="202791" cy="21969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30">
              <a:extLst>
                <a:ext uri="{FF2B5EF4-FFF2-40B4-BE49-F238E27FC236}">
                  <a16:creationId xmlns:a16="http://schemas.microsoft.com/office/drawing/2014/main" id="{C1A0D5C6-1D8D-49A0-8D38-7174A5B379BE}"/>
                </a:ext>
              </a:extLst>
            </p:cNvPr>
            <p:cNvSpPr>
              <a:spLocks/>
            </p:cNvSpPr>
            <p:nvPr/>
          </p:nvSpPr>
          <p:spPr bwMode="auto">
            <a:xfrm>
              <a:off x="1551448" y="3532654"/>
              <a:ext cx="90400" cy="139985"/>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34" name="Gruppieren 233">
              <a:extLst>
                <a:ext uri="{FF2B5EF4-FFF2-40B4-BE49-F238E27FC236}">
                  <a16:creationId xmlns:a16="http://schemas.microsoft.com/office/drawing/2014/main" id="{F740E011-0658-4DC1-9070-25CCEC1ACCE3}"/>
                </a:ext>
              </a:extLst>
            </p:cNvPr>
            <p:cNvGrpSpPr/>
            <p:nvPr/>
          </p:nvGrpSpPr>
          <p:grpSpPr>
            <a:xfrm>
              <a:off x="1270690" y="3712947"/>
              <a:ext cx="185972" cy="104136"/>
              <a:chOff x="1265402" y="3712947"/>
              <a:chExt cx="185972" cy="104136"/>
            </a:xfrm>
          </p:grpSpPr>
          <p:sp>
            <p:nvSpPr>
              <p:cNvPr id="231" name="Textfeld 230">
                <a:extLst>
                  <a:ext uri="{FF2B5EF4-FFF2-40B4-BE49-F238E27FC236}">
                    <a16:creationId xmlns:a16="http://schemas.microsoft.com/office/drawing/2014/main" id="{A360141C-A3B0-40F5-81DA-A3C0F80C7C24}"/>
                  </a:ext>
                </a:extLst>
              </p:cNvPr>
              <p:cNvSpPr txBox="1"/>
              <p:nvPr/>
            </p:nvSpPr>
            <p:spPr>
              <a:xfrm>
                <a:off x="1265402" y="3712947"/>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6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2" name="Textfeld 231">
                <a:extLst>
                  <a:ext uri="{FF2B5EF4-FFF2-40B4-BE49-F238E27FC236}">
                    <a16:creationId xmlns:a16="http://schemas.microsoft.com/office/drawing/2014/main" id="{7AB204A9-7014-45AE-8818-B3683AE8B867}"/>
                  </a:ext>
                </a:extLst>
              </p:cNvPr>
              <p:cNvSpPr txBox="1"/>
              <p:nvPr/>
            </p:nvSpPr>
            <p:spPr>
              <a:xfrm>
                <a:off x="1356782" y="3712947"/>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6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238" name="Gruppieren 237">
              <a:extLst>
                <a:ext uri="{FF2B5EF4-FFF2-40B4-BE49-F238E27FC236}">
                  <a16:creationId xmlns:a16="http://schemas.microsoft.com/office/drawing/2014/main" id="{39162D22-A8DB-4290-A7FD-F095EEDF63B1}"/>
                </a:ext>
              </a:extLst>
            </p:cNvPr>
            <p:cNvGrpSpPr/>
            <p:nvPr/>
          </p:nvGrpSpPr>
          <p:grpSpPr>
            <a:xfrm>
              <a:off x="1504850" y="3727359"/>
              <a:ext cx="174067" cy="104136"/>
              <a:chOff x="1503659" y="3727359"/>
              <a:chExt cx="174067" cy="104136"/>
            </a:xfrm>
          </p:grpSpPr>
          <p:sp>
            <p:nvSpPr>
              <p:cNvPr id="236" name="Textfeld 235">
                <a:extLst>
                  <a:ext uri="{FF2B5EF4-FFF2-40B4-BE49-F238E27FC236}">
                    <a16:creationId xmlns:a16="http://schemas.microsoft.com/office/drawing/2014/main" id="{B4B3A41E-413E-4E44-970D-98D1CB0CFA94}"/>
                  </a:ext>
                </a:extLst>
              </p:cNvPr>
              <p:cNvSpPr txBox="1"/>
              <p:nvPr/>
            </p:nvSpPr>
            <p:spPr>
              <a:xfrm>
                <a:off x="1503659" y="3727359"/>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5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7" name="Textfeld 236">
                <a:extLst>
                  <a:ext uri="{FF2B5EF4-FFF2-40B4-BE49-F238E27FC236}">
                    <a16:creationId xmlns:a16="http://schemas.microsoft.com/office/drawing/2014/main" id="{87C8FF79-3EF4-4C05-8FF8-E8ECE69BCA7F}"/>
                  </a:ext>
                </a:extLst>
              </p:cNvPr>
              <p:cNvSpPr txBox="1"/>
              <p:nvPr/>
            </p:nvSpPr>
            <p:spPr>
              <a:xfrm>
                <a:off x="1583134" y="3727359"/>
                <a:ext cx="94592" cy="10413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5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t>
                </a:r>
              </a:p>
            </p:txBody>
          </p:sp>
        </p:grpSp>
      </p:grpSp>
      <p:grpSp>
        <p:nvGrpSpPr>
          <p:cNvPr id="252" name="Gruppieren 251">
            <a:extLst>
              <a:ext uri="{FF2B5EF4-FFF2-40B4-BE49-F238E27FC236}">
                <a16:creationId xmlns:a16="http://schemas.microsoft.com/office/drawing/2014/main" id="{610517D7-3860-4AD3-9F23-1DF010F85EC1}"/>
              </a:ext>
            </a:extLst>
          </p:cNvPr>
          <p:cNvGrpSpPr/>
          <p:nvPr/>
        </p:nvGrpSpPr>
        <p:grpSpPr>
          <a:xfrm>
            <a:off x="918031" y="5821496"/>
            <a:ext cx="904937" cy="719343"/>
            <a:chOff x="488786" y="5363631"/>
            <a:chExt cx="967876" cy="769374"/>
          </a:xfrm>
        </p:grpSpPr>
        <p:grpSp>
          <p:nvGrpSpPr>
            <p:cNvPr id="251" name="Gruppieren 250">
              <a:extLst>
                <a:ext uri="{FF2B5EF4-FFF2-40B4-BE49-F238E27FC236}">
                  <a16:creationId xmlns:a16="http://schemas.microsoft.com/office/drawing/2014/main" id="{21157EAA-CE42-41F2-91CD-BECFA2B434D7}"/>
                </a:ext>
              </a:extLst>
            </p:cNvPr>
            <p:cNvGrpSpPr/>
            <p:nvPr/>
          </p:nvGrpSpPr>
          <p:grpSpPr>
            <a:xfrm>
              <a:off x="488786" y="5363631"/>
              <a:ext cx="574901" cy="390980"/>
              <a:chOff x="-1287698" y="5602864"/>
              <a:chExt cx="1129168" cy="767927"/>
            </a:xfrm>
          </p:grpSpPr>
          <p:sp>
            <p:nvSpPr>
              <p:cNvPr id="244" name="Freeform 84">
                <a:extLst>
                  <a:ext uri="{FF2B5EF4-FFF2-40B4-BE49-F238E27FC236}">
                    <a16:creationId xmlns:a16="http://schemas.microsoft.com/office/drawing/2014/main" id="{876328D2-FFF3-41AE-BD73-8357589D5B77}"/>
                  </a:ext>
                </a:extLst>
              </p:cNvPr>
              <p:cNvSpPr>
                <a:spLocks noEditPoints="1"/>
              </p:cNvSpPr>
              <p:nvPr/>
            </p:nvSpPr>
            <p:spPr bwMode="auto">
              <a:xfrm>
                <a:off x="-1287698" y="5602864"/>
                <a:ext cx="622300" cy="574675"/>
              </a:xfrm>
              <a:custGeom>
                <a:avLst/>
                <a:gdLst>
                  <a:gd name="T0" fmla="*/ 1394 w 1632"/>
                  <a:gd name="T1" fmla="*/ 671 h 1504"/>
                  <a:gd name="T2" fmla="*/ 1203 w 1632"/>
                  <a:gd name="T3" fmla="*/ 432 h 1504"/>
                  <a:gd name="T4" fmla="*/ 834 w 1632"/>
                  <a:gd name="T5" fmla="*/ 802 h 1504"/>
                  <a:gd name="T6" fmla="*/ 271 w 1632"/>
                  <a:gd name="T7" fmla="*/ 1446 h 1504"/>
                  <a:gd name="T8" fmla="*/ 58 w 1632"/>
                  <a:gd name="T9" fmla="*/ 1234 h 1504"/>
                  <a:gd name="T10" fmla="*/ 703 w 1632"/>
                  <a:gd name="T11" fmla="*/ 671 h 1504"/>
                  <a:gd name="T12" fmla="*/ 1081 w 1632"/>
                  <a:gd name="T13" fmla="*/ 297 h 1504"/>
                  <a:gd name="T14" fmla="*/ 1076 w 1632"/>
                  <a:gd name="T15" fmla="*/ 284 h 1504"/>
                  <a:gd name="T16" fmla="*/ 1070 w 1632"/>
                  <a:gd name="T17" fmla="*/ 271 h 1504"/>
                  <a:gd name="T18" fmla="*/ 1059 w 1632"/>
                  <a:gd name="T19" fmla="*/ 245 h 1504"/>
                  <a:gd name="T20" fmla="*/ 1042 w 1632"/>
                  <a:gd name="T21" fmla="*/ 217 h 1504"/>
                  <a:gd name="T22" fmla="*/ 1029 w 1632"/>
                  <a:gd name="T23" fmla="*/ 200 h 1504"/>
                  <a:gd name="T24" fmla="*/ 1012 w 1632"/>
                  <a:gd name="T25" fmla="*/ 179 h 1504"/>
                  <a:gd name="T26" fmla="*/ 986 w 1632"/>
                  <a:gd name="T27" fmla="*/ 151 h 1504"/>
                  <a:gd name="T28" fmla="*/ 962 w 1632"/>
                  <a:gd name="T29" fmla="*/ 134 h 1504"/>
                  <a:gd name="T30" fmla="*/ 941 w 1632"/>
                  <a:gd name="T31" fmla="*/ 121 h 1504"/>
                  <a:gd name="T32" fmla="*/ 913 w 1632"/>
                  <a:gd name="T33" fmla="*/ 106 h 1504"/>
                  <a:gd name="T34" fmla="*/ 896 w 1632"/>
                  <a:gd name="T35" fmla="*/ 99 h 1504"/>
                  <a:gd name="T36" fmla="*/ 874 w 1632"/>
                  <a:gd name="T37" fmla="*/ 93 h 1504"/>
                  <a:gd name="T38" fmla="*/ 849 w 1632"/>
                  <a:gd name="T39" fmla="*/ 86 h 1504"/>
                  <a:gd name="T40" fmla="*/ 791 w 1632"/>
                  <a:gd name="T41" fmla="*/ 71 h 1504"/>
                  <a:gd name="T42" fmla="*/ 801 w 1632"/>
                  <a:gd name="T43" fmla="*/ 24 h 1504"/>
                  <a:gd name="T44" fmla="*/ 868 w 1632"/>
                  <a:gd name="T45" fmla="*/ 7 h 1504"/>
                  <a:gd name="T46" fmla="*/ 896 w 1632"/>
                  <a:gd name="T47" fmla="*/ 3 h 1504"/>
                  <a:gd name="T48" fmla="*/ 917 w 1632"/>
                  <a:gd name="T49" fmla="*/ 0 h 1504"/>
                  <a:gd name="T50" fmla="*/ 967 w 1632"/>
                  <a:gd name="T51" fmla="*/ 3 h 1504"/>
                  <a:gd name="T52" fmla="*/ 1016 w 1632"/>
                  <a:gd name="T53" fmla="*/ 9 h 1504"/>
                  <a:gd name="T54" fmla="*/ 1057 w 1632"/>
                  <a:gd name="T55" fmla="*/ 18 h 1504"/>
                  <a:gd name="T56" fmla="*/ 1113 w 1632"/>
                  <a:gd name="T57" fmla="*/ 37 h 1504"/>
                  <a:gd name="T58" fmla="*/ 1151 w 1632"/>
                  <a:gd name="T59" fmla="*/ 56 h 1504"/>
                  <a:gd name="T60" fmla="*/ 1162 w 1632"/>
                  <a:gd name="T61" fmla="*/ 63 h 1504"/>
                  <a:gd name="T62" fmla="*/ 1203 w 1632"/>
                  <a:gd name="T63" fmla="*/ 89 h 1504"/>
                  <a:gd name="T64" fmla="*/ 1220 w 1632"/>
                  <a:gd name="T65" fmla="*/ 101 h 1504"/>
                  <a:gd name="T66" fmla="*/ 1248 w 1632"/>
                  <a:gd name="T67" fmla="*/ 125 h 1504"/>
                  <a:gd name="T68" fmla="*/ 1360 w 1632"/>
                  <a:gd name="T69" fmla="*/ 198 h 1504"/>
                  <a:gd name="T70" fmla="*/ 1632 w 1632"/>
                  <a:gd name="T71" fmla="*/ 432 h 1504"/>
                  <a:gd name="T72" fmla="*/ 1632 w 1632"/>
                  <a:gd name="T73" fmla="*/ 432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2" h="1504">
                    <a:moveTo>
                      <a:pt x="1632" y="432"/>
                    </a:moveTo>
                    <a:cubicBezTo>
                      <a:pt x="1394" y="671"/>
                      <a:pt x="1394" y="671"/>
                      <a:pt x="1394" y="671"/>
                    </a:cubicBezTo>
                    <a:cubicBezTo>
                      <a:pt x="1313" y="589"/>
                      <a:pt x="1209" y="492"/>
                      <a:pt x="1220" y="441"/>
                    </a:cubicBezTo>
                    <a:cubicBezTo>
                      <a:pt x="1214" y="439"/>
                      <a:pt x="1209" y="434"/>
                      <a:pt x="1203" y="432"/>
                    </a:cubicBezTo>
                    <a:cubicBezTo>
                      <a:pt x="1201" y="434"/>
                      <a:pt x="1199" y="439"/>
                      <a:pt x="1194" y="443"/>
                    </a:cubicBezTo>
                    <a:cubicBezTo>
                      <a:pt x="834" y="802"/>
                      <a:pt x="834" y="802"/>
                      <a:pt x="834" y="802"/>
                    </a:cubicBezTo>
                    <a:cubicBezTo>
                      <a:pt x="838" y="847"/>
                      <a:pt x="825" y="892"/>
                      <a:pt x="791" y="924"/>
                    </a:cubicBezTo>
                    <a:cubicBezTo>
                      <a:pt x="271" y="1446"/>
                      <a:pt x="271" y="1446"/>
                      <a:pt x="271" y="1446"/>
                    </a:cubicBezTo>
                    <a:cubicBezTo>
                      <a:pt x="213" y="1504"/>
                      <a:pt x="119" y="1504"/>
                      <a:pt x="58" y="1446"/>
                    </a:cubicBezTo>
                    <a:cubicBezTo>
                      <a:pt x="0" y="1388"/>
                      <a:pt x="0" y="1292"/>
                      <a:pt x="58" y="1234"/>
                    </a:cubicBezTo>
                    <a:cubicBezTo>
                      <a:pt x="580" y="714"/>
                      <a:pt x="580" y="714"/>
                      <a:pt x="580" y="714"/>
                    </a:cubicBezTo>
                    <a:cubicBezTo>
                      <a:pt x="612" y="679"/>
                      <a:pt x="658" y="667"/>
                      <a:pt x="703" y="671"/>
                    </a:cubicBezTo>
                    <a:cubicBezTo>
                      <a:pt x="1063" y="310"/>
                      <a:pt x="1063" y="310"/>
                      <a:pt x="1063" y="310"/>
                    </a:cubicBezTo>
                    <a:cubicBezTo>
                      <a:pt x="1068" y="303"/>
                      <a:pt x="1074" y="299"/>
                      <a:pt x="1081" y="297"/>
                    </a:cubicBezTo>
                    <a:cubicBezTo>
                      <a:pt x="1078" y="293"/>
                      <a:pt x="1078" y="293"/>
                      <a:pt x="1078" y="293"/>
                    </a:cubicBezTo>
                    <a:cubicBezTo>
                      <a:pt x="1078" y="291"/>
                      <a:pt x="1076" y="288"/>
                      <a:pt x="1076" y="284"/>
                    </a:cubicBezTo>
                    <a:cubicBezTo>
                      <a:pt x="1076" y="282"/>
                      <a:pt x="1074" y="280"/>
                      <a:pt x="1074" y="278"/>
                    </a:cubicBezTo>
                    <a:cubicBezTo>
                      <a:pt x="1072" y="275"/>
                      <a:pt x="1072" y="273"/>
                      <a:pt x="1070" y="271"/>
                    </a:cubicBezTo>
                    <a:cubicBezTo>
                      <a:pt x="1070" y="267"/>
                      <a:pt x="1068" y="263"/>
                      <a:pt x="1066" y="258"/>
                    </a:cubicBezTo>
                    <a:cubicBezTo>
                      <a:pt x="1059" y="245"/>
                      <a:pt x="1059" y="245"/>
                      <a:pt x="1059" y="245"/>
                    </a:cubicBezTo>
                    <a:cubicBezTo>
                      <a:pt x="1053" y="233"/>
                      <a:pt x="1053" y="233"/>
                      <a:pt x="1053" y="233"/>
                    </a:cubicBezTo>
                    <a:cubicBezTo>
                      <a:pt x="1048" y="228"/>
                      <a:pt x="1046" y="222"/>
                      <a:pt x="1042" y="217"/>
                    </a:cubicBezTo>
                    <a:cubicBezTo>
                      <a:pt x="1040" y="213"/>
                      <a:pt x="1038" y="211"/>
                      <a:pt x="1036" y="207"/>
                    </a:cubicBezTo>
                    <a:cubicBezTo>
                      <a:pt x="1033" y="205"/>
                      <a:pt x="1031" y="202"/>
                      <a:pt x="1029" y="200"/>
                    </a:cubicBezTo>
                    <a:cubicBezTo>
                      <a:pt x="1025" y="194"/>
                      <a:pt x="1020" y="187"/>
                      <a:pt x="1016" y="181"/>
                    </a:cubicBezTo>
                    <a:cubicBezTo>
                      <a:pt x="1012" y="179"/>
                      <a:pt x="1012" y="179"/>
                      <a:pt x="1012" y="179"/>
                    </a:cubicBezTo>
                    <a:cubicBezTo>
                      <a:pt x="1005" y="170"/>
                      <a:pt x="999" y="164"/>
                      <a:pt x="990" y="157"/>
                    </a:cubicBezTo>
                    <a:cubicBezTo>
                      <a:pt x="988" y="155"/>
                      <a:pt x="986" y="153"/>
                      <a:pt x="986" y="151"/>
                    </a:cubicBezTo>
                    <a:cubicBezTo>
                      <a:pt x="982" y="149"/>
                      <a:pt x="980" y="147"/>
                      <a:pt x="978" y="144"/>
                    </a:cubicBezTo>
                    <a:cubicBezTo>
                      <a:pt x="962" y="134"/>
                      <a:pt x="962" y="134"/>
                      <a:pt x="962" y="134"/>
                    </a:cubicBezTo>
                    <a:cubicBezTo>
                      <a:pt x="962" y="134"/>
                      <a:pt x="962" y="134"/>
                      <a:pt x="960" y="134"/>
                    </a:cubicBezTo>
                    <a:cubicBezTo>
                      <a:pt x="956" y="129"/>
                      <a:pt x="947" y="125"/>
                      <a:pt x="941" y="121"/>
                    </a:cubicBezTo>
                    <a:cubicBezTo>
                      <a:pt x="939" y="119"/>
                      <a:pt x="935" y="116"/>
                      <a:pt x="932" y="114"/>
                    </a:cubicBezTo>
                    <a:cubicBezTo>
                      <a:pt x="926" y="112"/>
                      <a:pt x="920" y="108"/>
                      <a:pt x="913" y="106"/>
                    </a:cubicBezTo>
                    <a:cubicBezTo>
                      <a:pt x="909" y="104"/>
                      <a:pt x="907" y="104"/>
                      <a:pt x="902" y="101"/>
                    </a:cubicBezTo>
                    <a:cubicBezTo>
                      <a:pt x="900" y="101"/>
                      <a:pt x="898" y="99"/>
                      <a:pt x="896" y="99"/>
                    </a:cubicBezTo>
                    <a:cubicBezTo>
                      <a:pt x="894" y="99"/>
                      <a:pt x="892" y="97"/>
                      <a:pt x="889" y="97"/>
                    </a:cubicBezTo>
                    <a:cubicBezTo>
                      <a:pt x="874" y="93"/>
                      <a:pt x="874" y="93"/>
                      <a:pt x="874" y="93"/>
                    </a:cubicBezTo>
                    <a:cubicBezTo>
                      <a:pt x="870" y="91"/>
                      <a:pt x="866" y="91"/>
                      <a:pt x="864" y="89"/>
                    </a:cubicBezTo>
                    <a:cubicBezTo>
                      <a:pt x="857" y="89"/>
                      <a:pt x="853" y="86"/>
                      <a:pt x="849" y="86"/>
                    </a:cubicBezTo>
                    <a:cubicBezTo>
                      <a:pt x="806" y="80"/>
                      <a:pt x="806" y="80"/>
                      <a:pt x="806" y="80"/>
                    </a:cubicBezTo>
                    <a:cubicBezTo>
                      <a:pt x="799" y="78"/>
                      <a:pt x="795" y="76"/>
                      <a:pt x="791" y="71"/>
                    </a:cubicBezTo>
                    <a:cubicBezTo>
                      <a:pt x="786" y="67"/>
                      <a:pt x="782" y="61"/>
                      <a:pt x="782" y="54"/>
                    </a:cubicBezTo>
                    <a:cubicBezTo>
                      <a:pt x="782" y="39"/>
                      <a:pt x="791" y="28"/>
                      <a:pt x="801" y="24"/>
                    </a:cubicBezTo>
                    <a:cubicBezTo>
                      <a:pt x="844" y="11"/>
                      <a:pt x="844" y="11"/>
                      <a:pt x="844" y="11"/>
                    </a:cubicBezTo>
                    <a:cubicBezTo>
                      <a:pt x="853" y="9"/>
                      <a:pt x="859" y="9"/>
                      <a:pt x="868" y="7"/>
                    </a:cubicBezTo>
                    <a:cubicBezTo>
                      <a:pt x="870" y="7"/>
                      <a:pt x="874" y="7"/>
                      <a:pt x="879" y="5"/>
                    </a:cubicBezTo>
                    <a:cubicBezTo>
                      <a:pt x="896" y="3"/>
                      <a:pt x="896" y="3"/>
                      <a:pt x="896" y="3"/>
                    </a:cubicBezTo>
                    <a:cubicBezTo>
                      <a:pt x="902" y="3"/>
                      <a:pt x="909" y="3"/>
                      <a:pt x="913" y="0"/>
                    </a:cubicBezTo>
                    <a:cubicBezTo>
                      <a:pt x="915" y="0"/>
                      <a:pt x="917" y="0"/>
                      <a:pt x="917" y="0"/>
                    </a:cubicBezTo>
                    <a:cubicBezTo>
                      <a:pt x="924" y="0"/>
                      <a:pt x="926" y="0"/>
                      <a:pt x="930" y="0"/>
                    </a:cubicBezTo>
                    <a:cubicBezTo>
                      <a:pt x="941" y="0"/>
                      <a:pt x="954" y="0"/>
                      <a:pt x="967" y="3"/>
                    </a:cubicBezTo>
                    <a:cubicBezTo>
                      <a:pt x="975" y="3"/>
                      <a:pt x="975" y="3"/>
                      <a:pt x="975" y="3"/>
                    </a:cubicBezTo>
                    <a:cubicBezTo>
                      <a:pt x="986" y="3"/>
                      <a:pt x="1001" y="5"/>
                      <a:pt x="1016" y="9"/>
                    </a:cubicBezTo>
                    <a:cubicBezTo>
                      <a:pt x="1038" y="13"/>
                      <a:pt x="1038" y="13"/>
                      <a:pt x="1038" y="13"/>
                    </a:cubicBezTo>
                    <a:cubicBezTo>
                      <a:pt x="1046" y="13"/>
                      <a:pt x="1051" y="16"/>
                      <a:pt x="1057" y="18"/>
                    </a:cubicBezTo>
                    <a:cubicBezTo>
                      <a:pt x="1066" y="20"/>
                      <a:pt x="1066" y="20"/>
                      <a:pt x="1066" y="20"/>
                    </a:cubicBezTo>
                    <a:cubicBezTo>
                      <a:pt x="1081" y="24"/>
                      <a:pt x="1098" y="31"/>
                      <a:pt x="1113" y="37"/>
                    </a:cubicBezTo>
                    <a:cubicBezTo>
                      <a:pt x="1115" y="39"/>
                      <a:pt x="1115" y="39"/>
                      <a:pt x="1115" y="39"/>
                    </a:cubicBezTo>
                    <a:cubicBezTo>
                      <a:pt x="1128" y="43"/>
                      <a:pt x="1139" y="50"/>
                      <a:pt x="1151" y="56"/>
                    </a:cubicBezTo>
                    <a:cubicBezTo>
                      <a:pt x="1160" y="61"/>
                      <a:pt x="1160" y="61"/>
                      <a:pt x="1160" y="61"/>
                    </a:cubicBezTo>
                    <a:cubicBezTo>
                      <a:pt x="1160" y="63"/>
                      <a:pt x="1162" y="63"/>
                      <a:pt x="1162" y="63"/>
                    </a:cubicBezTo>
                    <a:cubicBezTo>
                      <a:pt x="1166" y="65"/>
                      <a:pt x="1169" y="67"/>
                      <a:pt x="1173" y="69"/>
                    </a:cubicBezTo>
                    <a:cubicBezTo>
                      <a:pt x="1184" y="76"/>
                      <a:pt x="1192" y="82"/>
                      <a:pt x="1203" y="89"/>
                    </a:cubicBezTo>
                    <a:cubicBezTo>
                      <a:pt x="1218" y="99"/>
                      <a:pt x="1218" y="99"/>
                      <a:pt x="1218" y="99"/>
                    </a:cubicBezTo>
                    <a:cubicBezTo>
                      <a:pt x="1218" y="99"/>
                      <a:pt x="1220" y="101"/>
                      <a:pt x="1220" y="101"/>
                    </a:cubicBezTo>
                    <a:cubicBezTo>
                      <a:pt x="1237" y="114"/>
                      <a:pt x="1237" y="114"/>
                      <a:pt x="1237" y="114"/>
                    </a:cubicBezTo>
                    <a:cubicBezTo>
                      <a:pt x="1242" y="116"/>
                      <a:pt x="1244" y="121"/>
                      <a:pt x="1248" y="125"/>
                    </a:cubicBezTo>
                    <a:cubicBezTo>
                      <a:pt x="1276" y="129"/>
                      <a:pt x="1304" y="142"/>
                      <a:pt x="1325" y="164"/>
                    </a:cubicBezTo>
                    <a:cubicBezTo>
                      <a:pt x="1360" y="198"/>
                      <a:pt x="1360" y="198"/>
                      <a:pt x="1360" y="198"/>
                    </a:cubicBezTo>
                    <a:cubicBezTo>
                      <a:pt x="1375" y="213"/>
                      <a:pt x="1390" y="235"/>
                      <a:pt x="1401" y="258"/>
                    </a:cubicBezTo>
                    <a:cubicBezTo>
                      <a:pt x="1454" y="250"/>
                      <a:pt x="1525" y="327"/>
                      <a:pt x="1632" y="432"/>
                    </a:cubicBezTo>
                    <a:close/>
                    <a:moveTo>
                      <a:pt x="1632" y="432"/>
                    </a:moveTo>
                    <a:cubicBezTo>
                      <a:pt x="1632" y="432"/>
                      <a:pt x="1632" y="432"/>
                      <a:pt x="1632" y="43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Freeform 88">
                <a:extLst>
                  <a:ext uri="{FF2B5EF4-FFF2-40B4-BE49-F238E27FC236}">
                    <a16:creationId xmlns:a16="http://schemas.microsoft.com/office/drawing/2014/main" id="{CA53AC2B-7C9A-48EF-822D-2AF6B91614A2}"/>
                  </a:ext>
                </a:extLst>
              </p:cNvPr>
              <p:cNvSpPr>
                <a:spLocks noEditPoints="1"/>
              </p:cNvSpPr>
              <p:nvPr/>
            </p:nvSpPr>
            <p:spPr bwMode="auto">
              <a:xfrm rot="16378541">
                <a:off x="-708871" y="5820449"/>
                <a:ext cx="549744" cy="550939"/>
              </a:xfrm>
              <a:custGeom>
                <a:avLst/>
                <a:gdLst>
                  <a:gd name="T0" fmla="*/ 2577 w 3832"/>
                  <a:gd name="T1" fmla="*/ 0 h 3832"/>
                  <a:gd name="T2" fmla="*/ 2447 w 3832"/>
                  <a:gd name="T3" fmla="*/ 404 h 3832"/>
                  <a:gd name="T4" fmla="*/ 2439 w 3832"/>
                  <a:gd name="T5" fmla="*/ 404 h 3832"/>
                  <a:gd name="T6" fmla="*/ 2439 w 3832"/>
                  <a:gd name="T7" fmla="*/ 414 h 3832"/>
                  <a:gd name="T8" fmla="*/ 2439 w 3832"/>
                  <a:gd name="T9" fmla="*/ 414 h 3832"/>
                  <a:gd name="T10" fmla="*/ 2447 w 3832"/>
                  <a:gd name="T11" fmla="*/ 414 h 3832"/>
                  <a:gd name="T12" fmla="*/ 2530 w 3832"/>
                  <a:gd name="T13" fmla="*/ 774 h 3832"/>
                  <a:gd name="T14" fmla="*/ 177 w 3832"/>
                  <a:gd name="T15" fmla="*/ 3335 h 3832"/>
                  <a:gd name="T16" fmla="*/ 0 w 3832"/>
                  <a:gd name="T17" fmla="*/ 3832 h 3832"/>
                  <a:gd name="T18" fmla="*/ 463 w 3832"/>
                  <a:gd name="T19" fmla="*/ 3639 h 3832"/>
                  <a:gd name="T20" fmla="*/ 3056 w 3832"/>
                  <a:gd name="T21" fmla="*/ 1289 h 3832"/>
                  <a:gd name="T22" fmla="*/ 3398 w 3832"/>
                  <a:gd name="T23" fmla="*/ 1363 h 3832"/>
                  <a:gd name="T24" fmla="*/ 3408 w 3832"/>
                  <a:gd name="T25" fmla="*/ 1382 h 3832"/>
                  <a:gd name="T26" fmla="*/ 3832 w 3832"/>
                  <a:gd name="T27" fmla="*/ 1253 h 3832"/>
                  <a:gd name="T28" fmla="*/ 2577 w 3832"/>
                  <a:gd name="T29" fmla="*/ 0 h 3832"/>
                  <a:gd name="T30" fmla="*/ 2577 w 3832"/>
                  <a:gd name="T31" fmla="*/ 0 h 3832"/>
                  <a:gd name="T32" fmla="*/ 2577 w 3832"/>
                  <a:gd name="T33" fmla="*/ 0 h 3832"/>
                  <a:gd name="T34" fmla="*/ 2577 w 3832"/>
                  <a:gd name="T35" fmla="*/ 0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2" h="3832">
                    <a:moveTo>
                      <a:pt x="2577" y="0"/>
                    </a:moveTo>
                    <a:cubicBezTo>
                      <a:pt x="2447" y="404"/>
                      <a:pt x="2447" y="404"/>
                      <a:pt x="2447" y="404"/>
                    </a:cubicBezTo>
                    <a:cubicBezTo>
                      <a:pt x="2439" y="404"/>
                      <a:pt x="2439" y="404"/>
                      <a:pt x="2439" y="404"/>
                    </a:cubicBezTo>
                    <a:cubicBezTo>
                      <a:pt x="2439" y="404"/>
                      <a:pt x="2439" y="404"/>
                      <a:pt x="2439" y="414"/>
                    </a:cubicBezTo>
                    <a:cubicBezTo>
                      <a:pt x="2439" y="414"/>
                      <a:pt x="2439" y="414"/>
                      <a:pt x="2439" y="414"/>
                    </a:cubicBezTo>
                    <a:cubicBezTo>
                      <a:pt x="2447" y="414"/>
                      <a:pt x="2447" y="414"/>
                      <a:pt x="2447" y="414"/>
                    </a:cubicBezTo>
                    <a:cubicBezTo>
                      <a:pt x="2475" y="460"/>
                      <a:pt x="2530" y="774"/>
                      <a:pt x="2530" y="774"/>
                    </a:cubicBezTo>
                    <a:cubicBezTo>
                      <a:pt x="177" y="3335"/>
                      <a:pt x="177" y="3335"/>
                      <a:pt x="177" y="3335"/>
                    </a:cubicBezTo>
                    <a:cubicBezTo>
                      <a:pt x="0" y="3832"/>
                      <a:pt x="0" y="3832"/>
                      <a:pt x="0" y="3832"/>
                    </a:cubicBezTo>
                    <a:cubicBezTo>
                      <a:pt x="463" y="3639"/>
                      <a:pt x="463" y="3639"/>
                      <a:pt x="463" y="3639"/>
                    </a:cubicBezTo>
                    <a:cubicBezTo>
                      <a:pt x="3056" y="1289"/>
                      <a:pt x="3056" y="1289"/>
                      <a:pt x="3056" y="1289"/>
                    </a:cubicBezTo>
                    <a:cubicBezTo>
                      <a:pt x="3056" y="1289"/>
                      <a:pt x="3352" y="1337"/>
                      <a:pt x="3398" y="1363"/>
                    </a:cubicBezTo>
                    <a:cubicBezTo>
                      <a:pt x="3408" y="1382"/>
                      <a:pt x="3408" y="1382"/>
                      <a:pt x="3408" y="1382"/>
                    </a:cubicBezTo>
                    <a:cubicBezTo>
                      <a:pt x="3832" y="1253"/>
                      <a:pt x="3832" y="1253"/>
                      <a:pt x="3832" y="1253"/>
                    </a:cubicBezTo>
                    <a:cubicBezTo>
                      <a:pt x="2577" y="0"/>
                      <a:pt x="2577" y="0"/>
                      <a:pt x="2577" y="0"/>
                    </a:cubicBezTo>
                    <a:cubicBezTo>
                      <a:pt x="2577" y="0"/>
                      <a:pt x="2577" y="0"/>
                      <a:pt x="2577" y="0"/>
                    </a:cubicBezTo>
                    <a:close/>
                    <a:moveTo>
                      <a:pt x="2577" y="0"/>
                    </a:moveTo>
                    <a:cubicBezTo>
                      <a:pt x="2577" y="0"/>
                      <a:pt x="2577" y="0"/>
                      <a:pt x="2577" y="0"/>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50" name="Textfeld 249">
              <a:extLst>
                <a:ext uri="{FF2B5EF4-FFF2-40B4-BE49-F238E27FC236}">
                  <a16:creationId xmlns:a16="http://schemas.microsoft.com/office/drawing/2014/main" id="{3ACC4D22-76BA-40B4-9A63-0CC595450957}"/>
                </a:ext>
              </a:extLst>
            </p:cNvPr>
            <p:cNvSpPr txBox="1"/>
            <p:nvPr/>
          </p:nvSpPr>
          <p:spPr>
            <a:xfrm>
              <a:off x="637048" y="5722786"/>
              <a:ext cx="819614" cy="41021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USP</a:t>
              </a:r>
            </a:p>
          </p:txBody>
        </p:sp>
      </p:grpSp>
      <p:sp>
        <p:nvSpPr>
          <p:cNvPr id="262" name="Freeform 97">
            <a:extLst>
              <a:ext uri="{FF2B5EF4-FFF2-40B4-BE49-F238E27FC236}">
                <a16:creationId xmlns:a16="http://schemas.microsoft.com/office/drawing/2014/main" id="{2DCCFF1C-9662-41DF-A0E2-A6676ABF911D}"/>
              </a:ext>
            </a:extLst>
          </p:cNvPr>
          <p:cNvSpPr>
            <a:spLocks noEditPoints="1"/>
          </p:cNvSpPr>
          <p:nvPr/>
        </p:nvSpPr>
        <p:spPr bwMode="auto">
          <a:xfrm>
            <a:off x="529665" y="4822755"/>
            <a:ext cx="572488" cy="487815"/>
          </a:xfrm>
          <a:custGeom>
            <a:avLst/>
            <a:gdLst>
              <a:gd name="T0" fmla="*/ 2950 w 3768"/>
              <a:gd name="T1" fmla="*/ 0 h 3208"/>
              <a:gd name="T2" fmla="*/ 2643 w 3768"/>
              <a:gd name="T3" fmla="*/ 0 h 3208"/>
              <a:gd name="T4" fmla="*/ 1826 w 3768"/>
              <a:gd name="T5" fmla="*/ 819 h 3208"/>
              <a:gd name="T6" fmla="*/ 1826 w 3768"/>
              <a:gd name="T7" fmla="*/ 1348 h 3208"/>
              <a:gd name="T8" fmla="*/ 1829 w 3768"/>
              <a:gd name="T9" fmla="*/ 1435 h 3208"/>
              <a:gd name="T10" fmla="*/ 382 w 3768"/>
              <a:gd name="T11" fmla="*/ 1435 h 3208"/>
              <a:gd name="T12" fmla="*/ 51 w 3768"/>
              <a:gd name="T13" fmla="*/ 1630 h 3208"/>
              <a:gd name="T14" fmla="*/ 49 w 3768"/>
              <a:gd name="T15" fmla="*/ 1634 h 3208"/>
              <a:gd name="T16" fmla="*/ 25 w 3768"/>
              <a:gd name="T17" fmla="*/ 1686 h 3208"/>
              <a:gd name="T18" fmla="*/ 20 w 3768"/>
              <a:gd name="T19" fmla="*/ 1702 h 3208"/>
              <a:gd name="T20" fmla="*/ 7 w 3768"/>
              <a:gd name="T21" fmla="*/ 1749 h 3208"/>
              <a:gd name="T22" fmla="*/ 2 w 3768"/>
              <a:gd name="T23" fmla="*/ 1802 h 3208"/>
              <a:gd name="T24" fmla="*/ 0 w 3768"/>
              <a:gd name="T25" fmla="*/ 1817 h 3208"/>
              <a:gd name="T26" fmla="*/ 0 w 3768"/>
              <a:gd name="T27" fmla="*/ 1819 h 3208"/>
              <a:gd name="T28" fmla="*/ 0 w 3768"/>
              <a:gd name="T29" fmla="*/ 1826 h 3208"/>
              <a:gd name="T30" fmla="*/ 0 w 3768"/>
              <a:gd name="T31" fmla="*/ 2827 h 3208"/>
              <a:gd name="T32" fmla="*/ 382 w 3768"/>
              <a:gd name="T33" fmla="*/ 3208 h 3208"/>
              <a:gd name="T34" fmla="*/ 2152 w 3768"/>
              <a:gd name="T35" fmla="*/ 3208 h 3208"/>
              <a:gd name="T36" fmla="*/ 2535 w 3768"/>
              <a:gd name="T37" fmla="*/ 2827 h 3208"/>
              <a:gd name="T38" fmla="*/ 2535 w 3768"/>
              <a:gd name="T39" fmla="*/ 1826 h 3208"/>
              <a:gd name="T40" fmla="*/ 2535 w 3768"/>
              <a:gd name="T41" fmla="*/ 1819 h 3208"/>
              <a:gd name="T42" fmla="*/ 2535 w 3768"/>
              <a:gd name="T43" fmla="*/ 1817 h 3208"/>
              <a:gd name="T44" fmla="*/ 2532 w 3768"/>
              <a:gd name="T45" fmla="*/ 1802 h 3208"/>
              <a:gd name="T46" fmla="*/ 2528 w 3768"/>
              <a:gd name="T47" fmla="*/ 1750 h 3208"/>
              <a:gd name="T48" fmla="*/ 2514 w 3768"/>
              <a:gd name="T49" fmla="*/ 1700 h 3208"/>
              <a:gd name="T50" fmla="*/ 2511 w 3768"/>
              <a:gd name="T51" fmla="*/ 1687 h 3208"/>
              <a:gd name="T52" fmla="*/ 2250 w 3768"/>
              <a:gd name="T53" fmla="*/ 1449 h 3208"/>
              <a:gd name="T54" fmla="*/ 2241 w 3768"/>
              <a:gd name="T55" fmla="*/ 1348 h 3208"/>
              <a:gd name="T56" fmla="*/ 2241 w 3768"/>
              <a:gd name="T57" fmla="*/ 819 h 3208"/>
              <a:gd name="T58" fmla="*/ 2643 w 3768"/>
              <a:gd name="T59" fmla="*/ 416 h 3208"/>
              <a:gd name="T60" fmla="*/ 2950 w 3768"/>
              <a:gd name="T61" fmla="*/ 416 h 3208"/>
              <a:gd name="T62" fmla="*/ 3352 w 3768"/>
              <a:gd name="T63" fmla="*/ 819 h 3208"/>
              <a:gd name="T64" fmla="*/ 3352 w 3768"/>
              <a:gd name="T65" fmla="*/ 1459 h 3208"/>
              <a:gd name="T66" fmla="*/ 3768 w 3768"/>
              <a:gd name="T67" fmla="*/ 1459 h 3208"/>
              <a:gd name="T68" fmla="*/ 3768 w 3768"/>
              <a:gd name="T69" fmla="*/ 819 h 3208"/>
              <a:gd name="T70" fmla="*/ 2950 w 3768"/>
              <a:gd name="T71" fmla="*/ 0 h 3208"/>
              <a:gd name="T72" fmla="*/ 1446 w 3768"/>
              <a:gd name="T73" fmla="*/ 2277 h 3208"/>
              <a:gd name="T74" fmla="*/ 1416 w 3768"/>
              <a:gd name="T75" fmla="*/ 2342 h 3208"/>
              <a:gd name="T76" fmla="*/ 1416 w 3768"/>
              <a:gd name="T77" fmla="*/ 2725 h 3208"/>
              <a:gd name="T78" fmla="*/ 1416 w 3768"/>
              <a:gd name="T79" fmla="*/ 2725 h 3208"/>
              <a:gd name="T80" fmla="*/ 1268 w 3768"/>
              <a:gd name="T81" fmla="*/ 2875 h 3208"/>
              <a:gd name="T82" fmla="*/ 1118 w 3768"/>
              <a:gd name="T83" fmla="*/ 2725 h 3208"/>
              <a:gd name="T84" fmla="*/ 1118 w 3768"/>
              <a:gd name="T85" fmla="*/ 2725 h 3208"/>
              <a:gd name="T86" fmla="*/ 1118 w 3768"/>
              <a:gd name="T87" fmla="*/ 2342 h 3208"/>
              <a:gd name="T88" fmla="*/ 1088 w 3768"/>
              <a:gd name="T89" fmla="*/ 2283 h 3208"/>
              <a:gd name="T90" fmla="*/ 993 w 3768"/>
              <a:gd name="T91" fmla="*/ 1918 h 3208"/>
              <a:gd name="T92" fmla="*/ 1322 w 3768"/>
              <a:gd name="T93" fmla="*/ 1744 h 3208"/>
              <a:gd name="T94" fmla="*/ 1566 w 3768"/>
              <a:gd name="T95" fmla="*/ 2037 h 3208"/>
              <a:gd name="T96" fmla="*/ 1446 w 3768"/>
              <a:gd name="T97" fmla="*/ 2277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8" h="3208">
                <a:moveTo>
                  <a:pt x="2950" y="0"/>
                </a:moveTo>
                <a:cubicBezTo>
                  <a:pt x="2643" y="0"/>
                  <a:pt x="2643" y="0"/>
                  <a:pt x="2643" y="0"/>
                </a:cubicBezTo>
                <a:cubicBezTo>
                  <a:pt x="2191" y="0"/>
                  <a:pt x="1826" y="369"/>
                  <a:pt x="1826" y="819"/>
                </a:cubicBezTo>
                <a:cubicBezTo>
                  <a:pt x="1826" y="1348"/>
                  <a:pt x="1826" y="1348"/>
                  <a:pt x="1826" y="1348"/>
                </a:cubicBezTo>
                <a:cubicBezTo>
                  <a:pt x="1826" y="1378"/>
                  <a:pt x="1826" y="1407"/>
                  <a:pt x="1829" y="1435"/>
                </a:cubicBezTo>
                <a:cubicBezTo>
                  <a:pt x="1582" y="1435"/>
                  <a:pt x="1148" y="1435"/>
                  <a:pt x="382" y="1435"/>
                </a:cubicBezTo>
                <a:cubicBezTo>
                  <a:pt x="240" y="1435"/>
                  <a:pt x="118" y="1515"/>
                  <a:pt x="51" y="1630"/>
                </a:cubicBezTo>
                <a:cubicBezTo>
                  <a:pt x="51" y="1631"/>
                  <a:pt x="50" y="1632"/>
                  <a:pt x="49" y="1634"/>
                </a:cubicBezTo>
                <a:cubicBezTo>
                  <a:pt x="40" y="1651"/>
                  <a:pt x="32" y="1668"/>
                  <a:pt x="25" y="1686"/>
                </a:cubicBezTo>
                <a:cubicBezTo>
                  <a:pt x="24" y="1692"/>
                  <a:pt x="21" y="1698"/>
                  <a:pt x="20" y="1702"/>
                </a:cubicBezTo>
                <a:cubicBezTo>
                  <a:pt x="15" y="1719"/>
                  <a:pt x="10" y="1734"/>
                  <a:pt x="7" y="1749"/>
                </a:cubicBezTo>
                <a:cubicBezTo>
                  <a:pt x="4" y="1766"/>
                  <a:pt x="3" y="1784"/>
                  <a:pt x="2" y="1802"/>
                </a:cubicBezTo>
                <a:cubicBezTo>
                  <a:pt x="2" y="1806"/>
                  <a:pt x="0" y="1812"/>
                  <a:pt x="0" y="1817"/>
                </a:cubicBezTo>
                <a:cubicBezTo>
                  <a:pt x="0" y="1817"/>
                  <a:pt x="0" y="1818"/>
                  <a:pt x="0" y="1819"/>
                </a:cubicBezTo>
                <a:cubicBezTo>
                  <a:pt x="0" y="1821"/>
                  <a:pt x="0" y="1824"/>
                  <a:pt x="0" y="1826"/>
                </a:cubicBezTo>
                <a:cubicBezTo>
                  <a:pt x="0" y="2827"/>
                  <a:pt x="0" y="2827"/>
                  <a:pt x="0" y="2827"/>
                </a:cubicBezTo>
                <a:cubicBezTo>
                  <a:pt x="0" y="3037"/>
                  <a:pt x="172" y="3208"/>
                  <a:pt x="382" y="3208"/>
                </a:cubicBezTo>
                <a:cubicBezTo>
                  <a:pt x="2152" y="3208"/>
                  <a:pt x="2152" y="3208"/>
                  <a:pt x="2152" y="3208"/>
                </a:cubicBezTo>
                <a:cubicBezTo>
                  <a:pt x="2362" y="3208"/>
                  <a:pt x="2535" y="3037"/>
                  <a:pt x="2535" y="2827"/>
                </a:cubicBezTo>
                <a:cubicBezTo>
                  <a:pt x="2535" y="2009"/>
                  <a:pt x="2535" y="1855"/>
                  <a:pt x="2535" y="1826"/>
                </a:cubicBezTo>
                <a:cubicBezTo>
                  <a:pt x="2535" y="1819"/>
                  <a:pt x="2535" y="1819"/>
                  <a:pt x="2535" y="1819"/>
                </a:cubicBezTo>
                <a:cubicBezTo>
                  <a:pt x="2535" y="1818"/>
                  <a:pt x="2535" y="1818"/>
                  <a:pt x="2535" y="1817"/>
                </a:cubicBezTo>
                <a:cubicBezTo>
                  <a:pt x="2535" y="1812"/>
                  <a:pt x="2532" y="1806"/>
                  <a:pt x="2532" y="1802"/>
                </a:cubicBezTo>
                <a:cubicBezTo>
                  <a:pt x="2531" y="1783"/>
                  <a:pt x="2530" y="1766"/>
                  <a:pt x="2528" y="1750"/>
                </a:cubicBezTo>
                <a:cubicBezTo>
                  <a:pt x="2524" y="1732"/>
                  <a:pt x="2520" y="1716"/>
                  <a:pt x="2514" y="1700"/>
                </a:cubicBezTo>
                <a:cubicBezTo>
                  <a:pt x="2513" y="1697"/>
                  <a:pt x="2512" y="1692"/>
                  <a:pt x="2511" y="1687"/>
                </a:cubicBezTo>
                <a:cubicBezTo>
                  <a:pt x="2468" y="1571"/>
                  <a:pt x="2371" y="1481"/>
                  <a:pt x="2250" y="1449"/>
                </a:cubicBezTo>
                <a:cubicBezTo>
                  <a:pt x="2247" y="1420"/>
                  <a:pt x="2241" y="1374"/>
                  <a:pt x="2241" y="1348"/>
                </a:cubicBezTo>
                <a:cubicBezTo>
                  <a:pt x="2241" y="819"/>
                  <a:pt x="2241" y="819"/>
                  <a:pt x="2241" y="819"/>
                </a:cubicBezTo>
                <a:cubicBezTo>
                  <a:pt x="2241" y="597"/>
                  <a:pt x="2422" y="416"/>
                  <a:pt x="2643" y="416"/>
                </a:cubicBezTo>
                <a:cubicBezTo>
                  <a:pt x="2950" y="416"/>
                  <a:pt x="2950" y="416"/>
                  <a:pt x="2950" y="416"/>
                </a:cubicBezTo>
                <a:cubicBezTo>
                  <a:pt x="3172" y="416"/>
                  <a:pt x="3352" y="597"/>
                  <a:pt x="3352" y="819"/>
                </a:cubicBezTo>
                <a:cubicBezTo>
                  <a:pt x="3352" y="1459"/>
                  <a:pt x="3352" y="1459"/>
                  <a:pt x="3352" y="1459"/>
                </a:cubicBezTo>
                <a:cubicBezTo>
                  <a:pt x="3464" y="1459"/>
                  <a:pt x="3654" y="1459"/>
                  <a:pt x="3768" y="1459"/>
                </a:cubicBezTo>
                <a:cubicBezTo>
                  <a:pt x="3768" y="930"/>
                  <a:pt x="3768" y="819"/>
                  <a:pt x="3768" y="819"/>
                </a:cubicBezTo>
                <a:cubicBezTo>
                  <a:pt x="3768" y="369"/>
                  <a:pt x="3403" y="0"/>
                  <a:pt x="2950" y="0"/>
                </a:cubicBezTo>
                <a:close/>
                <a:moveTo>
                  <a:pt x="1446" y="2277"/>
                </a:moveTo>
                <a:cubicBezTo>
                  <a:pt x="1423" y="2294"/>
                  <a:pt x="1416" y="2312"/>
                  <a:pt x="1416" y="2342"/>
                </a:cubicBezTo>
                <a:cubicBezTo>
                  <a:pt x="1416" y="2468"/>
                  <a:pt x="1416" y="2600"/>
                  <a:pt x="1416" y="2725"/>
                </a:cubicBezTo>
                <a:cubicBezTo>
                  <a:pt x="1416" y="2725"/>
                  <a:pt x="1416" y="2725"/>
                  <a:pt x="1416" y="2725"/>
                </a:cubicBezTo>
                <a:cubicBezTo>
                  <a:pt x="1416" y="2808"/>
                  <a:pt x="1351" y="2875"/>
                  <a:pt x="1268" y="2875"/>
                </a:cubicBezTo>
                <a:cubicBezTo>
                  <a:pt x="1183" y="2875"/>
                  <a:pt x="1118" y="2808"/>
                  <a:pt x="1118" y="2725"/>
                </a:cubicBezTo>
                <a:cubicBezTo>
                  <a:pt x="1118" y="2725"/>
                  <a:pt x="1118" y="2725"/>
                  <a:pt x="1118" y="2725"/>
                </a:cubicBezTo>
                <a:cubicBezTo>
                  <a:pt x="1118" y="2600"/>
                  <a:pt x="1118" y="2468"/>
                  <a:pt x="1118" y="2342"/>
                </a:cubicBezTo>
                <a:cubicBezTo>
                  <a:pt x="1118" y="2312"/>
                  <a:pt x="1112" y="2294"/>
                  <a:pt x="1088" y="2283"/>
                </a:cubicBezTo>
                <a:cubicBezTo>
                  <a:pt x="975" y="2193"/>
                  <a:pt x="939" y="2050"/>
                  <a:pt x="993" y="1918"/>
                </a:cubicBezTo>
                <a:cubicBezTo>
                  <a:pt x="1052" y="1792"/>
                  <a:pt x="1189" y="1721"/>
                  <a:pt x="1322" y="1744"/>
                </a:cubicBezTo>
                <a:cubicBezTo>
                  <a:pt x="1465" y="1774"/>
                  <a:pt x="1566" y="1894"/>
                  <a:pt x="1566" y="2037"/>
                </a:cubicBezTo>
                <a:cubicBezTo>
                  <a:pt x="1566" y="2138"/>
                  <a:pt x="1525" y="2217"/>
                  <a:pt x="1446" y="2277"/>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67" name="Freeform 101">
            <a:extLst>
              <a:ext uri="{FF2B5EF4-FFF2-40B4-BE49-F238E27FC236}">
                <a16:creationId xmlns:a16="http://schemas.microsoft.com/office/drawing/2014/main" id="{199E4874-756E-4FEB-917E-9DEB29BBF784}"/>
              </a:ext>
            </a:extLst>
          </p:cNvPr>
          <p:cNvSpPr>
            <a:spLocks noEditPoints="1"/>
          </p:cNvSpPr>
          <p:nvPr/>
        </p:nvSpPr>
        <p:spPr bwMode="auto">
          <a:xfrm>
            <a:off x="11332796" y="4890317"/>
            <a:ext cx="338690" cy="427154"/>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273" name="Gruppieren 272">
            <a:extLst>
              <a:ext uri="{FF2B5EF4-FFF2-40B4-BE49-F238E27FC236}">
                <a16:creationId xmlns:a16="http://schemas.microsoft.com/office/drawing/2014/main" id="{6DA08163-48CB-40AF-B5C6-80DCB4C69FFA}"/>
              </a:ext>
            </a:extLst>
          </p:cNvPr>
          <p:cNvGrpSpPr/>
          <p:nvPr/>
        </p:nvGrpSpPr>
        <p:grpSpPr>
          <a:xfrm>
            <a:off x="10805114" y="5548435"/>
            <a:ext cx="625379" cy="949565"/>
            <a:chOff x="10344001" y="5087759"/>
            <a:chExt cx="819614" cy="1244488"/>
          </a:xfrm>
        </p:grpSpPr>
        <p:sp>
          <p:nvSpPr>
            <p:cNvPr id="257" name="Freeform 93">
              <a:extLst>
                <a:ext uri="{FF2B5EF4-FFF2-40B4-BE49-F238E27FC236}">
                  <a16:creationId xmlns:a16="http://schemas.microsoft.com/office/drawing/2014/main" id="{26353AAE-7696-48A7-8736-DB9F1AA11D7B}"/>
                </a:ext>
              </a:extLst>
            </p:cNvPr>
            <p:cNvSpPr>
              <a:spLocks noEditPoints="1"/>
            </p:cNvSpPr>
            <p:nvPr/>
          </p:nvSpPr>
          <p:spPr bwMode="auto">
            <a:xfrm rot="2279625">
              <a:off x="10496312" y="5087759"/>
              <a:ext cx="447675" cy="785813"/>
            </a:xfrm>
            <a:custGeom>
              <a:avLst/>
              <a:gdLst>
                <a:gd name="T0" fmla="*/ 2321 w 2344"/>
                <a:gd name="T1" fmla="*/ 2771 h 4120"/>
                <a:gd name="T2" fmla="*/ 1914 w 2344"/>
                <a:gd name="T3" fmla="*/ 2463 h 4120"/>
                <a:gd name="T4" fmla="*/ 2010 w 2344"/>
                <a:gd name="T5" fmla="*/ 1705 h 4120"/>
                <a:gd name="T6" fmla="*/ 1196 w 2344"/>
                <a:gd name="T7" fmla="*/ 0 h 4120"/>
                <a:gd name="T8" fmla="*/ 1149 w 2344"/>
                <a:gd name="T9" fmla="*/ 0 h 4120"/>
                <a:gd name="T10" fmla="*/ 335 w 2344"/>
                <a:gd name="T11" fmla="*/ 1705 h 4120"/>
                <a:gd name="T12" fmla="*/ 431 w 2344"/>
                <a:gd name="T13" fmla="*/ 2463 h 4120"/>
                <a:gd name="T14" fmla="*/ 48 w 2344"/>
                <a:gd name="T15" fmla="*/ 2771 h 4120"/>
                <a:gd name="T16" fmla="*/ 0 w 2344"/>
                <a:gd name="T17" fmla="*/ 2842 h 4120"/>
                <a:gd name="T18" fmla="*/ 168 w 2344"/>
                <a:gd name="T19" fmla="*/ 4026 h 4120"/>
                <a:gd name="T20" fmla="*/ 240 w 2344"/>
                <a:gd name="T21" fmla="*/ 4097 h 4120"/>
                <a:gd name="T22" fmla="*/ 311 w 2344"/>
                <a:gd name="T23" fmla="*/ 4073 h 4120"/>
                <a:gd name="T24" fmla="*/ 933 w 2344"/>
                <a:gd name="T25" fmla="*/ 3339 h 4120"/>
                <a:gd name="T26" fmla="*/ 1412 w 2344"/>
                <a:gd name="T27" fmla="*/ 3339 h 4120"/>
                <a:gd name="T28" fmla="*/ 2034 w 2344"/>
                <a:gd name="T29" fmla="*/ 4073 h 4120"/>
                <a:gd name="T30" fmla="*/ 2105 w 2344"/>
                <a:gd name="T31" fmla="*/ 4120 h 4120"/>
                <a:gd name="T32" fmla="*/ 2129 w 2344"/>
                <a:gd name="T33" fmla="*/ 4097 h 4120"/>
                <a:gd name="T34" fmla="*/ 2177 w 2344"/>
                <a:gd name="T35" fmla="*/ 4026 h 4120"/>
                <a:gd name="T36" fmla="*/ 2344 w 2344"/>
                <a:gd name="T37" fmla="*/ 2842 h 4120"/>
                <a:gd name="T38" fmla="*/ 2321 w 2344"/>
                <a:gd name="T39" fmla="*/ 2771 h 4120"/>
                <a:gd name="T40" fmla="*/ 1172 w 2344"/>
                <a:gd name="T41" fmla="*/ 1682 h 4120"/>
                <a:gd name="T42" fmla="*/ 838 w 2344"/>
                <a:gd name="T43" fmla="*/ 1350 h 4120"/>
                <a:gd name="T44" fmla="*/ 1172 w 2344"/>
                <a:gd name="T45" fmla="*/ 995 h 4120"/>
                <a:gd name="T46" fmla="*/ 1531 w 2344"/>
                <a:gd name="T47" fmla="*/ 1350 h 4120"/>
                <a:gd name="T48" fmla="*/ 1172 w 2344"/>
                <a:gd name="T49" fmla="*/ 1682 h 4120"/>
                <a:gd name="T50" fmla="*/ 1172 w 2344"/>
                <a:gd name="T51" fmla="*/ 1682 h 4120"/>
                <a:gd name="T52" fmla="*/ 1172 w 2344"/>
                <a:gd name="T53" fmla="*/ 1682 h 4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44" h="4120">
                  <a:moveTo>
                    <a:pt x="2321" y="2771"/>
                  </a:moveTo>
                  <a:cubicBezTo>
                    <a:pt x="1914" y="2463"/>
                    <a:pt x="1914" y="2463"/>
                    <a:pt x="1914" y="2463"/>
                  </a:cubicBezTo>
                  <a:cubicBezTo>
                    <a:pt x="1986" y="2226"/>
                    <a:pt x="2010" y="1966"/>
                    <a:pt x="2010" y="1705"/>
                  </a:cubicBezTo>
                  <a:cubicBezTo>
                    <a:pt x="2010" y="853"/>
                    <a:pt x="1412" y="72"/>
                    <a:pt x="1196" y="0"/>
                  </a:cubicBezTo>
                  <a:cubicBezTo>
                    <a:pt x="1196" y="0"/>
                    <a:pt x="1172" y="0"/>
                    <a:pt x="1149" y="0"/>
                  </a:cubicBezTo>
                  <a:cubicBezTo>
                    <a:pt x="957" y="72"/>
                    <a:pt x="335" y="853"/>
                    <a:pt x="335" y="1705"/>
                  </a:cubicBezTo>
                  <a:cubicBezTo>
                    <a:pt x="335" y="1966"/>
                    <a:pt x="383" y="2226"/>
                    <a:pt x="431" y="2463"/>
                  </a:cubicBezTo>
                  <a:cubicBezTo>
                    <a:pt x="48" y="2771"/>
                    <a:pt x="48" y="2771"/>
                    <a:pt x="48" y="2771"/>
                  </a:cubicBezTo>
                  <a:cubicBezTo>
                    <a:pt x="24" y="2794"/>
                    <a:pt x="0" y="2818"/>
                    <a:pt x="0" y="2842"/>
                  </a:cubicBezTo>
                  <a:cubicBezTo>
                    <a:pt x="168" y="4026"/>
                    <a:pt x="168" y="4026"/>
                    <a:pt x="168" y="4026"/>
                  </a:cubicBezTo>
                  <a:cubicBezTo>
                    <a:pt x="168" y="4073"/>
                    <a:pt x="192" y="4097"/>
                    <a:pt x="240" y="4097"/>
                  </a:cubicBezTo>
                  <a:cubicBezTo>
                    <a:pt x="264" y="4120"/>
                    <a:pt x="287" y="4097"/>
                    <a:pt x="311" y="4073"/>
                  </a:cubicBezTo>
                  <a:cubicBezTo>
                    <a:pt x="933" y="3339"/>
                    <a:pt x="933" y="3339"/>
                    <a:pt x="933" y="3339"/>
                  </a:cubicBezTo>
                  <a:cubicBezTo>
                    <a:pt x="1101" y="3434"/>
                    <a:pt x="1268" y="3434"/>
                    <a:pt x="1412" y="3339"/>
                  </a:cubicBezTo>
                  <a:cubicBezTo>
                    <a:pt x="2034" y="4073"/>
                    <a:pt x="2034" y="4073"/>
                    <a:pt x="2034" y="4073"/>
                  </a:cubicBezTo>
                  <a:cubicBezTo>
                    <a:pt x="2057" y="4097"/>
                    <a:pt x="2081" y="4120"/>
                    <a:pt x="2105" y="4120"/>
                  </a:cubicBezTo>
                  <a:cubicBezTo>
                    <a:pt x="2105" y="4120"/>
                    <a:pt x="2105" y="4097"/>
                    <a:pt x="2129" y="4097"/>
                  </a:cubicBezTo>
                  <a:cubicBezTo>
                    <a:pt x="2153" y="4097"/>
                    <a:pt x="2177" y="4073"/>
                    <a:pt x="2177" y="4026"/>
                  </a:cubicBezTo>
                  <a:cubicBezTo>
                    <a:pt x="2344" y="2842"/>
                    <a:pt x="2344" y="2842"/>
                    <a:pt x="2344" y="2842"/>
                  </a:cubicBezTo>
                  <a:cubicBezTo>
                    <a:pt x="2344" y="2818"/>
                    <a:pt x="2344" y="2794"/>
                    <a:pt x="2321" y="2771"/>
                  </a:cubicBezTo>
                  <a:close/>
                  <a:moveTo>
                    <a:pt x="1172" y="1682"/>
                  </a:moveTo>
                  <a:cubicBezTo>
                    <a:pt x="981" y="1682"/>
                    <a:pt x="838" y="1540"/>
                    <a:pt x="838" y="1350"/>
                  </a:cubicBezTo>
                  <a:cubicBezTo>
                    <a:pt x="838" y="1161"/>
                    <a:pt x="981" y="995"/>
                    <a:pt x="1172" y="995"/>
                  </a:cubicBezTo>
                  <a:cubicBezTo>
                    <a:pt x="1364" y="995"/>
                    <a:pt x="1531" y="1161"/>
                    <a:pt x="1531" y="1350"/>
                  </a:cubicBezTo>
                  <a:cubicBezTo>
                    <a:pt x="1531" y="1540"/>
                    <a:pt x="1364" y="1682"/>
                    <a:pt x="1172" y="1682"/>
                  </a:cubicBezTo>
                  <a:close/>
                  <a:moveTo>
                    <a:pt x="1172" y="1682"/>
                  </a:moveTo>
                  <a:cubicBezTo>
                    <a:pt x="1172" y="1682"/>
                    <a:pt x="1172" y="1682"/>
                    <a:pt x="1172" y="168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Textfeld 267">
              <a:extLst>
                <a:ext uri="{FF2B5EF4-FFF2-40B4-BE49-F238E27FC236}">
                  <a16:creationId xmlns:a16="http://schemas.microsoft.com/office/drawing/2014/main" id="{E3E0FBC8-AF86-4498-A286-6B858D51A98F}"/>
                </a:ext>
              </a:extLst>
            </p:cNvPr>
            <p:cNvSpPr txBox="1"/>
            <p:nvPr/>
          </p:nvSpPr>
          <p:spPr>
            <a:xfrm>
              <a:off x="10344001" y="5922028"/>
              <a:ext cx="819614" cy="41021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USP</a:t>
              </a:r>
            </a:p>
          </p:txBody>
        </p:sp>
        <p:sp>
          <p:nvSpPr>
            <p:cNvPr id="269" name="Freihandform: Form 268">
              <a:extLst>
                <a:ext uri="{FF2B5EF4-FFF2-40B4-BE49-F238E27FC236}">
                  <a16:creationId xmlns:a16="http://schemas.microsoft.com/office/drawing/2014/main" id="{F7FA305C-54BA-421C-90D5-1012078AC937}"/>
                </a:ext>
              </a:extLst>
            </p:cNvPr>
            <p:cNvSpPr/>
            <p:nvPr/>
          </p:nvSpPr>
          <p:spPr bwMode="gray">
            <a:xfrm>
              <a:off x="10383213" y="5549900"/>
              <a:ext cx="170487" cy="577850"/>
            </a:xfrm>
            <a:custGeom>
              <a:avLst/>
              <a:gdLst>
                <a:gd name="connsiteX0" fmla="*/ 170487 w 170487"/>
                <a:gd name="connsiteY0" fmla="*/ 0 h 577850"/>
                <a:gd name="connsiteX1" fmla="*/ 5387 w 170487"/>
                <a:gd name="connsiteY1" fmla="*/ 330200 h 577850"/>
                <a:gd name="connsiteX2" fmla="*/ 56187 w 170487"/>
                <a:gd name="connsiteY2" fmla="*/ 577850 h 577850"/>
              </a:gdLst>
              <a:ahLst/>
              <a:cxnLst>
                <a:cxn ang="0">
                  <a:pos x="connsiteX0" y="connsiteY0"/>
                </a:cxn>
                <a:cxn ang="0">
                  <a:pos x="connsiteX1" y="connsiteY1"/>
                </a:cxn>
                <a:cxn ang="0">
                  <a:pos x="connsiteX2" y="connsiteY2"/>
                </a:cxn>
              </a:cxnLst>
              <a:rect l="l" t="t" r="r" b="b"/>
              <a:pathLst>
                <a:path w="170487" h="577850">
                  <a:moveTo>
                    <a:pt x="170487" y="0"/>
                  </a:moveTo>
                  <a:cubicBezTo>
                    <a:pt x="97462" y="116946"/>
                    <a:pt x="24437" y="233892"/>
                    <a:pt x="5387" y="330200"/>
                  </a:cubicBezTo>
                  <a:cubicBezTo>
                    <a:pt x="-13663" y="426508"/>
                    <a:pt x="21262" y="502179"/>
                    <a:pt x="56187" y="57785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1" name="Freihandform: Form 270">
              <a:extLst>
                <a:ext uri="{FF2B5EF4-FFF2-40B4-BE49-F238E27FC236}">
                  <a16:creationId xmlns:a16="http://schemas.microsoft.com/office/drawing/2014/main" id="{B968207A-0372-404D-ADAB-44CC6ED75CA5}"/>
                </a:ext>
              </a:extLst>
            </p:cNvPr>
            <p:cNvSpPr/>
            <p:nvPr/>
          </p:nvSpPr>
          <p:spPr bwMode="gray">
            <a:xfrm>
              <a:off x="10836275" y="5556250"/>
              <a:ext cx="292506" cy="584200"/>
            </a:xfrm>
            <a:custGeom>
              <a:avLst/>
              <a:gdLst>
                <a:gd name="connsiteX0" fmla="*/ 0 w 292506"/>
                <a:gd name="connsiteY0" fmla="*/ 0 h 584200"/>
                <a:gd name="connsiteX1" fmla="*/ 285750 w 292506"/>
                <a:gd name="connsiteY1" fmla="*/ 400050 h 584200"/>
                <a:gd name="connsiteX2" fmla="*/ 174625 w 292506"/>
                <a:gd name="connsiteY2" fmla="*/ 584200 h 584200"/>
              </a:gdLst>
              <a:ahLst/>
              <a:cxnLst>
                <a:cxn ang="0">
                  <a:pos x="connsiteX0" y="connsiteY0"/>
                </a:cxn>
                <a:cxn ang="0">
                  <a:pos x="connsiteX1" y="connsiteY1"/>
                </a:cxn>
                <a:cxn ang="0">
                  <a:pos x="connsiteX2" y="connsiteY2"/>
                </a:cxn>
              </a:cxnLst>
              <a:rect l="l" t="t" r="r" b="b"/>
              <a:pathLst>
                <a:path w="292506" h="584200">
                  <a:moveTo>
                    <a:pt x="0" y="0"/>
                  </a:moveTo>
                  <a:cubicBezTo>
                    <a:pt x="128323" y="151341"/>
                    <a:pt x="256646" y="302683"/>
                    <a:pt x="285750" y="400050"/>
                  </a:cubicBezTo>
                  <a:cubicBezTo>
                    <a:pt x="314854" y="497417"/>
                    <a:pt x="244739" y="540808"/>
                    <a:pt x="174625" y="5842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Freihandform: Form 271">
              <a:extLst>
                <a:ext uri="{FF2B5EF4-FFF2-40B4-BE49-F238E27FC236}">
                  <a16:creationId xmlns:a16="http://schemas.microsoft.com/office/drawing/2014/main" id="{A682A3E0-2DCC-417F-A6D3-AEFD6A9BB2F3}"/>
                </a:ext>
              </a:extLst>
            </p:cNvPr>
            <p:cNvSpPr/>
            <p:nvPr/>
          </p:nvSpPr>
          <p:spPr bwMode="gray">
            <a:xfrm>
              <a:off x="10693400" y="5756275"/>
              <a:ext cx="91651" cy="250825"/>
            </a:xfrm>
            <a:custGeom>
              <a:avLst/>
              <a:gdLst>
                <a:gd name="connsiteX0" fmla="*/ 0 w 91651"/>
                <a:gd name="connsiteY0" fmla="*/ 0 h 250825"/>
                <a:gd name="connsiteX1" fmla="*/ 88900 w 91651"/>
                <a:gd name="connsiteY1" fmla="*/ 158750 h 250825"/>
                <a:gd name="connsiteX2" fmla="*/ 60325 w 91651"/>
                <a:gd name="connsiteY2" fmla="*/ 250825 h 250825"/>
              </a:gdLst>
              <a:ahLst/>
              <a:cxnLst>
                <a:cxn ang="0">
                  <a:pos x="connsiteX0" y="connsiteY0"/>
                </a:cxn>
                <a:cxn ang="0">
                  <a:pos x="connsiteX1" y="connsiteY1"/>
                </a:cxn>
                <a:cxn ang="0">
                  <a:pos x="connsiteX2" y="connsiteY2"/>
                </a:cxn>
              </a:cxnLst>
              <a:rect l="l" t="t" r="r" b="b"/>
              <a:pathLst>
                <a:path w="91651" h="250825">
                  <a:moveTo>
                    <a:pt x="0" y="0"/>
                  </a:moveTo>
                  <a:cubicBezTo>
                    <a:pt x="39423" y="58473"/>
                    <a:pt x="78846" y="116946"/>
                    <a:pt x="88900" y="158750"/>
                  </a:cubicBezTo>
                  <a:cubicBezTo>
                    <a:pt x="98954" y="200554"/>
                    <a:pt x="79639" y="225689"/>
                    <a:pt x="60325" y="25082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77" name="Gerader Verbinder 276">
            <a:extLst>
              <a:ext uri="{FF2B5EF4-FFF2-40B4-BE49-F238E27FC236}">
                <a16:creationId xmlns:a16="http://schemas.microsoft.com/office/drawing/2014/main" id="{71B35788-B6DE-457F-8D6E-B35AEA8612E1}"/>
              </a:ext>
            </a:extLst>
          </p:cNvPr>
          <p:cNvCxnSpPr>
            <a:cxnSpLocks/>
          </p:cNvCxnSpPr>
          <p:nvPr/>
        </p:nvCxnSpPr>
        <p:spPr>
          <a:xfrm>
            <a:off x="6095025" y="994343"/>
            <a:ext cx="975" cy="86860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8" name="Textfeld 277">
            <a:extLst>
              <a:ext uri="{FF2B5EF4-FFF2-40B4-BE49-F238E27FC236}">
                <a16:creationId xmlns:a16="http://schemas.microsoft.com/office/drawing/2014/main" id="{45EA09D1-3D1B-4EB2-A48E-BE9703E2EA92}"/>
              </a:ext>
            </a:extLst>
          </p:cNvPr>
          <p:cNvSpPr txBox="1"/>
          <p:nvPr/>
        </p:nvSpPr>
        <p:spPr>
          <a:xfrm>
            <a:off x="4257323" y="1165375"/>
            <a:ext cx="914400"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PRIVATE</a:t>
            </a:r>
          </a:p>
        </p:txBody>
      </p:sp>
      <p:sp>
        <p:nvSpPr>
          <p:cNvPr id="279" name="Textfeld 278">
            <a:extLst>
              <a:ext uri="{FF2B5EF4-FFF2-40B4-BE49-F238E27FC236}">
                <a16:creationId xmlns:a16="http://schemas.microsoft.com/office/drawing/2014/main" id="{856A49FB-9923-41D1-A90E-04EDC547C384}"/>
              </a:ext>
            </a:extLst>
          </p:cNvPr>
          <p:cNvSpPr txBox="1"/>
          <p:nvPr/>
        </p:nvSpPr>
        <p:spPr>
          <a:xfrm>
            <a:off x="7020278" y="1165375"/>
            <a:ext cx="914400"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PUBLIC</a:t>
            </a:r>
          </a:p>
        </p:txBody>
      </p:sp>
      <p:sp>
        <p:nvSpPr>
          <p:cNvPr id="281" name="Freihandform: Form 280">
            <a:extLst>
              <a:ext uri="{FF2B5EF4-FFF2-40B4-BE49-F238E27FC236}">
                <a16:creationId xmlns:a16="http://schemas.microsoft.com/office/drawing/2014/main" id="{2A2881F6-D368-4A3B-99E4-CF20C052BA33}"/>
              </a:ext>
            </a:extLst>
          </p:cNvPr>
          <p:cNvSpPr/>
          <p:nvPr/>
        </p:nvSpPr>
        <p:spPr bwMode="gray">
          <a:xfrm>
            <a:off x="597897" y="1275739"/>
            <a:ext cx="3650253" cy="248261"/>
          </a:xfrm>
          <a:custGeom>
            <a:avLst/>
            <a:gdLst>
              <a:gd name="connsiteX0" fmla="*/ 3305491 w 3305491"/>
              <a:gd name="connsiteY0" fmla="*/ 611 h 248261"/>
              <a:gd name="connsiteX1" fmla="*/ 419416 w 3305491"/>
              <a:gd name="connsiteY1" fmla="*/ 38711 h 248261"/>
              <a:gd name="connsiteX2" fmla="*/ 76516 w 3305491"/>
              <a:gd name="connsiteY2" fmla="*/ 248261 h 248261"/>
            </a:gdLst>
            <a:ahLst/>
            <a:cxnLst>
              <a:cxn ang="0">
                <a:pos x="connsiteX0" y="connsiteY0"/>
              </a:cxn>
              <a:cxn ang="0">
                <a:pos x="connsiteX1" y="connsiteY1"/>
              </a:cxn>
              <a:cxn ang="0">
                <a:pos x="connsiteX2" y="connsiteY2"/>
              </a:cxn>
            </a:cxnLst>
            <a:rect l="l" t="t" r="r" b="b"/>
            <a:pathLst>
              <a:path w="3305491" h="248261">
                <a:moveTo>
                  <a:pt x="3305491" y="611"/>
                </a:moveTo>
                <a:cubicBezTo>
                  <a:pt x="2131534" y="-977"/>
                  <a:pt x="957578" y="-2564"/>
                  <a:pt x="419416" y="38711"/>
                </a:cubicBezTo>
                <a:cubicBezTo>
                  <a:pt x="-118746" y="79986"/>
                  <a:pt x="-21115" y="164123"/>
                  <a:pt x="76516" y="248261"/>
                </a:cubicBez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82" name="Freihandform: Form 281">
            <a:extLst>
              <a:ext uri="{FF2B5EF4-FFF2-40B4-BE49-F238E27FC236}">
                <a16:creationId xmlns:a16="http://schemas.microsoft.com/office/drawing/2014/main" id="{0D015FD3-1854-44E9-A21B-F8CB3B84F03D}"/>
              </a:ext>
            </a:extLst>
          </p:cNvPr>
          <p:cNvSpPr/>
          <p:nvPr/>
        </p:nvSpPr>
        <p:spPr bwMode="gray">
          <a:xfrm flipH="1">
            <a:off x="7907741" y="1275551"/>
            <a:ext cx="3650253" cy="248261"/>
          </a:xfrm>
          <a:custGeom>
            <a:avLst/>
            <a:gdLst>
              <a:gd name="connsiteX0" fmla="*/ 3305491 w 3305491"/>
              <a:gd name="connsiteY0" fmla="*/ 611 h 248261"/>
              <a:gd name="connsiteX1" fmla="*/ 419416 w 3305491"/>
              <a:gd name="connsiteY1" fmla="*/ 38711 h 248261"/>
              <a:gd name="connsiteX2" fmla="*/ 76516 w 3305491"/>
              <a:gd name="connsiteY2" fmla="*/ 248261 h 248261"/>
            </a:gdLst>
            <a:ahLst/>
            <a:cxnLst>
              <a:cxn ang="0">
                <a:pos x="connsiteX0" y="connsiteY0"/>
              </a:cxn>
              <a:cxn ang="0">
                <a:pos x="connsiteX1" y="connsiteY1"/>
              </a:cxn>
              <a:cxn ang="0">
                <a:pos x="connsiteX2" y="connsiteY2"/>
              </a:cxn>
            </a:cxnLst>
            <a:rect l="l" t="t" r="r" b="b"/>
            <a:pathLst>
              <a:path w="3305491" h="248261">
                <a:moveTo>
                  <a:pt x="3305491" y="611"/>
                </a:moveTo>
                <a:cubicBezTo>
                  <a:pt x="2131534" y="-977"/>
                  <a:pt x="957578" y="-2564"/>
                  <a:pt x="419416" y="38711"/>
                </a:cubicBezTo>
                <a:cubicBezTo>
                  <a:pt x="-118746" y="79986"/>
                  <a:pt x="-21115" y="164123"/>
                  <a:pt x="76516" y="248261"/>
                </a:cubicBez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63" name="Fußzeilenplatzhalter 2">
            <a:extLst>
              <a:ext uri="{FF2B5EF4-FFF2-40B4-BE49-F238E27FC236}">
                <a16:creationId xmlns:a16="http://schemas.microsoft.com/office/drawing/2014/main" id="{E352F0B3-96E0-437D-AAD3-25AC42C8B1C0}"/>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54964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120D064-0419-47FA-A807-7AC7AD08CB15}"/>
              </a:ext>
            </a:extLst>
          </p:cNvPr>
          <p:cNvGraphicFramePr>
            <a:graphicFrameLocks noChangeAspect="1"/>
          </p:cNvGraphicFramePr>
          <p:nvPr>
            <p:custDataLst>
              <p:tags r:id="rId2"/>
            </p:custDataLst>
            <p:extLst>
              <p:ext uri="{D42A27DB-BD31-4B8C-83A1-F6EECF244321}">
                <p14:modId xmlns:p14="http://schemas.microsoft.com/office/powerpoint/2010/main" val="269740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00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B54EDAFA-0957-4D5F-BE6C-29B1A1A30E0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24166B6C-8DBF-4DDC-9856-CB499F1E2053}"/>
              </a:ext>
            </a:extLst>
          </p:cNvPr>
          <p:cNvSpPr>
            <a:spLocks noGrp="1"/>
          </p:cNvSpPr>
          <p:nvPr>
            <p:ph sz="quarter" idx="13"/>
          </p:nvPr>
        </p:nvSpPr>
        <p:spPr>
          <a:xfrm>
            <a:off x="359999" y="884238"/>
            <a:ext cx="5434080"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economic theory, there is a big chapter about </a:t>
            </a:r>
            <a:r>
              <a:rPr lang="en-US" sz="1300" b="1" dirty="0">
                <a:latin typeface="Open Sans" panose="020B0606030504020204" pitchFamily="34" charset="0"/>
                <a:ea typeface="Open Sans" panose="020B0606030504020204" pitchFamily="34" charset="0"/>
                <a:cs typeface="Open Sans" panose="020B0606030504020204" pitchFamily="34" charset="0"/>
              </a:rPr>
              <a:t>network effects</a:t>
            </a:r>
            <a:r>
              <a:rPr lang="en-US" sz="1300" dirty="0">
                <a:latin typeface="Open Sans" panose="020B0606030504020204" pitchFamily="34" charset="0"/>
                <a:ea typeface="Open Sans" panose="020B0606030504020204" pitchFamily="34" charset="0"/>
                <a:cs typeface="Open Sans" panose="020B0606030504020204" pitchFamily="34" charset="0"/>
              </a:rPr>
              <a:t>.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It covers everything from </a:t>
            </a:r>
            <a:r>
              <a:rPr lang="en-US" sz="1300" b="1" dirty="0">
                <a:latin typeface="Open Sans" panose="020B0606030504020204" pitchFamily="34" charset="0"/>
                <a:ea typeface="Open Sans" panose="020B0606030504020204" pitchFamily="34" charset="0"/>
                <a:cs typeface="Open Sans" panose="020B0606030504020204" pitchFamily="34" charset="0"/>
              </a:rPr>
              <a:t>decreasing marginal costs </a:t>
            </a:r>
            <a:r>
              <a:rPr lang="en-US" sz="1300" dirty="0">
                <a:latin typeface="Open Sans" panose="020B0606030504020204" pitchFamily="34" charset="0"/>
                <a:ea typeface="Open Sans" panose="020B0606030504020204" pitchFamily="34" charset="0"/>
                <a:cs typeface="Open Sans" panose="020B0606030504020204" pitchFamily="34" charset="0"/>
              </a:rPr>
              <a:t>through </a:t>
            </a:r>
            <a:r>
              <a:rPr lang="en-US" sz="1300" b="1" dirty="0">
                <a:latin typeface="Open Sans" panose="020B0606030504020204" pitchFamily="34" charset="0"/>
                <a:ea typeface="Open Sans" panose="020B0606030504020204" pitchFamily="34" charset="0"/>
                <a:cs typeface="Open Sans" panose="020B0606030504020204" pitchFamily="34" charset="0"/>
              </a:rPr>
              <a:t>economies of scale </a:t>
            </a:r>
            <a:r>
              <a:rPr lang="en-US" sz="1300" dirty="0">
                <a:latin typeface="Open Sans" panose="020B0606030504020204" pitchFamily="34" charset="0"/>
                <a:ea typeface="Open Sans" panose="020B0606030504020204" pitchFamily="34" charset="0"/>
                <a:cs typeface="Open Sans" panose="020B0606030504020204" pitchFamily="34" charset="0"/>
              </a:rPr>
              <a:t>to </a:t>
            </a:r>
            <a:r>
              <a:rPr lang="en-US" sz="1300" b="1" dirty="0">
                <a:latin typeface="Open Sans" panose="020B0606030504020204" pitchFamily="34" charset="0"/>
                <a:ea typeface="Open Sans" panose="020B0606030504020204" pitchFamily="34" charset="0"/>
                <a:cs typeface="Open Sans" panose="020B0606030504020204" pitchFamily="34" charset="0"/>
              </a:rPr>
              <a:t>increased individual utility </a:t>
            </a:r>
            <a:r>
              <a:rPr lang="en-US" sz="1300" dirty="0">
                <a:latin typeface="Open Sans" panose="020B0606030504020204" pitchFamily="34" charset="0"/>
                <a:ea typeface="Open Sans" panose="020B0606030504020204" pitchFamily="34" charset="0"/>
                <a:cs typeface="Open Sans" panose="020B0606030504020204" pitchFamily="34" charset="0"/>
              </a:rPr>
              <a:t>with growing network size.</a:t>
            </a:r>
          </a:p>
          <a:p>
            <a:r>
              <a:rPr lang="en-US" sz="1300" dirty="0">
                <a:latin typeface="Open Sans" panose="020B0606030504020204" pitchFamily="34" charset="0"/>
                <a:ea typeface="Open Sans" panose="020B0606030504020204" pitchFamily="34" charset="0"/>
                <a:cs typeface="Open Sans" panose="020B0606030504020204" pitchFamily="34" charset="0"/>
              </a:rPr>
              <a:t>Imagine a telephone network that consists of only two endpoints.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Its users’ </a:t>
            </a:r>
            <a:r>
              <a:rPr lang="en-US" sz="1300" b="1" dirty="0">
                <a:latin typeface="Open Sans" panose="020B0606030504020204" pitchFamily="34" charset="0"/>
                <a:ea typeface="Open Sans" panose="020B0606030504020204" pitchFamily="34" charset="0"/>
                <a:cs typeface="Open Sans" panose="020B0606030504020204" pitchFamily="34" charset="0"/>
              </a:rPr>
              <a:t>benefits would be very limited </a:t>
            </a:r>
            <a:r>
              <a:rPr lang="en-US" sz="1300" dirty="0">
                <a:latin typeface="Open Sans" panose="020B0606030504020204" pitchFamily="34" charset="0"/>
                <a:ea typeface="Open Sans" panose="020B0606030504020204" pitchFamily="34" charset="0"/>
                <a:cs typeface="Open Sans" panose="020B0606030504020204" pitchFamily="34" charset="0"/>
              </a:rPr>
              <a:t>as they could only call the other endpoint but no one else (for selected use cases – say the “red telephones” between the Pentagon and the Kremlin during the Cuba Crisis – there could still be significant utility).</a:t>
            </a:r>
          </a:p>
          <a:p>
            <a:r>
              <a:rPr lang="en-US" sz="1300" dirty="0">
                <a:latin typeface="Open Sans" panose="020B0606030504020204" pitchFamily="34" charset="0"/>
                <a:ea typeface="Open Sans" panose="020B0606030504020204" pitchFamily="34" charset="0"/>
                <a:cs typeface="Open Sans" panose="020B0606030504020204" pitchFamily="34" charset="0"/>
              </a:rPr>
              <a:t>Now imagine a protocol such as TCP/IP that – in contrast to telephones, which are limited to synchronous verbal communication – allows a </a:t>
            </a:r>
            <a:r>
              <a:rPr lang="en-US" sz="1300" b="1" dirty="0">
                <a:latin typeface="Open Sans" panose="020B0606030504020204" pitchFamily="34" charset="0"/>
                <a:ea typeface="Open Sans" panose="020B0606030504020204" pitchFamily="34" charset="0"/>
                <a:cs typeface="Open Sans" panose="020B0606030504020204" pitchFamily="34" charset="0"/>
              </a:rPr>
              <a:t>multitude of applications</a:t>
            </a:r>
            <a:r>
              <a:rPr lang="en-US" sz="1300" dirty="0">
                <a:latin typeface="Open Sans" panose="020B0606030504020204" pitchFamily="34" charset="0"/>
                <a:ea typeface="Open Sans" panose="020B0606030504020204" pitchFamily="34" charset="0"/>
                <a:cs typeface="Open Sans" panose="020B0606030504020204" pitchFamily="34" charset="0"/>
              </a:rPr>
              <a:t> such as websites, e-mail, tube video sites, IP telephony, etc.) and the effect multiplies.</a:t>
            </a:r>
          </a:p>
          <a:p>
            <a:r>
              <a:rPr lang="en-US" sz="1300" dirty="0">
                <a:latin typeface="Open Sans" panose="020B0606030504020204" pitchFamily="34" charset="0"/>
                <a:ea typeface="Open Sans" panose="020B0606030504020204" pitchFamily="34" charset="0"/>
                <a:cs typeface="Open Sans" panose="020B0606030504020204" pitchFamily="34" charset="0"/>
              </a:rPr>
              <a:t>You can employ the protocol in a private environment which gets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you an </a:t>
            </a:r>
            <a:r>
              <a:rPr lang="en-US" sz="1300" b="1" dirty="0">
                <a:latin typeface="Open Sans" panose="020B0606030504020204" pitchFamily="34" charset="0"/>
                <a:ea typeface="Open Sans" panose="020B0606030504020204" pitchFamily="34" charset="0"/>
                <a:cs typeface="Open Sans" panose="020B0606030504020204" pitchFamily="34" charset="0"/>
              </a:rPr>
              <a:t>intranet</a:t>
            </a:r>
            <a:r>
              <a:rPr lang="en-US" sz="1300" dirty="0">
                <a:latin typeface="Open Sans" panose="020B0606030504020204" pitchFamily="34" charset="0"/>
                <a:ea typeface="Open Sans" panose="020B0606030504020204" pitchFamily="34" charset="0"/>
                <a:cs typeface="Open Sans" panose="020B0606030504020204" pitchFamily="34" charset="0"/>
              </a:rPr>
              <a:t>, or in a public network which we call the </a:t>
            </a:r>
            <a:r>
              <a:rPr lang="en-US" sz="1300" b="1" dirty="0">
                <a:latin typeface="Open Sans" panose="020B0606030504020204" pitchFamily="34" charset="0"/>
                <a:ea typeface="Open Sans" panose="020B0606030504020204" pitchFamily="34" charset="0"/>
                <a:cs typeface="Open Sans" panose="020B0606030504020204" pitchFamily="34" charset="0"/>
              </a:rPr>
              <a:t>internet</a:t>
            </a:r>
            <a:r>
              <a:rPr lang="en-US" sz="1300" dirty="0">
                <a:latin typeface="Open Sans" panose="020B0606030504020204" pitchFamily="34" charset="0"/>
                <a:ea typeface="Open Sans" panose="020B0606030504020204" pitchFamily="34" charset="0"/>
                <a:cs typeface="Open Sans" panose="020B0606030504020204" pitchFamily="34" charset="0"/>
              </a:rPr>
              <a:t>. From which use can you extract the most value?</a:t>
            </a:r>
          </a:p>
          <a:p>
            <a:r>
              <a:rPr lang="en-US" sz="1300" dirty="0">
                <a:latin typeface="Open Sans" panose="020B0606030504020204" pitchFamily="34" charset="0"/>
                <a:ea typeface="Open Sans" panose="020B0606030504020204" pitchFamily="34" charset="0"/>
                <a:cs typeface="Open Sans" panose="020B0606030504020204" pitchFamily="34" charset="0"/>
              </a:rPr>
              <a:t>While private enclaves are still necessary e.g. for company internal applications, they now tend to be built as parts of the internet that are shielded from the public through </a:t>
            </a:r>
            <a:r>
              <a:rPr lang="en-US" sz="1300" b="1" dirty="0">
                <a:latin typeface="Open Sans" panose="020B0606030504020204" pitchFamily="34" charset="0"/>
                <a:ea typeface="Open Sans" panose="020B0606030504020204" pitchFamily="34" charset="0"/>
                <a:cs typeface="Open Sans" panose="020B0606030504020204" pitchFamily="34" charset="0"/>
              </a:rPr>
              <a:t>additional privacy and security mechanisms </a:t>
            </a:r>
            <a:r>
              <a:rPr lang="en-US" sz="1300" dirty="0">
                <a:latin typeface="Open Sans" panose="020B0606030504020204" pitchFamily="34" charset="0"/>
                <a:ea typeface="Open Sans" panose="020B0606030504020204" pitchFamily="34" charset="0"/>
                <a:cs typeface="Open Sans" panose="020B0606030504020204" pitchFamily="34" charset="0"/>
              </a:rPr>
              <a:t>such as </a:t>
            </a:r>
            <a:r>
              <a:rPr lang="en-US" sz="1300" b="1" dirty="0">
                <a:latin typeface="Open Sans" panose="020B0606030504020204" pitchFamily="34" charset="0"/>
                <a:ea typeface="Open Sans" panose="020B0606030504020204" pitchFamily="34" charset="0"/>
                <a:cs typeface="Open Sans" panose="020B0606030504020204" pitchFamily="34" charset="0"/>
              </a:rPr>
              <a:t>VPNs</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TLS</a:t>
            </a:r>
            <a:r>
              <a:rPr lang="en-US" sz="1300" dirty="0">
                <a:latin typeface="Open Sans" panose="020B0606030504020204" pitchFamily="34" charset="0"/>
                <a:ea typeface="Open Sans" panose="020B0606030504020204" pitchFamily="34" charset="0"/>
                <a:cs typeface="Open Sans" panose="020B0606030504020204" pitchFamily="34" charset="0"/>
              </a:rPr>
              <a:t>, etc. with only critical infrastructure remaining truly self-sufficient networks.</a:t>
            </a:r>
          </a:p>
          <a:p>
            <a:r>
              <a:rPr lang="en-US" sz="1300" dirty="0">
                <a:latin typeface="Open Sans" panose="020B0606030504020204" pitchFamily="34" charset="0"/>
                <a:ea typeface="Open Sans" panose="020B0606030504020204" pitchFamily="34" charset="0"/>
                <a:cs typeface="Open Sans" panose="020B0606030504020204" pitchFamily="34" charset="0"/>
              </a:rPr>
              <a:t>With blockchains, it is exactly the same: a private blockchain may be adequate for a very specific use case, but </a:t>
            </a:r>
            <a:r>
              <a:rPr lang="en-US" sz="1300" b="1" dirty="0">
                <a:latin typeface="Open Sans" panose="020B0606030504020204" pitchFamily="34" charset="0"/>
                <a:ea typeface="Open Sans" panose="020B0606030504020204" pitchFamily="34" charset="0"/>
                <a:cs typeface="Open Sans" panose="020B0606030504020204" pitchFamily="34" charset="0"/>
              </a:rPr>
              <a:t>public blockchains will generate much more value in the long run</a:t>
            </a:r>
            <a:r>
              <a:rPr lang="en-US" sz="1300" dirty="0">
                <a:latin typeface="Open Sans" panose="020B0606030504020204" pitchFamily="34" charset="0"/>
                <a:ea typeface="Open Sans" panose="020B0606030504020204" pitchFamily="34" charset="0"/>
                <a:cs typeface="Open Sans" panose="020B0606030504020204" pitchFamily="34" charset="0"/>
              </a:rPr>
              <a:t>.</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FA401A0F-B04E-497D-A271-9184CAD80D50}"/>
              </a:ext>
            </a:extLst>
          </p:cNvPr>
          <p:cNvSpPr>
            <a:spLocks noGrp="1"/>
          </p:cNvSpPr>
          <p:nvPr>
            <p:ph type="title"/>
          </p:nvPr>
        </p:nvSpPr>
        <p:spPr/>
        <p: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Why public blockchains are the future: The internet analogy</a:t>
            </a:r>
          </a:p>
        </p:txBody>
      </p:sp>
      <p:sp>
        <p:nvSpPr>
          <p:cNvPr id="4" name="Foliennummernplatzhalter 3">
            <a:extLst>
              <a:ext uri="{FF2B5EF4-FFF2-40B4-BE49-F238E27FC236}">
                <a16:creationId xmlns:a16="http://schemas.microsoft.com/office/drawing/2014/main" id="{D1229A0B-4E7F-4857-AE21-958CDEBD667D}"/>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14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77096302-B469-44E4-841C-52163EEE6363}"/>
              </a:ext>
            </a:extLst>
          </p:cNvPr>
          <p:cNvSpPr>
            <a:spLocks noGrp="1"/>
          </p:cNvSpPr>
          <p:nvPr>
            <p:ph type="dt" sz="half" idx="2"/>
          </p:nvPr>
        </p:nvSpPr>
        <p:spPr/>
        <p:txBody>
          <a:bodyPr/>
          <a:lstStyle/>
          <a:p>
            <a:fld id="{B8663806-E639-4A70-B21D-A4F9D4EEFACA}"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65" name="Gruppieren 464">
            <a:extLst>
              <a:ext uri="{FF2B5EF4-FFF2-40B4-BE49-F238E27FC236}">
                <a16:creationId xmlns:a16="http://schemas.microsoft.com/office/drawing/2014/main" id="{8E2E7B2E-F2D0-4993-A5AD-D93C204F104D}"/>
              </a:ext>
            </a:extLst>
          </p:cNvPr>
          <p:cNvGrpSpPr/>
          <p:nvPr/>
        </p:nvGrpSpPr>
        <p:grpSpPr>
          <a:xfrm>
            <a:off x="6349214" y="4298700"/>
            <a:ext cx="2475497" cy="1342490"/>
            <a:chOff x="6422697" y="4720226"/>
            <a:chExt cx="2475497" cy="1342490"/>
          </a:xfrm>
        </p:grpSpPr>
        <p:grpSp>
          <p:nvGrpSpPr>
            <p:cNvPr id="12" name="Gruppieren 11">
              <a:extLst>
                <a:ext uri="{FF2B5EF4-FFF2-40B4-BE49-F238E27FC236}">
                  <a16:creationId xmlns:a16="http://schemas.microsoft.com/office/drawing/2014/main" id="{ACFF9C7B-4692-4805-9EE1-1B629336787A}"/>
                </a:ext>
              </a:extLst>
            </p:cNvPr>
            <p:cNvGrpSpPr/>
            <p:nvPr/>
          </p:nvGrpSpPr>
          <p:grpSpPr>
            <a:xfrm>
              <a:off x="7589775" y="5693135"/>
              <a:ext cx="356331" cy="369581"/>
              <a:chOff x="3047921" y="5745036"/>
              <a:chExt cx="590683" cy="612648"/>
            </a:xfrm>
          </p:grpSpPr>
          <p:sp>
            <p:nvSpPr>
              <p:cNvPr id="106" name="Flussdiagramm: Magnetplattenspeicher 105">
                <a:extLst>
                  <a:ext uri="{FF2B5EF4-FFF2-40B4-BE49-F238E27FC236}">
                    <a16:creationId xmlns:a16="http://schemas.microsoft.com/office/drawing/2014/main" id="{38E0518C-FEB7-4CC3-8DA3-8409D33B823F}"/>
                  </a:ext>
                </a:extLst>
              </p:cNvPr>
              <p:cNvSpPr/>
              <p:nvPr/>
            </p:nvSpPr>
            <p:spPr bwMode="gray">
              <a:xfrm>
                <a:off x="3047921" y="5745036"/>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7" name="Gruppieren 106">
                <a:extLst>
                  <a:ext uri="{FF2B5EF4-FFF2-40B4-BE49-F238E27FC236}">
                    <a16:creationId xmlns:a16="http://schemas.microsoft.com/office/drawing/2014/main" id="{A043A33F-4821-438D-9FFA-E5F1F1A033C7}"/>
                  </a:ext>
                </a:extLst>
              </p:cNvPr>
              <p:cNvGrpSpPr/>
              <p:nvPr/>
            </p:nvGrpSpPr>
            <p:grpSpPr>
              <a:xfrm>
                <a:off x="3092001" y="6066508"/>
                <a:ext cx="502523" cy="132241"/>
                <a:chOff x="6262010" y="4744911"/>
                <a:chExt cx="3474766" cy="914400"/>
              </a:xfrm>
              <a:effectLst>
                <a:reflection blurRad="6350" stA="50000" endA="300" endPos="55000" dir="5400000" sy="-100000" algn="bl" rotWithShape="0"/>
              </a:effectLst>
            </p:grpSpPr>
            <p:grpSp>
              <p:nvGrpSpPr>
                <p:cNvPr id="108" name="Gruppieren 107">
                  <a:extLst>
                    <a:ext uri="{FF2B5EF4-FFF2-40B4-BE49-F238E27FC236}">
                      <a16:creationId xmlns:a16="http://schemas.microsoft.com/office/drawing/2014/main" id="{A6ACAF5E-6BF9-4CA8-8893-0E365FC64045}"/>
                    </a:ext>
                  </a:extLst>
                </p:cNvPr>
                <p:cNvGrpSpPr/>
                <p:nvPr/>
              </p:nvGrpSpPr>
              <p:grpSpPr>
                <a:xfrm>
                  <a:off x="7097171" y="5144526"/>
                  <a:ext cx="524260" cy="115171"/>
                  <a:chOff x="7588031" y="2811143"/>
                  <a:chExt cx="1057877" cy="232397"/>
                </a:xfrm>
              </p:grpSpPr>
              <p:sp>
                <p:nvSpPr>
                  <p:cNvPr id="119" name="Rechteck: abgerundete Ecken 118">
                    <a:extLst>
                      <a:ext uri="{FF2B5EF4-FFF2-40B4-BE49-F238E27FC236}">
                        <a16:creationId xmlns:a16="http://schemas.microsoft.com/office/drawing/2014/main" id="{00FBD03F-F3FF-4399-A491-1A116E7A152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Rechteck: abgerundete Ecken 119">
                    <a:extLst>
                      <a:ext uri="{FF2B5EF4-FFF2-40B4-BE49-F238E27FC236}">
                        <a16:creationId xmlns:a16="http://schemas.microsoft.com/office/drawing/2014/main" id="{19DA60A9-65BF-430C-94BE-68A36BF2BBF8}"/>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Rechteck: abgerundete Ecken 120">
                    <a:extLst>
                      <a:ext uri="{FF2B5EF4-FFF2-40B4-BE49-F238E27FC236}">
                        <a16:creationId xmlns:a16="http://schemas.microsoft.com/office/drawing/2014/main" id="{EE0AB6DF-2CCC-4CB5-960D-6B97142B595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9" name="Gruppieren 108">
                  <a:extLst>
                    <a:ext uri="{FF2B5EF4-FFF2-40B4-BE49-F238E27FC236}">
                      <a16:creationId xmlns:a16="http://schemas.microsoft.com/office/drawing/2014/main" id="{4868D179-F592-4481-8849-3243B74CFF13}"/>
                    </a:ext>
                  </a:extLst>
                </p:cNvPr>
                <p:cNvGrpSpPr/>
                <p:nvPr/>
              </p:nvGrpSpPr>
              <p:grpSpPr>
                <a:xfrm>
                  <a:off x="8377355" y="5144526"/>
                  <a:ext cx="524260" cy="115171"/>
                  <a:chOff x="7588031" y="2811143"/>
                  <a:chExt cx="1057877" cy="232397"/>
                </a:xfrm>
              </p:grpSpPr>
              <p:sp>
                <p:nvSpPr>
                  <p:cNvPr id="116" name="Rechteck: abgerundete Ecken 115">
                    <a:extLst>
                      <a:ext uri="{FF2B5EF4-FFF2-40B4-BE49-F238E27FC236}">
                        <a16:creationId xmlns:a16="http://schemas.microsoft.com/office/drawing/2014/main" id="{109CA3BB-2A0C-4A8D-8AEF-1250113D956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hteck: abgerundete Ecken 116">
                    <a:extLst>
                      <a:ext uri="{FF2B5EF4-FFF2-40B4-BE49-F238E27FC236}">
                        <a16:creationId xmlns:a16="http://schemas.microsoft.com/office/drawing/2014/main" id="{F15CD98B-82FC-4EF6-A61E-9799DFF73C9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8" name="Rechteck: abgerundete Ecken 117">
                    <a:extLst>
                      <a:ext uri="{FF2B5EF4-FFF2-40B4-BE49-F238E27FC236}">
                        <a16:creationId xmlns:a16="http://schemas.microsoft.com/office/drawing/2014/main" id="{E93C390F-08A1-4A3F-8A7C-355D2D4F1A8D}"/>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0" name="Rechteck 109">
                  <a:extLst>
                    <a:ext uri="{FF2B5EF4-FFF2-40B4-BE49-F238E27FC236}">
                      <a16:creationId xmlns:a16="http://schemas.microsoft.com/office/drawing/2014/main" id="{64BDCCCD-F5A7-4693-971E-EA3E8989A264}"/>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110">
                  <a:extLst>
                    <a:ext uri="{FF2B5EF4-FFF2-40B4-BE49-F238E27FC236}">
                      <a16:creationId xmlns:a16="http://schemas.microsoft.com/office/drawing/2014/main" id="{2E4B9846-1C15-4B1C-AAD0-0D2B781D3E0E}"/>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Rechteck 111">
                  <a:extLst>
                    <a:ext uri="{FF2B5EF4-FFF2-40B4-BE49-F238E27FC236}">
                      <a16:creationId xmlns:a16="http://schemas.microsoft.com/office/drawing/2014/main" id="{F0711AAB-A5C5-44CF-B981-3C28EEFD0AAF}"/>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3" name="Grafik 112">
                  <a:extLst>
                    <a:ext uri="{FF2B5EF4-FFF2-40B4-BE49-F238E27FC236}">
                      <a16:creationId xmlns:a16="http://schemas.microsoft.com/office/drawing/2014/main" id="{8DC0328E-E5DC-4DBF-A293-FEC9D6140B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114" name="Grafik 113">
                  <a:extLst>
                    <a:ext uri="{FF2B5EF4-FFF2-40B4-BE49-F238E27FC236}">
                      <a16:creationId xmlns:a16="http://schemas.microsoft.com/office/drawing/2014/main" id="{3DF2630D-7522-4958-9E69-D01579E9A6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115" name="Grafik 114">
                  <a:extLst>
                    <a:ext uri="{FF2B5EF4-FFF2-40B4-BE49-F238E27FC236}">
                      <a16:creationId xmlns:a16="http://schemas.microsoft.com/office/drawing/2014/main" id="{230227ED-4DE3-4581-AFE7-329C04674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3" name="Gruppieren 12">
              <a:extLst>
                <a:ext uri="{FF2B5EF4-FFF2-40B4-BE49-F238E27FC236}">
                  <a16:creationId xmlns:a16="http://schemas.microsoft.com/office/drawing/2014/main" id="{E8E4596D-1EA3-4247-8971-E63CD78CDB57}"/>
                </a:ext>
              </a:extLst>
            </p:cNvPr>
            <p:cNvGrpSpPr/>
            <p:nvPr/>
          </p:nvGrpSpPr>
          <p:grpSpPr>
            <a:xfrm>
              <a:off x="6422697" y="5461457"/>
              <a:ext cx="356331" cy="369581"/>
              <a:chOff x="1113277" y="5360988"/>
              <a:chExt cx="590683" cy="612648"/>
            </a:xfrm>
          </p:grpSpPr>
          <p:sp>
            <p:nvSpPr>
              <p:cNvPr id="90" name="Flussdiagramm: Magnetplattenspeicher 89">
                <a:extLst>
                  <a:ext uri="{FF2B5EF4-FFF2-40B4-BE49-F238E27FC236}">
                    <a16:creationId xmlns:a16="http://schemas.microsoft.com/office/drawing/2014/main" id="{23E7E2FF-D944-4314-B913-8C0436E37CF6}"/>
                  </a:ext>
                </a:extLst>
              </p:cNvPr>
              <p:cNvSpPr/>
              <p:nvPr/>
            </p:nvSpPr>
            <p:spPr bwMode="gray">
              <a:xfrm>
                <a:off x="1113277" y="5360988"/>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uppieren 90">
                <a:extLst>
                  <a:ext uri="{FF2B5EF4-FFF2-40B4-BE49-F238E27FC236}">
                    <a16:creationId xmlns:a16="http://schemas.microsoft.com/office/drawing/2014/main" id="{D84A7949-DFDA-405E-9713-A27EF71FC371}"/>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92" name="Gruppieren 91">
                  <a:extLst>
                    <a:ext uri="{FF2B5EF4-FFF2-40B4-BE49-F238E27FC236}">
                      <a16:creationId xmlns:a16="http://schemas.microsoft.com/office/drawing/2014/main" id="{8BFC6E8E-20F0-4123-97F5-E555F0CDCC07}"/>
                    </a:ext>
                  </a:extLst>
                </p:cNvPr>
                <p:cNvGrpSpPr/>
                <p:nvPr/>
              </p:nvGrpSpPr>
              <p:grpSpPr>
                <a:xfrm>
                  <a:off x="7097171" y="5144526"/>
                  <a:ext cx="524260" cy="115171"/>
                  <a:chOff x="7588031" y="2811143"/>
                  <a:chExt cx="1057877" cy="232397"/>
                </a:xfrm>
              </p:grpSpPr>
              <p:sp>
                <p:nvSpPr>
                  <p:cNvPr id="103" name="Rechteck: abgerundete Ecken 102">
                    <a:extLst>
                      <a:ext uri="{FF2B5EF4-FFF2-40B4-BE49-F238E27FC236}">
                        <a16:creationId xmlns:a16="http://schemas.microsoft.com/office/drawing/2014/main" id="{54FB12BB-5F28-4868-8131-324074D0DF7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Rechteck: abgerundete Ecken 103">
                    <a:extLst>
                      <a:ext uri="{FF2B5EF4-FFF2-40B4-BE49-F238E27FC236}">
                        <a16:creationId xmlns:a16="http://schemas.microsoft.com/office/drawing/2014/main" id="{1907BB33-226C-41AE-A6F3-C4A50A15FD0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Rechteck: abgerundete Ecken 104">
                    <a:extLst>
                      <a:ext uri="{FF2B5EF4-FFF2-40B4-BE49-F238E27FC236}">
                        <a16:creationId xmlns:a16="http://schemas.microsoft.com/office/drawing/2014/main" id="{91CC91E6-ED0A-4DA2-945D-FCA6C727BD4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3" name="Gruppieren 92">
                  <a:extLst>
                    <a:ext uri="{FF2B5EF4-FFF2-40B4-BE49-F238E27FC236}">
                      <a16:creationId xmlns:a16="http://schemas.microsoft.com/office/drawing/2014/main" id="{A34D4BAB-EBEB-43E8-93E0-5460481E37F2}"/>
                    </a:ext>
                  </a:extLst>
                </p:cNvPr>
                <p:cNvGrpSpPr/>
                <p:nvPr/>
              </p:nvGrpSpPr>
              <p:grpSpPr>
                <a:xfrm>
                  <a:off x="8377355" y="5144526"/>
                  <a:ext cx="524260" cy="115171"/>
                  <a:chOff x="7588031" y="2811143"/>
                  <a:chExt cx="1057877" cy="232397"/>
                </a:xfrm>
              </p:grpSpPr>
              <p:sp>
                <p:nvSpPr>
                  <p:cNvPr id="100" name="Rechteck: abgerundete Ecken 99">
                    <a:extLst>
                      <a:ext uri="{FF2B5EF4-FFF2-40B4-BE49-F238E27FC236}">
                        <a16:creationId xmlns:a16="http://schemas.microsoft.com/office/drawing/2014/main" id="{96D4DF00-E63D-42CF-8440-F9EC203DEAE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Rechteck: abgerundete Ecken 100">
                    <a:extLst>
                      <a:ext uri="{FF2B5EF4-FFF2-40B4-BE49-F238E27FC236}">
                        <a16:creationId xmlns:a16="http://schemas.microsoft.com/office/drawing/2014/main" id="{CF0B9504-29FA-405C-B8A4-F1D2EDA13F9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Rechteck: abgerundete Ecken 101">
                    <a:extLst>
                      <a:ext uri="{FF2B5EF4-FFF2-40B4-BE49-F238E27FC236}">
                        <a16:creationId xmlns:a16="http://schemas.microsoft.com/office/drawing/2014/main" id="{8BAA6D0C-6703-458D-91EE-6BC9A4F47D05}"/>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4" name="Rechteck 93">
                  <a:extLst>
                    <a:ext uri="{FF2B5EF4-FFF2-40B4-BE49-F238E27FC236}">
                      <a16:creationId xmlns:a16="http://schemas.microsoft.com/office/drawing/2014/main" id="{B783A0F1-C232-42AE-9F69-826C65372147}"/>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Rechteck 94">
                  <a:extLst>
                    <a:ext uri="{FF2B5EF4-FFF2-40B4-BE49-F238E27FC236}">
                      <a16:creationId xmlns:a16="http://schemas.microsoft.com/office/drawing/2014/main" id="{F9DA6D69-4917-403F-B14C-9EEC0CD935AF}"/>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hteck 95">
                  <a:extLst>
                    <a:ext uri="{FF2B5EF4-FFF2-40B4-BE49-F238E27FC236}">
                      <a16:creationId xmlns:a16="http://schemas.microsoft.com/office/drawing/2014/main" id="{EEC5C3D0-8262-4F8C-A49A-FE1DA43E76BA}"/>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7" name="Grafik 96">
                  <a:extLst>
                    <a:ext uri="{FF2B5EF4-FFF2-40B4-BE49-F238E27FC236}">
                      <a16:creationId xmlns:a16="http://schemas.microsoft.com/office/drawing/2014/main" id="{9950A863-2FF5-4D9E-89CE-5970B30351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98" name="Grafik 97">
                  <a:extLst>
                    <a:ext uri="{FF2B5EF4-FFF2-40B4-BE49-F238E27FC236}">
                      <a16:creationId xmlns:a16="http://schemas.microsoft.com/office/drawing/2014/main" id="{CFA5061D-12C0-4D43-85C9-D77B72AE9C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99" name="Grafik 98">
                  <a:extLst>
                    <a:ext uri="{FF2B5EF4-FFF2-40B4-BE49-F238E27FC236}">
                      <a16:creationId xmlns:a16="http://schemas.microsoft.com/office/drawing/2014/main" id="{10F4C343-2D68-4B41-9C81-0532233AC9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4" name="Gruppieren 13">
              <a:extLst>
                <a:ext uri="{FF2B5EF4-FFF2-40B4-BE49-F238E27FC236}">
                  <a16:creationId xmlns:a16="http://schemas.microsoft.com/office/drawing/2014/main" id="{537690EC-EA95-4767-9902-1B05A3D20CC6}"/>
                </a:ext>
              </a:extLst>
            </p:cNvPr>
            <p:cNvGrpSpPr/>
            <p:nvPr/>
          </p:nvGrpSpPr>
          <p:grpSpPr>
            <a:xfrm>
              <a:off x="7157129" y="5208634"/>
              <a:ext cx="356331" cy="369581"/>
              <a:chOff x="2330731" y="4941888"/>
              <a:chExt cx="590683" cy="612648"/>
            </a:xfrm>
          </p:grpSpPr>
          <p:sp>
            <p:nvSpPr>
              <p:cNvPr id="74" name="Flussdiagramm: Magnetplattenspeicher 73">
                <a:extLst>
                  <a:ext uri="{FF2B5EF4-FFF2-40B4-BE49-F238E27FC236}">
                    <a16:creationId xmlns:a16="http://schemas.microsoft.com/office/drawing/2014/main" id="{3A6D9F72-CEF0-4876-BA94-3F09EE1B3B38}"/>
                  </a:ext>
                </a:extLst>
              </p:cNvPr>
              <p:cNvSpPr/>
              <p:nvPr/>
            </p:nvSpPr>
            <p:spPr bwMode="gray">
              <a:xfrm>
                <a:off x="2330731" y="4941888"/>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5" name="Gruppieren 74">
                <a:extLst>
                  <a:ext uri="{FF2B5EF4-FFF2-40B4-BE49-F238E27FC236}">
                    <a16:creationId xmlns:a16="http://schemas.microsoft.com/office/drawing/2014/main" id="{D201137B-F0CB-461E-9570-3E3889259541}"/>
                  </a:ext>
                </a:extLst>
              </p:cNvPr>
              <p:cNvGrpSpPr/>
              <p:nvPr/>
            </p:nvGrpSpPr>
            <p:grpSpPr>
              <a:xfrm>
                <a:off x="2374811" y="5263360"/>
                <a:ext cx="502523" cy="132241"/>
                <a:chOff x="6262010" y="4744911"/>
                <a:chExt cx="3474766" cy="914400"/>
              </a:xfrm>
              <a:effectLst>
                <a:reflection blurRad="6350" stA="50000" endA="300" endPos="55000" dir="5400000" sy="-100000" algn="bl" rotWithShape="0"/>
              </a:effectLst>
            </p:grpSpPr>
            <p:grpSp>
              <p:nvGrpSpPr>
                <p:cNvPr id="76" name="Gruppieren 75">
                  <a:extLst>
                    <a:ext uri="{FF2B5EF4-FFF2-40B4-BE49-F238E27FC236}">
                      <a16:creationId xmlns:a16="http://schemas.microsoft.com/office/drawing/2014/main" id="{A10D72A9-CF7E-4B30-8B6A-3AEA00B1B1AE}"/>
                    </a:ext>
                  </a:extLst>
                </p:cNvPr>
                <p:cNvGrpSpPr/>
                <p:nvPr/>
              </p:nvGrpSpPr>
              <p:grpSpPr>
                <a:xfrm>
                  <a:off x="7097171" y="5144526"/>
                  <a:ext cx="524260" cy="115171"/>
                  <a:chOff x="7588031" y="2811143"/>
                  <a:chExt cx="1057877" cy="232397"/>
                </a:xfrm>
              </p:grpSpPr>
              <p:sp>
                <p:nvSpPr>
                  <p:cNvPr id="87" name="Rechteck: abgerundete Ecken 86">
                    <a:extLst>
                      <a:ext uri="{FF2B5EF4-FFF2-40B4-BE49-F238E27FC236}">
                        <a16:creationId xmlns:a16="http://schemas.microsoft.com/office/drawing/2014/main" id="{D8E093AB-1258-4F1B-A2F4-5E3CFA68D0E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Rechteck: abgerundete Ecken 87">
                    <a:extLst>
                      <a:ext uri="{FF2B5EF4-FFF2-40B4-BE49-F238E27FC236}">
                        <a16:creationId xmlns:a16="http://schemas.microsoft.com/office/drawing/2014/main" id="{5943E1DF-3070-4899-9DE6-E1CFEB6A48D4}"/>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Rechteck: abgerundete Ecken 88">
                    <a:extLst>
                      <a:ext uri="{FF2B5EF4-FFF2-40B4-BE49-F238E27FC236}">
                        <a16:creationId xmlns:a16="http://schemas.microsoft.com/office/drawing/2014/main" id="{92912F34-D5DE-4C70-9E12-C0E9BF8AE88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7" name="Gruppieren 76">
                  <a:extLst>
                    <a:ext uri="{FF2B5EF4-FFF2-40B4-BE49-F238E27FC236}">
                      <a16:creationId xmlns:a16="http://schemas.microsoft.com/office/drawing/2014/main" id="{86D97742-40A0-4058-8B0A-972B5277D485}"/>
                    </a:ext>
                  </a:extLst>
                </p:cNvPr>
                <p:cNvGrpSpPr/>
                <p:nvPr/>
              </p:nvGrpSpPr>
              <p:grpSpPr>
                <a:xfrm>
                  <a:off x="8377355" y="5144526"/>
                  <a:ext cx="524260" cy="115171"/>
                  <a:chOff x="7588031" y="2811143"/>
                  <a:chExt cx="1057877" cy="232397"/>
                </a:xfrm>
              </p:grpSpPr>
              <p:sp>
                <p:nvSpPr>
                  <p:cNvPr id="84" name="Rechteck: abgerundete Ecken 83">
                    <a:extLst>
                      <a:ext uri="{FF2B5EF4-FFF2-40B4-BE49-F238E27FC236}">
                        <a16:creationId xmlns:a16="http://schemas.microsoft.com/office/drawing/2014/main" id="{AA9CCAAC-D1B9-44B9-8207-439243663115}"/>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Rechteck: abgerundete Ecken 84">
                    <a:extLst>
                      <a:ext uri="{FF2B5EF4-FFF2-40B4-BE49-F238E27FC236}">
                        <a16:creationId xmlns:a16="http://schemas.microsoft.com/office/drawing/2014/main" id="{EB60C798-E36F-4BE5-83C2-65A31EA165B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Rechteck: abgerundete Ecken 85">
                    <a:extLst>
                      <a:ext uri="{FF2B5EF4-FFF2-40B4-BE49-F238E27FC236}">
                        <a16:creationId xmlns:a16="http://schemas.microsoft.com/office/drawing/2014/main" id="{0B8E1BAF-306B-4745-B7CA-C5994E1ACEF2}"/>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Rechteck 77">
                  <a:extLst>
                    <a:ext uri="{FF2B5EF4-FFF2-40B4-BE49-F238E27FC236}">
                      <a16:creationId xmlns:a16="http://schemas.microsoft.com/office/drawing/2014/main" id="{BF28352C-95F4-4FA1-92ED-B34404A69E00}"/>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Rechteck 78">
                  <a:extLst>
                    <a:ext uri="{FF2B5EF4-FFF2-40B4-BE49-F238E27FC236}">
                      <a16:creationId xmlns:a16="http://schemas.microsoft.com/office/drawing/2014/main" id="{88202FB9-1C2D-4A76-9F55-2189E3ABBE07}"/>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Rechteck 79">
                  <a:extLst>
                    <a:ext uri="{FF2B5EF4-FFF2-40B4-BE49-F238E27FC236}">
                      <a16:creationId xmlns:a16="http://schemas.microsoft.com/office/drawing/2014/main" id="{FF5B7B0E-5E0B-4128-A520-F05D8EF9C187}"/>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1" name="Grafik 80">
                  <a:extLst>
                    <a:ext uri="{FF2B5EF4-FFF2-40B4-BE49-F238E27FC236}">
                      <a16:creationId xmlns:a16="http://schemas.microsoft.com/office/drawing/2014/main" id="{A37517D8-1895-463B-BA21-A754851271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82" name="Grafik 81">
                  <a:extLst>
                    <a:ext uri="{FF2B5EF4-FFF2-40B4-BE49-F238E27FC236}">
                      <a16:creationId xmlns:a16="http://schemas.microsoft.com/office/drawing/2014/main" id="{AC68759D-AC09-4490-A308-B1569216C3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83" name="Grafik 82">
                  <a:extLst>
                    <a:ext uri="{FF2B5EF4-FFF2-40B4-BE49-F238E27FC236}">
                      <a16:creationId xmlns:a16="http://schemas.microsoft.com/office/drawing/2014/main" id="{649B8A10-1D49-4968-93BA-2F67EA1162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sp>
          <p:nvSpPr>
            <p:cNvPr id="15" name="Flussdiagramm: Magnetplattenspeicher 14">
              <a:extLst>
                <a:ext uri="{FF2B5EF4-FFF2-40B4-BE49-F238E27FC236}">
                  <a16:creationId xmlns:a16="http://schemas.microsoft.com/office/drawing/2014/main" id="{A83C6CE3-C7E8-4E13-B071-EF1FE9417B6C}"/>
                </a:ext>
              </a:extLst>
            </p:cNvPr>
            <p:cNvSpPr/>
            <p:nvPr/>
          </p:nvSpPr>
          <p:spPr bwMode="gray">
            <a:xfrm>
              <a:off x="6706644" y="4777686"/>
              <a:ext cx="356331" cy="369581"/>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uppieren 15">
              <a:extLst>
                <a:ext uri="{FF2B5EF4-FFF2-40B4-BE49-F238E27FC236}">
                  <a16:creationId xmlns:a16="http://schemas.microsoft.com/office/drawing/2014/main" id="{E7404DF4-BFED-4DDC-9191-812956AF0FF0}"/>
                </a:ext>
              </a:extLst>
            </p:cNvPr>
            <p:cNvGrpSpPr/>
            <p:nvPr/>
          </p:nvGrpSpPr>
          <p:grpSpPr>
            <a:xfrm>
              <a:off x="6733236" y="4971614"/>
              <a:ext cx="303148" cy="79775"/>
              <a:chOff x="6262010" y="4744911"/>
              <a:chExt cx="3474766" cy="914400"/>
            </a:xfrm>
            <a:effectLst>
              <a:reflection blurRad="6350" stA="50000" endA="300" endPos="55000" dir="5400000" sy="-100000" algn="bl" rotWithShape="0"/>
            </a:effectLst>
          </p:grpSpPr>
          <p:grpSp>
            <p:nvGrpSpPr>
              <p:cNvPr id="60" name="Gruppieren 59">
                <a:extLst>
                  <a:ext uri="{FF2B5EF4-FFF2-40B4-BE49-F238E27FC236}">
                    <a16:creationId xmlns:a16="http://schemas.microsoft.com/office/drawing/2014/main" id="{08F8AC1A-5A48-44EB-8133-932CAE8EAF86}"/>
                  </a:ext>
                </a:extLst>
              </p:cNvPr>
              <p:cNvGrpSpPr/>
              <p:nvPr/>
            </p:nvGrpSpPr>
            <p:grpSpPr>
              <a:xfrm>
                <a:off x="7097171" y="5144526"/>
                <a:ext cx="524260" cy="115171"/>
                <a:chOff x="7588031" y="2811143"/>
                <a:chExt cx="1057877" cy="232397"/>
              </a:xfrm>
            </p:grpSpPr>
            <p:sp>
              <p:nvSpPr>
                <p:cNvPr id="71" name="Rechteck: abgerundete Ecken 70">
                  <a:extLst>
                    <a:ext uri="{FF2B5EF4-FFF2-40B4-BE49-F238E27FC236}">
                      <a16:creationId xmlns:a16="http://schemas.microsoft.com/office/drawing/2014/main" id="{0C56DB22-AF44-4B0F-B1E0-ABC7985ECF3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Rechteck: abgerundete Ecken 71">
                  <a:extLst>
                    <a:ext uri="{FF2B5EF4-FFF2-40B4-BE49-F238E27FC236}">
                      <a16:creationId xmlns:a16="http://schemas.microsoft.com/office/drawing/2014/main" id="{59DABAFD-C5AA-4263-8931-02947F23319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hteck: abgerundete Ecken 72">
                  <a:extLst>
                    <a:ext uri="{FF2B5EF4-FFF2-40B4-BE49-F238E27FC236}">
                      <a16:creationId xmlns:a16="http://schemas.microsoft.com/office/drawing/2014/main" id="{92036B00-08BA-4E23-867A-25195F924B2F}"/>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1" name="Gruppieren 60">
                <a:extLst>
                  <a:ext uri="{FF2B5EF4-FFF2-40B4-BE49-F238E27FC236}">
                    <a16:creationId xmlns:a16="http://schemas.microsoft.com/office/drawing/2014/main" id="{F3AFE7BF-024B-418B-A2FD-0639D9EC0123}"/>
                  </a:ext>
                </a:extLst>
              </p:cNvPr>
              <p:cNvGrpSpPr/>
              <p:nvPr/>
            </p:nvGrpSpPr>
            <p:grpSpPr>
              <a:xfrm>
                <a:off x="8377355" y="5144526"/>
                <a:ext cx="524260" cy="115171"/>
                <a:chOff x="7588031" y="2811143"/>
                <a:chExt cx="1057877" cy="232397"/>
              </a:xfrm>
            </p:grpSpPr>
            <p:sp>
              <p:nvSpPr>
                <p:cNvPr id="68" name="Rechteck: abgerundete Ecken 67">
                  <a:extLst>
                    <a:ext uri="{FF2B5EF4-FFF2-40B4-BE49-F238E27FC236}">
                      <a16:creationId xmlns:a16="http://schemas.microsoft.com/office/drawing/2014/main" id="{37BEA48F-7EF3-45DB-9B1F-36120DD7C8EB}"/>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hteck: abgerundete Ecken 68">
                  <a:extLst>
                    <a:ext uri="{FF2B5EF4-FFF2-40B4-BE49-F238E27FC236}">
                      <a16:creationId xmlns:a16="http://schemas.microsoft.com/office/drawing/2014/main" id="{AD761E2F-82C6-4598-8BD5-07F116E561E3}"/>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echteck: abgerundete Ecken 69">
                  <a:extLst>
                    <a:ext uri="{FF2B5EF4-FFF2-40B4-BE49-F238E27FC236}">
                      <a16:creationId xmlns:a16="http://schemas.microsoft.com/office/drawing/2014/main" id="{BD88AB0F-564D-424B-8FAD-23B8DB64962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2" name="Rechteck 61">
                <a:extLst>
                  <a:ext uri="{FF2B5EF4-FFF2-40B4-BE49-F238E27FC236}">
                    <a16:creationId xmlns:a16="http://schemas.microsoft.com/office/drawing/2014/main" id="{1E474146-5F6B-4C27-85AD-70EE355FFF30}"/>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hteck 62">
                <a:extLst>
                  <a:ext uri="{FF2B5EF4-FFF2-40B4-BE49-F238E27FC236}">
                    <a16:creationId xmlns:a16="http://schemas.microsoft.com/office/drawing/2014/main" id="{6995EFFC-62DE-4F11-A4BF-1F1E9EA89446}"/>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hteck 63">
                <a:extLst>
                  <a:ext uri="{FF2B5EF4-FFF2-40B4-BE49-F238E27FC236}">
                    <a16:creationId xmlns:a16="http://schemas.microsoft.com/office/drawing/2014/main" id="{7D7D7F67-9694-4BE4-B396-0C30B950A3E9}"/>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5" name="Grafik 64">
                <a:extLst>
                  <a:ext uri="{FF2B5EF4-FFF2-40B4-BE49-F238E27FC236}">
                    <a16:creationId xmlns:a16="http://schemas.microsoft.com/office/drawing/2014/main" id="{69CA6145-8EC6-429B-AC27-7153590E85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66" name="Grafik 65">
                <a:extLst>
                  <a:ext uri="{FF2B5EF4-FFF2-40B4-BE49-F238E27FC236}">
                    <a16:creationId xmlns:a16="http://schemas.microsoft.com/office/drawing/2014/main" id="{F498D369-2D29-42B4-A9B1-79F25E9396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67" name="Grafik 66">
                <a:extLst>
                  <a:ext uri="{FF2B5EF4-FFF2-40B4-BE49-F238E27FC236}">
                    <a16:creationId xmlns:a16="http://schemas.microsoft.com/office/drawing/2014/main" id="{DA27125B-1C5D-4F6B-AC39-8273835182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nvGrpSpPr>
            <p:cNvPr id="17" name="Gruppieren 16">
              <a:extLst>
                <a:ext uri="{FF2B5EF4-FFF2-40B4-BE49-F238E27FC236}">
                  <a16:creationId xmlns:a16="http://schemas.microsoft.com/office/drawing/2014/main" id="{417DCBAF-3263-4A81-99E5-772FAA19D8F2}"/>
                </a:ext>
              </a:extLst>
            </p:cNvPr>
            <p:cNvGrpSpPr/>
            <p:nvPr/>
          </p:nvGrpSpPr>
          <p:grpSpPr>
            <a:xfrm>
              <a:off x="8075386" y="4720226"/>
              <a:ext cx="356331" cy="369581"/>
              <a:chOff x="3852908" y="4132263"/>
              <a:chExt cx="590683" cy="612648"/>
            </a:xfrm>
          </p:grpSpPr>
          <p:sp>
            <p:nvSpPr>
              <p:cNvPr id="44" name="Flussdiagramm: Magnetplattenspeicher 43">
                <a:extLst>
                  <a:ext uri="{FF2B5EF4-FFF2-40B4-BE49-F238E27FC236}">
                    <a16:creationId xmlns:a16="http://schemas.microsoft.com/office/drawing/2014/main" id="{1A21E50F-DCB3-467C-82D5-D55F064ADDAF}"/>
                  </a:ext>
                </a:extLst>
              </p:cNvPr>
              <p:cNvSpPr/>
              <p:nvPr/>
            </p:nvSpPr>
            <p:spPr bwMode="gray">
              <a:xfrm>
                <a:off x="3852908" y="4132263"/>
                <a:ext cx="590683" cy="612648"/>
              </a:xfrm>
              <a:prstGeom prst="flowChartMagneticDisk">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uppieren 44">
                <a:extLst>
                  <a:ext uri="{FF2B5EF4-FFF2-40B4-BE49-F238E27FC236}">
                    <a16:creationId xmlns:a16="http://schemas.microsoft.com/office/drawing/2014/main" id="{1774395D-42F7-46C8-B75B-B5530A47843C}"/>
                  </a:ext>
                </a:extLst>
              </p:cNvPr>
              <p:cNvGrpSpPr/>
              <p:nvPr/>
            </p:nvGrpSpPr>
            <p:grpSpPr>
              <a:xfrm>
                <a:off x="3896988" y="4453735"/>
                <a:ext cx="502523" cy="132241"/>
                <a:chOff x="6262010" y="4744911"/>
                <a:chExt cx="3474766" cy="914400"/>
              </a:xfrm>
              <a:effectLst>
                <a:reflection blurRad="6350" stA="50000" endA="300" endPos="55000" dir="5400000" sy="-100000" algn="bl" rotWithShape="0"/>
              </a:effectLst>
            </p:grpSpPr>
            <p:grpSp>
              <p:nvGrpSpPr>
                <p:cNvPr id="46" name="Gruppieren 45">
                  <a:extLst>
                    <a:ext uri="{FF2B5EF4-FFF2-40B4-BE49-F238E27FC236}">
                      <a16:creationId xmlns:a16="http://schemas.microsoft.com/office/drawing/2014/main" id="{B04B8859-2B15-4A5D-8F73-78AD1A68270E}"/>
                    </a:ext>
                  </a:extLst>
                </p:cNvPr>
                <p:cNvGrpSpPr/>
                <p:nvPr/>
              </p:nvGrpSpPr>
              <p:grpSpPr>
                <a:xfrm>
                  <a:off x="7097171" y="5144526"/>
                  <a:ext cx="524260" cy="115171"/>
                  <a:chOff x="7588031" y="2811143"/>
                  <a:chExt cx="1057877" cy="232397"/>
                </a:xfrm>
              </p:grpSpPr>
              <p:sp>
                <p:nvSpPr>
                  <p:cNvPr id="57" name="Rechteck: abgerundete Ecken 56">
                    <a:extLst>
                      <a:ext uri="{FF2B5EF4-FFF2-40B4-BE49-F238E27FC236}">
                        <a16:creationId xmlns:a16="http://schemas.microsoft.com/office/drawing/2014/main" id="{617251D8-3C21-44B2-88CF-B69DC6ECD29D}"/>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hteck: abgerundete Ecken 57">
                    <a:extLst>
                      <a:ext uri="{FF2B5EF4-FFF2-40B4-BE49-F238E27FC236}">
                        <a16:creationId xmlns:a16="http://schemas.microsoft.com/office/drawing/2014/main" id="{7038A960-41F7-49B6-9DA4-643C43E81EA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Rechteck: abgerundete Ecken 58">
                    <a:extLst>
                      <a:ext uri="{FF2B5EF4-FFF2-40B4-BE49-F238E27FC236}">
                        <a16:creationId xmlns:a16="http://schemas.microsoft.com/office/drawing/2014/main" id="{ED9A868C-9FC2-4818-93BB-85DBCD59EB9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uppieren 46">
                  <a:extLst>
                    <a:ext uri="{FF2B5EF4-FFF2-40B4-BE49-F238E27FC236}">
                      <a16:creationId xmlns:a16="http://schemas.microsoft.com/office/drawing/2014/main" id="{FFFDF812-12E3-40C9-88A2-2F085D156022}"/>
                    </a:ext>
                  </a:extLst>
                </p:cNvPr>
                <p:cNvGrpSpPr/>
                <p:nvPr/>
              </p:nvGrpSpPr>
              <p:grpSpPr>
                <a:xfrm>
                  <a:off x="8377355" y="5144526"/>
                  <a:ext cx="524260" cy="115171"/>
                  <a:chOff x="7588031" y="2811143"/>
                  <a:chExt cx="1057877" cy="232397"/>
                </a:xfrm>
              </p:grpSpPr>
              <p:sp>
                <p:nvSpPr>
                  <p:cNvPr id="54" name="Rechteck: abgerundete Ecken 53">
                    <a:extLst>
                      <a:ext uri="{FF2B5EF4-FFF2-40B4-BE49-F238E27FC236}">
                        <a16:creationId xmlns:a16="http://schemas.microsoft.com/office/drawing/2014/main" id="{075947F9-1ED5-47D8-A918-628B73CD894A}"/>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hteck: abgerundete Ecken 54">
                    <a:extLst>
                      <a:ext uri="{FF2B5EF4-FFF2-40B4-BE49-F238E27FC236}">
                        <a16:creationId xmlns:a16="http://schemas.microsoft.com/office/drawing/2014/main" id="{E8B69A3F-B86B-4F31-8AC1-32D08D82978C}"/>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Rechteck: abgerundete Ecken 55">
                    <a:extLst>
                      <a:ext uri="{FF2B5EF4-FFF2-40B4-BE49-F238E27FC236}">
                        <a16:creationId xmlns:a16="http://schemas.microsoft.com/office/drawing/2014/main" id="{215D7460-CD64-4F65-87E3-5ED6A87FA9F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8" name="Rechteck 47">
                  <a:extLst>
                    <a:ext uri="{FF2B5EF4-FFF2-40B4-BE49-F238E27FC236}">
                      <a16:creationId xmlns:a16="http://schemas.microsoft.com/office/drawing/2014/main" id="{59097436-2CA3-44A7-8CC3-10FE384BA798}"/>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hteck 48">
                  <a:extLst>
                    <a:ext uri="{FF2B5EF4-FFF2-40B4-BE49-F238E27FC236}">
                      <a16:creationId xmlns:a16="http://schemas.microsoft.com/office/drawing/2014/main" id="{A0466A7F-36C0-4912-BF01-F03A7600697B}"/>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49">
                  <a:extLst>
                    <a:ext uri="{FF2B5EF4-FFF2-40B4-BE49-F238E27FC236}">
                      <a16:creationId xmlns:a16="http://schemas.microsoft.com/office/drawing/2014/main" id="{FBC255B6-8EF4-4911-AC08-5A92C0E6921E}"/>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1" name="Grafik 50">
                  <a:extLst>
                    <a:ext uri="{FF2B5EF4-FFF2-40B4-BE49-F238E27FC236}">
                      <a16:creationId xmlns:a16="http://schemas.microsoft.com/office/drawing/2014/main" id="{2687067F-769F-4BC2-8845-5DBAF601E5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52" name="Grafik 51">
                  <a:extLst>
                    <a:ext uri="{FF2B5EF4-FFF2-40B4-BE49-F238E27FC236}">
                      <a16:creationId xmlns:a16="http://schemas.microsoft.com/office/drawing/2014/main" id="{8E5EF1EC-A64E-4924-A560-0574AD60CB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53" name="Grafik 52">
                  <a:extLst>
                    <a:ext uri="{FF2B5EF4-FFF2-40B4-BE49-F238E27FC236}">
                      <a16:creationId xmlns:a16="http://schemas.microsoft.com/office/drawing/2014/main" id="{D96333DA-56E4-48FF-AFE3-745CCCC89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8" name="Gruppieren 17">
              <a:extLst>
                <a:ext uri="{FF2B5EF4-FFF2-40B4-BE49-F238E27FC236}">
                  <a16:creationId xmlns:a16="http://schemas.microsoft.com/office/drawing/2014/main" id="{B2879D0E-53DF-4007-8966-AEA39A1CBE05}"/>
                </a:ext>
              </a:extLst>
            </p:cNvPr>
            <p:cNvGrpSpPr/>
            <p:nvPr/>
          </p:nvGrpSpPr>
          <p:grpSpPr>
            <a:xfrm>
              <a:off x="8541863" y="5323554"/>
              <a:ext cx="356331" cy="369581"/>
              <a:chOff x="4626179" y="5132388"/>
              <a:chExt cx="590683" cy="612648"/>
            </a:xfrm>
          </p:grpSpPr>
          <p:sp>
            <p:nvSpPr>
              <p:cNvPr id="28" name="Flussdiagramm: Magnetplattenspeicher 27">
                <a:extLst>
                  <a:ext uri="{FF2B5EF4-FFF2-40B4-BE49-F238E27FC236}">
                    <a16:creationId xmlns:a16="http://schemas.microsoft.com/office/drawing/2014/main" id="{F9FFE871-A80E-49C1-BF80-1C57AC7A291E}"/>
                  </a:ext>
                </a:extLst>
              </p:cNvPr>
              <p:cNvSpPr/>
              <p:nvPr/>
            </p:nvSpPr>
            <p:spPr bwMode="gray">
              <a:xfrm>
                <a:off x="4626179" y="5132388"/>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Gruppieren 28">
                <a:extLst>
                  <a:ext uri="{FF2B5EF4-FFF2-40B4-BE49-F238E27FC236}">
                    <a16:creationId xmlns:a16="http://schemas.microsoft.com/office/drawing/2014/main" id="{020DD3DF-9952-4798-B6CC-B22C10A6A0A6}"/>
                  </a:ext>
                </a:extLst>
              </p:cNvPr>
              <p:cNvGrpSpPr/>
              <p:nvPr/>
            </p:nvGrpSpPr>
            <p:grpSpPr>
              <a:xfrm>
                <a:off x="4670259" y="5453860"/>
                <a:ext cx="502523" cy="132241"/>
                <a:chOff x="6262010" y="4744911"/>
                <a:chExt cx="3474766" cy="914400"/>
              </a:xfrm>
              <a:effectLst>
                <a:reflection blurRad="6350" stA="50000" endA="300" endPos="55000" dir="5400000" sy="-100000" algn="bl" rotWithShape="0"/>
              </a:effectLst>
            </p:grpSpPr>
            <p:grpSp>
              <p:nvGrpSpPr>
                <p:cNvPr id="30" name="Gruppieren 29">
                  <a:extLst>
                    <a:ext uri="{FF2B5EF4-FFF2-40B4-BE49-F238E27FC236}">
                      <a16:creationId xmlns:a16="http://schemas.microsoft.com/office/drawing/2014/main" id="{646930D2-234C-437D-93DB-FB173B75F22E}"/>
                    </a:ext>
                  </a:extLst>
                </p:cNvPr>
                <p:cNvGrpSpPr/>
                <p:nvPr/>
              </p:nvGrpSpPr>
              <p:grpSpPr>
                <a:xfrm>
                  <a:off x="7097171" y="5144526"/>
                  <a:ext cx="524260" cy="115171"/>
                  <a:chOff x="7588031" y="2811143"/>
                  <a:chExt cx="1057877" cy="232397"/>
                </a:xfrm>
              </p:grpSpPr>
              <p:sp>
                <p:nvSpPr>
                  <p:cNvPr id="41" name="Rechteck: abgerundete Ecken 40">
                    <a:extLst>
                      <a:ext uri="{FF2B5EF4-FFF2-40B4-BE49-F238E27FC236}">
                        <a16:creationId xmlns:a16="http://schemas.microsoft.com/office/drawing/2014/main" id="{E76F9AE7-8B38-48A2-8970-BD5B3C33655A}"/>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hteck: abgerundete Ecken 41">
                    <a:extLst>
                      <a:ext uri="{FF2B5EF4-FFF2-40B4-BE49-F238E27FC236}">
                        <a16:creationId xmlns:a16="http://schemas.microsoft.com/office/drawing/2014/main" id="{F868A91A-42C6-4F39-B905-D2D64FC1F968}"/>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hteck: abgerundete Ecken 42">
                    <a:extLst>
                      <a:ext uri="{FF2B5EF4-FFF2-40B4-BE49-F238E27FC236}">
                        <a16:creationId xmlns:a16="http://schemas.microsoft.com/office/drawing/2014/main" id="{11BE3CB1-7F40-4E67-8824-A9B76171C7A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uppieren 30">
                  <a:extLst>
                    <a:ext uri="{FF2B5EF4-FFF2-40B4-BE49-F238E27FC236}">
                      <a16:creationId xmlns:a16="http://schemas.microsoft.com/office/drawing/2014/main" id="{D6F4CC36-C179-4BE4-A734-8D8C615C615D}"/>
                    </a:ext>
                  </a:extLst>
                </p:cNvPr>
                <p:cNvGrpSpPr/>
                <p:nvPr/>
              </p:nvGrpSpPr>
              <p:grpSpPr>
                <a:xfrm>
                  <a:off x="8377355" y="5144526"/>
                  <a:ext cx="524260" cy="115171"/>
                  <a:chOff x="7588031" y="2811143"/>
                  <a:chExt cx="1057877" cy="232397"/>
                </a:xfrm>
              </p:grpSpPr>
              <p:sp>
                <p:nvSpPr>
                  <p:cNvPr id="38" name="Rechteck: abgerundete Ecken 37">
                    <a:extLst>
                      <a:ext uri="{FF2B5EF4-FFF2-40B4-BE49-F238E27FC236}">
                        <a16:creationId xmlns:a16="http://schemas.microsoft.com/office/drawing/2014/main" id="{83D94BC7-A0EC-469A-A774-6EEFADE93CDA}"/>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hteck: abgerundete Ecken 38">
                    <a:extLst>
                      <a:ext uri="{FF2B5EF4-FFF2-40B4-BE49-F238E27FC236}">
                        <a16:creationId xmlns:a16="http://schemas.microsoft.com/office/drawing/2014/main" id="{123ADB3D-E5C7-403D-8FD4-38C49AC37D5D}"/>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hteck: abgerundete Ecken 39">
                    <a:extLst>
                      <a:ext uri="{FF2B5EF4-FFF2-40B4-BE49-F238E27FC236}">
                        <a16:creationId xmlns:a16="http://schemas.microsoft.com/office/drawing/2014/main" id="{BECFAC01-C0DE-45A4-9D9C-52FB51E55344}"/>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Rechteck 31">
                  <a:extLst>
                    <a:ext uri="{FF2B5EF4-FFF2-40B4-BE49-F238E27FC236}">
                      <a16:creationId xmlns:a16="http://schemas.microsoft.com/office/drawing/2014/main" id="{41B2EAF4-C029-4CA0-8FF0-8BEA4018FEE6}"/>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hteck 32">
                  <a:extLst>
                    <a:ext uri="{FF2B5EF4-FFF2-40B4-BE49-F238E27FC236}">
                      <a16:creationId xmlns:a16="http://schemas.microsoft.com/office/drawing/2014/main" id="{840465B7-02D5-4404-961D-7A25CFB4F2E2}"/>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hteck 33">
                  <a:extLst>
                    <a:ext uri="{FF2B5EF4-FFF2-40B4-BE49-F238E27FC236}">
                      <a16:creationId xmlns:a16="http://schemas.microsoft.com/office/drawing/2014/main" id="{FBFC6E68-6F35-4FA7-B396-0F86433EAD91}"/>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5" name="Grafik 34">
                  <a:extLst>
                    <a:ext uri="{FF2B5EF4-FFF2-40B4-BE49-F238E27FC236}">
                      <a16:creationId xmlns:a16="http://schemas.microsoft.com/office/drawing/2014/main" id="{4923BF13-FE88-47A1-AECF-BBCDCC4DE8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36" name="Grafik 35">
                  <a:extLst>
                    <a:ext uri="{FF2B5EF4-FFF2-40B4-BE49-F238E27FC236}">
                      <a16:creationId xmlns:a16="http://schemas.microsoft.com/office/drawing/2014/main" id="{45B8F0EF-5F41-4FD1-B554-86163413E9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37" name="Grafik 36">
                  <a:extLst>
                    <a:ext uri="{FF2B5EF4-FFF2-40B4-BE49-F238E27FC236}">
                      <a16:creationId xmlns:a16="http://schemas.microsoft.com/office/drawing/2014/main" id="{4CDF132C-9479-48D2-9B21-062049097A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cxnSp>
          <p:nvCxnSpPr>
            <p:cNvPr id="19" name="Gerader Verbinder 18">
              <a:extLst>
                <a:ext uri="{FF2B5EF4-FFF2-40B4-BE49-F238E27FC236}">
                  <a16:creationId xmlns:a16="http://schemas.microsoft.com/office/drawing/2014/main" id="{53CB89B5-AF15-4CAE-A246-415A10CE9D8A}"/>
                </a:ext>
              </a:extLst>
            </p:cNvPr>
            <p:cNvCxnSpPr>
              <a:cxnSpLocks/>
            </p:cNvCxnSpPr>
            <p:nvPr/>
          </p:nvCxnSpPr>
          <p:spPr>
            <a:xfrm flipH="1">
              <a:off x="6688725" y="5182130"/>
              <a:ext cx="163110" cy="25819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ED4083F-75EF-4E7F-BDD3-8B5EE1D0C13D}"/>
                </a:ext>
              </a:extLst>
            </p:cNvPr>
            <p:cNvCxnSpPr>
              <a:cxnSpLocks/>
              <a:stCxn id="44" idx="2"/>
              <a:endCxn id="15" idx="4"/>
            </p:cNvCxnSpPr>
            <p:nvPr/>
          </p:nvCxnSpPr>
          <p:spPr>
            <a:xfrm flipH="1">
              <a:off x="7108994" y="4905017"/>
              <a:ext cx="920373" cy="574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C91718B-1C33-4672-A111-CEAB5C01E7A1}"/>
                </a:ext>
              </a:extLst>
            </p:cNvPr>
            <p:cNvCxnSpPr>
              <a:cxnSpLocks/>
            </p:cNvCxnSpPr>
            <p:nvPr/>
          </p:nvCxnSpPr>
          <p:spPr>
            <a:xfrm flipH="1" flipV="1">
              <a:off x="8440214" y="5103381"/>
              <a:ext cx="174457" cy="158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8FDA72D-4F1C-4EA0-AF8F-DB18D38A42C8}"/>
                </a:ext>
              </a:extLst>
            </p:cNvPr>
            <p:cNvCxnSpPr>
              <a:cxnSpLocks/>
            </p:cNvCxnSpPr>
            <p:nvPr/>
          </p:nvCxnSpPr>
          <p:spPr>
            <a:xfrm flipH="1">
              <a:off x="7573217" y="5084295"/>
              <a:ext cx="502168" cy="2975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53A679D7-0AD1-40B0-893A-9157535279EA}"/>
                </a:ext>
              </a:extLst>
            </p:cNvPr>
            <p:cNvCxnSpPr>
              <a:cxnSpLocks/>
            </p:cNvCxnSpPr>
            <p:nvPr/>
          </p:nvCxnSpPr>
          <p:spPr>
            <a:xfrm flipH="1">
              <a:off x="7988791" y="5660808"/>
              <a:ext cx="487760" cy="170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536145B-2211-43D3-BED9-06EA7160315E}"/>
                </a:ext>
              </a:extLst>
            </p:cNvPr>
            <p:cNvCxnSpPr>
              <a:cxnSpLocks/>
            </p:cNvCxnSpPr>
            <p:nvPr/>
          </p:nvCxnSpPr>
          <p:spPr>
            <a:xfrm flipH="1" flipV="1">
              <a:off x="6844922" y="5731640"/>
              <a:ext cx="668538" cy="157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51731303-27CD-4E20-9EE1-AC4E0050DB10}"/>
                </a:ext>
              </a:extLst>
            </p:cNvPr>
            <p:cNvCxnSpPr>
              <a:cxnSpLocks/>
            </p:cNvCxnSpPr>
            <p:nvPr/>
          </p:nvCxnSpPr>
          <p:spPr>
            <a:xfrm>
              <a:off x="7036384" y="5181830"/>
              <a:ext cx="89880" cy="63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03F8329-EA1F-43D8-9479-DFF527BF682A}"/>
                </a:ext>
              </a:extLst>
            </p:cNvPr>
            <p:cNvCxnSpPr>
              <a:cxnSpLocks/>
            </p:cNvCxnSpPr>
            <p:nvPr/>
          </p:nvCxnSpPr>
          <p:spPr>
            <a:xfrm>
              <a:off x="7477117" y="5618126"/>
              <a:ext cx="75063" cy="886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C3D1241-0993-4A56-A567-FA2C2C00CF0E}"/>
                </a:ext>
              </a:extLst>
            </p:cNvPr>
            <p:cNvCxnSpPr>
              <a:cxnSpLocks/>
            </p:cNvCxnSpPr>
            <p:nvPr/>
          </p:nvCxnSpPr>
          <p:spPr>
            <a:xfrm flipH="1">
              <a:off x="6851836" y="5530766"/>
              <a:ext cx="254613" cy="638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44" name="Gruppieren 443">
            <a:extLst>
              <a:ext uri="{FF2B5EF4-FFF2-40B4-BE49-F238E27FC236}">
                <a16:creationId xmlns:a16="http://schemas.microsoft.com/office/drawing/2014/main" id="{D7220AF1-7525-4A43-AD6D-BEBE8DDA3FFF}"/>
              </a:ext>
            </a:extLst>
          </p:cNvPr>
          <p:cNvGrpSpPr/>
          <p:nvPr/>
        </p:nvGrpSpPr>
        <p:grpSpPr>
          <a:xfrm>
            <a:off x="9207114" y="3895513"/>
            <a:ext cx="2400611" cy="2148864"/>
            <a:chOff x="9451771" y="4257676"/>
            <a:chExt cx="2400611" cy="2148864"/>
          </a:xfrm>
        </p:grpSpPr>
        <p:grpSp>
          <p:nvGrpSpPr>
            <p:cNvPr id="332" name="Gruppieren 331">
              <a:extLst>
                <a:ext uri="{FF2B5EF4-FFF2-40B4-BE49-F238E27FC236}">
                  <a16:creationId xmlns:a16="http://schemas.microsoft.com/office/drawing/2014/main" id="{C12D6847-62F7-4F8C-BDC7-CAC01BA4D998}"/>
                </a:ext>
              </a:extLst>
            </p:cNvPr>
            <p:cNvGrpSpPr/>
            <p:nvPr/>
          </p:nvGrpSpPr>
          <p:grpSpPr>
            <a:xfrm>
              <a:off x="9586447" y="4328484"/>
              <a:ext cx="960997" cy="1004507"/>
              <a:chOff x="6903179" y="1282866"/>
              <a:chExt cx="1593027" cy="1665153"/>
            </a:xfrm>
          </p:grpSpPr>
          <p:cxnSp>
            <p:nvCxnSpPr>
              <p:cNvPr id="130" name="Gerader Verbinder 129">
                <a:extLst>
                  <a:ext uri="{FF2B5EF4-FFF2-40B4-BE49-F238E27FC236}">
                    <a16:creationId xmlns:a16="http://schemas.microsoft.com/office/drawing/2014/main" id="{FB2594B7-B54F-46DD-86E3-B44F8E3F4493}"/>
                  </a:ext>
                </a:extLst>
              </p:cNvPr>
              <p:cNvCxnSpPr>
                <a:cxnSpLocks/>
              </p:cNvCxnSpPr>
              <p:nvPr/>
            </p:nvCxnSpPr>
            <p:spPr>
              <a:xfrm flipH="1">
                <a:off x="7904587" y="1922217"/>
                <a:ext cx="257847" cy="40814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3EA9C9C0-95F0-4DCE-A925-65AFD6262179}"/>
                  </a:ext>
                </a:extLst>
              </p:cNvPr>
              <p:cNvCxnSpPr>
                <a:cxnSpLocks/>
              </p:cNvCxnSpPr>
              <p:nvPr/>
            </p:nvCxnSpPr>
            <p:spPr>
              <a:xfrm flipH="1">
                <a:off x="7506188" y="1641896"/>
                <a:ext cx="368194" cy="2312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749E6A79-40F5-4F3C-872F-A084306C8692}"/>
                  </a:ext>
                </a:extLst>
              </p:cNvPr>
              <p:cNvCxnSpPr>
                <a:cxnSpLocks/>
              </p:cNvCxnSpPr>
              <p:nvPr/>
            </p:nvCxnSpPr>
            <p:spPr>
              <a:xfrm flipH="1" flipV="1">
                <a:off x="7203861" y="2194596"/>
                <a:ext cx="229520" cy="353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1" name="Gruppieren 330">
                <a:extLst>
                  <a:ext uri="{FF2B5EF4-FFF2-40B4-BE49-F238E27FC236}">
                    <a16:creationId xmlns:a16="http://schemas.microsoft.com/office/drawing/2014/main" id="{ED602553-826C-4CB3-8F57-07C726C11B08}"/>
                  </a:ext>
                </a:extLst>
              </p:cNvPr>
              <p:cNvGrpSpPr/>
              <p:nvPr/>
            </p:nvGrpSpPr>
            <p:grpSpPr>
              <a:xfrm>
                <a:off x="6903179" y="1553711"/>
                <a:ext cx="563292" cy="584239"/>
                <a:chOff x="6903179" y="1553711"/>
                <a:chExt cx="563292" cy="584239"/>
              </a:xfrm>
            </p:grpSpPr>
            <p:sp>
              <p:nvSpPr>
                <p:cNvPr id="183" name="Flussdiagramm: Magnetplattenspeicher 182">
                  <a:extLst>
                    <a:ext uri="{FF2B5EF4-FFF2-40B4-BE49-F238E27FC236}">
                      <a16:creationId xmlns:a16="http://schemas.microsoft.com/office/drawing/2014/main" id="{93570A36-9764-4CF9-9339-27D37A782F14}"/>
                    </a:ext>
                  </a:extLst>
                </p:cNvPr>
                <p:cNvSpPr/>
                <p:nvPr/>
              </p:nvSpPr>
              <p:spPr bwMode="gray">
                <a:xfrm>
                  <a:off x="6903179" y="1553711"/>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8" name="Gruppieren 297">
                  <a:extLst>
                    <a:ext uri="{FF2B5EF4-FFF2-40B4-BE49-F238E27FC236}">
                      <a16:creationId xmlns:a16="http://schemas.microsoft.com/office/drawing/2014/main" id="{2ED1BFCD-33A0-4B07-A4FA-6F2D6A01454E}"/>
                    </a:ext>
                  </a:extLst>
                </p:cNvPr>
                <p:cNvGrpSpPr/>
                <p:nvPr/>
              </p:nvGrpSpPr>
              <p:grpSpPr>
                <a:xfrm>
                  <a:off x="6945215" y="1860276"/>
                  <a:ext cx="479220" cy="126109"/>
                  <a:chOff x="6945215" y="1860276"/>
                  <a:chExt cx="479220" cy="126109"/>
                </a:xfrm>
                <a:effectLst>
                  <a:reflection blurRad="6350" stA="50000" endA="300" endPos="55000" dir="5400000" sy="-100000" algn="bl" rotWithShape="0"/>
                </a:effectLst>
              </p:grpSpPr>
              <p:grpSp>
                <p:nvGrpSpPr>
                  <p:cNvPr id="185" name="Gruppieren 184">
                    <a:extLst>
                      <a:ext uri="{FF2B5EF4-FFF2-40B4-BE49-F238E27FC236}">
                        <a16:creationId xmlns:a16="http://schemas.microsoft.com/office/drawing/2014/main" id="{71431EEC-681B-46A2-B4B9-F8C50B1DAE40}"/>
                      </a:ext>
                    </a:extLst>
                  </p:cNvPr>
                  <p:cNvGrpSpPr/>
                  <p:nvPr/>
                </p:nvGrpSpPr>
                <p:grpSpPr>
                  <a:xfrm>
                    <a:off x="7060396" y="1915389"/>
                    <a:ext cx="72303" cy="15884"/>
                    <a:chOff x="7588031" y="2811143"/>
                    <a:chExt cx="1057877" cy="232397"/>
                  </a:xfrm>
                </p:grpSpPr>
                <p:sp>
                  <p:nvSpPr>
                    <p:cNvPr id="196" name="Rechteck: abgerundete Ecken 195">
                      <a:extLst>
                        <a:ext uri="{FF2B5EF4-FFF2-40B4-BE49-F238E27FC236}">
                          <a16:creationId xmlns:a16="http://schemas.microsoft.com/office/drawing/2014/main" id="{9085209F-99AC-4E31-A422-1F10E84C849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7" name="Rechteck: abgerundete Ecken 196">
                      <a:extLst>
                        <a:ext uri="{FF2B5EF4-FFF2-40B4-BE49-F238E27FC236}">
                          <a16:creationId xmlns:a16="http://schemas.microsoft.com/office/drawing/2014/main" id="{47544705-9F26-4060-9DFF-8DE7F5F2FC1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Rechteck: abgerundete Ecken 197">
                      <a:extLst>
                        <a:ext uri="{FF2B5EF4-FFF2-40B4-BE49-F238E27FC236}">
                          <a16:creationId xmlns:a16="http://schemas.microsoft.com/office/drawing/2014/main" id="{335461B5-2581-45F7-9F34-E689BB90467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6" name="Gruppieren 185">
                    <a:extLst>
                      <a:ext uri="{FF2B5EF4-FFF2-40B4-BE49-F238E27FC236}">
                        <a16:creationId xmlns:a16="http://schemas.microsoft.com/office/drawing/2014/main" id="{DD5BDBD3-5AA1-439E-9D25-0A2E18CF2A43}"/>
                      </a:ext>
                    </a:extLst>
                  </p:cNvPr>
                  <p:cNvGrpSpPr/>
                  <p:nvPr/>
                </p:nvGrpSpPr>
                <p:grpSpPr>
                  <a:xfrm>
                    <a:off x="7236951" y="1915389"/>
                    <a:ext cx="72303" cy="15884"/>
                    <a:chOff x="7588031" y="2811143"/>
                    <a:chExt cx="1057877" cy="232397"/>
                  </a:xfrm>
                </p:grpSpPr>
                <p:sp>
                  <p:nvSpPr>
                    <p:cNvPr id="193" name="Rechteck: abgerundete Ecken 192">
                      <a:extLst>
                        <a:ext uri="{FF2B5EF4-FFF2-40B4-BE49-F238E27FC236}">
                          <a16:creationId xmlns:a16="http://schemas.microsoft.com/office/drawing/2014/main" id="{4A859D02-734D-4133-BDCE-CDFF6CC14F3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4" name="Rechteck: abgerundete Ecken 193">
                      <a:extLst>
                        <a:ext uri="{FF2B5EF4-FFF2-40B4-BE49-F238E27FC236}">
                          <a16:creationId xmlns:a16="http://schemas.microsoft.com/office/drawing/2014/main" id="{F99CFD9F-5946-4DB2-9030-B50788CBC2B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5" name="Rechteck: abgerundete Ecken 194">
                      <a:extLst>
                        <a:ext uri="{FF2B5EF4-FFF2-40B4-BE49-F238E27FC236}">
                          <a16:creationId xmlns:a16="http://schemas.microsoft.com/office/drawing/2014/main" id="{C245B604-9E81-4B09-8939-8A90215F798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87" name="Rechteck 186">
                    <a:extLst>
                      <a:ext uri="{FF2B5EF4-FFF2-40B4-BE49-F238E27FC236}">
                        <a16:creationId xmlns:a16="http://schemas.microsoft.com/office/drawing/2014/main" id="{3423F37E-2C4D-469F-971E-D93F3922A3B1}"/>
                      </a:ext>
                    </a:extLst>
                  </p:cNvPr>
                  <p:cNvSpPr/>
                  <p:nvPr/>
                </p:nvSpPr>
                <p:spPr bwMode="gray">
                  <a:xfrm>
                    <a:off x="7298326"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A7BA964E-3060-4895-9EDE-F471EF472332}"/>
                      </a:ext>
                    </a:extLst>
                  </p:cNvPr>
                  <p:cNvSpPr/>
                  <p:nvPr/>
                </p:nvSpPr>
                <p:spPr bwMode="gray">
                  <a:xfrm>
                    <a:off x="6945215"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F95E815C-1485-461B-AFF4-AD3E17650101}"/>
                      </a:ext>
                    </a:extLst>
                  </p:cNvPr>
                  <p:cNvSpPr/>
                  <p:nvPr/>
                </p:nvSpPr>
                <p:spPr bwMode="gray">
                  <a:xfrm>
                    <a:off x="7121771"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3" name="Ellipse 292">
                    <a:extLst>
                      <a:ext uri="{FF2B5EF4-FFF2-40B4-BE49-F238E27FC236}">
                        <a16:creationId xmlns:a16="http://schemas.microsoft.com/office/drawing/2014/main" id="{99FAB78F-D3B5-4FFD-A8D9-762E193883FF}"/>
                      </a:ext>
                    </a:extLst>
                  </p:cNvPr>
                  <p:cNvSpPr/>
                  <p:nvPr/>
                </p:nvSpPr>
                <p:spPr bwMode="gray">
                  <a:xfrm>
                    <a:off x="6963269"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6" name="Ellipse 295">
                    <a:extLst>
                      <a:ext uri="{FF2B5EF4-FFF2-40B4-BE49-F238E27FC236}">
                        <a16:creationId xmlns:a16="http://schemas.microsoft.com/office/drawing/2014/main" id="{BC44D148-FB5F-4D19-8C22-A4366691987E}"/>
                      </a:ext>
                    </a:extLst>
                  </p:cNvPr>
                  <p:cNvSpPr/>
                  <p:nvPr/>
                </p:nvSpPr>
                <p:spPr bwMode="gray">
                  <a:xfrm>
                    <a:off x="7139825"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7" name="Ellipse 296">
                    <a:extLst>
                      <a:ext uri="{FF2B5EF4-FFF2-40B4-BE49-F238E27FC236}">
                        <a16:creationId xmlns:a16="http://schemas.microsoft.com/office/drawing/2014/main" id="{D5863244-A6C4-42CE-83E1-38C4C1F9956C}"/>
                      </a:ext>
                    </a:extLst>
                  </p:cNvPr>
                  <p:cNvSpPr/>
                  <p:nvPr/>
                </p:nvSpPr>
                <p:spPr bwMode="gray">
                  <a:xfrm>
                    <a:off x="7316380"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30" name="Gruppieren 329">
                <a:extLst>
                  <a:ext uri="{FF2B5EF4-FFF2-40B4-BE49-F238E27FC236}">
                    <a16:creationId xmlns:a16="http://schemas.microsoft.com/office/drawing/2014/main" id="{A9623A69-B08A-4463-9F86-68D42FB4F479}"/>
                  </a:ext>
                </a:extLst>
              </p:cNvPr>
              <p:cNvGrpSpPr/>
              <p:nvPr/>
            </p:nvGrpSpPr>
            <p:grpSpPr>
              <a:xfrm>
                <a:off x="7932914" y="1282866"/>
                <a:ext cx="563292" cy="584239"/>
                <a:chOff x="7932914" y="1282866"/>
                <a:chExt cx="563292" cy="584239"/>
              </a:xfrm>
            </p:grpSpPr>
            <p:sp>
              <p:nvSpPr>
                <p:cNvPr id="126" name="Flussdiagramm: Magnetplattenspeicher 125">
                  <a:extLst>
                    <a:ext uri="{FF2B5EF4-FFF2-40B4-BE49-F238E27FC236}">
                      <a16:creationId xmlns:a16="http://schemas.microsoft.com/office/drawing/2014/main" id="{53769779-3435-414D-875C-649FD462EFE9}"/>
                    </a:ext>
                  </a:extLst>
                </p:cNvPr>
                <p:cNvSpPr/>
                <p:nvPr/>
              </p:nvSpPr>
              <p:spPr bwMode="gray">
                <a:xfrm>
                  <a:off x="7932914" y="1282866"/>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9" name="Gruppieren 298">
                  <a:extLst>
                    <a:ext uri="{FF2B5EF4-FFF2-40B4-BE49-F238E27FC236}">
                      <a16:creationId xmlns:a16="http://schemas.microsoft.com/office/drawing/2014/main" id="{08AE66BB-82FE-4CF1-B9E2-ABFC407CA3B5}"/>
                    </a:ext>
                  </a:extLst>
                </p:cNvPr>
                <p:cNvGrpSpPr/>
                <p:nvPr/>
              </p:nvGrpSpPr>
              <p:grpSpPr>
                <a:xfrm>
                  <a:off x="7974950" y="1589431"/>
                  <a:ext cx="479220" cy="126109"/>
                  <a:chOff x="6945215" y="1860276"/>
                  <a:chExt cx="479220" cy="126109"/>
                </a:xfrm>
                <a:effectLst>
                  <a:reflection blurRad="6350" stA="50000" endA="300" endPos="55000" dir="5400000" sy="-100000" algn="bl" rotWithShape="0"/>
                </a:effectLst>
              </p:grpSpPr>
              <p:grpSp>
                <p:nvGrpSpPr>
                  <p:cNvPr id="300" name="Gruppieren 299">
                    <a:extLst>
                      <a:ext uri="{FF2B5EF4-FFF2-40B4-BE49-F238E27FC236}">
                        <a16:creationId xmlns:a16="http://schemas.microsoft.com/office/drawing/2014/main" id="{580A354C-DC44-46E3-8777-0BBF45151E18}"/>
                      </a:ext>
                    </a:extLst>
                  </p:cNvPr>
                  <p:cNvGrpSpPr/>
                  <p:nvPr/>
                </p:nvGrpSpPr>
                <p:grpSpPr>
                  <a:xfrm>
                    <a:off x="7060396" y="1915389"/>
                    <a:ext cx="72303" cy="15884"/>
                    <a:chOff x="7588031" y="2811143"/>
                    <a:chExt cx="1057877" cy="232397"/>
                  </a:xfrm>
                </p:grpSpPr>
                <p:sp>
                  <p:nvSpPr>
                    <p:cNvPr id="311" name="Rechteck: abgerundete Ecken 310">
                      <a:extLst>
                        <a:ext uri="{FF2B5EF4-FFF2-40B4-BE49-F238E27FC236}">
                          <a16:creationId xmlns:a16="http://schemas.microsoft.com/office/drawing/2014/main" id="{7C78829D-0DFA-495B-A350-61D6A37937D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Rechteck: abgerundete Ecken 311">
                      <a:extLst>
                        <a:ext uri="{FF2B5EF4-FFF2-40B4-BE49-F238E27FC236}">
                          <a16:creationId xmlns:a16="http://schemas.microsoft.com/office/drawing/2014/main" id="{7DF3305D-AC15-45EB-978F-F91E75BC2DE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3" name="Rechteck: abgerundete Ecken 312">
                      <a:extLst>
                        <a:ext uri="{FF2B5EF4-FFF2-40B4-BE49-F238E27FC236}">
                          <a16:creationId xmlns:a16="http://schemas.microsoft.com/office/drawing/2014/main" id="{24737291-F858-4679-9323-1BD51B5B3774}"/>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1" name="Gruppieren 300">
                    <a:extLst>
                      <a:ext uri="{FF2B5EF4-FFF2-40B4-BE49-F238E27FC236}">
                        <a16:creationId xmlns:a16="http://schemas.microsoft.com/office/drawing/2014/main" id="{C47E7EEE-CE6C-4503-A635-57D65F66F9D5}"/>
                      </a:ext>
                    </a:extLst>
                  </p:cNvPr>
                  <p:cNvGrpSpPr/>
                  <p:nvPr/>
                </p:nvGrpSpPr>
                <p:grpSpPr>
                  <a:xfrm>
                    <a:off x="7236951" y="1915389"/>
                    <a:ext cx="72303" cy="15884"/>
                    <a:chOff x="7588031" y="2811143"/>
                    <a:chExt cx="1057877" cy="232397"/>
                  </a:xfrm>
                </p:grpSpPr>
                <p:sp>
                  <p:nvSpPr>
                    <p:cNvPr id="308" name="Rechteck: abgerundete Ecken 307">
                      <a:extLst>
                        <a:ext uri="{FF2B5EF4-FFF2-40B4-BE49-F238E27FC236}">
                          <a16:creationId xmlns:a16="http://schemas.microsoft.com/office/drawing/2014/main" id="{FCEE903A-8076-446E-A140-64930383495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9" name="Rechteck: abgerundete Ecken 308">
                      <a:extLst>
                        <a:ext uri="{FF2B5EF4-FFF2-40B4-BE49-F238E27FC236}">
                          <a16:creationId xmlns:a16="http://schemas.microsoft.com/office/drawing/2014/main" id="{89A13BF4-C6C3-4B9D-A3AE-7A472AE6056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0" name="Rechteck: abgerundete Ecken 309">
                      <a:extLst>
                        <a:ext uri="{FF2B5EF4-FFF2-40B4-BE49-F238E27FC236}">
                          <a16:creationId xmlns:a16="http://schemas.microsoft.com/office/drawing/2014/main" id="{09DC145D-423D-4C10-A545-DFB407D2BD7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2" name="Rechteck 301">
                    <a:extLst>
                      <a:ext uri="{FF2B5EF4-FFF2-40B4-BE49-F238E27FC236}">
                        <a16:creationId xmlns:a16="http://schemas.microsoft.com/office/drawing/2014/main" id="{B03BDC46-340D-4664-89EA-CB6BC28C88F5}"/>
                      </a:ext>
                    </a:extLst>
                  </p:cNvPr>
                  <p:cNvSpPr/>
                  <p:nvPr/>
                </p:nvSpPr>
                <p:spPr bwMode="gray">
                  <a:xfrm>
                    <a:off x="7298326"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3" name="Rechteck 302">
                    <a:extLst>
                      <a:ext uri="{FF2B5EF4-FFF2-40B4-BE49-F238E27FC236}">
                        <a16:creationId xmlns:a16="http://schemas.microsoft.com/office/drawing/2014/main" id="{C21AFC74-4544-4F31-9160-F7247E243B18}"/>
                      </a:ext>
                    </a:extLst>
                  </p:cNvPr>
                  <p:cNvSpPr/>
                  <p:nvPr/>
                </p:nvSpPr>
                <p:spPr bwMode="gray">
                  <a:xfrm>
                    <a:off x="6945215"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4" name="Rechteck 303">
                    <a:extLst>
                      <a:ext uri="{FF2B5EF4-FFF2-40B4-BE49-F238E27FC236}">
                        <a16:creationId xmlns:a16="http://schemas.microsoft.com/office/drawing/2014/main" id="{FE075D41-E0C4-493F-84AA-D9BCB3565626}"/>
                      </a:ext>
                    </a:extLst>
                  </p:cNvPr>
                  <p:cNvSpPr/>
                  <p:nvPr/>
                </p:nvSpPr>
                <p:spPr bwMode="gray">
                  <a:xfrm>
                    <a:off x="7121771"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5" name="Ellipse 304">
                    <a:extLst>
                      <a:ext uri="{FF2B5EF4-FFF2-40B4-BE49-F238E27FC236}">
                        <a16:creationId xmlns:a16="http://schemas.microsoft.com/office/drawing/2014/main" id="{528E6F6D-CB57-4BAC-AAD6-8F742D4FBD53}"/>
                      </a:ext>
                    </a:extLst>
                  </p:cNvPr>
                  <p:cNvSpPr/>
                  <p:nvPr/>
                </p:nvSpPr>
                <p:spPr bwMode="gray">
                  <a:xfrm>
                    <a:off x="6963269"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6" name="Ellipse 305">
                    <a:extLst>
                      <a:ext uri="{FF2B5EF4-FFF2-40B4-BE49-F238E27FC236}">
                        <a16:creationId xmlns:a16="http://schemas.microsoft.com/office/drawing/2014/main" id="{8D7A47B0-4FC3-4D60-BBB8-7DC7549B9B83}"/>
                      </a:ext>
                    </a:extLst>
                  </p:cNvPr>
                  <p:cNvSpPr/>
                  <p:nvPr/>
                </p:nvSpPr>
                <p:spPr bwMode="gray">
                  <a:xfrm>
                    <a:off x="7139825"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7" name="Ellipse 306">
                    <a:extLst>
                      <a:ext uri="{FF2B5EF4-FFF2-40B4-BE49-F238E27FC236}">
                        <a16:creationId xmlns:a16="http://schemas.microsoft.com/office/drawing/2014/main" id="{4BFAFC45-0499-4AFD-A26B-CB92F6DD12BE}"/>
                      </a:ext>
                    </a:extLst>
                  </p:cNvPr>
                  <p:cNvSpPr/>
                  <p:nvPr/>
                </p:nvSpPr>
                <p:spPr bwMode="gray">
                  <a:xfrm>
                    <a:off x="7316380"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29" name="Gruppieren 328">
                <a:extLst>
                  <a:ext uri="{FF2B5EF4-FFF2-40B4-BE49-F238E27FC236}">
                    <a16:creationId xmlns:a16="http://schemas.microsoft.com/office/drawing/2014/main" id="{FA37EDA6-2D34-4DDF-9CE9-ED587704462C}"/>
                  </a:ext>
                </a:extLst>
              </p:cNvPr>
              <p:cNvGrpSpPr/>
              <p:nvPr/>
            </p:nvGrpSpPr>
            <p:grpSpPr>
              <a:xfrm>
                <a:off x="7484047" y="2363780"/>
                <a:ext cx="563292" cy="584239"/>
                <a:chOff x="7484047" y="2363780"/>
                <a:chExt cx="563292" cy="584239"/>
              </a:xfrm>
            </p:grpSpPr>
            <p:sp>
              <p:nvSpPr>
                <p:cNvPr id="261" name="Flussdiagramm: Magnetplattenspeicher 260">
                  <a:extLst>
                    <a:ext uri="{FF2B5EF4-FFF2-40B4-BE49-F238E27FC236}">
                      <a16:creationId xmlns:a16="http://schemas.microsoft.com/office/drawing/2014/main" id="{FF5C97C5-A715-417F-81E5-AB264EFB4C52}"/>
                    </a:ext>
                  </a:extLst>
                </p:cNvPr>
                <p:cNvSpPr/>
                <p:nvPr/>
              </p:nvSpPr>
              <p:spPr bwMode="gray">
                <a:xfrm>
                  <a:off x="7484047" y="2363780"/>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4" name="Gruppieren 313">
                  <a:extLst>
                    <a:ext uri="{FF2B5EF4-FFF2-40B4-BE49-F238E27FC236}">
                      <a16:creationId xmlns:a16="http://schemas.microsoft.com/office/drawing/2014/main" id="{045132B5-7F38-4501-843A-0856FD9DD30F}"/>
                    </a:ext>
                  </a:extLst>
                </p:cNvPr>
                <p:cNvGrpSpPr/>
                <p:nvPr/>
              </p:nvGrpSpPr>
              <p:grpSpPr>
                <a:xfrm>
                  <a:off x="7526083" y="2670345"/>
                  <a:ext cx="479220" cy="126109"/>
                  <a:chOff x="6945215" y="1860276"/>
                  <a:chExt cx="479220" cy="126109"/>
                </a:xfrm>
                <a:effectLst>
                  <a:reflection blurRad="6350" stA="50000" endA="300" endPos="55000" dir="5400000" sy="-100000" algn="bl" rotWithShape="0"/>
                </a:effectLst>
              </p:grpSpPr>
              <p:grpSp>
                <p:nvGrpSpPr>
                  <p:cNvPr id="315" name="Gruppieren 314">
                    <a:extLst>
                      <a:ext uri="{FF2B5EF4-FFF2-40B4-BE49-F238E27FC236}">
                        <a16:creationId xmlns:a16="http://schemas.microsoft.com/office/drawing/2014/main" id="{77C1AABE-9FEC-4E0F-B5C8-9DECB33861B1}"/>
                      </a:ext>
                    </a:extLst>
                  </p:cNvPr>
                  <p:cNvGrpSpPr/>
                  <p:nvPr/>
                </p:nvGrpSpPr>
                <p:grpSpPr>
                  <a:xfrm>
                    <a:off x="7060396" y="1915389"/>
                    <a:ext cx="72303" cy="15884"/>
                    <a:chOff x="7588031" y="2811143"/>
                    <a:chExt cx="1057877" cy="232397"/>
                  </a:xfrm>
                </p:grpSpPr>
                <p:sp>
                  <p:nvSpPr>
                    <p:cNvPr id="326" name="Rechteck: abgerundete Ecken 325">
                      <a:extLst>
                        <a:ext uri="{FF2B5EF4-FFF2-40B4-BE49-F238E27FC236}">
                          <a16:creationId xmlns:a16="http://schemas.microsoft.com/office/drawing/2014/main" id="{95F43194-E49E-4825-86F7-0324966CE44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7" name="Rechteck: abgerundete Ecken 326">
                      <a:extLst>
                        <a:ext uri="{FF2B5EF4-FFF2-40B4-BE49-F238E27FC236}">
                          <a16:creationId xmlns:a16="http://schemas.microsoft.com/office/drawing/2014/main" id="{772E070B-735E-4717-8A1E-B106E518E35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8" name="Rechteck: abgerundete Ecken 327">
                      <a:extLst>
                        <a:ext uri="{FF2B5EF4-FFF2-40B4-BE49-F238E27FC236}">
                          <a16:creationId xmlns:a16="http://schemas.microsoft.com/office/drawing/2014/main" id="{4143BB32-19FB-40B2-A78E-E19C19B1480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6" name="Gruppieren 315">
                    <a:extLst>
                      <a:ext uri="{FF2B5EF4-FFF2-40B4-BE49-F238E27FC236}">
                        <a16:creationId xmlns:a16="http://schemas.microsoft.com/office/drawing/2014/main" id="{A752357D-4711-4FCB-AEF9-A56D59A759F1}"/>
                      </a:ext>
                    </a:extLst>
                  </p:cNvPr>
                  <p:cNvGrpSpPr/>
                  <p:nvPr/>
                </p:nvGrpSpPr>
                <p:grpSpPr>
                  <a:xfrm>
                    <a:off x="7236951" y="1915389"/>
                    <a:ext cx="72303" cy="15884"/>
                    <a:chOff x="7588031" y="2811143"/>
                    <a:chExt cx="1057877" cy="232397"/>
                  </a:xfrm>
                </p:grpSpPr>
                <p:sp>
                  <p:nvSpPr>
                    <p:cNvPr id="323" name="Rechteck: abgerundete Ecken 322">
                      <a:extLst>
                        <a:ext uri="{FF2B5EF4-FFF2-40B4-BE49-F238E27FC236}">
                          <a16:creationId xmlns:a16="http://schemas.microsoft.com/office/drawing/2014/main" id="{DBD37657-D630-4D9C-AE3D-EE8F94A8F52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4" name="Rechteck: abgerundete Ecken 323">
                      <a:extLst>
                        <a:ext uri="{FF2B5EF4-FFF2-40B4-BE49-F238E27FC236}">
                          <a16:creationId xmlns:a16="http://schemas.microsoft.com/office/drawing/2014/main" id="{4340CD6B-70C8-4DB4-BD51-EC47DD8D243A}"/>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5" name="Rechteck: abgerundete Ecken 324">
                      <a:extLst>
                        <a:ext uri="{FF2B5EF4-FFF2-40B4-BE49-F238E27FC236}">
                          <a16:creationId xmlns:a16="http://schemas.microsoft.com/office/drawing/2014/main" id="{83593F73-49B8-45C6-A978-62329822963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17" name="Rechteck 316">
                    <a:extLst>
                      <a:ext uri="{FF2B5EF4-FFF2-40B4-BE49-F238E27FC236}">
                        <a16:creationId xmlns:a16="http://schemas.microsoft.com/office/drawing/2014/main" id="{40EEA9FC-7E72-4D5C-99FC-9E9CCC2A9470}"/>
                      </a:ext>
                    </a:extLst>
                  </p:cNvPr>
                  <p:cNvSpPr/>
                  <p:nvPr/>
                </p:nvSpPr>
                <p:spPr bwMode="gray">
                  <a:xfrm>
                    <a:off x="7298326"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8" name="Rechteck 317">
                    <a:extLst>
                      <a:ext uri="{FF2B5EF4-FFF2-40B4-BE49-F238E27FC236}">
                        <a16:creationId xmlns:a16="http://schemas.microsoft.com/office/drawing/2014/main" id="{4839D64A-1534-443F-AF18-A457FE413B01}"/>
                      </a:ext>
                    </a:extLst>
                  </p:cNvPr>
                  <p:cNvSpPr/>
                  <p:nvPr/>
                </p:nvSpPr>
                <p:spPr bwMode="gray">
                  <a:xfrm>
                    <a:off x="6945215"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9" name="Rechteck 318">
                    <a:extLst>
                      <a:ext uri="{FF2B5EF4-FFF2-40B4-BE49-F238E27FC236}">
                        <a16:creationId xmlns:a16="http://schemas.microsoft.com/office/drawing/2014/main" id="{707F724E-F3CD-427C-A8E2-153B0793B164}"/>
                      </a:ext>
                    </a:extLst>
                  </p:cNvPr>
                  <p:cNvSpPr/>
                  <p:nvPr/>
                </p:nvSpPr>
                <p:spPr bwMode="gray">
                  <a:xfrm>
                    <a:off x="7121771" y="1860276"/>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0" name="Ellipse 319">
                    <a:extLst>
                      <a:ext uri="{FF2B5EF4-FFF2-40B4-BE49-F238E27FC236}">
                        <a16:creationId xmlns:a16="http://schemas.microsoft.com/office/drawing/2014/main" id="{2078068B-2959-4AF4-9EB5-5DDCB787520D}"/>
                      </a:ext>
                    </a:extLst>
                  </p:cNvPr>
                  <p:cNvSpPr/>
                  <p:nvPr/>
                </p:nvSpPr>
                <p:spPr bwMode="gray">
                  <a:xfrm>
                    <a:off x="6963269"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1" name="Ellipse 320">
                    <a:extLst>
                      <a:ext uri="{FF2B5EF4-FFF2-40B4-BE49-F238E27FC236}">
                        <a16:creationId xmlns:a16="http://schemas.microsoft.com/office/drawing/2014/main" id="{A6B1D733-DD55-4980-9225-BC3516FD6FCD}"/>
                      </a:ext>
                    </a:extLst>
                  </p:cNvPr>
                  <p:cNvSpPr/>
                  <p:nvPr/>
                </p:nvSpPr>
                <p:spPr bwMode="gray">
                  <a:xfrm>
                    <a:off x="7139825"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2" name="Ellipse 321">
                    <a:extLst>
                      <a:ext uri="{FF2B5EF4-FFF2-40B4-BE49-F238E27FC236}">
                        <a16:creationId xmlns:a16="http://schemas.microsoft.com/office/drawing/2014/main" id="{368DEFB0-BBA3-4A2D-9728-435F788FD9B3}"/>
                      </a:ext>
                    </a:extLst>
                  </p:cNvPr>
                  <p:cNvSpPr/>
                  <p:nvPr/>
                </p:nvSpPr>
                <p:spPr bwMode="gray">
                  <a:xfrm>
                    <a:off x="7316380" y="1878330"/>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395" name="Gruppieren 394">
              <a:extLst>
                <a:ext uri="{FF2B5EF4-FFF2-40B4-BE49-F238E27FC236}">
                  <a16:creationId xmlns:a16="http://schemas.microsoft.com/office/drawing/2014/main" id="{94508D85-1EA4-4B61-9A0D-B3132F78D87E}"/>
                </a:ext>
              </a:extLst>
            </p:cNvPr>
            <p:cNvGrpSpPr/>
            <p:nvPr/>
          </p:nvGrpSpPr>
          <p:grpSpPr>
            <a:xfrm>
              <a:off x="10591629" y="4571804"/>
              <a:ext cx="1173294" cy="1156717"/>
              <a:chOff x="8645045" y="1396789"/>
              <a:chExt cx="1944948" cy="1917469"/>
            </a:xfrm>
          </p:grpSpPr>
          <p:sp>
            <p:nvSpPr>
              <p:cNvPr id="277" name="Flussdiagramm: Magnetplattenspeicher 276">
                <a:extLst>
                  <a:ext uri="{FF2B5EF4-FFF2-40B4-BE49-F238E27FC236}">
                    <a16:creationId xmlns:a16="http://schemas.microsoft.com/office/drawing/2014/main" id="{FA0F0785-8DE9-46EE-85C4-125AFE9D4320}"/>
                  </a:ext>
                </a:extLst>
              </p:cNvPr>
              <p:cNvSpPr/>
              <p:nvPr/>
            </p:nvSpPr>
            <p:spPr bwMode="gray">
              <a:xfrm>
                <a:off x="9328978" y="2730019"/>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5" name="Flussdiagramm: Magnetplattenspeicher 244">
                <a:extLst>
                  <a:ext uri="{FF2B5EF4-FFF2-40B4-BE49-F238E27FC236}">
                    <a16:creationId xmlns:a16="http://schemas.microsoft.com/office/drawing/2014/main" id="{07DB995A-8D50-4D6E-AF99-35AFBAB1B030}"/>
                  </a:ext>
                </a:extLst>
              </p:cNvPr>
              <p:cNvSpPr/>
              <p:nvPr/>
            </p:nvSpPr>
            <p:spPr bwMode="gray">
              <a:xfrm>
                <a:off x="8645045" y="1964114"/>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3" name="Gerader Verbinder 132">
                <a:extLst>
                  <a:ext uri="{FF2B5EF4-FFF2-40B4-BE49-F238E27FC236}">
                    <a16:creationId xmlns:a16="http://schemas.microsoft.com/office/drawing/2014/main" id="{32A67F7F-8E77-497C-88A4-558EA338FA50}"/>
                  </a:ext>
                </a:extLst>
              </p:cNvPr>
              <p:cNvCxnSpPr>
                <a:cxnSpLocks/>
              </p:cNvCxnSpPr>
              <p:nvPr/>
            </p:nvCxnSpPr>
            <p:spPr>
              <a:xfrm flipH="1">
                <a:off x="9217515" y="1930195"/>
                <a:ext cx="145488" cy="1048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AC1AFC23-F2D4-4277-A840-514ADE7C013B}"/>
                  </a:ext>
                </a:extLst>
              </p:cNvPr>
              <p:cNvCxnSpPr>
                <a:cxnSpLocks/>
              </p:cNvCxnSpPr>
              <p:nvPr/>
            </p:nvCxnSpPr>
            <p:spPr>
              <a:xfrm flipH="1">
                <a:off x="9865082" y="2800927"/>
                <a:ext cx="125705" cy="1345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B27BB68F-FD76-487D-A4E0-48B8CF39AA43}"/>
                  </a:ext>
                </a:extLst>
              </p:cNvPr>
              <p:cNvCxnSpPr>
                <a:cxnSpLocks/>
              </p:cNvCxnSpPr>
              <p:nvPr/>
            </p:nvCxnSpPr>
            <p:spPr>
              <a:xfrm>
                <a:off x="9056221" y="2598913"/>
                <a:ext cx="118660" cy="1401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5" name="Gruppieren 334">
                <a:extLst>
                  <a:ext uri="{FF2B5EF4-FFF2-40B4-BE49-F238E27FC236}">
                    <a16:creationId xmlns:a16="http://schemas.microsoft.com/office/drawing/2014/main" id="{19548C7C-377B-4A65-9907-EBE504E5E105}"/>
                  </a:ext>
                </a:extLst>
              </p:cNvPr>
              <p:cNvGrpSpPr/>
              <p:nvPr/>
            </p:nvGrpSpPr>
            <p:grpSpPr>
              <a:xfrm>
                <a:off x="8687081" y="2270679"/>
                <a:ext cx="479220" cy="126109"/>
                <a:chOff x="8687081" y="2270679"/>
                <a:chExt cx="479220" cy="126109"/>
              </a:xfrm>
              <a:effectLst>
                <a:reflection blurRad="6350" stA="50000" endA="300" endPos="55000" dir="5400000" sy="-100000" algn="bl" rotWithShape="0"/>
              </a:effectLst>
            </p:grpSpPr>
            <p:grpSp>
              <p:nvGrpSpPr>
                <p:cNvPr id="247" name="Gruppieren 246">
                  <a:extLst>
                    <a:ext uri="{FF2B5EF4-FFF2-40B4-BE49-F238E27FC236}">
                      <a16:creationId xmlns:a16="http://schemas.microsoft.com/office/drawing/2014/main" id="{B97B3100-E8D9-4A66-9AAC-6A86DE91C829}"/>
                    </a:ext>
                  </a:extLst>
                </p:cNvPr>
                <p:cNvGrpSpPr/>
                <p:nvPr/>
              </p:nvGrpSpPr>
              <p:grpSpPr>
                <a:xfrm>
                  <a:off x="8802262" y="2325791"/>
                  <a:ext cx="72303" cy="15884"/>
                  <a:chOff x="7588031" y="2811143"/>
                  <a:chExt cx="1057877" cy="232397"/>
                </a:xfrm>
              </p:grpSpPr>
              <p:sp>
                <p:nvSpPr>
                  <p:cNvPr id="258" name="Rechteck: abgerundete Ecken 257">
                    <a:extLst>
                      <a:ext uri="{FF2B5EF4-FFF2-40B4-BE49-F238E27FC236}">
                        <a16:creationId xmlns:a16="http://schemas.microsoft.com/office/drawing/2014/main" id="{4DEB90DB-0B06-4256-8927-C1997E8FB48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Rechteck: abgerundete Ecken 258">
                    <a:extLst>
                      <a:ext uri="{FF2B5EF4-FFF2-40B4-BE49-F238E27FC236}">
                        <a16:creationId xmlns:a16="http://schemas.microsoft.com/office/drawing/2014/main" id="{1E8412A2-6790-498C-A1C5-5F01F9A7262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0" name="Rechteck: abgerundete Ecken 259">
                    <a:extLst>
                      <a:ext uri="{FF2B5EF4-FFF2-40B4-BE49-F238E27FC236}">
                        <a16:creationId xmlns:a16="http://schemas.microsoft.com/office/drawing/2014/main" id="{2DD69308-419D-47DD-945B-9339E020149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8" name="Gruppieren 247">
                  <a:extLst>
                    <a:ext uri="{FF2B5EF4-FFF2-40B4-BE49-F238E27FC236}">
                      <a16:creationId xmlns:a16="http://schemas.microsoft.com/office/drawing/2014/main" id="{3BE00EE6-BBF2-4F51-B3C0-3536D328A996}"/>
                    </a:ext>
                  </a:extLst>
                </p:cNvPr>
                <p:cNvGrpSpPr/>
                <p:nvPr/>
              </p:nvGrpSpPr>
              <p:grpSpPr>
                <a:xfrm>
                  <a:off x="8978817" y="2325791"/>
                  <a:ext cx="72303" cy="15884"/>
                  <a:chOff x="7588031" y="2811143"/>
                  <a:chExt cx="1057877" cy="232397"/>
                </a:xfrm>
              </p:grpSpPr>
              <p:sp>
                <p:nvSpPr>
                  <p:cNvPr id="255" name="Rechteck: abgerundete Ecken 254">
                    <a:extLst>
                      <a:ext uri="{FF2B5EF4-FFF2-40B4-BE49-F238E27FC236}">
                        <a16:creationId xmlns:a16="http://schemas.microsoft.com/office/drawing/2014/main" id="{74FF399F-BB18-40C0-80A7-A480ACC3FD85}"/>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6" name="Rechteck: abgerundete Ecken 255">
                    <a:extLst>
                      <a:ext uri="{FF2B5EF4-FFF2-40B4-BE49-F238E27FC236}">
                        <a16:creationId xmlns:a16="http://schemas.microsoft.com/office/drawing/2014/main" id="{9B5E2176-7B16-481D-A4CB-9156E4A7868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7" name="Rechteck: abgerundete Ecken 256">
                    <a:extLst>
                      <a:ext uri="{FF2B5EF4-FFF2-40B4-BE49-F238E27FC236}">
                        <a16:creationId xmlns:a16="http://schemas.microsoft.com/office/drawing/2014/main" id="{A98A6E71-AD2C-4CDB-89E3-1E0632A2C13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49" name="Rechteck 248">
                  <a:extLst>
                    <a:ext uri="{FF2B5EF4-FFF2-40B4-BE49-F238E27FC236}">
                      <a16:creationId xmlns:a16="http://schemas.microsoft.com/office/drawing/2014/main" id="{CB5C3009-6639-4308-8EFB-F234DDF50215}"/>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0" name="Rechteck 249">
                  <a:extLst>
                    <a:ext uri="{FF2B5EF4-FFF2-40B4-BE49-F238E27FC236}">
                      <a16:creationId xmlns:a16="http://schemas.microsoft.com/office/drawing/2014/main" id="{C3301C32-B6DB-4247-B83F-8CD655BAC0D2}"/>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1" name="Rechteck 250">
                  <a:extLst>
                    <a:ext uri="{FF2B5EF4-FFF2-40B4-BE49-F238E27FC236}">
                      <a16:creationId xmlns:a16="http://schemas.microsoft.com/office/drawing/2014/main" id="{27969058-A4B5-4258-82A5-6D3F74AB1B97}"/>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5" name="Gleichschenkliges Dreieck 294">
                  <a:extLst>
                    <a:ext uri="{FF2B5EF4-FFF2-40B4-BE49-F238E27FC236}">
                      <a16:creationId xmlns:a16="http://schemas.microsoft.com/office/drawing/2014/main" id="{AB145D2C-A413-42D1-9EF8-862B6DDDD4B3}"/>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3" name="Gleichschenkliges Dreieck 332">
                  <a:extLst>
                    <a:ext uri="{FF2B5EF4-FFF2-40B4-BE49-F238E27FC236}">
                      <a16:creationId xmlns:a16="http://schemas.microsoft.com/office/drawing/2014/main" id="{434733B6-9891-42DC-8C72-8B2F4B43DAAE}"/>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4" name="Gleichschenkliges Dreieck 333">
                  <a:extLst>
                    <a:ext uri="{FF2B5EF4-FFF2-40B4-BE49-F238E27FC236}">
                      <a16:creationId xmlns:a16="http://schemas.microsoft.com/office/drawing/2014/main" id="{7D6A80E6-633A-4601-970F-E230F1D59A60}"/>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6" name="Gruppieren 335">
                <a:extLst>
                  <a:ext uri="{FF2B5EF4-FFF2-40B4-BE49-F238E27FC236}">
                    <a16:creationId xmlns:a16="http://schemas.microsoft.com/office/drawing/2014/main" id="{9E35E87F-606A-4A48-BA9A-E2019635B452}"/>
                  </a:ext>
                </a:extLst>
              </p:cNvPr>
              <p:cNvGrpSpPr/>
              <p:nvPr/>
            </p:nvGrpSpPr>
            <p:grpSpPr>
              <a:xfrm>
                <a:off x="9371014" y="3036584"/>
                <a:ext cx="479220" cy="126109"/>
                <a:chOff x="8687081" y="2270679"/>
                <a:chExt cx="479220" cy="126109"/>
              </a:xfrm>
              <a:effectLst>
                <a:reflection blurRad="6350" stA="50000" endA="300" endPos="55000" dir="5400000" sy="-100000" algn="bl" rotWithShape="0"/>
              </a:effectLst>
            </p:grpSpPr>
            <p:grpSp>
              <p:nvGrpSpPr>
                <p:cNvPr id="337" name="Gruppieren 336">
                  <a:extLst>
                    <a:ext uri="{FF2B5EF4-FFF2-40B4-BE49-F238E27FC236}">
                      <a16:creationId xmlns:a16="http://schemas.microsoft.com/office/drawing/2014/main" id="{95B938F4-74DC-46F1-A731-27C2A10FE294}"/>
                    </a:ext>
                  </a:extLst>
                </p:cNvPr>
                <p:cNvGrpSpPr/>
                <p:nvPr/>
              </p:nvGrpSpPr>
              <p:grpSpPr>
                <a:xfrm>
                  <a:off x="8802262" y="2325791"/>
                  <a:ext cx="72303" cy="15884"/>
                  <a:chOff x="7588031" y="2811143"/>
                  <a:chExt cx="1057877" cy="232397"/>
                </a:xfrm>
              </p:grpSpPr>
              <p:sp>
                <p:nvSpPr>
                  <p:cNvPr id="348" name="Rechteck: abgerundete Ecken 347">
                    <a:extLst>
                      <a:ext uri="{FF2B5EF4-FFF2-40B4-BE49-F238E27FC236}">
                        <a16:creationId xmlns:a16="http://schemas.microsoft.com/office/drawing/2014/main" id="{6AD8759F-E6EE-4A72-AE0B-EA24ABA53F7A}"/>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9" name="Rechteck: abgerundete Ecken 348">
                    <a:extLst>
                      <a:ext uri="{FF2B5EF4-FFF2-40B4-BE49-F238E27FC236}">
                        <a16:creationId xmlns:a16="http://schemas.microsoft.com/office/drawing/2014/main" id="{5D09DF34-D42F-476C-81B2-2A0A4C2E229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0" name="Rechteck: abgerundete Ecken 349">
                    <a:extLst>
                      <a:ext uri="{FF2B5EF4-FFF2-40B4-BE49-F238E27FC236}">
                        <a16:creationId xmlns:a16="http://schemas.microsoft.com/office/drawing/2014/main" id="{DD27196F-EC0E-4553-8F4E-8E89111B204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8" name="Gruppieren 337">
                  <a:extLst>
                    <a:ext uri="{FF2B5EF4-FFF2-40B4-BE49-F238E27FC236}">
                      <a16:creationId xmlns:a16="http://schemas.microsoft.com/office/drawing/2014/main" id="{0918434A-5A5C-4F08-915B-09E4989960F1}"/>
                    </a:ext>
                  </a:extLst>
                </p:cNvPr>
                <p:cNvGrpSpPr/>
                <p:nvPr/>
              </p:nvGrpSpPr>
              <p:grpSpPr>
                <a:xfrm>
                  <a:off x="8978817" y="2325791"/>
                  <a:ext cx="72303" cy="15884"/>
                  <a:chOff x="7588031" y="2811143"/>
                  <a:chExt cx="1057877" cy="232397"/>
                </a:xfrm>
              </p:grpSpPr>
              <p:sp>
                <p:nvSpPr>
                  <p:cNvPr id="345" name="Rechteck: abgerundete Ecken 344">
                    <a:extLst>
                      <a:ext uri="{FF2B5EF4-FFF2-40B4-BE49-F238E27FC236}">
                        <a16:creationId xmlns:a16="http://schemas.microsoft.com/office/drawing/2014/main" id="{B89B3027-778E-4897-A444-7BE778D6D06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6" name="Rechteck: abgerundete Ecken 345">
                    <a:extLst>
                      <a:ext uri="{FF2B5EF4-FFF2-40B4-BE49-F238E27FC236}">
                        <a16:creationId xmlns:a16="http://schemas.microsoft.com/office/drawing/2014/main" id="{70B0AA4F-8BE9-48CE-A1EC-437F44D64C3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7" name="Rechteck: abgerundete Ecken 346">
                    <a:extLst>
                      <a:ext uri="{FF2B5EF4-FFF2-40B4-BE49-F238E27FC236}">
                        <a16:creationId xmlns:a16="http://schemas.microsoft.com/office/drawing/2014/main" id="{313BEDBC-51B9-4ED9-9265-D55514CBB60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39" name="Rechteck 338">
                  <a:extLst>
                    <a:ext uri="{FF2B5EF4-FFF2-40B4-BE49-F238E27FC236}">
                      <a16:creationId xmlns:a16="http://schemas.microsoft.com/office/drawing/2014/main" id="{266E83A2-F805-41C8-9CFC-5909AFF287C1}"/>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0" name="Rechteck 339">
                  <a:extLst>
                    <a:ext uri="{FF2B5EF4-FFF2-40B4-BE49-F238E27FC236}">
                      <a16:creationId xmlns:a16="http://schemas.microsoft.com/office/drawing/2014/main" id="{8FAF29C8-41C4-46CE-A4F6-3FB1F66BFD96}"/>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1" name="Rechteck 340">
                  <a:extLst>
                    <a:ext uri="{FF2B5EF4-FFF2-40B4-BE49-F238E27FC236}">
                      <a16:creationId xmlns:a16="http://schemas.microsoft.com/office/drawing/2014/main" id="{27003D9C-4123-4544-87A6-022125182FC8}"/>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2" name="Gleichschenkliges Dreieck 341">
                  <a:extLst>
                    <a:ext uri="{FF2B5EF4-FFF2-40B4-BE49-F238E27FC236}">
                      <a16:creationId xmlns:a16="http://schemas.microsoft.com/office/drawing/2014/main" id="{2B71B16B-86DA-4DB5-946B-87FDC0FC216B}"/>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3" name="Gleichschenkliges Dreieck 342">
                  <a:extLst>
                    <a:ext uri="{FF2B5EF4-FFF2-40B4-BE49-F238E27FC236}">
                      <a16:creationId xmlns:a16="http://schemas.microsoft.com/office/drawing/2014/main" id="{0A3D1882-8DC9-4570-A98B-5F68CBFBE804}"/>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4" name="Gleichschenkliges Dreieck 343">
                  <a:extLst>
                    <a:ext uri="{FF2B5EF4-FFF2-40B4-BE49-F238E27FC236}">
                      <a16:creationId xmlns:a16="http://schemas.microsoft.com/office/drawing/2014/main" id="{F426B606-7E3A-46B0-BADC-0E1FFE4BDD51}"/>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1" name="Gruppieren 380">
                <a:extLst>
                  <a:ext uri="{FF2B5EF4-FFF2-40B4-BE49-F238E27FC236}">
                    <a16:creationId xmlns:a16="http://schemas.microsoft.com/office/drawing/2014/main" id="{264A4A6A-4E1D-4EE8-B212-AC4587002645}"/>
                  </a:ext>
                </a:extLst>
              </p:cNvPr>
              <p:cNvGrpSpPr/>
              <p:nvPr/>
            </p:nvGrpSpPr>
            <p:grpSpPr>
              <a:xfrm>
                <a:off x="9491931" y="1396789"/>
                <a:ext cx="563292" cy="584239"/>
                <a:chOff x="10096637" y="1192033"/>
                <a:chExt cx="563292" cy="584239"/>
              </a:xfrm>
            </p:grpSpPr>
            <p:sp>
              <p:nvSpPr>
                <p:cNvPr id="215" name="Flussdiagramm: Magnetplattenspeicher 214">
                  <a:extLst>
                    <a:ext uri="{FF2B5EF4-FFF2-40B4-BE49-F238E27FC236}">
                      <a16:creationId xmlns:a16="http://schemas.microsoft.com/office/drawing/2014/main" id="{D52521B7-35A0-45F8-98A3-CE6CDF1037DC}"/>
                    </a:ext>
                  </a:extLst>
                </p:cNvPr>
                <p:cNvSpPr/>
                <p:nvPr/>
              </p:nvSpPr>
              <p:spPr bwMode="gray">
                <a:xfrm>
                  <a:off x="10096637" y="1192033"/>
                  <a:ext cx="563292" cy="584239"/>
                </a:xfrm>
                <a:prstGeom prst="flowChartMagneticDisk">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51" name="Gruppieren 350">
                  <a:extLst>
                    <a:ext uri="{FF2B5EF4-FFF2-40B4-BE49-F238E27FC236}">
                      <a16:creationId xmlns:a16="http://schemas.microsoft.com/office/drawing/2014/main" id="{23EED234-03E7-4022-8CD7-56B9F65C1467}"/>
                    </a:ext>
                  </a:extLst>
                </p:cNvPr>
                <p:cNvGrpSpPr/>
                <p:nvPr/>
              </p:nvGrpSpPr>
              <p:grpSpPr>
                <a:xfrm>
                  <a:off x="10138673" y="1498598"/>
                  <a:ext cx="479220" cy="126109"/>
                  <a:chOff x="8687081" y="2270679"/>
                  <a:chExt cx="479220" cy="126109"/>
                </a:xfrm>
                <a:effectLst>
                  <a:reflection blurRad="6350" stA="50000" endA="300" endPos="55000" dir="5400000" sy="-100000" algn="bl" rotWithShape="0"/>
                </a:effectLst>
              </p:grpSpPr>
              <p:grpSp>
                <p:nvGrpSpPr>
                  <p:cNvPr id="352" name="Gruppieren 351">
                    <a:extLst>
                      <a:ext uri="{FF2B5EF4-FFF2-40B4-BE49-F238E27FC236}">
                        <a16:creationId xmlns:a16="http://schemas.microsoft.com/office/drawing/2014/main" id="{FE9B15E9-F469-40CE-9807-93B92AFC691B}"/>
                      </a:ext>
                    </a:extLst>
                  </p:cNvPr>
                  <p:cNvGrpSpPr/>
                  <p:nvPr/>
                </p:nvGrpSpPr>
                <p:grpSpPr>
                  <a:xfrm>
                    <a:off x="8802262" y="2325791"/>
                    <a:ext cx="72303" cy="15884"/>
                    <a:chOff x="7588031" y="2811143"/>
                    <a:chExt cx="1057877" cy="232397"/>
                  </a:xfrm>
                </p:grpSpPr>
                <p:sp>
                  <p:nvSpPr>
                    <p:cNvPr id="363" name="Rechteck: abgerundete Ecken 362">
                      <a:extLst>
                        <a:ext uri="{FF2B5EF4-FFF2-40B4-BE49-F238E27FC236}">
                          <a16:creationId xmlns:a16="http://schemas.microsoft.com/office/drawing/2014/main" id="{52DD9405-01E2-4957-AE9D-30B71CEC592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4" name="Rechteck: abgerundete Ecken 363">
                      <a:extLst>
                        <a:ext uri="{FF2B5EF4-FFF2-40B4-BE49-F238E27FC236}">
                          <a16:creationId xmlns:a16="http://schemas.microsoft.com/office/drawing/2014/main" id="{308623AA-BB43-49E7-9FA0-796BE129632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5" name="Rechteck: abgerundete Ecken 364">
                      <a:extLst>
                        <a:ext uri="{FF2B5EF4-FFF2-40B4-BE49-F238E27FC236}">
                          <a16:creationId xmlns:a16="http://schemas.microsoft.com/office/drawing/2014/main" id="{A5D1BED7-1832-4854-AE7D-D8D24DEC21B5}"/>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3" name="Gruppieren 352">
                    <a:extLst>
                      <a:ext uri="{FF2B5EF4-FFF2-40B4-BE49-F238E27FC236}">
                        <a16:creationId xmlns:a16="http://schemas.microsoft.com/office/drawing/2014/main" id="{47BF90CF-6970-4D07-B4ED-F4813C6CCF2F}"/>
                      </a:ext>
                    </a:extLst>
                  </p:cNvPr>
                  <p:cNvGrpSpPr/>
                  <p:nvPr/>
                </p:nvGrpSpPr>
                <p:grpSpPr>
                  <a:xfrm>
                    <a:off x="8978817" y="2325791"/>
                    <a:ext cx="72303" cy="15884"/>
                    <a:chOff x="7588031" y="2811143"/>
                    <a:chExt cx="1057877" cy="232397"/>
                  </a:xfrm>
                </p:grpSpPr>
                <p:sp>
                  <p:nvSpPr>
                    <p:cNvPr id="360" name="Rechteck: abgerundete Ecken 359">
                      <a:extLst>
                        <a:ext uri="{FF2B5EF4-FFF2-40B4-BE49-F238E27FC236}">
                          <a16:creationId xmlns:a16="http://schemas.microsoft.com/office/drawing/2014/main" id="{8FF985A1-4924-4271-9722-85EB335F0F2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1" name="Rechteck: abgerundete Ecken 360">
                      <a:extLst>
                        <a:ext uri="{FF2B5EF4-FFF2-40B4-BE49-F238E27FC236}">
                          <a16:creationId xmlns:a16="http://schemas.microsoft.com/office/drawing/2014/main" id="{188E578D-BC81-4977-8CC5-836523A7772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2" name="Rechteck: abgerundete Ecken 361">
                      <a:extLst>
                        <a:ext uri="{FF2B5EF4-FFF2-40B4-BE49-F238E27FC236}">
                          <a16:creationId xmlns:a16="http://schemas.microsoft.com/office/drawing/2014/main" id="{9D264FDA-F518-4263-9E7F-0283745E4BC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54" name="Rechteck 353">
                    <a:extLst>
                      <a:ext uri="{FF2B5EF4-FFF2-40B4-BE49-F238E27FC236}">
                        <a16:creationId xmlns:a16="http://schemas.microsoft.com/office/drawing/2014/main" id="{8453812B-8E22-4B7F-88CF-698AE9C5C9CB}"/>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5" name="Rechteck 354">
                    <a:extLst>
                      <a:ext uri="{FF2B5EF4-FFF2-40B4-BE49-F238E27FC236}">
                        <a16:creationId xmlns:a16="http://schemas.microsoft.com/office/drawing/2014/main" id="{DD8905FF-2E6E-4228-87BA-001B5E4947A7}"/>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Rechteck 355">
                    <a:extLst>
                      <a:ext uri="{FF2B5EF4-FFF2-40B4-BE49-F238E27FC236}">
                        <a16:creationId xmlns:a16="http://schemas.microsoft.com/office/drawing/2014/main" id="{D30A6F0B-9A21-4233-9538-94DDD9EAC7B1}"/>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Gleichschenkliges Dreieck 356">
                    <a:extLst>
                      <a:ext uri="{FF2B5EF4-FFF2-40B4-BE49-F238E27FC236}">
                        <a16:creationId xmlns:a16="http://schemas.microsoft.com/office/drawing/2014/main" id="{04D367D0-2D72-4938-9A1C-0C0AAC413368}"/>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8" name="Gleichschenkliges Dreieck 357">
                    <a:extLst>
                      <a:ext uri="{FF2B5EF4-FFF2-40B4-BE49-F238E27FC236}">
                        <a16:creationId xmlns:a16="http://schemas.microsoft.com/office/drawing/2014/main" id="{05D6D6B9-2C21-4FB4-8531-EC8D4208B211}"/>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9" name="Gleichschenkliges Dreieck 358">
                    <a:extLst>
                      <a:ext uri="{FF2B5EF4-FFF2-40B4-BE49-F238E27FC236}">
                        <a16:creationId xmlns:a16="http://schemas.microsoft.com/office/drawing/2014/main" id="{D1943C71-8A2F-4639-8BCC-F9752D81B816}"/>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82" name="Gruppieren 381">
                <a:extLst>
                  <a:ext uri="{FF2B5EF4-FFF2-40B4-BE49-F238E27FC236}">
                    <a16:creationId xmlns:a16="http://schemas.microsoft.com/office/drawing/2014/main" id="{9AB4A1C0-5BD0-4DA3-82C5-6AEE2C1B18D8}"/>
                  </a:ext>
                </a:extLst>
              </p:cNvPr>
              <p:cNvGrpSpPr/>
              <p:nvPr/>
            </p:nvGrpSpPr>
            <p:grpSpPr>
              <a:xfrm>
                <a:off x="10026701" y="2184296"/>
                <a:ext cx="563292" cy="584239"/>
                <a:chOff x="10834050" y="2145780"/>
                <a:chExt cx="563292" cy="584239"/>
              </a:xfrm>
            </p:grpSpPr>
            <p:sp>
              <p:nvSpPr>
                <p:cNvPr id="199" name="Flussdiagramm: Magnetplattenspeicher 198">
                  <a:extLst>
                    <a:ext uri="{FF2B5EF4-FFF2-40B4-BE49-F238E27FC236}">
                      <a16:creationId xmlns:a16="http://schemas.microsoft.com/office/drawing/2014/main" id="{2921030D-1867-4AB1-8652-FD6164B60E95}"/>
                    </a:ext>
                  </a:extLst>
                </p:cNvPr>
                <p:cNvSpPr/>
                <p:nvPr/>
              </p:nvSpPr>
              <p:spPr bwMode="gray">
                <a:xfrm>
                  <a:off x="10834050" y="2145780"/>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6" name="Gruppieren 365">
                  <a:extLst>
                    <a:ext uri="{FF2B5EF4-FFF2-40B4-BE49-F238E27FC236}">
                      <a16:creationId xmlns:a16="http://schemas.microsoft.com/office/drawing/2014/main" id="{404A238A-A271-44CA-BAA7-F7E8A2CB57E0}"/>
                    </a:ext>
                  </a:extLst>
                </p:cNvPr>
                <p:cNvGrpSpPr/>
                <p:nvPr/>
              </p:nvGrpSpPr>
              <p:grpSpPr>
                <a:xfrm>
                  <a:off x="10876086" y="2452345"/>
                  <a:ext cx="479220" cy="126109"/>
                  <a:chOff x="8687081" y="2270679"/>
                  <a:chExt cx="479220" cy="126109"/>
                </a:xfrm>
                <a:effectLst>
                  <a:reflection blurRad="6350" stA="50000" endA="300" endPos="55000" dir="5400000" sy="-100000" algn="bl" rotWithShape="0"/>
                </a:effectLst>
              </p:grpSpPr>
              <p:grpSp>
                <p:nvGrpSpPr>
                  <p:cNvPr id="367" name="Gruppieren 366">
                    <a:extLst>
                      <a:ext uri="{FF2B5EF4-FFF2-40B4-BE49-F238E27FC236}">
                        <a16:creationId xmlns:a16="http://schemas.microsoft.com/office/drawing/2014/main" id="{3D2FA7BA-1979-4583-8DAF-202A424CD902}"/>
                      </a:ext>
                    </a:extLst>
                  </p:cNvPr>
                  <p:cNvGrpSpPr/>
                  <p:nvPr/>
                </p:nvGrpSpPr>
                <p:grpSpPr>
                  <a:xfrm>
                    <a:off x="8802262" y="2325791"/>
                    <a:ext cx="72303" cy="15884"/>
                    <a:chOff x="7588031" y="2811143"/>
                    <a:chExt cx="1057877" cy="232397"/>
                  </a:xfrm>
                </p:grpSpPr>
                <p:sp>
                  <p:nvSpPr>
                    <p:cNvPr id="378" name="Rechteck: abgerundete Ecken 377">
                      <a:extLst>
                        <a:ext uri="{FF2B5EF4-FFF2-40B4-BE49-F238E27FC236}">
                          <a16:creationId xmlns:a16="http://schemas.microsoft.com/office/drawing/2014/main" id="{E68D6ED3-1D1C-49C9-BC4E-70358C801F6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9" name="Rechteck: abgerundete Ecken 378">
                      <a:extLst>
                        <a:ext uri="{FF2B5EF4-FFF2-40B4-BE49-F238E27FC236}">
                          <a16:creationId xmlns:a16="http://schemas.microsoft.com/office/drawing/2014/main" id="{8F9EF399-D0D8-48B1-A4BF-9CD34D0AAD6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0" name="Rechteck: abgerundete Ecken 379">
                      <a:extLst>
                        <a:ext uri="{FF2B5EF4-FFF2-40B4-BE49-F238E27FC236}">
                          <a16:creationId xmlns:a16="http://schemas.microsoft.com/office/drawing/2014/main" id="{2B915216-8558-481D-ABC2-136259A4283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8" name="Gruppieren 367">
                    <a:extLst>
                      <a:ext uri="{FF2B5EF4-FFF2-40B4-BE49-F238E27FC236}">
                        <a16:creationId xmlns:a16="http://schemas.microsoft.com/office/drawing/2014/main" id="{41B665F2-50EF-4FD7-A0E0-E1607DB800E6}"/>
                      </a:ext>
                    </a:extLst>
                  </p:cNvPr>
                  <p:cNvGrpSpPr/>
                  <p:nvPr/>
                </p:nvGrpSpPr>
                <p:grpSpPr>
                  <a:xfrm>
                    <a:off x="8978817" y="2325791"/>
                    <a:ext cx="72303" cy="15884"/>
                    <a:chOff x="7588031" y="2811143"/>
                    <a:chExt cx="1057877" cy="232397"/>
                  </a:xfrm>
                </p:grpSpPr>
                <p:sp>
                  <p:nvSpPr>
                    <p:cNvPr id="375" name="Rechteck: abgerundete Ecken 374">
                      <a:extLst>
                        <a:ext uri="{FF2B5EF4-FFF2-40B4-BE49-F238E27FC236}">
                          <a16:creationId xmlns:a16="http://schemas.microsoft.com/office/drawing/2014/main" id="{6E95D1D8-0FB2-446D-9868-F77603DD22B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6" name="Rechteck: abgerundete Ecken 375">
                      <a:extLst>
                        <a:ext uri="{FF2B5EF4-FFF2-40B4-BE49-F238E27FC236}">
                          <a16:creationId xmlns:a16="http://schemas.microsoft.com/office/drawing/2014/main" id="{E19483DF-51EF-413B-865C-E5AED36D320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7" name="Rechteck: abgerundete Ecken 376">
                      <a:extLst>
                        <a:ext uri="{FF2B5EF4-FFF2-40B4-BE49-F238E27FC236}">
                          <a16:creationId xmlns:a16="http://schemas.microsoft.com/office/drawing/2014/main" id="{6B1B6F03-0C9E-4031-AC12-4A17E54E45E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9" name="Rechteck 368">
                    <a:extLst>
                      <a:ext uri="{FF2B5EF4-FFF2-40B4-BE49-F238E27FC236}">
                        <a16:creationId xmlns:a16="http://schemas.microsoft.com/office/drawing/2014/main" id="{22DC32FE-90B8-4214-8F48-8E97949487FD}"/>
                      </a:ext>
                    </a:extLst>
                  </p:cNvPr>
                  <p:cNvSpPr/>
                  <p:nvPr/>
                </p:nvSpPr>
                <p:spPr bwMode="gray">
                  <a:xfrm>
                    <a:off x="9040192"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0" name="Rechteck 369">
                    <a:extLst>
                      <a:ext uri="{FF2B5EF4-FFF2-40B4-BE49-F238E27FC236}">
                        <a16:creationId xmlns:a16="http://schemas.microsoft.com/office/drawing/2014/main" id="{94E5982C-9842-453A-9D89-32ACDBC6D87C}"/>
                      </a:ext>
                    </a:extLst>
                  </p:cNvPr>
                  <p:cNvSpPr/>
                  <p:nvPr/>
                </p:nvSpPr>
                <p:spPr bwMode="gray">
                  <a:xfrm>
                    <a:off x="8687081"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1" name="Rechteck 370">
                    <a:extLst>
                      <a:ext uri="{FF2B5EF4-FFF2-40B4-BE49-F238E27FC236}">
                        <a16:creationId xmlns:a16="http://schemas.microsoft.com/office/drawing/2014/main" id="{14D9751D-B77E-4EF5-9352-C009BCAD7EB2}"/>
                      </a:ext>
                    </a:extLst>
                  </p:cNvPr>
                  <p:cNvSpPr/>
                  <p:nvPr/>
                </p:nvSpPr>
                <p:spPr bwMode="gray">
                  <a:xfrm>
                    <a:off x="8863637" y="2270679"/>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2" name="Gleichschenkliges Dreieck 371">
                    <a:extLst>
                      <a:ext uri="{FF2B5EF4-FFF2-40B4-BE49-F238E27FC236}">
                        <a16:creationId xmlns:a16="http://schemas.microsoft.com/office/drawing/2014/main" id="{AE16734D-EEF7-45F4-B1C4-4D0C22134643}"/>
                      </a:ext>
                    </a:extLst>
                  </p:cNvPr>
                  <p:cNvSpPr/>
                  <p:nvPr/>
                </p:nvSpPr>
                <p:spPr bwMode="gray">
                  <a:xfrm>
                    <a:off x="8705135"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3" name="Gleichschenkliges Dreieck 372">
                    <a:extLst>
                      <a:ext uri="{FF2B5EF4-FFF2-40B4-BE49-F238E27FC236}">
                        <a16:creationId xmlns:a16="http://schemas.microsoft.com/office/drawing/2014/main" id="{96845D77-F287-4DCA-961D-BD74C65F8368}"/>
                      </a:ext>
                    </a:extLst>
                  </p:cNvPr>
                  <p:cNvSpPr/>
                  <p:nvPr/>
                </p:nvSpPr>
                <p:spPr bwMode="gray">
                  <a:xfrm>
                    <a:off x="8881691"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4" name="Gleichschenkliges Dreieck 373">
                    <a:extLst>
                      <a:ext uri="{FF2B5EF4-FFF2-40B4-BE49-F238E27FC236}">
                        <a16:creationId xmlns:a16="http://schemas.microsoft.com/office/drawing/2014/main" id="{AA42455F-17DC-4C2D-8057-82B7B8261CB2}"/>
                      </a:ext>
                    </a:extLst>
                  </p:cNvPr>
                  <p:cNvSpPr/>
                  <p:nvPr/>
                </p:nvSpPr>
                <p:spPr bwMode="gray">
                  <a:xfrm>
                    <a:off x="9058246" y="2288733"/>
                    <a:ext cx="90000" cy="90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386" name="Gerader Verbinder 385">
                <a:extLst>
                  <a:ext uri="{FF2B5EF4-FFF2-40B4-BE49-F238E27FC236}">
                    <a16:creationId xmlns:a16="http://schemas.microsoft.com/office/drawing/2014/main" id="{92C05F56-7218-4019-9F5F-548ED5EA8AF7}"/>
                  </a:ext>
                </a:extLst>
              </p:cNvPr>
              <p:cNvCxnSpPr>
                <a:cxnSpLocks/>
              </p:cNvCxnSpPr>
              <p:nvPr/>
            </p:nvCxnSpPr>
            <p:spPr>
              <a:xfrm>
                <a:off x="9876028" y="1960512"/>
                <a:ext cx="148424" cy="1598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Gerader Verbinder 388">
                <a:extLst>
                  <a:ext uri="{FF2B5EF4-FFF2-40B4-BE49-F238E27FC236}">
                    <a16:creationId xmlns:a16="http://schemas.microsoft.com/office/drawing/2014/main" id="{7ADD0410-7432-45A0-992E-EFB87F5896A1}"/>
                  </a:ext>
                </a:extLst>
              </p:cNvPr>
              <p:cNvCxnSpPr>
                <a:cxnSpLocks/>
              </p:cNvCxnSpPr>
              <p:nvPr/>
            </p:nvCxnSpPr>
            <p:spPr>
              <a:xfrm>
                <a:off x="9164118" y="2326764"/>
                <a:ext cx="706706" cy="1495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Gerader Verbinder 391">
                <a:extLst>
                  <a:ext uri="{FF2B5EF4-FFF2-40B4-BE49-F238E27FC236}">
                    <a16:creationId xmlns:a16="http://schemas.microsoft.com/office/drawing/2014/main" id="{299C6427-3A90-4379-BAB9-4947C8C12837}"/>
                  </a:ext>
                </a:extLst>
              </p:cNvPr>
              <p:cNvCxnSpPr>
                <a:cxnSpLocks/>
              </p:cNvCxnSpPr>
              <p:nvPr/>
            </p:nvCxnSpPr>
            <p:spPr>
              <a:xfrm flipV="1">
                <a:off x="9574593" y="2019058"/>
                <a:ext cx="55793" cy="6469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39" name="Gruppieren 438">
              <a:extLst>
                <a:ext uri="{FF2B5EF4-FFF2-40B4-BE49-F238E27FC236}">
                  <a16:creationId xmlns:a16="http://schemas.microsoft.com/office/drawing/2014/main" id="{38069B6A-E3C4-461F-9056-D6079C10295F}"/>
                </a:ext>
              </a:extLst>
            </p:cNvPr>
            <p:cNvGrpSpPr/>
            <p:nvPr/>
          </p:nvGrpSpPr>
          <p:grpSpPr>
            <a:xfrm>
              <a:off x="9720441" y="5588258"/>
              <a:ext cx="1044464" cy="781935"/>
              <a:chOff x="10164820" y="1206478"/>
              <a:chExt cx="1731388" cy="1296199"/>
            </a:xfrm>
          </p:grpSpPr>
          <p:cxnSp>
            <p:nvCxnSpPr>
              <p:cNvPr id="144" name="Gerader Verbinder 143">
                <a:extLst>
                  <a:ext uri="{FF2B5EF4-FFF2-40B4-BE49-F238E27FC236}">
                    <a16:creationId xmlns:a16="http://schemas.microsoft.com/office/drawing/2014/main" id="{4456B7FB-BDEC-4ADC-86CF-E001DA24A0EC}"/>
                  </a:ext>
                </a:extLst>
              </p:cNvPr>
              <p:cNvCxnSpPr>
                <a:cxnSpLocks/>
              </p:cNvCxnSpPr>
              <p:nvPr/>
            </p:nvCxnSpPr>
            <p:spPr>
              <a:xfrm flipH="1" flipV="1">
                <a:off x="10783603" y="1494817"/>
                <a:ext cx="444323" cy="1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5F3E7608-4EE3-4EBB-87E5-EADE0D6709D4}"/>
                  </a:ext>
                </a:extLst>
              </p:cNvPr>
              <p:cNvCxnSpPr>
                <a:cxnSpLocks/>
              </p:cNvCxnSpPr>
              <p:nvPr/>
            </p:nvCxnSpPr>
            <p:spPr>
              <a:xfrm flipH="1">
                <a:off x="11353124" y="1834425"/>
                <a:ext cx="168489" cy="262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1" name="Gruppieren 400">
                <a:extLst>
                  <a:ext uri="{FF2B5EF4-FFF2-40B4-BE49-F238E27FC236}">
                    <a16:creationId xmlns:a16="http://schemas.microsoft.com/office/drawing/2014/main" id="{4F373DF2-7044-4F77-99A9-C25B40C9BA4C}"/>
                  </a:ext>
                </a:extLst>
              </p:cNvPr>
              <p:cNvGrpSpPr/>
              <p:nvPr/>
            </p:nvGrpSpPr>
            <p:grpSpPr>
              <a:xfrm>
                <a:off x="11332916" y="1206478"/>
                <a:ext cx="563292" cy="584239"/>
                <a:chOff x="11332916" y="1206478"/>
                <a:chExt cx="563292" cy="584239"/>
              </a:xfrm>
            </p:grpSpPr>
            <p:sp>
              <p:nvSpPr>
                <p:cNvPr id="167" name="Flussdiagramm: Magnetplattenspeicher 166">
                  <a:extLst>
                    <a:ext uri="{FF2B5EF4-FFF2-40B4-BE49-F238E27FC236}">
                      <a16:creationId xmlns:a16="http://schemas.microsoft.com/office/drawing/2014/main" id="{BAD68181-4E6F-41C8-BC80-DAD903187479}"/>
                    </a:ext>
                  </a:extLst>
                </p:cNvPr>
                <p:cNvSpPr/>
                <p:nvPr/>
              </p:nvSpPr>
              <p:spPr bwMode="gray">
                <a:xfrm>
                  <a:off x="11332916" y="1206478"/>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9" name="Gruppieren 398">
                  <a:extLst>
                    <a:ext uri="{FF2B5EF4-FFF2-40B4-BE49-F238E27FC236}">
                      <a16:creationId xmlns:a16="http://schemas.microsoft.com/office/drawing/2014/main" id="{89F27169-53E4-4AA7-87E1-F78A7496A5EA}"/>
                    </a:ext>
                  </a:extLst>
                </p:cNvPr>
                <p:cNvGrpSpPr/>
                <p:nvPr/>
              </p:nvGrpSpPr>
              <p:grpSpPr>
                <a:xfrm>
                  <a:off x="11374952" y="1513043"/>
                  <a:ext cx="479220" cy="126109"/>
                  <a:chOff x="11374952" y="1513043"/>
                  <a:chExt cx="479220" cy="126109"/>
                </a:xfrm>
                <a:effectLst>
                  <a:reflection blurRad="6350" stA="50000" endA="300" endPos="55000" dir="5400000" sy="-100000" algn="bl" rotWithShape="0"/>
                </a:effectLst>
              </p:grpSpPr>
              <p:grpSp>
                <p:nvGrpSpPr>
                  <p:cNvPr id="169" name="Gruppieren 168">
                    <a:extLst>
                      <a:ext uri="{FF2B5EF4-FFF2-40B4-BE49-F238E27FC236}">
                        <a16:creationId xmlns:a16="http://schemas.microsoft.com/office/drawing/2014/main" id="{6FF16488-4EB2-41FB-B8FE-E9637D8374D6}"/>
                      </a:ext>
                    </a:extLst>
                  </p:cNvPr>
                  <p:cNvGrpSpPr/>
                  <p:nvPr/>
                </p:nvGrpSpPr>
                <p:grpSpPr>
                  <a:xfrm>
                    <a:off x="11490133" y="1568156"/>
                    <a:ext cx="72303" cy="15884"/>
                    <a:chOff x="7588031" y="2811143"/>
                    <a:chExt cx="1057877" cy="232397"/>
                  </a:xfrm>
                </p:grpSpPr>
                <p:sp>
                  <p:nvSpPr>
                    <p:cNvPr id="180" name="Rechteck: abgerundete Ecken 179">
                      <a:extLst>
                        <a:ext uri="{FF2B5EF4-FFF2-40B4-BE49-F238E27FC236}">
                          <a16:creationId xmlns:a16="http://schemas.microsoft.com/office/drawing/2014/main" id="{7FAE04D8-3514-408E-A892-BA8D5D8C434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abgerundete Ecken 180">
                      <a:extLst>
                        <a:ext uri="{FF2B5EF4-FFF2-40B4-BE49-F238E27FC236}">
                          <a16:creationId xmlns:a16="http://schemas.microsoft.com/office/drawing/2014/main" id="{29EFA689-BCD6-4123-AF29-39B469E666DE}"/>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hteck: abgerundete Ecken 181">
                      <a:extLst>
                        <a:ext uri="{FF2B5EF4-FFF2-40B4-BE49-F238E27FC236}">
                          <a16:creationId xmlns:a16="http://schemas.microsoft.com/office/drawing/2014/main" id="{54BB6EE3-2383-46BC-AADD-C556243CE40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0" name="Gruppieren 169">
                    <a:extLst>
                      <a:ext uri="{FF2B5EF4-FFF2-40B4-BE49-F238E27FC236}">
                        <a16:creationId xmlns:a16="http://schemas.microsoft.com/office/drawing/2014/main" id="{B4F1150E-B456-4FF7-8578-EB57E807ACCC}"/>
                      </a:ext>
                    </a:extLst>
                  </p:cNvPr>
                  <p:cNvGrpSpPr/>
                  <p:nvPr/>
                </p:nvGrpSpPr>
                <p:grpSpPr>
                  <a:xfrm>
                    <a:off x="11666688" y="1568156"/>
                    <a:ext cx="72303" cy="15884"/>
                    <a:chOff x="7588031" y="2811143"/>
                    <a:chExt cx="1057877" cy="232397"/>
                  </a:xfrm>
                </p:grpSpPr>
                <p:sp>
                  <p:nvSpPr>
                    <p:cNvPr id="177" name="Rechteck: abgerundete Ecken 176">
                      <a:extLst>
                        <a:ext uri="{FF2B5EF4-FFF2-40B4-BE49-F238E27FC236}">
                          <a16:creationId xmlns:a16="http://schemas.microsoft.com/office/drawing/2014/main" id="{05F97856-F7F8-451C-B136-5188EB4D78F0}"/>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8" name="Rechteck: abgerundete Ecken 177">
                      <a:extLst>
                        <a:ext uri="{FF2B5EF4-FFF2-40B4-BE49-F238E27FC236}">
                          <a16:creationId xmlns:a16="http://schemas.microsoft.com/office/drawing/2014/main" id="{54CEB930-A73A-46E9-8309-F18C4542D314}"/>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abgerundete Ecken 178">
                      <a:extLst>
                        <a:ext uri="{FF2B5EF4-FFF2-40B4-BE49-F238E27FC236}">
                          <a16:creationId xmlns:a16="http://schemas.microsoft.com/office/drawing/2014/main" id="{47B9BBA5-3527-4305-8FEE-771011B4DAB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1" name="Rechteck 170">
                    <a:extLst>
                      <a:ext uri="{FF2B5EF4-FFF2-40B4-BE49-F238E27FC236}">
                        <a16:creationId xmlns:a16="http://schemas.microsoft.com/office/drawing/2014/main" id="{D861836F-B6D7-47EF-959B-48D3B13AEF1B}"/>
                      </a:ext>
                    </a:extLst>
                  </p:cNvPr>
                  <p:cNvSpPr/>
                  <p:nvPr/>
                </p:nvSpPr>
                <p:spPr bwMode="gray">
                  <a:xfrm>
                    <a:off x="11728063"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Rechteck 171">
                    <a:extLst>
                      <a:ext uri="{FF2B5EF4-FFF2-40B4-BE49-F238E27FC236}">
                        <a16:creationId xmlns:a16="http://schemas.microsoft.com/office/drawing/2014/main" id="{4699AFEA-F213-4614-909A-FDDDA970CFA4}"/>
                      </a:ext>
                    </a:extLst>
                  </p:cNvPr>
                  <p:cNvSpPr/>
                  <p:nvPr/>
                </p:nvSpPr>
                <p:spPr bwMode="gray">
                  <a:xfrm>
                    <a:off x="11374952"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Rechteck 172">
                    <a:extLst>
                      <a:ext uri="{FF2B5EF4-FFF2-40B4-BE49-F238E27FC236}">
                        <a16:creationId xmlns:a16="http://schemas.microsoft.com/office/drawing/2014/main" id="{12D2330E-5DE9-4BF6-A628-79C11FF2CFA9}"/>
                      </a:ext>
                    </a:extLst>
                  </p:cNvPr>
                  <p:cNvSpPr/>
                  <p:nvPr/>
                </p:nvSpPr>
                <p:spPr bwMode="gray">
                  <a:xfrm>
                    <a:off x="11551508"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6" name="Rechteck 395">
                    <a:extLst>
                      <a:ext uri="{FF2B5EF4-FFF2-40B4-BE49-F238E27FC236}">
                        <a16:creationId xmlns:a16="http://schemas.microsoft.com/office/drawing/2014/main" id="{FC62A1C5-6D58-488E-B958-9B5E9DCBFE4E}"/>
                      </a:ext>
                    </a:extLst>
                  </p:cNvPr>
                  <p:cNvSpPr/>
                  <p:nvPr/>
                </p:nvSpPr>
                <p:spPr bwMode="gray">
                  <a:xfrm>
                    <a:off x="11578562"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7" name="Rechteck 396">
                    <a:extLst>
                      <a:ext uri="{FF2B5EF4-FFF2-40B4-BE49-F238E27FC236}">
                        <a16:creationId xmlns:a16="http://schemas.microsoft.com/office/drawing/2014/main" id="{48BB7E9B-AB47-4E96-B364-9C2673080CC3}"/>
                      </a:ext>
                    </a:extLst>
                  </p:cNvPr>
                  <p:cNvSpPr/>
                  <p:nvPr/>
                </p:nvSpPr>
                <p:spPr bwMode="gray">
                  <a:xfrm>
                    <a:off x="11755117"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8" name="Rechteck 397">
                    <a:extLst>
                      <a:ext uri="{FF2B5EF4-FFF2-40B4-BE49-F238E27FC236}">
                        <a16:creationId xmlns:a16="http://schemas.microsoft.com/office/drawing/2014/main" id="{DDFBC3F7-8AF2-4EA1-B2AB-D4EBB409DACC}"/>
                      </a:ext>
                    </a:extLst>
                  </p:cNvPr>
                  <p:cNvSpPr/>
                  <p:nvPr/>
                </p:nvSpPr>
                <p:spPr bwMode="gray">
                  <a:xfrm>
                    <a:off x="11402006"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02" name="Gruppieren 401">
                <a:extLst>
                  <a:ext uri="{FF2B5EF4-FFF2-40B4-BE49-F238E27FC236}">
                    <a16:creationId xmlns:a16="http://schemas.microsoft.com/office/drawing/2014/main" id="{BFFD0C55-E863-4805-971F-A4AD85396308}"/>
                  </a:ext>
                </a:extLst>
              </p:cNvPr>
              <p:cNvGrpSpPr/>
              <p:nvPr/>
            </p:nvGrpSpPr>
            <p:grpSpPr>
              <a:xfrm>
                <a:off x="10164820" y="1206478"/>
                <a:ext cx="563292" cy="584239"/>
                <a:chOff x="11332916" y="1206478"/>
                <a:chExt cx="563292" cy="584239"/>
              </a:xfrm>
            </p:grpSpPr>
            <p:sp>
              <p:nvSpPr>
                <p:cNvPr id="403" name="Flussdiagramm: Magnetplattenspeicher 402">
                  <a:extLst>
                    <a:ext uri="{FF2B5EF4-FFF2-40B4-BE49-F238E27FC236}">
                      <a16:creationId xmlns:a16="http://schemas.microsoft.com/office/drawing/2014/main" id="{2FB8E076-FBFB-4121-8192-BAB08238CB02}"/>
                    </a:ext>
                  </a:extLst>
                </p:cNvPr>
                <p:cNvSpPr/>
                <p:nvPr/>
              </p:nvSpPr>
              <p:spPr bwMode="gray">
                <a:xfrm>
                  <a:off x="11332916" y="1206478"/>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04" name="Gruppieren 403">
                  <a:extLst>
                    <a:ext uri="{FF2B5EF4-FFF2-40B4-BE49-F238E27FC236}">
                      <a16:creationId xmlns:a16="http://schemas.microsoft.com/office/drawing/2014/main" id="{F40BDE03-BC76-4ED1-8D5C-93C784BE8C25}"/>
                    </a:ext>
                  </a:extLst>
                </p:cNvPr>
                <p:cNvGrpSpPr/>
                <p:nvPr/>
              </p:nvGrpSpPr>
              <p:grpSpPr>
                <a:xfrm>
                  <a:off x="11374952" y="1513043"/>
                  <a:ext cx="479220" cy="126109"/>
                  <a:chOff x="11374952" y="1513043"/>
                  <a:chExt cx="479220" cy="126109"/>
                </a:xfrm>
                <a:effectLst>
                  <a:reflection blurRad="6350" stA="50000" endA="300" endPos="55000" dir="5400000" sy="-100000" algn="bl" rotWithShape="0"/>
                </a:effectLst>
              </p:grpSpPr>
              <p:grpSp>
                <p:nvGrpSpPr>
                  <p:cNvPr id="405" name="Gruppieren 404">
                    <a:extLst>
                      <a:ext uri="{FF2B5EF4-FFF2-40B4-BE49-F238E27FC236}">
                        <a16:creationId xmlns:a16="http://schemas.microsoft.com/office/drawing/2014/main" id="{F8C0CC44-5F1B-43AE-ADD3-A69EFEF7EA3C}"/>
                      </a:ext>
                    </a:extLst>
                  </p:cNvPr>
                  <p:cNvGrpSpPr/>
                  <p:nvPr/>
                </p:nvGrpSpPr>
                <p:grpSpPr>
                  <a:xfrm>
                    <a:off x="11490133" y="1568156"/>
                    <a:ext cx="72303" cy="15884"/>
                    <a:chOff x="7588031" y="2811143"/>
                    <a:chExt cx="1057877" cy="232397"/>
                  </a:xfrm>
                </p:grpSpPr>
                <p:sp>
                  <p:nvSpPr>
                    <p:cNvPr id="416" name="Rechteck: abgerundete Ecken 415">
                      <a:extLst>
                        <a:ext uri="{FF2B5EF4-FFF2-40B4-BE49-F238E27FC236}">
                          <a16:creationId xmlns:a16="http://schemas.microsoft.com/office/drawing/2014/main" id="{260A153B-EC65-4BF4-86F7-0E7866CB7E05}"/>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7" name="Rechteck: abgerundete Ecken 416">
                      <a:extLst>
                        <a:ext uri="{FF2B5EF4-FFF2-40B4-BE49-F238E27FC236}">
                          <a16:creationId xmlns:a16="http://schemas.microsoft.com/office/drawing/2014/main" id="{61B24CC9-88F0-467A-959D-A924602054EA}"/>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8" name="Rechteck: abgerundete Ecken 417">
                      <a:extLst>
                        <a:ext uri="{FF2B5EF4-FFF2-40B4-BE49-F238E27FC236}">
                          <a16:creationId xmlns:a16="http://schemas.microsoft.com/office/drawing/2014/main" id="{C74665F3-EDA9-4297-92FB-B31D2DD2D08F}"/>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6" name="Gruppieren 405">
                    <a:extLst>
                      <a:ext uri="{FF2B5EF4-FFF2-40B4-BE49-F238E27FC236}">
                        <a16:creationId xmlns:a16="http://schemas.microsoft.com/office/drawing/2014/main" id="{7FDF17EC-B481-406C-A1AF-497B6B80660D}"/>
                      </a:ext>
                    </a:extLst>
                  </p:cNvPr>
                  <p:cNvGrpSpPr/>
                  <p:nvPr/>
                </p:nvGrpSpPr>
                <p:grpSpPr>
                  <a:xfrm>
                    <a:off x="11666688" y="1568156"/>
                    <a:ext cx="72303" cy="15884"/>
                    <a:chOff x="7588031" y="2811143"/>
                    <a:chExt cx="1057877" cy="232397"/>
                  </a:xfrm>
                </p:grpSpPr>
                <p:sp>
                  <p:nvSpPr>
                    <p:cNvPr id="413" name="Rechteck: abgerundete Ecken 412">
                      <a:extLst>
                        <a:ext uri="{FF2B5EF4-FFF2-40B4-BE49-F238E27FC236}">
                          <a16:creationId xmlns:a16="http://schemas.microsoft.com/office/drawing/2014/main" id="{0F7A17B5-E224-4510-BB9C-0D9957F20E4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4" name="Rechteck: abgerundete Ecken 413">
                      <a:extLst>
                        <a:ext uri="{FF2B5EF4-FFF2-40B4-BE49-F238E27FC236}">
                          <a16:creationId xmlns:a16="http://schemas.microsoft.com/office/drawing/2014/main" id="{2D5BC785-BB32-48B2-ADDE-F0D03C43844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5" name="Rechteck: abgerundete Ecken 414">
                      <a:extLst>
                        <a:ext uri="{FF2B5EF4-FFF2-40B4-BE49-F238E27FC236}">
                          <a16:creationId xmlns:a16="http://schemas.microsoft.com/office/drawing/2014/main" id="{3F733313-B14F-4218-AE86-845A2AB247E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07" name="Rechteck 406">
                    <a:extLst>
                      <a:ext uri="{FF2B5EF4-FFF2-40B4-BE49-F238E27FC236}">
                        <a16:creationId xmlns:a16="http://schemas.microsoft.com/office/drawing/2014/main" id="{E074F7A0-FDFE-474F-918C-E4AE49FEA540}"/>
                      </a:ext>
                    </a:extLst>
                  </p:cNvPr>
                  <p:cNvSpPr/>
                  <p:nvPr/>
                </p:nvSpPr>
                <p:spPr bwMode="gray">
                  <a:xfrm>
                    <a:off x="11728063"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8" name="Rechteck 407">
                    <a:extLst>
                      <a:ext uri="{FF2B5EF4-FFF2-40B4-BE49-F238E27FC236}">
                        <a16:creationId xmlns:a16="http://schemas.microsoft.com/office/drawing/2014/main" id="{FE851225-DB4B-4322-A31A-37A4D9AEFD2F}"/>
                      </a:ext>
                    </a:extLst>
                  </p:cNvPr>
                  <p:cNvSpPr/>
                  <p:nvPr/>
                </p:nvSpPr>
                <p:spPr bwMode="gray">
                  <a:xfrm>
                    <a:off x="11374952"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 name="Rechteck 408">
                    <a:extLst>
                      <a:ext uri="{FF2B5EF4-FFF2-40B4-BE49-F238E27FC236}">
                        <a16:creationId xmlns:a16="http://schemas.microsoft.com/office/drawing/2014/main" id="{2BAC6E47-3488-48AD-9F85-9110A366AC6F}"/>
                      </a:ext>
                    </a:extLst>
                  </p:cNvPr>
                  <p:cNvSpPr/>
                  <p:nvPr/>
                </p:nvSpPr>
                <p:spPr bwMode="gray">
                  <a:xfrm>
                    <a:off x="11551508"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 name="Rechteck 409">
                    <a:extLst>
                      <a:ext uri="{FF2B5EF4-FFF2-40B4-BE49-F238E27FC236}">
                        <a16:creationId xmlns:a16="http://schemas.microsoft.com/office/drawing/2014/main" id="{159066EE-24A4-40A9-98E1-A29E29065405}"/>
                      </a:ext>
                    </a:extLst>
                  </p:cNvPr>
                  <p:cNvSpPr/>
                  <p:nvPr/>
                </p:nvSpPr>
                <p:spPr bwMode="gray">
                  <a:xfrm>
                    <a:off x="11578562"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1" name="Rechteck 410">
                    <a:extLst>
                      <a:ext uri="{FF2B5EF4-FFF2-40B4-BE49-F238E27FC236}">
                        <a16:creationId xmlns:a16="http://schemas.microsoft.com/office/drawing/2014/main" id="{46223586-84FF-4569-84FB-F205A456144C}"/>
                      </a:ext>
                    </a:extLst>
                  </p:cNvPr>
                  <p:cNvSpPr/>
                  <p:nvPr/>
                </p:nvSpPr>
                <p:spPr bwMode="gray">
                  <a:xfrm>
                    <a:off x="11755117"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2" name="Rechteck 411">
                    <a:extLst>
                      <a:ext uri="{FF2B5EF4-FFF2-40B4-BE49-F238E27FC236}">
                        <a16:creationId xmlns:a16="http://schemas.microsoft.com/office/drawing/2014/main" id="{B4DE4005-8CFF-407C-8368-6706BD3BFAB4}"/>
                      </a:ext>
                    </a:extLst>
                  </p:cNvPr>
                  <p:cNvSpPr/>
                  <p:nvPr/>
                </p:nvSpPr>
                <p:spPr bwMode="gray">
                  <a:xfrm>
                    <a:off x="11402006"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19" name="Gruppieren 418">
                <a:extLst>
                  <a:ext uri="{FF2B5EF4-FFF2-40B4-BE49-F238E27FC236}">
                    <a16:creationId xmlns:a16="http://schemas.microsoft.com/office/drawing/2014/main" id="{CA2C1CB2-F582-4DA1-A30C-0828399BCA7B}"/>
                  </a:ext>
                </a:extLst>
              </p:cNvPr>
              <p:cNvGrpSpPr/>
              <p:nvPr/>
            </p:nvGrpSpPr>
            <p:grpSpPr>
              <a:xfrm>
                <a:off x="10725938" y="1918438"/>
                <a:ext cx="563292" cy="584239"/>
                <a:chOff x="11332916" y="1206478"/>
                <a:chExt cx="563292" cy="584239"/>
              </a:xfrm>
            </p:grpSpPr>
            <p:sp>
              <p:nvSpPr>
                <p:cNvPr id="420" name="Flussdiagramm: Magnetplattenspeicher 419">
                  <a:extLst>
                    <a:ext uri="{FF2B5EF4-FFF2-40B4-BE49-F238E27FC236}">
                      <a16:creationId xmlns:a16="http://schemas.microsoft.com/office/drawing/2014/main" id="{73422DE6-3C33-4CBF-A54D-7B6681444EFA}"/>
                    </a:ext>
                  </a:extLst>
                </p:cNvPr>
                <p:cNvSpPr/>
                <p:nvPr/>
              </p:nvSpPr>
              <p:spPr bwMode="gray">
                <a:xfrm>
                  <a:off x="11332916" y="1206478"/>
                  <a:ext cx="563292" cy="584239"/>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1" name="Gruppieren 420">
                  <a:extLst>
                    <a:ext uri="{FF2B5EF4-FFF2-40B4-BE49-F238E27FC236}">
                      <a16:creationId xmlns:a16="http://schemas.microsoft.com/office/drawing/2014/main" id="{ACDF9BA2-B77D-420A-B34F-FD1CBDD194D9}"/>
                    </a:ext>
                  </a:extLst>
                </p:cNvPr>
                <p:cNvGrpSpPr/>
                <p:nvPr/>
              </p:nvGrpSpPr>
              <p:grpSpPr>
                <a:xfrm>
                  <a:off x="11374952" y="1513043"/>
                  <a:ext cx="479220" cy="126109"/>
                  <a:chOff x="11374952" y="1513043"/>
                  <a:chExt cx="479220" cy="126109"/>
                </a:xfrm>
                <a:effectLst>
                  <a:reflection blurRad="6350" stA="50000" endA="300" endPos="55000" dir="5400000" sy="-100000" algn="bl" rotWithShape="0"/>
                </a:effectLst>
              </p:grpSpPr>
              <p:grpSp>
                <p:nvGrpSpPr>
                  <p:cNvPr id="422" name="Gruppieren 421">
                    <a:extLst>
                      <a:ext uri="{FF2B5EF4-FFF2-40B4-BE49-F238E27FC236}">
                        <a16:creationId xmlns:a16="http://schemas.microsoft.com/office/drawing/2014/main" id="{9CEC5897-028A-4B5B-91E6-0FFA5C142642}"/>
                      </a:ext>
                    </a:extLst>
                  </p:cNvPr>
                  <p:cNvGrpSpPr/>
                  <p:nvPr/>
                </p:nvGrpSpPr>
                <p:grpSpPr>
                  <a:xfrm>
                    <a:off x="11490133" y="1568156"/>
                    <a:ext cx="72303" cy="15884"/>
                    <a:chOff x="7588031" y="2811143"/>
                    <a:chExt cx="1057877" cy="232397"/>
                  </a:xfrm>
                </p:grpSpPr>
                <p:sp>
                  <p:nvSpPr>
                    <p:cNvPr id="433" name="Rechteck: abgerundete Ecken 432">
                      <a:extLst>
                        <a:ext uri="{FF2B5EF4-FFF2-40B4-BE49-F238E27FC236}">
                          <a16:creationId xmlns:a16="http://schemas.microsoft.com/office/drawing/2014/main" id="{188CE992-5730-403B-B39C-BFECE93A602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4" name="Rechteck: abgerundete Ecken 433">
                      <a:extLst>
                        <a:ext uri="{FF2B5EF4-FFF2-40B4-BE49-F238E27FC236}">
                          <a16:creationId xmlns:a16="http://schemas.microsoft.com/office/drawing/2014/main" id="{C796EA23-0F40-4BCE-9D9E-637A6CA2AF5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5" name="Rechteck: abgerundete Ecken 434">
                      <a:extLst>
                        <a:ext uri="{FF2B5EF4-FFF2-40B4-BE49-F238E27FC236}">
                          <a16:creationId xmlns:a16="http://schemas.microsoft.com/office/drawing/2014/main" id="{8F35FA0B-8D35-431F-B00E-DEC56E5876F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3" name="Gruppieren 422">
                    <a:extLst>
                      <a:ext uri="{FF2B5EF4-FFF2-40B4-BE49-F238E27FC236}">
                        <a16:creationId xmlns:a16="http://schemas.microsoft.com/office/drawing/2014/main" id="{CF96ACB2-5DE9-463E-B002-8CAA13CEFFBA}"/>
                      </a:ext>
                    </a:extLst>
                  </p:cNvPr>
                  <p:cNvGrpSpPr/>
                  <p:nvPr/>
                </p:nvGrpSpPr>
                <p:grpSpPr>
                  <a:xfrm>
                    <a:off x="11666688" y="1568156"/>
                    <a:ext cx="72303" cy="15884"/>
                    <a:chOff x="7588031" y="2811143"/>
                    <a:chExt cx="1057877" cy="232397"/>
                  </a:xfrm>
                </p:grpSpPr>
                <p:sp>
                  <p:nvSpPr>
                    <p:cNvPr id="430" name="Rechteck: abgerundete Ecken 429">
                      <a:extLst>
                        <a:ext uri="{FF2B5EF4-FFF2-40B4-BE49-F238E27FC236}">
                          <a16:creationId xmlns:a16="http://schemas.microsoft.com/office/drawing/2014/main" id="{5A5ACB3A-22A3-4B03-A435-04028CF1BD8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1" name="Rechteck: abgerundete Ecken 430">
                      <a:extLst>
                        <a:ext uri="{FF2B5EF4-FFF2-40B4-BE49-F238E27FC236}">
                          <a16:creationId xmlns:a16="http://schemas.microsoft.com/office/drawing/2014/main" id="{04A6B6C6-0376-4603-9410-FCDF32B54F2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2" name="Rechteck: abgerundete Ecken 431">
                      <a:extLst>
                        <a:ext uri="{FF2B5EF4-FFF2-40B4-BE49-F238E27FC236}">
                          <a16:creationId xmlns:a16="http://schemas.microsoft.com/office/drawing/2014/main" id="{E8DA3393-714B-4342-A123-5C3CF538BD5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24" name="Rechteck 423">
                    <a:extLst>
                      <a:ext uri="{FF2B5EF4-FFF2-40B4-BE49-F238E27FC236}">
                        <a16:creationId xmlns:a16="http://schemas.microsoft.com/office/drawing/2014/main" id="{E3F77E27-973F-4313-9D36-CDA92FB2A674}"/>
                      </a:ext>
                    </a:extLst>
                  </p:cNvPr>
                  <p:cNvSpPr/>
                  <p:nvPr/>
                </p:nvSpPr>
                <p:spPr bwMode="gray">
                  <a:xfrm>
                    <a:off x="11728063"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Rechteck 424">
                    <a:extLst>
                      <a:ext uri="{FF2B5EF4-FFF2-40B4-BE49-F238E27FC236}">
                        <a16:creationId xmlns:a16="http://schemas.microsoft.com/office/drawing/2014/main" id="{3CD70B53-B881-4F03-AA47-129F1F1C251B}"/>
                      </a:ext>
                    </a:extLst>
                  </p:cNvPr>
                  <p:cNvSpPr/>
                  <p:nvPr/>
                </p:nvSpPr>
                <p:spPr bwMode="gray">
                  <a:xfrm>
                    <a:off x="11374952"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6" name="Rechteck 425">
                    <a:extLst>
                      <a:ext uri="{FF2B5EF4-FFF2-40B4-BE49-F238E27FC236}">
                        <a16:creationId xmlns:a16="http://schemas.microsoft.com/office/drawing/2014/main" id="{4BBBAA56-4358-4252-ABC4-700AA69338ED}"/>
                      </a:ext>
                    </a:extLst>
                  </p:cNvPr>
                  <p:cNvSpPr/>
                  <p:nvPr/>
                </p:nvSpPr>
                <p:spPr bwMode="gray">
                  <a:xfrm>
                    <a:off x="11551508" y="1513043"/>
                    <a:ext cx="126109" cy="12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7" name="Rechteck 426">
                    <a:extLst>
                      <a:ext uri="{FF2B5EF4-FFF2-40B4-BE49-F238E27FC236}">
                        <a16:creationId xmlns:a16="http://schemas.microsoft.com/office/drawing/2014/main" id="{DB562968-DA65-42BC-BD98-1DDEA45E3165}"/>
                      </a:ext>
                    </a:extLst>
                  </p:cNvPr>
                  <p:cNvSpPr/>
                  <p:nvPr/>
                </p:nvSpPr>
                <p:spPr bwMode="gray">
                  <a:xfrm>
                    <a:off x="11578562"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8" name="Rechteck 427">
                    <a:extLst>
                      <a:ext uri="{FF2B5EF4-FFF2-40B4-BE49-F238E27FC236}">
                        <a16:creationId xmlns:a16="http://schemas.microsoft.com/office/drawing/2014/main" id="{32575AE5-B2A1-4A8A-A7C5-731CF1227884}"/>
                      </a:ext>
                    </a:extLst>
                  </p:cNvPr>
                  <p:cNvSpPr/>
                  <p:nvPr/>
                </p:nvSpPr>
                <p:spPr bwMode="gray">
                  <a:xfrm>
                    <a:off x="11755117"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9" name="Rechteck 428">
                    <a:extLst>
                      <a:ext uri="{FF2B5EF4-FFF2-40B4-BE49-F238E27FC236}">
                        <a16:creationId xmlns:a16="http://schemas.microsoft.com/office/drawing/2014/main" id="{4ACA573B-043E-467D-9FC5-40D1A74399AA}"/>
                      </a:ext>
                    </a:extLst>
                  </p:cNvPr>
                  <p:cNvSpPr/>
                  <p:nvPr/>
                </p:nvSpPr>
                <p:spPr bwMode="gray">
                  <a:xfrm>
                    <a:off x="11402006" y="154009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436" name="Gerader Verbinder 435">
                <a:extLst>
                  <a:ext uri="{FF2B5EF4-FFF2-40B4-BE49-F238E27FC236}">
                    <a16:creationId xmlns:a16="http://schemas.microsoft.com/office/drawing/2014/main" id="{C2A01A80-85AF-4689-A40A-9B72757376B9}"/>
                  </a:ext>
                </a:extLst>
              </p:cNvPr>
              <p:cNvCxnSpPr>
                <a:cxnSpLocks/>
              </p:cNvCxnSpPr>
              <p:nvPr/>
            </p:nvCxnSpPr>
            <p:spPr>
              <a:xfrm flipH="1" flipV="1">
                <a:off x="10602638" y="1845831"/>
                <a:ext cx="83438" cy="9118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0" name="Freihandform: Form 439">
              <a:extLst>
                <a:ext uri="{FF2B5EF4-FFF2-40B4-BE49-F238E27FC236}">
                  <a16:creationId xmlns:a16="http://schemas.microsoft.com/office/drawing/2014/main" id="{1B9D0BA6-9FB2-4847-917E-90241F280A97}"/>
                </a:ext>
              </a:extLst>
            </p:cNvPr>
            <p:cNvSpPr/>
            <p:nvPr/>
          </p:nvSpPr>
          <p:spPr bwMode="gray">
            <a:xfrm>
              <a:off x="9451771" y="4257676"/>
              <a:ext cx="1144082" cy="1136136"/>
            </a:xfrm>
            <a:custGeom>
              <a:avLst/>
              <a:gdLst>
                <a:gd name="connsiteX0" fmla="*/ 136479 w 1256294"/>
                <a:gd name="connsiteY0" fmla="*/ 278646 h 1279091"/>
                <a:gd name="connsiteX1" fmla="*/ 1131841 w 1256294"/>
                <a:gd name="connsiteY1" fmla="*/ 4802 h 1279091"/>
                <a:gd name="connsiteX2" fmla="*/ 1229473 w 1256294"/>
                <a:gd name="connsiteY2" fmla="*/ 526296 h 1279091"/>
                <a:gd name="connsiteX3" fmla="*/ 1022304 w 1256294"/>
                <a:gd name="connsiteY3" fmla="*/ 735846 h 1279091"/>
                <a:gd name="connsiteX4" fmla="*/ 1015160 w 1256294"/>
                <a:gd name="connsiteY4" fmla="*/ 1107321 h 1279091"/>
                <a:gd name="connsiteX5" fmla="*/ 636541 w 1256294"/>
                <a:gd name="connsiteY5" fmla="*/ 1269246 h 1279091"/>
                <a:gd name="connsiteX6" fmla="*/ 217441 w 1256294"/>
                <a:gd name="connsiteY6" fmla="*/ 838240 h 1279091"/>
                <a:gd name="connsiteX7" fmla="*/ 17416 w 1256294"/>
                <a:gd name="connsiteY7" fmla="*/ 478671 h 1279091"/>
                <a:gd name="connsiteX8" fmla="*/ 136479 w 1256294"/>
                <a:gd name="connsiteY8" fmla="*/ 278646 h 127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94" h="1279091">
                  <a:moveTo>
                    <a:pt x="136479" y="278646"/>
                  </a:moveTo>
                  <a:cubicBezTo>
                    <a:pt x="322217" y="199668"/>
                    <a:pt x="949675" y="-36473"/>
                    <a:pt x="1131841" y="4802"/>
                  </a:cubicBezTo>
                  <a:cubicBezTo>
                    <a:pt x="1314007" y="46077"/>
                    <a:pt x="1247729" y="404455"/>
                    <a:pt x="1229473" y="526296"/>
                  </a:cubicBezTo>
                  <a:cubicBezTo>
                    <a:pt x="1211217" y="648137"/>
                    <a:pt x="1058023" y="639009"/>
                    <a:pt x="1022304" y="735846"/>
                  </a:cubicBezTo>
                  <a:cubicBezTo>
                    <a:pt x="986585" y="832683"/>
                    <a:pt x="1079454" y="1018421"/>
                    <a:pt x="1015160" y="1107321"/>
                  </a:cubicBezTo>
                  <a:cubicBezTo>
                    <a:pt x="950866" y="1196221"/>
                    <a:pt x="769494" y="1314093"/>
                    <a:pt x="636541" y="1269246"/>
                  </a:cubicBezTo>
                  <a:cubicBezTo>
                    <a:pt x="503588" y="1224399"/>
                    <a:pt x="320629" y="970003"/>
                    <a:pt x="217441" y="838240"/>
                  </a:cubicBezTo>
                  <a:cubicBezTo>
                    <a:pt x="114253" y="706478"/>
                    <a:pt x="30910" y="571540"/>
                    <a:pt x="17416" y="478671"/>
                  </a:cubicBezTo>
                  <a:cubicBezTo>
                    <a:pt x="3922" y="385802"/>
                    <a:pt x="-49259" y="357624"/>
                    <a:pt x="136479" y="278646"/>
                  </a:cubicBezTo>
                  <a:close/>
                </a:path>
              </a:pathLst>
            </a:cu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1" name="Freihandform: Form 440">
              <a:extLst>
                <a:ext uri="{FF2B5EF4-FFF2-40B4-BE49-F238E27FC236}">
                  <a16:creationId xmlns:a16="http://schemas.microsoft.com/office/drawing/2014/main" id="{D84477A8-F938-490A-8484-7993ED26C6FE}"/>
                </a:ext>
              </a:extLst>
            </p:cNvPr>
            <p:cNvSpPr/>
            <p:nvPr/>
          </p:nvSpPr>
          <p:spPr bwMode="gray">
            <a:xfrm>
              <a:off x="9594045" y="5517788"/>
              <a:ext cx="1225194" cy="888752"/>
            </a:xfrm>
            <a:custGeom>
              <a:avLst/>
              <a:gdLst>
                <a:gd name="connsiteX0" fmla="*/ 1250649 w 1321406"/>
                <a:gd name="connsiteY0" fmla="*/ 439998 h 940933"/>
                <a:gd name="connsiteX1" fmla="*/ 779162 w 1321406"/>
                <a:gd name="connsiteY1" fmla="*/ 930535 h 940933"/>
                <a:gd name="connsiteX2" fmla="*/ 283862 w 1321406"/>
                <a:gd name="connsiteY2" fmla="*/ 725748 h 940933"/>
                <a:gd name="connsiteX3" fmla="*/ 14780 w 1321406"/>
                <a:gd name="connsiteY3" fmla="*/ 161391 h 940933"/>
                <a:gd name="connsiteX4" fmla="*/ 722012 w 1321406"/>
                <a:gd name="connsiteY4" fmla="*/ 1848 h 940933"/>
                <a:gd name="connsiteX5" fmla="*/ 1264937 w 1321406"/>
                <a:gd name="connsiteY5" fmla="*/ 99479 h 940933"/>
                <a:gd name="connsiteX6" fmla="*/ 1250649 w 1321406"/>
                <a:gd name="connsiteY6" fmla="*/ 439998 h 9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406" h="940933">
                  <a:moveTo>
                    <a:pt x="1250649" y="439998"/>
                  </a:moveTo>
                  <a:cubicBezTo>
                    <a:pt x="1169687" y="578507"/>
                    <a:pt x="940293" y="882910"/>
                    <a:pt x="779162" y="930535"/>
                  </a:cubicBezTo>
                  <a:cubicBezTo>
                    <a:pt x="618031" y="978160"/>
                    <a:pt x="411259" y="853939"/>
                    <a:pt x="283862" y="725748"/>
                  </a:cubicBezTo>
                  <a:cubicBezTo>
                    <a:pt x="156465" y="597557"/>
                    <a:pt x="-58245" y="282041"/>
                    <a:pt x="14780" y="161391"/>
                  </a:cubicBezTo>
                  <a:cubicBezTo>
                    <a:pt x="87805" y="40741"/>
                    <a:pt x="513653" y="12167"/>
                    <a:pt x="722012" y="1848"/>
                  </a:cubicBezTo>
                  <a:cubicBezTo>
                    <a:pt x="930371" y="-8471"/>
                    <a:pt x="1178021" y="24470"/>
                    <a:pt x="1264937" y="99479"/>
                  </a:cubicBezTo>
                  <a:cubicBezTo>
                    <a:pt x="1351853" y="174488"/>
                    <a:pt x="1331611" y="301489"/>
                    <a:pt x="1250649" y="439998"/>
                  </a:cubicBezTo>
                  <a:close/>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3" name="Freihandform: Form 442">
              <a:extLst>
                <a:ext uri="{FF2B5EF4-FFF2-40B4-BE49-F238E27FC236}">
                  <a16:creationId xmlns:a16="http://schemas.microsoft.com/office/drawing/2014/main" id="{9EAA99EE-C577-4325-8EBE-A3E026FB4B14}"/>
                </a:ext>
              </a:extLst>
            </p:cNvPr>
            <p:cNvSpPr/>
            <p:nvPr/>
          </p:nvSpPr>
          <p:spPr bwMode="gray">
            <a:xfrm>
              <a:off x="10489325" y="4476807"/>
              <a:ext cx="1363057" cy="1336457"/>
            </a:xfrm>
            <a:custGeom>
              <a:avLst/>
              <a:gdLst>
                <a:gd name="connsiteX0" fmla="*/ 284687 w 1415005"/>
                <a:gd name="connsiteY0" fmla="*/ 366172 h 1524516"/>
                <a:gd name="connsiteX1" fmla="*/ 849837 w 1415005"/>
                <a:gd name="connsiteY1" fmla="*/ 10572 h 1524516"/>
                <a:gd name="connsiteX2" fmla="*/ 1411812 w 1415005"/>
                <a:gd name="connsiteY2" fmla="*/ 785272 h 1524516"/>
                <a:gd name="connsiteX3" fmla="*/ 1059387 w 1415005"/>
                <a:gd name="connsiteY3" fmla="*/ 1312322 h 1524516"/>
                <a:gd name="connsiteX4" fmla="*/ 649812 w 1415005"/>
                <a:gd name="connsiteY4" fmla="*/ 1499647 h 1524516"/>
                <a:gd name="connsiteX5" fmla="*/ 11637 w 1415005"/>
                <a:gd name="connsiteY5" fmla="*/ 797972 h 1524516"/>
                <a:gd name="connsiteX6" fmla="*/ 284687 w 1415005"/>
                <a:gd name="connsiteY6" fmla="*/ 366172 h 152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005" h="1524516">
                  <a:moveTo>
                    <a:pt x="284687" y="366172"/>
                  </a:moveTo>
                  <a:cubicBezTo>
                    <a:pt x="424387" y="234939"/>
                    <a:pt x="661983" y="-59278"/>
                    <a:pt x="849837" y="10572"/>
                  </a:cubicBezTo>
                  <a:cubicBezTo>
                    <a:pt x="1037691" y="80422"/>
                    <a:pt x="1376887" y="568314"/>
                    <a:pt x="1411812" y="785272"/>
                  </a:cubicBezTo>
                  <a:cubicBezTo>
                    <a:pt x="1446737" y="1002230"/>
                    <a:pt x="1186387" y="1193260"/>
                    <a:pt x="1059387" y="1312322"/>
                  </a:cubicBezTo>
                  <a:cubicBezTo>
                    <a:pt x="932387" y="1431384"/>
                    <a:pt x="824437" y="1585372"/>
                    <a:pt x="649812" y="1499647"/>
                  </a:cubicBezTo>
                  <a:cubicBezTo>
                    <a:pt x="475187" y="1413922"/>
                    <a:pt x="73020" y="986355"/>
                    <a:pt x="11637" y="797972"/>
                  </a:cubicBezTo>
                  <a:cubicBezTo>
                    <a:pt x="-49746" y="609589"/>
                    <a:pt x="144987" y="497405"/>
                    <a:pt x="284687" y="366172"/>
                  </a:cubicBezTo>
                  <a:close/>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70" name="Rechteck 469">
            <a:extLst>
              <a:ext uri="{FF2B5EF4-FFF2-40B4-BE49-F238E27FC236}">
                <a16:creationId xmlns:a16="http://schemas.microsoft.com/office/drawing/2014/main" id="{8918FDAC-DA44-488E-A747-F5A147353D00}"/>
              </a:ext>
            </a:extLst>
          </p:cNvPr>
          <p:cNvSpPr/>
          <p:nvPr/>
        </p:nvSpPr>
        <p:spPr bwMode="gray">
          <a:xfrm>
            <a:off x="6176598" y="884238"/>
            <a:ext cx="5653451" cy="251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TCP/IP</a:t>
            </a:r>
          </a:p>
        </p:txBody>
      </p:sp>
      <p:grpSp>
        <p:nvGrpSpPr>
          <p:cNvPr id="901" name="Gruppieren 900">
            <a:extLst>
              <a:ext uri="{FF2B5EF4-FFF2-40B4-BE49-F238E27FC236}">
                <a16:creationId xmlns:a16="http://schemas.microsoft.com/office/drawing/2014/main" id="{2CF11E64-F130-4CE9-AC95-6B091E8D3F56}"/>
              </a:ext>
            </a:extLst>
          </p:cNvPr>
          <p:cNvGrpSpPr/>
          <p:nvPr/>
        </p:nvGrpSpPr>
        <p:grpSpPr>
          <a:xfrm>
            <a:off x="6369026" y="1783970"/>
            <a:ext cx="2435872" cy="1265315"/>
            <a:chOff x="6442544" y="1576246"/>
            <a:chExt cx="2435872" cy="1265315"/>
          </a:xfrm>
        </p:grpSpPr>
        <p:grpSp>
          <p:nvGrpSpPr>
            <p:cNvPr id="801" name="Group 14">
              <a:extLst>
                <a:ext uri="{FF2B5EF4-FFF2-40B4-BE49-F238E27FC236}">
                  <a16:creationId xmlns:a16="http://schemas.microsoft.com/office/drawing/2014/main" id="{4910FDAD-E186-4B5D-8A59-AB11340E627B}"/>
                </a:ext>
              </a:extLst>
            </p:cNvPr>
            <p:cNvGrpSpPr>
              <a:grpSpLocks noChangeAspect="1"/>
            </p:cNvGrpSpPr>
            <p:nvPr/>
          </p:nvGrpSpPr>
          <p:grpSpPr bwMode="auto">
            <a:xfrm>
              <a:off x="8095233" y="1576246"/>
              <a:ext cx="316706" cy="292406"/>
              <a:chOff x="803" y="803"/>
              <a:chExt cx="404" cy="373"/>
            </a:xfrm>
            <a:solidFill>
              <a:schemeClr val="accent1"/>
            </a:solidFill>
          </p:grpSpPr>
          <p:sp>
            <p:nvSpPr>
              <p:cNvPr id="802" name="Freeform 15">
                <a:extLst>
                  <a:ext uri="{FF2B5EF4-FFF2-40B4-BE49-F238E27FC236}">
                    <a16:creationId xmlns:a16="http://schemas.microsoft.com/office/drawing/2014/main" id="{D9A0CDE1-4ADE-4FA8-B5DE-55CCC265FF66}"/>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3" name="Rectangle 16">
                <a:extLst>
                  <a:ext uri="{FF2B5EF4-FFF2-40B4-BE49-F238E27FC236}">
                    <a16:creationId xmlns:a16="http://schemas.microsoft.com/office/drawing/2014/main" id="{B0F1F477-F66D-4495-91F7-AC11E557964F}"/>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4" name="Rectangle 17">
                <a:extLst>
                  <a:ext uri="{FF2B5EF4-FFF2-40B4-BE49-F238E27FC236}">
                    <a16:creationId xmlns:a16="http://schemas.microsoft.com/office/drawing/2014/main" id="{476CBDDB-1D71-4998-8E25-6BC45991B009}"/>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5" name="Rectangle 18">
                <a:extLst>
                  <a:ext uri="{FF2B5EF4-FFF2-40B4-BE49-F238E27FC236}">
                    <a16:creationId xmlns:a16="http://schemas.microsoft.com/office/drawing/2014/main" id="{225DEC2B-B8D8-4ABC-93A5-DFB02D7D6942}"/>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6" name="Rectangle 19">
                <a:extLst>
                  <a:ext uri="{FF2B5EF4-FFF2-40B4-BE49-F238E27FC236}">
                    <a16:creationId xmlns:a16="http://schemas.microsoft.com/office/drawing/2014/main" id="{B0997E18-0274-4B0A-9826-E1980A1C0DAB}"/>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7" name="Rectangle 20">
                <a:extLst>
                  <a:ext uri="{FF2B5EF4-FFF2-40B4-BE49-F238E27FC236}">
                    <a16:creationId xmlns:a16="http://schemas.microsoft.com/office/drawing/2014/main" id="{326988F4-E106-4A09-8D33-4E1181661209}"/>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72" name="Group 14">
              <a:extLst>
                <a:ext uri="{FF2B5EF4-FFF2-40B4-BE49-F238E27FC236}">
                  <a16:creationId xmlns:a16="http://schemas.microsoft.com/office/drawing/2014/main" id="{128466AA-C7B7-4A3D-9A6C-8FF1F439D1D5}"/>
                </a:ext>
              </a:extLst>
            </p:cNvPr>
            <p:cNvGrpSpPr>
              <a:grpSpLocks noChangeAspect="1"/>
            </p:cNvGrpSpPr>
            <p:nvPr/>
          </p:nvGrpSpPr>
          <p:grpSpPr bwMode="auto">
            <a:xfrm>
              <a:off x="6726491" y="1633706"/>
              <a:ext cx="316706" cy="292406"/>
              <a:chOff x="803" y="803"/>
              <a:chExt cx="404" cy="373"/>
            </a:xfrm>
            <a:solidFill>
              <a:schemeClr val="accent1"/>
            </a:solidFill>
          </p:grpSpPr>
          <p:sp>
            <p:nvSpPr>
              <p:cNvPr id="774" name="Freeform 15">
                <a:extLst>
                  <a:ext uri="{FF2B5EF4-FFF2-40B4-BE49-F238E27FC236}">
                    <a16:creationId xmlns:a16="http://schemas.microsoft.com/office/drawing/2014/main" id="{1D3917FF-9A4B-49DA-BAC0-380154A3D72A}"/>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5" name="Rectangle 16">
                <a:extLst>
                  <a:ext uri="{FF2B5EF4-FFF2-40B4-BE49-F238E27FC236}">
                    <a16:creationId xmlns:a16="http://schemas.microsoft.com/office/drawing/2014/main" id="{0ED2A5A1-C905-4891-8A83-92FF00CB84EE}"/>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6" name="Rectangle 17">
                <a:extLst>
                  <a:ext uri="{FF2B5EF4-FFF2-40B4-BE49-F238E27FC236}">
                    <a16:creationId xmlns:a16="http://schemas.microsoft.com/office/drawing/2014/main" id="{EAB88C8F-CE8D-4F4E-9372-7F97E9C243CF}"/>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7" name="Rectangle 18">
                <a:extLst>
                  <a:ext uri="{FF2B5EF4-FFF2-40B4-BE49-F238E27FC236}">
                    <a16:creationId xmlns:a16="http://schemas.microsoft.com/office/drawing/2014/main" id="{B810562D-6D27-42F7-9DD8-C9CAB3639D06}"/>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8" name="Rectangle 19">
                <a:extLst>
                  <a:ext uri="{FF2B5EF4-FFF2-40B4-BE49-F238E27FC236}">
                    <a16:creationId xmlns:a16="http://schemas.microsoft.com/office/drawing/2014/main" id="{CA68EDB4-57F7-4F8B-B5AF-2AC1E94F0F36}"/>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9" name="Rectangle 20">
                <a:extLst>
                  <a:ext uri="{FF2B5EF4-FFF2-40B4-BE49-F238E27FC236}">
                    <a16:creationId xmlns:a16="http://schemas.microsoft.com/office/drawing/2014/main" id="{D4E80E0E-44FB-40C5-AA55-D3AAE4660800}"/>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80" name="Gerader Verbinder 479">
              <a:extLst>
                <a:ext uri="{FF2B5EF4-FFF2-40B4-BE49-F238E27FC236}">
                  <a16:creationId xmlns:a16="http://schemas.microsoft.com/office/drawing/2014/main" id="{798A837F-500F-4AE5-B44B-F58424277C27}"/>
                </a:ext>
              </a:extLst>
            </p:cNvPr>
            <p:cNvCxnSpPr>
              <a:cxnSpLocks/>
            </p:cNvCxnSpPr>
            <p:nvPr/>
          </p:nvCxnSpPr>
          <p:spPr>
            <a:xfrm flipH="1">
              <a:off x="6688725" y="2019826"/>
              <a:ext cx="163110" cy="25819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1" name="Gerader Verbinder 480">
              <a:extLst>
                <a:ext uri="{FF2B5EF4-FFF2-40B4-BE49-F238E27FC236}">
                  <a16:creationId xmlns:a16="http://schemas.microsoft.com/office/drawing/2014/main" id="{8EA1ED89-7045-4299-8890-4608A9D7495C}"/>
                </a:ext>
              </a:extLst>
            </p:cNvPr>
            <p:cNvCxnSpPr>
              <a:cxnSpLocks/>
            </p:cNvCxnSpPr>
            <p:nvPr/>
          </p:nvCxnSpPr>
          <p:spPr>
            <a:xfrm flipH="1">
              <a:off x="7152921" y="1742713"/>
              <a:ext cx="878538" cy="574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2" name="Gerader Verbinder 481">
              <a:extLst>
                <a:ext uri="{FF2B5EF4-FFF2-40B4-BE49-F238E27FC236}">
                  <a16:creationId xmlns:a16="http://schemas.microsoft.com/office/drawing/2014/main" id="{38786D28-7D6A-493A-89EF-9B6D901A0BE9}"/>
                </a:ext>
              </a:extLst>
            </p:cNvPr>
            <p:cNvCxnSpPr>
              <a:cxnSpLocks/>
            </p:cNvCxnSpPr>
            <p:nvPr/>
          </p:nvCxnSpPr>
          <p:spPr>
            <a:xfrm flipH="1" flipV="1">
              <a:off x="8440214" y="1941077"/>
              <a:ext cx="174457" cy="158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3" name="Gerader Verbinder 482">
              <a:extLst>
                <a:ext uri="{FF2B5EF4-FFF2-40B4-BE49-F238E27FC236}">
                  <a16:creationId xmlns:a16="http://schemas.microsoft.com/office/drawing/2014/main" id="{9E0D4B0D-4F95-4811-9FFD-BFE4F79D7335}"/>
                </a:ext>
              </a:extLst>
            </p:cNvPr>
            <p:cNvCxnSpPr>
              <a:cxnSpLocks/>
            </p:cNvCxnSpPr>
            <p:nvPr/>
          </p:nvCxnSpPr>
          <p:spPr>
            <a:xfrm flipH="1">
              <a:off x="7573217" y="1921991"/>
              <a:ext cx="502168" cy="2975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4" name="Gerader Verbinder 483">
              <a:extLst>
                <a:ext uri="{FF2B5EF4-FFF2-40B4-BE49-F238E27FC236}">
                  <a16:creationId xmlns:a16="http://schemas.microsoft.com/office/drawing/2014/main" id="{6A27C041-3F63-430E-817E-D161B5470489}"/>
                </a:ext>
              </a:extLst>
            </p:cNvPr>
            <p:cNvCxnSpPr>
              <a:cxnSpLocks/>
            </p:cNvCxnSpPr>
            <p:nvPr/>
          </p:nvCxnSpPr>
          <p:spPr>
            <a:xfrm flipH="1">
              <a:off x="7988791" y="2498504"/>
              <a:ext cx="487760" cy="170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5" name="Gerader Verbinder 484">
              <a:extLst>
                <a:ext uri="{FF2B5EF4-FFF2-40B4-BE49-F238E27FC236}">
                  <a16:creationId xmlns:a16="http://schemas.microsoft.com/office/drawing/2014/main" id="{32ACF97F-A43F-4A63-99B4-6587975E0113}"/>
                </a:ext>
              </a:extLst>
            </p:cNvPr>
            <p:cNvCxnSpPr>
              <a:cxnSpLocks/>
            </p:cNvCxnSpPr>
            <p:nvPr/>
          </p:nvCxnSpPr>
          <p:spPr>
            <a:xfrm flipH="1" flipV="1">
              <a:off x="6844922" y="2569336"/>
              <a:ext cx="668538" cy="157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6" name="Gerader Verbinder 485">
              <a:extLst>
                <a:ext uri="{FF2B5EF4-FFF2-40B4-BE49-F238E27FC236}">
                  <a16:creationId xmlns:a16="http://schemas.microsoft.com/office/drawing/2014/main" id="{B9DA0343-FC9C-4AC1-A978-8B420B653212}"/>
                </a:ext>
              </a:extLst>
            </p:cNvPr>
            <p:cNvCxnSpPr>
              <a:cxnSpLocks/>
            </p:cNvCxnSpPr>
            <p:nvPr/>
          </p:nvCxnSpPr>
          <p:spPr>
            <a:xfrm>
              <a:off x="7036384" y="2019526"/>
              <a:ext cx="89880" cy="63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7" name="Gerader Verbinder 486">
              <a:extLst>
                <a:ext uri="{FF2B5EF4-FFF2-40B4-BE49-F238E27FC236}">
                  <a16:creationId xmlns:a16="http://schemas.microsoft.com/office/drawing/2014/main" id="{F6CF1A14-C6E5-42AC-B20E-9DD5C24693B6}"/>
                </a:ext>
              </a:extLst>
            </p:cNvPr>
            <p:cNvCxnSpPr>
              <a:cxnSpLocks/>
            </p:cNvCxnSpPr>
            <p:nvPr/>
          </p:nvCxnSpPr>
          <p:spPr>
            <a:xfrm>
              <a:off x="7477117" y="2455822"/>
              <a:ext cx="75063" cy="886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8" name="Gerader Verbinder 487">
              <a:extLst>
                <a:ext uri="{FF2B5EF4-FFF2-40B4-BE49-F238E27FC236}">
                  <a16:creationId xmlns:a16="http://schemas.microsoft.com/office/drawing/2014/main" id="{AD42418C-7672-4BD5-BA0E-11EB2AB80D17}"/>
                </a:ext>
              </a:extLst>
            </p:cNvPr>
            <p:cNvCxnSpPr>
              <a:cxnSpLocks/>
            </p:cNvCxnSpPr>
            <p:nvPr/>
          </p:nvCxnSpPr>
          <p:spPr>
            <a:xfrm flipH="1">
              <a:off x="6851836" y="2368462"/>
              <a:ext cx="254613" cy="638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80" name="Group 14">
              <a:extLst>
                <a:ext uri="{FF2B5EF4-FFF2-40B4-BE49-F238E27FC236}">
                  <a16:creationId xmlns:a16="http://schemas.microsoft.com/office/drawing/2014/main" id="{DC79748B-8491-489F-95EA-66465A101E68}"/>
                </a:ext>
              </a:extLst>
            </p:cNvPr>
            <p:cNvGrpSpPr>
              <a:grpSpLocks noChangeAspect="1"/>
            </p:cNvGrpSpPr>
            <p:nvPr/>
          </p:nvGrpSpPr>
          <p:grpSpPr bwMode="auto">
            <a:xfrm>
              <a:off x="6442544" y="2317477"/>
              <a:ext cx="316706" cy="292406"/>
              <a:chOff x="803" y="803"/>
              <a:chExt cx="404" cy="373"/>
            </a:xfrm>
            <a:solidFill>
              <a:schemeClr val="accent1"/>
            </a:solidFill>
          </p:grpSpPr>
          <p:sp>
            <p:nvSpPr>
              <p:cNvPr id="781" name="Freeform 15">
                <a:extLst>
                  <a:ext uri="{FF2B5EF4-FFF2-40B4-BE49-F238E27FC236}">
                    <a16:creationId xmlns:a16="http://schemas.microsoft.com/office/drawing/2014/main" id="{962F5198-528C-43C3-9C42-18C3C6BC9F2F}"/>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2" name="Rectangle 16">
                <a:extLst>
                  <a:ext uri="{FF2B5EF4-FFF2-40B4-BE49-F238E27FC236}">
                    <a16:creationId xmlns:a16="http://schemas.microsoft.com/office/drawing/2014/main" id="{6E406FA1-F759-4E6D-93F1-58FEE7B118EC}"/>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3" name="Rectangle 17">
                <a:extLst>
                  <a:ext uri="{FF2B5EF4-FFF2-40B4-BE49-F238E27FC236}">
                    <a16:creationId xmlns:a16="http://schemas.microsoft.com/office/drawing/2014/main" id="{6652D1B4-B104-44C0-8D06-DCEA9B957AAB}"/>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4" name="Rectangle 18">
                <a:extLst>
                  <a:ext uri="{FF2B5EF4-FFF2-40B4-BE49-F238E27FC236}">
                    <a16:creationId xmlns:a16="http://schemas.microsoft.com/office/drawing/2014/main" id="{F5747DBC-831F-4A9D-8088-A2473BAD21CA}"/>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5" name="Rectangle 19">
                <a:extLst>
                  <a:ext uri="{FF2B5EF4-FFF2-40B4-BE49-F238E27FC236}">
                    <a16:creationId xmlns:a16="http://schemas.microsoft.com/office/drawing/2014/main" id="{B1B43920-36ED-4090-BAD1-FA175312C894}"/>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6" name="Rectangle 20">
                <a:extLst>
                  <a:ext uri="{FF2B5EF4-FFF2-40B4-BE49-F238E27FC236}">
                    <a16:creationId xmlns:a16="http://schemas.microsoft.com/office/drawing/2014/main" id="{E5627126-56E9-44D8-A300-2277C8DC436E}"/>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7" name="Group 14">
              <a:extLst>
                <a:ext uri="{FF2B5EF4-FFF2-40B4-BE49-F238E27FC236}">
                  <a16:creationId xmlns:a16="http://schemas.microsoft.com/office/drawing/2014/main" id="{004347B6-2193-41CE-A26B-01D928A31B2C}"/>
                </a:ext>
              </a:extLst>
            </p:cNvPr>
            <p:cNvGrpSpPr>
              <a:grpSpLocks noChangeAspect="1"/>
            </p:cNvGrpSpPr>
            <p:nvPr/>
          </p:nvGrpSpPr>
          <p:grpSpPr bwMode="auto">
            <a:xfrm>
              <a:off x="7609622" y="2549155"/>
              <a:ext cx="316706" cy="292406"/>
              <a:chOff x="803" y="803"/>
              <a:chExt cx="404" cy="373"/>
            </a:xfrm>
            <a:solidFill>
              <a:schemeClr val="accent1"/>
            </a:solidFill>
          </p:grpSpPr>
          <p:sp>
            <p:nvSpPr>
              <p:cNvPr id="788" name="Freeform 15">
                <a:extLst>
                  <a:ext uri="{FF2B5EF4-FFF2-40B4-BE49-F238E27FC236}">
                    <a16:creationId xmlns:a16="http://schemas.microsoft.com/office/drawing/2014/main" id="{583616FC-364F-4892-93C7-A930835216B5}"/>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9" name="Rectangle 16">
                <a:extLst>
                  <a:ext uri="{FF2B5EF4-FFF2-40B4-BE49-F238E27FC236}">
                    <a16:creationId xmlns:a16="http://schemas.microsoft.com/office/drawing/2014/main" id="{1F9992F9-3E0D-4040-A4A2-E2158CAB0723}"/>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0" name="Rectangle 17">
                <a:extLst>
                  <a:ext uri="{FF2B5EF4-FFF2-40B4-BE49-F238E27FC236}">
                    <a16:creationId xmlns:a16="http://schemas.microsoft.com/office/drawing/2014/main" id="{2821007F-245C-46AC-B233-02A586D5FB56}"/>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1" name="Rectangle 18">
                <a:extLst>
                  <a:ext uri="{FF2B5EF4-FFF2-40B4-BE49-F238E27FC236}">
                    <a16:creationId xmlns:a16="http://schemas.microsoft.com/office/drawing/2014/main" id="{650E69DE-504D-4FC1-AF66-5A0DDCF631B1}"/>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2" name="Rectangle 19">
                <a:extLst>
                  <a:ext uri="{FF2B5EF4-FFF2-40B4-BE49-F238E27FC236}">
                    <a16:creationId xmlns:a16="http://schemas.microsoft.com/office/drawing/2014/main" id="{01AF332E-8D7D-4628-B754-9F22BF36758B}"/>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3" name="Rectangle 20">
                <a:extLst>
                  <a:ext uri="{FF2B5EF4-FFF2-40B4-BE49-F238E27FC236}">
                    <a16:creationId xmlns:a16="http://schemas.microsoft.com/office/drawing/2014/main" id="{9B4E1811-5678-407D-A5A1-CEAF1249B42A}"/>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94" name="Group 14">
              <a:extLst>
                <a:ext uri="{FF2B5EF4-FFF2-40B4-BE49-F238E27FC236}">
                  <a16:creationId xmlns:a16="http://schemas.microsoft.com/office/drawing/2014/main" id="{09EF3FEE-0CB0-496E-B2EA-859EC44C20AB}"/>
                </a:ext>
              </a:extLst>
            </p:cNvPr>
            <p:cNvGrpSpPr>
              <a:grpSpLocks noChangeAspect="1"/>
            </p:cNvGrpSpPr>
            <p:nvPr/>
          </p:nvGrpSpPr>
          <p:grpSpPr bwMode="auto">
            <a:xfrm>
              <a:off x="7176976" y="2064654"/>
              <a:ext cx="316706" cy="292406"/>
              <a:chOff x="803" y="803"/>
              <a:chExt cx="404" cy="373"/>
            </a:xfrm>
            <a:solidFill>
              <a:schemeClr val="accent1"/>
            </a:solidFill>
          </p:grpSpPr>
          <p:sp>
            <p:nvSpPr>
              <p:cNvPr id="795" name="Freeform 15">
                <a:extLst>
                  <a:ext uri="{FF2B5EF4-FFF2-40B4-BE49-F238E27FC236}">
                    <a16:creationId xmlns:a16="http://schemas.microsoft.com/office/drawing/2014/main" id="{08E1E882-E556-411D-AEA8-7671839EE972}"/>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6" name="Rectangle 16">
                <a:extLst>
                  <a:ext uri="{FF2B5EF4-FFF2-40B4-BE49-F238E27FC236}">
                    <a16:creationId xmlns:a16="http://schemas.microsoft.com/office/drawing/2014/main" id="{DE1DDFED-74F3-42FA-BDF7-97F9FB9E135F}"/>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7" name="Rectangle 17">
                <a:extLst>
                  <a:ext uri="{FF2B5EF4-FFF2-40B4-BE49-F238E27FC236}">
                    <a16:creationId xmlns:a16="http://schemas.microsoft.com/office/drawing/2014/main" id="{13CC2740-CF98-4DA9-A705-FD7B06D9813A}"/>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8" name="Rectangle 18">
                <a:extLst>
                  <a:ext uri="{FF2B5EF4-FFF2-40B4-BE49-F238E27FC236}">
                    <a16:creationId xmlns:a16="http://schemas.microsoft.com/office/drawing/2014/main" id="{FC445B69-DA4A-4B62-A7BB-3453B6EDD45F}"/>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9" name="Rectangle 19">
                <a:extLst>
                  <a:ext uri="{FF2B5EF4-FFF2-40B4-BE49-F238E27FC236}">
                    <a16:creationId xmlns:a16="http://schemas.microsoft.com/office/drawing/2014/main" id="{650114DC-2456-4124-8BCF-BB77DA91B54C}"/>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0" name="Rectangle 20">
                <a:extLst>
                  <a:ext uri="{FF2B5EF4-FFF2-40B4-BE49-F238E27FC236}">
                    <a16:creationId xmlns:a16="http://schemas.microsoft.com/office/drawing/2014/main" id="{37F4B1C7-A1FD-44AC-9295-65404E7BE733}"/>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08" name="Group 14">
              <a:extLst>
                <a:ext uri="{FF2B5EF4-FFF2-40B4-BE49-F238E27FC236}">
                  <a16:creationId xmlns:a16="http://schemas.microsoft.com/office/drawing/2014/main" id="{127166EF-C2F2-4883-BE5E-AAD7DA47F6B0}"/>
                </a:ext>
              </a:extLst>
            </p:cNvPr>
            <p:cNvGrpSpPr>
              <a:grpSpLocks noChangeAspect="1"/>
            </p:cNvGrpSpPr>
            <p:nvPr/>
          </p:nvGrpSpPr>
          <p:grpSpPr bwMode="auto">
            <a:xfrm>
              <a:off x="8561710" y="2179574"/>
              <a:ext cx="316706" cy="292406"/>
              <a:chOff x="803" y="803"/>
              <a:chExt cx="404" cy="373"/>
            </a:xfrm>
            <a:solidFill>
              <a:schemeClr val="accent1"/>
            </a:solidFill>
          </p:grpSpPr>
          <p:sp>
            <p:nvSpPr>
              <p:cNvPr id="809" name="Freeform 15">
                <a:extLst>
                  <a:ext uri="{FF2B5EF4-FFF2-40B4-BE49-F238E27FC236}">
                    <a16:creationId xmlns:a16="http://schemas.microsoft.com/office/drawing/2014/main" id="{DBB2D563-349F-4ADF-B49A-D40DD2C66319}"/>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0" name="Rectangle 16">
                <a:extLst>
                  <a:ext uri="{FF2B5EF4-FFF2-40B4-BE49-F238E27FC236}">
                    <a16:creationId xmlns:a16="http://schemas.microsoft.com/office/drawing/2014/main" id="{292963C0-BCCC-425C-8526-A321E1B34CD6}"/>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1" name="Rectangle 17">
                <a:extLst>
                  <a:ext uri="{FF2B5EF4-FFF2-40B4-BE49-F238E27FC236}">
                    <a16:creationId xmlns:a16="http://schemas.microsoft.com/office/drawing/2014/main" id="{53F2AC83-BCD3-448D-9043-FDB1080791E3}"/>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2" name="Rectangle 18">
                <a:extLst>
                  <a:ext uri="{FF2B5EF4-FFF2-40B4-BE49-F238E27FC236}">
                    <a16:creationId xmlns:a16="http://schemas.microsoft.com/office/drawing/2014/main" id="{48BDEE3F-649A-475C-AABF-B489CC544033}"/>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3" name="Rectangle 19">
                <a:extLst>
                  <a:ext uri="{FF2B5EF4-FFF2-40B4-BE49-F238E27FC236}">
                    <a16:creationId xmlns:a16="http://schemas.microsoft.com/office/drawing/2014/main" id="{9638015D-2007-4E8E-8A7A-EC6101DB4324}"/>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4" name="Rectangle 20">
                <a:extLst>
                  <a:ext uri="{FF2B5EF4-FFF2-40B4-BE49-F238E27FC236}">
                    <a16:creationId xmlns:a16="http://schemas.microsoft.com/office/drawing/2014/main" id="{D664A3B2-7D31-44CC-B93A-3992E7DEEFF5}"/>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900" name="Gruppieren 899">
            <a:extLst>
              <a:ext uri="{FF2B5EF4-FFF2-40B4-BE49-F238E27FC236}">
                <a16:creationId xmlns:a16="http://schemas.microsoft.com/office/drawing/2014/main" id="{B8DE5188-47CB-4953-A74E-6A63AE815F07}"/>
              </a:ext>
            </a:extLst>
          </p:cNvPr>
          <p:cNvGrpSpPr/>
          <p:nvPr/>
        </p:nvGrpSpPr>
        <p:grpSpPr>
          <a:xfrm>
            <a:off x="9207114" y="1342195"/>
            <a:ext cx="2400611" cy="2148864"/>
            <a:chOff x="9420021" y="1095372"/>
            <a:chExt cx="2400611" cy="2148864"/>
          </a:xfrm>
        </p:grpSpPr>
        <p:cxnSp>
          <p:nvCxnSpPr>
            <p:cNvPr id="716" name="Gerader Verbinder 715">
              <a:extLst>
                <a:ext uri="{FF2B5EF4-FFF2-40B4-BE49-F238E27FC236}">
                  <a16:creationId xmlns:a16="http://schemas.microsoft.com/office/drawing/2014/main" id="{3B7624EE-DD3C-41F7-934F-A30FD7B912BE}"/>
                </a:ext>
              </a:extLst>
            </p:cNvPr>
            <p:cNvCxnSpPr>
              <a:cxnSpLocks/>
            </p:cNvCxnSpPr>
            <p:nvPr/>
          </p:nvCxnSpPr>
          <p:spPr>
            <a:xfrm flipH="1">
              <a:off x="10158799" y="1551870"/>
              <a:ext cx="155547" cy="24621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7" name="Gerader Verbinder 716">
              <a:extLst>
                <a:ext uri="{FF2B5EF4-FFF2-40B4-BE49-F238E27FC236}">
                  <a16:creationId xmlns:a16="http://schemas.microsoft.com/office/drawing/2014/main" id="{A1E4CA92-5C2E-45C3-8763-FD58B48503AC}"/>
                </a:ext>
              </a:extLst>
            </p:cNvPr>
            <p:cNvCxnSpPr>
              <a:cxnSpLocks/>
            </p:cNvCxnSpPr>
            <p:nvPr/>
          </p:nvCxnSpPr>
          <p:spPr>
            <a:xfrm flipH="1">
              <a:off x="9918463" y="1382766"/>
              <a:ext cx="222114" cy="1395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8" name="Gerader Verbinder 717">
              <a:extLst>
                <a:ext uri="{FF2B5EF4-FFF2-40B4-BE49-F238E27FC236}">
                  <a16:creationId xmlns:a16="http://schemas.microsoft.com/office/drawing/2014/main" id="{E7148979-D682-48B2-AE5E-3503169DB95C}"/>
                </a:ext>
              </a:extLst>
            </p:cNvPr>
            <p:cNvCxnSpPr>
              <a:cxnSpLocks/>
            </p:cNvCxnSpPr>
            <p:nvPr/>
          </p:nvCxnSpPr>
          <p:spPr>
            <a:xfrm flipH="1" flipV="1">
              <a:off x="9736084" y="1716183"/>
              <a:ext cx="138458" cy="2134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6" name="Gerader Verbinder 645">
              <a:extLst>
                <a:ext uri="{FF2B5EF4-FFF2-40B4-BE49-F238E27FC236}">
                  <a16:creationId xmlns:a16="http://schemas.microsoft.com/office/drawing/2014/main" id="{0045C516-1784-4A3D-B6A7-78493562EC8B}"/>
                </a:ext>
              </a:extLst>
            </p:cNvPr>
            <p:cNvCxnSpPr>
              <a:cxnSpLocks/>
            </p:cNvCxnSpPr>
            <p:nvPr/>
          </p:nvCxnSpPr>
          <p:spPr>
            <a:xfrm flipH="1">
              <a:off x="10905223" y="1731278"/>
              <a:ext cx="87766" cy="632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7" name="Gerader Verbinder 646">
              <a:extLst>
                <a:ext uri="{FF2B5EF4-FFF2-40B4-BE49-F238E27FC236}">
                  <a16:creationId xmlns:a16="http://schemas.microsoft.com/office/drawing/2014/main" id="{B854334C-1751-4547-A13F-037BA2083BCB}"/>
                </a:ext>
              </a:extLst>
            </p:cNvPr>
            <p:cNvCxnSpPr>
              <a:cxnSpLocks/>
            </p:cNvCxnSpPr>
            <p:nvPr/>
          </p:nvCxnSpPr>
          <p:spPr>
            <a:xfrm flipH="1">
              <a:off x="11295869" y="2256549"/>
              <a:ext cx="75832" cy="811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8" name="Gerader Verbinder 647">
              <a:extLst>
                <a:ext uri="{FF2B5EF4-FFF2-40B4-BE49-F238E27FC236}">
                  <a16:creationId xmlns:a16="http://schemas.microsoft.com/office/drawing/2014/main" id="{63753557-ACD3-4CF5-A793-D1A64E422C0D}"/>
                </a:ext>
              </a:extLst>
            </p:cNvPr>
            <p:cNvCxnSpPr>
              <a:cxnSpLocks/>
            </p:cNvCxnSpPr>
            <p:nvPr/>
          </p:nvCxnSpPr>
          <p:spPr>
            <a:xfrm>
              <a:off x="10807922" y="2134684"/>
              <a:ext cx="71582" cy="845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3" name="Gerader Verbinder 652">
              <a:extLst>
                <a:ext uri="{FF2B5EF4-FFF2-40B4-BE49-F238E27FC236}">
                  <a16:creationId xmlns:a16="http://schemas.microsoft.com/office/drawing/2014/main" id="{BB093991-2B35-44C7-AAF8-FF3442078E53}"/>
                </a:ext>
              </a:extLst>
            </p:cNvPr>
            <p:cNvCxnSpPr>
              <a:cxnSpLocks/>
            </p:cNvCxnSpPr>
            <p:nvPr/>
          </p:nvCxnSpPr>
          <p:spPr>
            <a:xfrm>
              <a:off x="11302472" y="1749567"/>
              <a:ext cx="89537" cy="9642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4" name="Gerader Verbinder 653">
              <a:extLst>
                <a:ext uri="{FF2B5EF4-FFF2-40B4-BE49-F238E27FC236}">
                  <a16:creationId xmlns:a16="http://schemas.microsoft.com/office/drawing/2014/main" id="{56F7E11D-D748-47DD-A118-0A06C1DB30BD}"/>
                </a:ext>
              </a:extLst>
            </p:cNvPr>
            <p:cNvCxnSpPr>
              <a:cxnSpLocks/>
            </p:cNvCxnSpPr>
            <p:nvPr/>
          </p:nvCxnSpPr>
          <p:spPr>
            <a:xfrm>
              <a:off x="10953981" y="1970509"/>
              <a:ext cx="426322" cy="902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5" name="Gerader Verbinder 654">
              <a:extLst>
                <a:ext uri="{FF2B5EF4-FFF2-40B4-BE49-F238E27FC236}">
                  <a16:creationId xmlns:a16="http://schemas.microsoft.com/office/drawing/2014/main" id="{798BD0E3-81A4-412F-BA01-4B6369A9A06B}"/>
                </a:ext>
              </a:extLst>
            </p:cNvPr>
            <p:cNvCxnSpPr>
              <a:cxnSpLocks/>
            </p:cNvCxnSpPr>
            <p:nvPr/>
          </p:nvCxnSpPr>
          <p:spPr>
            <a:xfrm flipV="1">
              <a:off x="11120631" y="1784885"/>
              <a:ext cx="33657" cy="3902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0" name="Gerader Verbinder 589">
              <a:extLst>
                <a:ext uri="{FF2B5EF4-FFF2-40B4-BE49-F238E27FC236}">
                  <a16:creationId xmlns:a16="http://schemas.microsoft.com/office/drawing/2014/main" id="{B3354CAF-8E43-4FB3-BA5F-84D0128D10CA}"/>
                </a:ext>
              </a:extLst>
            </p:cNvPr>
            <p:cNvCxnSpPr>
              <a:cxnSpLocks/>
            </p:cNvCxnSpPr>
            <p:nvPr/>
          </p:nvCxnSpPr>
          <p:spPr>
            <a:xfrm flipH="1" flipV="1">
              <a:off x="10061973" y="2599895"/>
              <a:ext cx="268039" cy="105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1" name="Gerader Verbinder 590">
              <a:extLst>
                <a:ext uri="{FF2B5EF4-FFF2-40B4-BE49-F238E27FC236}">
                  <a16:creationId xmlns:a16="http://schemas.microsoft.com/office/drawing/2014/main" id="{EF8128C6-DE13-42EF-8339-DE7118848584}"/>
                </a:ext>
              </a:extLst>
            </p:cNvPr>
            <p:cNvCxnSpPr>
              <a:cxnSpLocks/>
            </p:cNvCxnSpPr>
            <p:nvPr/>
          </p:nvCxnSpPr>
          <p:spPr>
            <a:xfrm flipH="1">
              <a:off x="10405538" y="2804764"/>
              <a:ext cx="101641" cy="1585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Gerader Verbinder 594">
              <a:extLst>
                <a:ext uri="{FF2B5EF4-FFF2-40B4-BE49-F238E27FC236}">
                  <a16:creationId xmlns:a16="http://schemas.microsoft.com/office/drawing/2014/main" id="{120801E5-87C9-4464-81E9-72FAD48567A7}"/>
                </a:ext>
              </a:extLst>
            </p:cNvPr>
            <p:cNvCxnSpPr>
              <a:cxnSpLocks/>
            </p:cNvCxnSpPr>
            <p:nvPr/>
          </p:nvCxnSpPr>
          <p:spPr>
            <a:xfrm flipH="1" flipV="1">
              <a:off x="9952806" y="2811645"/>
              <a:ext cx="50334" cy="550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7" name="Freihandform: Form 586">
              <a:extLst>
                <a:ext uri="{FF2B5EF4-FFF2-40B4-BE49-F238E27FC236}">
                  <a16:creationId xmlns:a16="http://schemas.microsoft.com/office/drawing/2014/main" id="{A69082DA-FBA1-4806-9B76-BAD995AD6BCC}"/>
                </a:ext>
              </a:extLst>
            </p:cNvPr>
            <p:cNvSpPr/>
            <p:nvPr/>
          </p:nvSpPr>
          <p:spPr bwMode="gray">
            <a:xfrm>
              <a:off x="9420021" y="1095372"/>
              <a:ext cx="1144082" cy="1136136"/>
            </a:xfrm>
            <a:custGeom>
              <a:avLst/>
              <a:gdLst>
                <a:gd name="connsiteX0" fmla="*/ 136479 w 1256294"/>
                <a:gd name="connsiteY0" fmla="*/ 278646 h 1279091"/>
                <a:gd name="connsiteX1" fmla="*/ 1131841 w 1256294"/>
                <a:gd name="connsiteY1" fmla="*/ 4802 h 1279091"/>
                <a:gd name="connsiteX2" fmla="*/ 1229473 w 1256294"/>
                <a:gd name="connsiteY2" fmla="*/ 526296 h 1279091"/>
                <a:gd name="connsiteX3" fmla="*/ 1022304 w 1256294"/>
                <a:gd name="connsiteY3" fmla="*/ 735846 h 1279091"/>
                <a:gd name="connsiteX4" fmla="*/ 1015160 w 1256294"/>
                <a:gd name="connsiteY4" fmla="*/ 1107321 h 1279091"/>
                <a:gd name="connsiteX5" fmla="*/ 636541 w 1256294"/>
                <a:gd name="connsiteY5" fmla="*/ 1269246 h 1279091"/>
                <a:gd name="connsiteX6" fmla="*/ 217441 w 1256294"/>
                <a:gd name="connsiteY6" fmla="*/ 838240 h 1279091"/>
                <a:gd name="connsiteX7" fmla="*/ 17416 w 1256294"/>
                <a:gd name="connsiteY7" fmla="*/ 478671 h 1279091"/>
                <a:gd name="connsiteX8" fmla="*/ 136479 w 1256294"/>
                <a:gd name="connsiteY8" fmla="*/ 278646 h 127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294" h="1279091">
                  <a:moveTo>
                    <a:pt x="136479" y="278646"/>
                  </a:moveTo>
                  <a:cubicBezTo>
                    <a:pt x="322217" y="199668"/>
                    <a:pt x="949675" y="-36473"/>
                    <a:pt x="1131841" y="4802"/>
                  </a:cubicBezTo>
                  <a:cubicBezTo>
                    <a:pt x="1314007" y="46077"/>
                    <a:pt x="1247729" y="404455"/>
                    <a:pt x="1229473" y="526296"/>
                  </a:cubicBezTo>
                  <a:cubicBezTo>
                    <a:pt x="1211217" y="648137"/>
                    <a:pt x="1058023" y="639009"/>
                    <a:pt x="1022304" y="735846"/>
                  </a:cubicBezTo>
                  <a:cubicBezTo>
                    <a:pt x="986585" y="832683"/>
                    <a:pt x="1079454" y="1018421"/>
                    <a:pt x="1015160" y="1107321"/>
                  </a:cubicBezTo>
                  <a:cubicBezTo>
                    <a:pt x="950866" y="1196221"/>
                    <a:pt x="769494" y="1314093"/>
                    <a:pt x="636541" y="1269246"/>
                  </a:cubicBezTo>
                  <a:cubicBezTo>
                    <a:pt x="503588" y="1224399"/>
                    <a:pt x="320629" y="970003"/>
                    <a:pt x="217441" y="838240"/>
                  </a:cubicBezTo>
                  <a:cubicBezTo>
                    <a:pt x="114253" y="706478"/>
                    <a:pt x="30910" y="571540"/>
                    <a:pt x="17416" y="478671"/>
                  </a:cubicBezTo>
                  <a:cubicBezTo>
                    <a:pt x="3922" y="385802"/>
                    <a:pt x="-49259" y="357624"/>
                    <a:pt x="136479" y="278646"/>
                  </a:cubicBezTo>
                  <a:close/>
                </a:path>
              </a:pathLst>
            </a:cu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8" name="Freihandform: Form 587">
              <a:extLst>
                <a:ext uri="{FF2B5EF4-FFF2-40B4-BE49-F238E27FC236}">
                  <a16:creationId xmlns:a16="http://schemas.microsoft.com/office/drawing/2014/main" id="{EB789632-EDE9-440F-8CAF-26A953F0867A}"/>
                </a:ext>
              </a:extLst>
            </p:cNvPr>
            <p:cNvSpPr/>
            <p:nvPr/>
          </p:nvSpPr>
          <p:spPr bwMode="gray">
            <a:xfrm>
              <a:off x="9562295" y="2355484"/>
              <a:ext cx="1225194" cy="888752"/>
            </a:xfrm>
            <a:custGeom>
              <a:avLst/>
              <a:gdLst>
                <a:gd name="connsiteX0" fmla="*/ 1250649 w 1321406"/>
                <a:gd name="connsiteY0" fmla="*/ 439998 h 940933"/>
                <a:gd name="connsiteX1" fmla="*/ 779162 w 1321406"/>
                <a:gd name="connsiteY1" fmla="*/ 930535 h 940933"/>
                <a:gd name="connsiteX2" fmla="*/ 283862 w 1321406"/>
                <a:gd name="connsiteY2" fmla="*/ 725748 h 940933"/>
                <a:gd name="connsiteX3" fmla="*/ 14780 w 1321406"/>
                <a:gd name="connsiteY3" fmla="*/ 161391 h 940933"/>
                <a:gd name="connsiteX4" fmla="*/ 722012 w 1321406"/>
                <a:gd name="connsiteY4" fmla="*/ 1848 h 940933"/>
                <a:gd name="connsiteX5" fmla="*/ 1264937 w 1321406"/>
                <a:gd name="connsiteY5" fmla="*/ 99479 h 940933"/>
                <a:gd name="connsiteX6" fmla="*/ 1250649 w 1321406"/>
                <a:gd name="connsiteY6" fmla="*/ 439998 h 9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406" h="940933">
                  <a:moveTo>
                    <a:pt x="1250649" y="439998"/>
                  </a:moveTo>
                  <a:cubicBezTo>
                    <a:pt x="1169687" y="578507"/>
                    <a:pt x="940293" y="882910"/>
                    <a:pt x="779162" y="930535"/>
                  </a:cubicBezTo>
                  <a:cubicBezTo>
                    <a:pt x="618031" y="978160"/>
                    <a:pt x="411259" y="853939"/>
                    <a:pt x="283862" y="725748"/>
                  </a:cubicBezTo>
                  <a:cubicBezTo>
                    <a:pt x="156465" y="597557"/>
                    <a:pt x="-58245" y="282041"/>
                    <a:pt x="14780" y="161391"/>
                  </a:cubicBezTo>
                  <a:cubicBezTo>
                    <a:pt x="87805" y="40741"/>
                    <a:pt x="513653" y="12167"/>
                    <a:pt x="722012" y="1848"/>
                  </a:cubicBezTo>
                  <a:cubicBezTo>
                    <a:pt x="930371" y="-8471"/>
                    <a:pt x="1178021" y="24470"/>
                    <a:pt x="1264937" y="99479"/>
                  </a:cubicBezTo>
                  <a:cubicBezTo>
                    <a:pt x="1351853" y="174488"/>
                    <a:pt x="1331611" y="301489"/>
                    <a:pt x="1250649" y="439998"/>
                  </a:cubicBezTo>
                  <a:close/>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9" name="Freihandform: Form 588">
              <a:extLst>
                <a:ext uri="{FF2B5EF4-FFF2-40B4-BE49-F238E27FC236}">
                  <a16:creationId xmlns:a16="http://schemas.microsoft.com/office/drawing/2014/main" id="{48835187-C62A-4982-934D-6F6B7D3140E2}"/>
                </a:ext>
              </a:extLst>
            </p:cNvPr>
            <p:cNvSpPr/>
            <p:nvPr/>
          </p:nvSpPr>
          <p:spPr bwMode="gray">
            <a:xfrm>
              <a:off x="10457575" y="1314503"/>
              <a:ext cx="1363057" cy="1336457"/>
            </a:xfrm>
            <a:custGeom>
              <a:avLst/>
              <a:gdLst>
                <a:gd name="connsiteX0" fmla="*/ 284687 w 1415005"/>
                <a:gd name="connsiteY0" fmla="*/ 366172 h 1524516"/>
                <a:gd name="connsiteX1" fmla="*/ 849837 w 1415005"/>
                <a:gd name="connsiteY1" fmla="*/ 10572 h 1524516"/>
                <a:gd name="connsiteX2" fmla="*/ 1411812 w 1415005"/>
                <a:gd name="connsiteY2" fmla="*/ 785272 h 1524516"/>
                <a:gd name="connsiteX3" fmla="*/ 1059387 w 1415005"/>
                <a:gd name="connsiteY3" fmla="*/ 1312322 h 1524516"/>
                <a:gd name="connsiteX4" fmla="*/ 649812 w 1415005"/>
                <a:gd name="connsiteY4" fmla="*/ 1499647 h 1524516"/>
                <a:gd name="connsiteX5" fmla="*/ 11637 w 1415005"/>
                <a:gd name="connsiteY5" fmla="*/ 797972 h 1524516"/>
                <a:gd name="connsiteX6" fmla="*/ 284687 w 1415005"/>
                <a:gd name="connsiteY6" fmla="*/ 366172 h 152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005" h="1524516">
                  <a:moveTo>
                    <a:pt x="284687" y="366172"/>
                  </a:moveTo>
                  <a:cubicBezTo>
                    <a:pt x="424387" y="234939"/>
                    <a:pt x="661983" y="-59278"/>
                    <a:pt x="849837" y="10572"/>
                  </a:cubicBezTo>
                  <a:cubicBezTo>
                    <a:pt x="1037691" y="80422"/>
                    <a:pt x="1376887" y="568314"/>
                    <a:pt x="1411812" y="785272"/>
                  </a:cubicBezTo>
                  <a:cubicBezTo>
                    <a:pt x="1446737" y="1002230"/>
                    <a:pt x="1186387" y="1193260"/>
                    <a:pt x="1059387" y="1312322"/>
                  </a:cubicBezTo>
                  <a:cubicBezTo>
                    <a:pt x="932387" y="1431384"/>
                    <a:pt x="824437" y="1585372"/>
                    <a:pt x="649812" y="1499647"/>
                  </a:cubicBezTo>
                  <a:cubicBezTo>
                    <a:pt x="475187" y="1413922"/>
                    <a:pt x="73020" y="986355"/>
                    <a:pt x="11637" y="797972"/>
                  </a:cubicBezTo>
                  <a:cubicBezTo>
                    <a:pt x="-49746" y="609589"/>
                    <a:pt x="144987" y="497405"/>
                    <a:pt x="284687" y="366172"/>
                  </a:cubicBezTo>
                  <a:close/>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24" name="Group 14">
              <a:extLst>
                <a:ext uri="{FF2B5EF4-FFF2-40B4-BE49-F238E27FC236}">
                  <a16:creationId xmlns:a16="http://schemas.microsoft.com/office/drawing/2014/main" id="{52DC1F9E-5720-48E1-A168-D5409EA52B7B}"/>
                </a:ext>
              </a:extLst>
            </p:cNvPr>
            <p:cNvGrpSpPr>
              <a:grpSpLocks noChangeAspect="1"/>
            </p:cNvGrpSpPr>
            <p:nvPr/>
          </p:nvGrpSpPr>
          <p:grpSpPr bwMode="auto">
            <a:xfrm>
              <a:off x="10047034" y="2873769"/>
              <a:ext cx="316706" cy="292406"/>
              <a:chOff x="803" y="803"/>
              <a:chExt cx="404" cy="373"/>
            </a:xfrm>
            <a:solidFill>
              <a:schemeClr val="accent1"/>
            </a:solidFill>
          </p:grpSpPr>
          <p:sp>
            <p:nvSpPr>
              <p:cNvPr id="825" name="Freeform 15">
                <a:extLst>
                  <a:ext uri="{FF2B5EF4-FFF2-40B4-BE49-F238E27FC236}">
                    <a16:creationId xmlns:a16="http://schemas.microsoft.com/office/drawing/2014/main" id="{A650F146-6FF6-4BF4-A54D-3A08935AD9FA}"/>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6" name="Rectangle 16">
                <a:extLst>
                  <a:ext uri="{FF2B5EF4-FFF2-40B4-BE49-F238E27FC236}">
                    <a16:creationId xmlns:a16="http://schemas.microsoft.com/office/drawing/2014/main" id="{180AA71B-B27C-450A-A5B9-6F4EA1433445}"/>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7" name="Rectangle 17">
                <a:extLst>
                  <a:ext uri="{FF2B5EF4-FFF2-40B4-BE49-F238E27FC236}">
                    <a16:creationId xmlns:a16="http://schemas.microsoft.com/office/drawing/2014/main" id="{A3A907FD-918C-4BFC-BF33-BE3616802AA5}"/>
                  </a:ext>
                </a:extLst>
              </p:cNvPr>
              <p:cNvSpPr>
                <a:spLocks noChangeArrowheads="1"/>
              </p:cNvSpPr>
              <p:nvPr/>
            </p:nvSpPr>
            <p:spPr bwMode="auto">
              <a:xfrm>
                <a:off x="1067" y="947"/>
                <a:ext cx="93" cy="82"/>
              </a:xfrm>
              <a:prstGeom prst="rect">
                <a:avLst/>
              </a:prstGeom>
              <a:solidFill>
                <a:schemeClr val="accent4"/>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8" name="Rectangle 18">
                <a:extLst>
                  <a:ext uri="{FF2B5EF4-FFF2-40B4-BE49-F238E27FC236}">
                    <a16:creationId xmlns:a16="http://schemas.microsoft.com/office/drawing/2014/main" id="{4B42BA38-6925-495B-B081-C630EECAEBF8}"/>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9" name="Rectangle 19">
                <a:extLst>
                  <a:ext uri="{FF2B5EF4-FFF2-40B4-BE49-F238E27FC236}">
                    <a16:creationId xmlns:a16="http://schemas.microsoft.com/office/drawing/2014/main" id="{B943FAD2-908A-4867-B7BB-1335328688A7}"/>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0" name="Rectangle 20">
                <a:extLst>
                  <a:ext uri="{FF2B5EF4-FFF2-40B4-BE49-F238E27FC236}">
                    <a16:creationId xmlns:a16="http://schemas.microsoft.com/office/drawing/2014/main" id="{A9D9F1FD-B401-4925-B5FA-145BB07203DB}"/>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31" name="Group 14">
              <a:extLst>
                <a:ext uri="{FF2B5EF4-FFF2-40B4-BE49-F238E27FC236}">
                  <a16:creationId xmlns:a16="http://schemas.microsoft.com/office/drawing/2014/main" id="{97DA83A5-E711-4EEC-94C1-CF0C6F8A0C26}"/>
                </a:ext>
              </a:extLst>
            </p:cNvPr>
            <p:cNvGrpSpPr>
              <a:grpSpLocks noChangeAspect="1"/>
            </p:cNvGrpSpPr>
            <p:nvPr/>
          </p:nvGrpSpPr>
          <p:grpSpPr bwMode="auto">
            <a:xfrm>
              <a:off x="9708538" y="2444278"/>
              <a:ext cx="316706" cy="292406"/>
              <a:chOff x="803" y="803"/>
              <a:chExt cx="404" cy="373"/>
            </a:xfrm>
            <a:solidFill>
              <a:schemeClr val="accent1"/>
            </a:solidFill>
          </p:grpSpPr>
          <p:sp>
            <p:nvSpPr>
              <p:cNvPr id="832" name="Freeform 15">
                <a:extLst>
                  <a:ext uri="{FF2B5EF4-FFF2-40B4-BE49-F238E27FC236}">
                    <a16:creationId xmlns:a16="http://schemas.microsoft.com/office/drawing/2014/main" id="{65A60568-3CDE-44C0-9092-F1CC9887D35E}"/>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3" name="Rectangle 16">
                <a:extLst>
                  <a:ext uri="{FF2B5EF4-FFF2-40B4-BE49-F238E27FC236}">
                    <a16:creationId xmlns:a16="http://schemas.microsoft.com/office/drawing/2014/main" id="{FF5990D5-8BD1-4D55-942A-54D7B3BDF024}"/>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4" name="Rectangle 17">
                <a:extLst>
                  <a:ext uri="{FF2B5EF4-FFF2-40B4-BE49-F238E27FC236}">
                    <a16:creationId xmlns:a16="http://schemas.microsoft.com/office/drawing/2014/main" id="{576651E0-D7A7-4A2F-ABEE-1F082694174D}"/>
                  </a:ext>
                </a:extLst>
              </p:cNvPr>
              <p:cNvSpPr>
                <a:spLocks noChangeArrowheads="1"/>
              </p:cNvSpPr>
              <p:nvPr/>
            </p:nvSpPr>
            <p:spPr bwMode="auto">
              <a:xfrm>
                <a:off x="1067" y="947"/>
                <a:ext cx="93" cy="82"/>
              </a:xfrm>
              <a:prstGeom prst="rect">
                <a:avLst/>
              </a:prstGeom>
              <a:solidFill>
                <a:schemeClr val="accent4"/>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5" name="Rectangle 18">
                <a:extLst>
                  <a:ext uri="{FF2B5EF4-FFF2-40B4-BE49-F238E27FC236}">
                    <a16:creationId xmlns:a16="http://schemas.microsoft.com/office/drawing/2014/main" id="{B32FDC7C-3D45-41AE-A300-DF15CEADD31C}"/>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6" name="Rectangle 19">
                <a:extLst>
                  <a:ext uri="{FF2B5EF4-FFF2-40B4-BE49-F238E27FC236}">
                    <a16:creationId xmlns:a16="http://schemas.microsoft.com/office/drawing/2014/main" id="{628FA11C-F5B4-41AF-82EA-9A7806C14A53}"/>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7" name="Rectangle 20">
                <a:extLst>
                  <a:ext uri="{FF2B5EF4-FFF2-40B4-BE49-F238E27FC236}">
                    <a16:creationId xmlns:a16="http://schemas.microsoft.com/office/drawing/2014/main" id="{A7815923-BD74-4BB6-9338-1FBAF9C3377C}"/>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38" name="Group 14">
              <a:extLst>
                <a:ext uri="{FF2B5EF4-FFF2-40B4-BE49-F238E27FC236}">
                  <a16:creationId xmlns:a16="http://schemas.microsoft.com/office/drawing/2014/main" id="{A01A2FF0-C77C-4902-8E3E-955E95CC5D2A}"/>
                </a:ext>
              </a:extLst>
            </p:cNvPr>
            <p:cNvGrpSpPr>
              <a:grpSpLocks noChangeAspect="1"/>
            </p:cNvGrpSpPr>
            <p:nvPr/>
          </p:nvGrpSpPr>
          <p:grpSpPr bwMode="auto">
            <a:xfrm>
              <a:off x="10413195" y="2444278"/>
              <a:ext cx="316706" cy="292406"/>
              <a:chOff x="803" y="803"/>
              <a:chExt cx="404" cy="373"/>
            </a:xfrm>
            <a:solidFill>
              <a:schemeClr val="accent1"/>
            </a:solidFill>
          </p:grpSpPr>
          <p:sp>
            <p:nvSpPr>
              <p:cNvPr id="839" name="Freeform 15">
                <a:extLst>
                  <a:ext uri="{FF2B5EF4-FFF2-40B4-BE49-F238E27FC236}">
                    <a16:creationId xmlns:a16="http://schemas.microsoft.com/office/drawing/2014/main" id="{80AE7376-6166-4D79-95DA-3FC4727035FB}"/>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0" name="Rectangle 16">
                <a:extLst>
                  <a:ext uri="{FF2B5EF4-FFF2-40B4-BE49-F238E27FC236}">
                    <a16:creationId xmlns:a16="http://schemas.microsoft.com/office/drawing/2014/main" id="{E7AAF569-1F25-42BB-96A6-DD108AC0FBB2}"/>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1" name="Rectangle 17">
                <a:extLst>
                  <a:ext uri="{FF2B5EF4-FFF2-40B4-BE49-F238E27FC236}">
                    <a16:creationId xmlns:a16="http://schemas.microsoft.com/office/drawing/2014/main" id="{F7059EDE-7C8D-45EA-9751-6B000791D018}"/>
                  </a:ext>
                </a:extLst>
              </p:cNvPr>
              <p:cNvSpPr>
                <a:spLocks noChangeArrowheads="1"/>
              </p:cNvSpPr>
              <p:nvPr/>
            </p:nvSpPr>
            <p:spPr bwMode="auto">
              <a:xfrm>
                <a:off x="1067" y="947"/>
                <a:ext cx="93" cy="82"/>
              </a:xfrm>
              <a:prstGeom prst="rect">
                <a:avLst/>
              </a:prstGeom>
              <a:solidFill>
                <a:schemeClr val="accent4"/>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2" name="Rectangle 18">
                <a:extLst>
                  <a:ext uri="{FF2B5EF4-FFF2-40B4-BE49-F238E27FC236}">
                    <a16:creationId xmlns:a16="http://schemas.microsoft.com/office/drawing/2014/main" id="{97B732C1-4556-4E1E-95DB-E5621E601E4C}"/>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3" name="Rectangle 19">
                <a:extLst>
                  <a:ext uri="{FF2B5EF4-FFF2-40B4-BE49-F238E27FC236}">
                    <a16:creationId xmlns:a16="http://schemas.microsoft.com/office/drawing/2014/main" id="{B10769AC-F89A-4E61-BD56-F2338DF48A28}"/>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4" name="Rectangle 20">
                <a:extLst>
                  <a:ext uri="{FF2B5EF4-FFF2-40B4-BE49-F238E27FC236}">
                    <a16:creationId xmlns:a16="http://schemas.microsoft.com/office/drawing/2014/main" id="{EDB61B75-52DF-47AA-9B7D-70C4A78849BD}"/>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6" name="Gruppieren 845">
              <a:extLst>
                <a:ext uri="{FF2B5EF4-FFF2-40B4-BE49-F238E27FC236}">
                  <a16:creationId xmlns:a16="http://schemas.microsoft.com/office/drawing/2014/main" id="{28DF2FE5-F98A-4373-B350-F069F80C301D}"/>
                </a:ext>
              </a:extLst>
            </p:cNvPr>
            <p:cNvGrpSpPr/>
            <p:nvPr/>
          </p:nvGrpSpPr>
          <p:grpSpPr>
            <a:xfrm>
              <a:off x="9585014" y="1347892"/>
              <a:ext cx="295766" cy="292406"/>
              <a:chOff x="8994306" y="1105235"/>
              <a:chExt cx="356400" cy="329053"/>
            </a:xfrm>
          </p:grpSpPr>
          <p:sp>
            <p:nvSpPr>
              <p:cNvPr id="817" name="Freeform 15">
                <a:extLst>
                  <a:ext uri="{FF2B5EF4-FFF2-40B4-BE49-F238E27FC236}">
                    <a16:creationId xmlns:a16="http://schemas.microsoft.com/office/drawing/2014/main" id="{6E073D9E-96F6-42AD-A9C0-C79801262FA8}"/>
                  </a:ext>
                </a:extLst>
              </p:cNvPr>
              <p:cNvSpPr>
                <a:spLocks noEditPoints="1"/>
              </p:cNvSpPr>
              <p:nvPr/>
            </p:nvSpPr>
            <p:spPr bwMode="auto">
              <a:xfrm>
                <a:off x="8994306" y="1105235"/>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8" name="Rectangle 16">
                <a:extLst>
                  <a:ext uri="{FF2B5EF4-FFF2-40B4-BE49-F238E27FC236}">
                    <a16:creationId xmlns:a16="http://schemas.microsoft.com/office/drawing/2014/main" id="{10C769EC-DB07-4664-B58C-5F55228F27C8}"/>
                  </a:ext>
                </a:extLst>
              </p:cNvPr>
              <p:cNvSpPr>
                <a:spLocks noChangeArrowheads="1"/>
              </p:cNvSpPr>
              <p:nvPr/>
            </p:nvSpPr>
            <p:spPr bwMode="auto">
              <a:xfrm>
                <a:off x="9037533" y="1147580"/>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0" name="Rectangle 18">
                <a:extLst>
                  <a:ext uri="{FF2B5EF4-FFF2-40B4-BE49-F238E27FC236}">
                    <a16:creationId xmlns:a16="http://schemas.microsoft.com/office/drawing/2014/main" id="{F2758AEE-5B52-44D2-85D4-406C99507095}"/>
                  </a:ext>
                </a:extLst>
              </p:cNvPr>
              <p:cNvSpPr>
                <a:spLocks noChangeArrowheads="1"/>
              </p:cNvSpPr>
              <p:nvPr/>
            </p:nvSpPr>
            <p:spPr bwMode="auto">
              <a:xfrm>
                <a:off x="9037533" y="1232269"/>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1" name="Rectangle 19">
                <a:extLst>
                  <a:ext uri="{FF2B5EF4-FFF2-40B4-BE49-F238E27FC236}">
                    <a16:creationId xmlns:a16="http://schemas.microsoft.com/office/drawing/2014/main" id="{2536072D-45D7-4223-B5A1-57D085FCC5C0}"/>
                  </a:ext>
                </a:extLst>
              </p:cNvPr>
              <p:cNvSpPr>
                <a:spLocks noChangeArrowheads="1"/>
              </p:cNvSpPr>
              <p:nvPr/>
            </p:nvSpPr>
            <p:spPr bwMode="auto">
              <a:xfrm>
                <a:off x="9037533" y="1259616"/>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2" name="Rectangle 20">
                <a:extLst>
                  <a:ext uri="{FF2B5EF4-FFF2-40B4-BE49-F238E27FC236}">
                    <a16:creationId xmlns:a16="http://schemas.microsoft.com/office/drawing/2014/main" id="{27D4FB8B-1B46-449E-BA86-9D3114BF56CB}"/>
                  </a:ext>
                </a:extLst>
              </p:cNvPr>
              <p:cNvSpPr>
                <a:spLocks noChangeArrowheads="1"/>
              </p:cNvSpPr>
              <p:nvPr/>
            </p:nvSpPr>
            <p:spPr bwMode="auto">
              <a:xfrm>
                <a:off x="9037533" y="1287846"/>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5" name="Ellipse 844">
                <a:extLst>
                  <a:ext uri="{FF2B5EF4-FFF2-40B4-BE49-F238E27FC236}">
                    <a16:creationId xmlns:a16="http://schemas.microsoft.com/office/drawing/2014/main" id="{612E8AAD-4F43-4D25-948B-9D33927CE201}"/>
                  </a:ext>
                </a:extLst>
              </p:cNvPr>
              <p:cNvSpPr/>
              <p:nvPr/>
            </p:nvSpPr>
            <p:spPr bwMode="gray">
              <a:xfrm>
                <a:off x="9227201" y="1232269"/>
                <a:ext cx="828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7" name="Gruppieren 846">
              <a:extLst>
                <a:ext uri="{FF2B5EF4-FFF2-40B4-BE49-F238E27FC236}">
                  <a16:creationId xmlns:a16="http://schemas.microsoft.com/office/drawing/2014/main" id="{509A6ECD-F675-4458-A2F5-6FEAB232E1BB}"/>
                </a:ext>
              </a:extLst>
            </p:cNvPr>
            <p:cNvGrpSpPr/>
            <p:nvPr/>
          </p:nvGrpSpPr>
          <p:grpSpPr>
            <a:xfrm>
              <a:off x="10206204" y="1184504"/>
              <a:ext cx="295766" cy="292406"/>
              <a:chOff x="8994306" y="1105235"/>
              <a:chExt cx="356400" cy="329053"/>
            </a:xfrm>
          </p:grpSpPr>
          <p:sp>
            <p:nvSpPr>
              <p:cNvPr id="848" name="Freeform 15">
                <a:extLst>
                  <a:ext uri="{FF2B5EF4-FFF2-40B4-BE49-F238E27FC236}">
                    <a16:creationId xmlns:a16="http://schemas.microsoft.com/office/drawing/2014/main" id="{44CE2AD3-2027-4702-9678-17F049CF2230}"/>
                  </a:ext>
                </a:extLst>
              </p:cNvPr>
              <p:cNvSpPr>
                <a:spLocks noEditPoints="1"/>
              </p:cNvSpPr>
              <p:nvPr/>
            </p:nvSpPr>
            <p:spPr bwMode="auto">
              <a:xfrm>
                <a:off x="8994306" y="1105235"/>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9" name="Rectangle 16">
                <a:extLst>
                  <a:ext uri="{FF2B5EF4-FFF2-40B4-BE49-F238E27FC236}">
                    <a16:creationId xmlns:a16="http://schemas.microsoft.com/office/drawing/2014/main" id="{9572E4E6-0E05-40C9-849B-6D476CA46E01}"/>
                  </a:ext>
                </a:extLst>
              </p:cNvPr>
              <p:cNvSpPr>
                <a:spLocks noChangeArrowheads="1"/>
              </p:cNvSpPr>
              <p:nvPr/>
            </p:nvSpPr>
            <p:spPr bwMode="auto">
              <a:xfrm>
                <a:off x="9037533" y="1147580"/>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0" name="Rectangle 18">
                <a:extLst>
                  <a:ext uri="{FF2B5EF4-FFF2-40B4-BE49-F238E27FC236}">
                    <a16:creationId xmlns:a16="http://schemas.microsoft.com/office/drawing/2014/main" id="{1D8926A7-E226-4E44-9B74-5D6DDBBCADE5}"/>
                  </a:ext>
                </a:extLst>
              </p:cNvPr>
              <p:cNvSpPr>
                <a:spLocks noChangeArrowheads="1"/>
              </p:cNvSpPr>
              <p:nvPr/>
            </p:nvSpPr>
            <p:spPr bwMode="auto">
              <a:xfrm>
                <a:off x="9037533" y="1232269"/>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1" name="Rectangle 19">
                <a:extLst>
                  <a:ext uri="{FF2B5EF4-FFF2-40B4-BE49-F238E27FC236}">
                    <a16:creationId xmlns:a16="http://schemas.microsoft.com/office/drawing/2014/main" id="{E00CE68C-084C-4C81-B1BF-17D63F452407}"/>
                  </a:ext>
                </a:extLst>
              </p:cNvPr>
              <p:cNvSpPr>
                <a:spLocks noChangeArrowheads="1"/>
              </p:cNvSpPr>
              <p:nvPr/>
            </p:nvSpPr>
            <p:spPr bwMode="auto">
              <a:xfrm>
                <a:off x="9037533" y="1259616"/>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2" name="Rectangle 20">
                <a:extLst>
                  <a:ext uri="{FF2B5EF4-FFF2-40B4-BE49-F238E27FC236}">
                    <a16:creationId xmlns:a16="http://schemas.microsoft.com/office/drawing/2014/main" id="{533D5721-7A35-49AC-B18C-2B46AA3A7BC5}"/>
                  </a:ext>
                </a:extLst>
              </p:cNvPr>
              <p:cNvSpPr>
                <a:spLocks noChangeArrowheads="1"/>
              </p:cNvSpPr>
              <p:nvPr/>
            </p:nvSpPr>
            <p:spPr bwMode="auto">
              <a:xfrm>
                <a:off x="9037533" y="1287846"/>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3" name="Ellipse 852">
                <a:extLst>
                  <a:ext uri="{FF2B5EF4-FFF2-40B4-BE49-F238E27FC236}">
                    <a16:creationId xmlns:a16="http://schemas.microsoft.com/office/drawing/2014/main" id="{D76D0279-2554-4934-A0D7-C25653D3FA10}"/>
                  </a:ext>
                </a:extLst>
              </p:cNvPr>
              <p:cNvSpPr/>
              <p:nvPr/>
            </p:nvSpPr>
            <p:spPr bwMode="gray">
              <a:xfrm>
                <a:off x="9227201" y="1232269"/>
                <a:ext cx="828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54" name="Gruppieren 853">
              <a:extLst>
                <a:ext uri="{FF2B5EF4-FFF2-40B4-BE49-F238E27FC236}">
                  <a16:creationId xmlns:a16="http://schemas.microsoft.com/office/drawing/2014/main" id="{F7123898-A162-4109-A0C1-623E20CAAF62}"/>
                </a:ext>
              </a:extLst>
            </p:cNvPr>
            <p:cNvGrpSpPr/>
            <p:nvPr/>
          </p:nvGrpSpPr>
          <p:grpSpPr>
            <a:xfrm>
              <a:off x="9935424" y="1836568"/>
              <a:ext cx="295766" cy="292406"/>
              <a:chOff x="8994306" y="1105235"/>
              <a:chExt cx="356400" cy="329053"/>
            </a:xfrm>
          </p:grpSpPr>
          <p:sp>
            <p:nvSpPr>
              <p:cNvPr id="855" name="Freeform 15">
                <a:extLst>
                  <a:ext uri="{FF2B5EF4-FFF2-40B4-BE49-F238E27FC236}">
                    <a16:creationId xmlns:a16="http://schemas.microsoft.com/office/drawing/2014/main" id="{F0B1367E-4247-4141-B044-A298752E6165}"/>
                  </a:ext>
                </a:extLst>
              </p:cNvPr>
              <p:cNvSpPr>
                <a:spLocks noEditPoints="1"/>
              </p:cNvSpPr>
              <p:nvPr/>
            </p:nvSpPr>
            <p:spPr bwMode="auto">
              <a:xfrm>
                <a:off x="8994306" y="1105235"/>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6" name="Rectangle 16">
                <a:extLst>
                  <a:ext uri="{FF2B5EF4-FFF2-40B4-BE49-F238E27FC236}">
                    <a16:creationId xmlns:a16="http://schemas.microsoft.com/office/drawing/2014/main" id="{DECDEEB2-9B13-432A-9265-F32164E2A171}"/>
                  </a:ext>
                </a:extLst>
              </p:cNvPr>
              <p:cNvSpPr>
                <a:spLocks noChangeArrowheads="1"/>
              </p:cNvSpPr>
              <p:nvPr/>
            </p:nvSpPr>
            <p:spPr bwMode="auto">
              <a:xfrm>
                <a:off x="9037533" y="1147580"/>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7" name="Rectangle 18">
                <a:extLst>
                  <a:ext uri="{FF2B5EF4-FFF2-40B4-BE49-F238E27FC236}">
                    <a16:creationId xmlns:a16="http://schemas.microsoft.com/office/drawing/2014/main" id="{578655EA-AA00-494B-A2B8-526A9ACDBFA6}"/>
                  </a:ext>
                </a:extLst>
              </p:cNvPr>
              <p:cNvSpPr>
                <a:spLocks noChangeArrowheads="1"/>
              </p:cNvSpPr>
              <p:nvPr/>
            </p:nvSpPr>
            <p:spPr bwMode="auto">
              <a:xfrm>
                <a:off x="9037533" y="1232269"/>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8" name="Rectangle 19">
                <a:extLst>
                  <a:ext uri="{FF2B5EF4-FFF2-40B4-BE49-F238E27FC236}">
                    <a16:creationId xmlns:a16="http://schemas.microsoft.com/office/drawing/2014/main" id="{A4F9226E-CB48-4F7C-90C6-768FEC3212D9}"/>
                  </a:ext>
                </a:extLst>
              </p:cNvPr>
              <p:cNvSpPr>
                <a:spLocks noChangeArrowheads="1"/>
              </p:cNvSpPr>
              <p:nvPr/>
            </p:nvSpPr>
            <p:spPr bwMode="auto">
              <a:xfrm>
                <a:off x="9037533" y="1259616"/>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9" name="Rectangle 20">
                <a:extLst>
                  <a:ext uri="{FF2B5EF4-FFF2-40B4-BE49-F238E27FC236}">
                    <a16:creationId xmlns:a16="http://schemas.microsoft.com/office/drawing/2014/main" id="{B66CF99B-EBA6-4D5D-BB00-E9357D726883}"/>
                  </a:ext>
                </a:extLst>
              </p:cNvPr>
              <p:cNvSpPr>
                <a:spLocks noChangeArrowheads="1"/>
              </p:cNvSpPr>
              <p:nvPr/>
            </p:nvSpPr>
            <p:spPr bwMode="auto">
              <a:xfrm>
                <a:off x="9037533" y="1287846"/>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 name="Ellipse 859">
                <a:extLst>
                  <a:ext uri="{FF2B5EF4-FFF2-40B4-BE49-F238E27FC236}">
                    <a16:creationId xmlns:a16="http://schemas.microsoft.com/office/drawing/2014/main" id="{38B1E4D4-B4AA-4F8D-9971-D61A2F46D3B0}"/>
                  </a:ext>
                </a:extLst>
              </p:cNvPr>
              <p:cNvSpPr/>
              <p:nvPr/>
            </p:nvSpPr>
            <p:spPr bwMode="gray">
              <a:xfrm>
                <a:off x="9227201" y="1232269"/>
                <a:ext cx="828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9" name="Gruppieren 868">
              <a:extLst>
                <a:ext uri="{FF2B5EF4-FFF2-40B4-BE49-F238E27FC236}">
                  <a16:creationId xmlns:a16="http://schemas.microsoft.com/office/drawing/2014/main" id="{9CCE6DCF-CD0D-450F-9E89-8FAD017B8F7B}"/>
                </a:ext>
              </a:extLst>
            </p:cNvPr>
            <p:cNvGrpSpPr/>
            <p:nvPr/>
          </p:nvGrpSpPr>
          <p:grpSpPr>
            <a:xfrm>
              <a:off x="11101082" y="1427824"/>
              <a:ext cx="295766" cy="292406"/>
              <a:chOff x="11786046" y="1222817"/>
              <a:chExt cx="356400" cy="329053"/>
            </a:xfrm>
          </p:grpSpPr>
          <p:sp>
            <p:nvSpPr>
              <p:cNvPr id="862" name="Freeform 15">
                <a:extLst>
                  <a:ext uri="{FF2B5EF4-FFF2-40B4-BE49-F238E27FC236}">
                    <a16:creationId xmlns:a16="http://schemas.microsoft.com/office/drawing/2014/main" id="{C444412A-46C0-4D52-9856-F684B23B7E77}"/>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3" name="Rectangle 16">
                <a:extLst>
                  <a:ext uri="{FF2B5EF4-FFF2-40B4-BE49-F238E27FC236}">
                    <a16:creationId xmlns:a16="http://schemas.microsoft.com/office/drawing/2014/main" id="{8A13201A-C037-4763-8182-4B05C41CDA19}"/>
                  </a:ext>
                </a:extLst>
              </p:cNvPr>
              <p:cNvSpPr>
                <a:spLocks noChangeArrowheads="1"/>
              </p:cNvSpPr>
              <p:nvPr/>
            </p:nvSpPr>
            <p:spPr bwMode="auto">
              <a:xfrm>
                <a:off x="11829273" y="1265162"/>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4" name="Rectangle 18">
                <a:extLst>
                  <a:ext uri="{FF2B5EF4-FFF2-40B4-BE49-F238E27FC236}">
                    <a16:creationId xmlns:a16="http://schemas.microsoft.com/office/drawing/2014/main" id="{CDC450C3-161D-44A3-96F5-4516893151FE}"/>
                  </a:ext>
                </a:extLst>
              </p:cNvPr>
              <p:cNvSpPr>
                <a:spLocks noChangeArrowheads="1"/>
              </p:cNvSpPr>
              <p:nvPr/>
            </p:nvSpPr>
            <p:spPr bwMode="auto">
              <a:xfrm>
                <a:off x="11829273" y="1349851"/>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5" name="Rectangle 19">
                <a:extLst>
                  <a:ext uri="{FF2B5EF4-FFF2-40B4-BE49-F238E27FC236}">
                    <a16:creationId xmlns:a16="http://schemas.microsoft.com/office/drawing/2014/main" id="{2E64020C-8369-4A75-A708-5966901CDEA8}"/>
                  </a:ext>
                </a:extLst>
              </p:cNvPr>
              <p:cNvSpPr>
                <a:spLocks noChangeArrowheads="1"/>
              </p:cNvSpPr>
              <p:nvPr/>
            </p:nvSpPr>
            <p:spPr bwMode="auto">
              <a:xfrm>
                <a:off x="11829273" y="1377198"/>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6" name="Rectangle 20">
                <a:extLst>
                  <a:ext uri="{FF2B5EF4-FFF2-40B4-BE49-F238E27FC236}">
                    <a16:creationId xmlns:a16="http://schemas.microsoft.com/office/drawing/2014/main" id="{038996FC-BA83-438C-82EF-C845DE1413E3}"/>
                  </a:ext>
                </a:extLst>
              </p:cNvPr>
              <p:cNvSpPr>
                <a:spLocks noChangeArrowheads="1"/>
              </p:cNvSpPr>
              <p:nvPr/>
            </p:nvSpPr>
            <p:spPr bwMode="auto">
              <a:xfrm>
                <a:off x="11829273" y="1405428"/>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8" name="Gleichschenkliges Dreieck 867">
                <a:extLst>
                  <a:ext uri="{FF2B5EF4-FFF2-40B4-BE49-F238E27FC236}">
                    <a16:creationId xmlns:a16="http://schemas.microsoft.com/office/drawing/2014/main" id="{2137E13B-E73F-44E0-A57A-F7BDD3E30667}"/>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0" name="Gruppieren 869">
              <a:extLst>
                <a:ext uri="{FF2B5EF4-FFF2-40B4-BE49-F238E27FC236}">
                  <a16:creationId xmlns:a16="http://schemas.microsoft.com/office/drawing/2014/main" id="{DC0B2C26-A158-4973-8CCD-F2E21BE01701}"/>
                </a:ext>
              </a:extLst>
            </p:cNvPr>
            <p:cNvGrpSpPr/>
            <p:nvPr/>
          </p:nvGrpSpPr>
          <p:grpSpPr>
            <a:xfrm>
              <a:off x="11423683" y="1902889"/>
              <a:ext cx="295766" cy="292406"/>
              <a:chOff x="11786046" y="1222817"/>
              <a:chExt cx="356400" cy="329053"/>
            </a:xfrm>
          </p:grpSpPr>
          <p:sp>
            <p:nvSpPr>
              <p:cNvPr id="871" name="Freeform 15">
                <a:extLst>
                  <a:ext uri="{FF2B5EF4-FFF2-40B4-BE49-F238E27FC236}">
                    <a16:creationId xmlns:a16="http://schemas.microsoft.com/office/drawing/2014/main" id="{FE9251BF-EE9E-439C-A810-E27693316DB3}"/>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2" name="Rectangle 16">
                <a:extLst>
                  <a:ext uri="{FF2B5EF4-FFF2-40B4-BE49-F238E27FC236}">
                    <a16:creationId xmlns:a16="http://schemas.microsoft.com/office/drawing/2014/main" id="{8E4EC036-9415-4817-934C-8C692EA53D5B}"/>
                  </a:ext>
                </a:extLst>
              </p:cNvPr>
              <p:cNvSpPr>
                <a:spLocks noChangeArrowheads="1"/>
              </p:cNvSpPr>
              <p:nvPr/>
            </p:nvSpPr>
            <p:spPr bwMode="auto">
              <a:xfrm>
                <a:off x="11829273" y="1265162"/>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3" name="Rectangle 18">
                <a:extLst>
                  <a:ext uri="{FF2B5EF4-FFF2-40B4-BE49-F238E27FC236}">
                    <a16:creationId xmlns:a16="http://schemas.microsoft.com/office/drawing/2014/main" id="{696F1B28-2A6E-448D-B950-3D50BF32E7DA}"/>
                  </a:ext>
                </a:extLst>
              </p:cNvPr>
              <p:cNvSpPr>
                <a:spLocks noChangeArrowheads="1"/>
              </p:cNvSpPr>
              <p:nvPr/>
            </p:nvSpPr>
            <p:spPr bwMode="auto">
              <a:xfrm>
                <a:off x="11829273" y="1349851"/>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4" name="Rectangle 19">
                <a:extLst>
                  <a:ext uri="{FF2B5EF4-FFF2-40B4-BE49-F238E27FC236}">
                    <a16:creationId xmlns:a16="http://schemas.microsoft.com/office/drawing/2014/main" id="{A5E17A66-DBE7-4ED8-B7DC-6EAAC4729AED}"/>
                  </a:ext>
                </a:extLst>
              </p:cNvPr>
              <p:cNvSpPr>
                <a:spLocks noChangeArrowheads="1"/>
              </p:cNvSpPr>
              <p:nvPr/>
            </p:nvSpPr>
            <p:spPr bwMode="auto">
              <a:xfrm>
                <a:off x="11829273" y="1377198"/>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5" name="Rectangle 20">
                <a:extLst>
                  <a:ext uri="{FF2B5EF4-FFF2-40B4-BE49-F238E27FC236}">
                    <a16:creationId xmlns:a16="http://schemas.microsoft.com/office/drawing/2014/main" id="{6D26A41D-D243-4308-B0DE-5CE0785DA581}"/>
                  </a:ext>
                </a:extLst>
              </p:cNvPr>
              <p:cNvSpPr>
                <a:spLocks noChangeArrowheads="1"/>
              </p:cNvSpPr>
              <p:nvPr/>
            </p:nvSpPr>
            <p:spPr bwMode="auto">
              <a:xfrm>
                <a:off x="11829273" y="1405428"/>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6" name="Gleichschenkliges Dreieck 875">
                <a:extLst>
                  <a:ext uri="{FF2B5EF4-FFF2-40B4-BE49-F238E27FC236}">
                    <a16:creationId xmlns:a16="http://schemas.microsoft.com/office/drawing/2014/main" id="{73B812D5-DA1D-42A1-9166-211CCAE800D3}"/>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7" name="Gruppieren 876">
              <a:extLst>
                <a:ext uri="{FF2B5EF4-FFF2-40B4-BE49-F238E27FC236}">
                  <a16:creationId xmlns:a16="http://schemas.microsoft.com/office/drawing/2014/main" id="{DD696F52-62C7-4F76-9D61-E3FCBA89FDB0}"/>
                </a:ext>
              </a:extLst>
            </p:cNvPr>
            <p:cNvGrpSpPr/>
            <p:nvPr/>
          </p:nvGrpSpPr>
          <p:grpSpPr>
            <a:xfrm>
              <a:off x="10559879" y="1751740"/>
              <a:ext cx="356400" cy="329053"/>
              <a:chOff x="11786046" y="1222817"/>
              <a:chExt cx="356400" cy="329053"/>
            </a:xfrm>
          </p:grpSpPr>
          <p:sp>
            <p:nvSpPr>
              <p:cNvPr id="878" name="Freeform 15">
                <a:extLst>
                  <a:ext uri="{FF2B5EF4-FFF2-40B4-BE49-F238E27FC236}">
                    <a16:creationId xmlns:a16="http://schemas.microsoft.com/office/drawing/2014/main" id="{259FB85F-FC25-4364-9E94-909303070EA0}"/>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9" name="Rectangle 16">
                <a:extLst>
                  <a:ext uri="{FF2B5EF4-FFF2-40B4-BE49-F238E27FC236}">
                    <a16:creationId xmlns:a16="http://schemas.microsoft.com/office/drawing/2014/main" id="{1951BD60-D1A7-4182-A0A2-6CC3E7F6E9A2}"/>
                  </a:ext>
                </a:extLst>
              </p:cNvPr>
              <p:cNvSpPr>
                <a:spLocks noChangeArrowheads="1"/>
              </p:cNvSpPr>
              <p:nvPr/>
            </p:nvSpPr>
            <p:spPr bwMode="auto">
              <a:xfrm>
                <a:off x="11829273" y="1265162"/>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0" name="Rectangle 18">
                <a:extLst>
                  <a:ext uri="{FF2B5EF4-FFF2-40B4-BE49-F238E27FC236}">
                    <a16:creationId xmlns:a16="http://schemas.microsoft.com/office/drawing/2014/main" id="{9BF6076F-3B33-448D-A838-695D21BEB9D5}"/>
                  </a:ext>
                </a:extLst>
              </p:cNvPr>
              <p:cNvSpPr>
                <a:spLocks noChangeArrowheads="1"/>
              </p:cNvSpPr>
              <p:nvPr/>
            </p:nvSpPr>
            <p:spPr bwMode="auto">
              <a:xfrm>
                <a:off x="11829273" y="1349851"/>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1" name="Rectangle 19">
                <a:extLst>
                  <a:ext uri="{FF2B5EF4-FFF2-40B4-BE49-F238E27FC236}">
                    <a16:creationId xmlns:a16="http://schemas.microsoft.com/office/drawing/2014/main" id="{8D29D3BB-C257-496B-BACF-D04F138878A1}"/>
                  </a:ext>
                </a:extLst>
              </p:cNvPr>
              <p:cNvSpPr>
                <a:spLocks noChangeArrowheads="1"/>
              </p:cNvSpPr>
              <p:nvPr/>
            </p:nvSpPr>
            <p:spPr bwMode="auto">
              <a:xfrm>
                <a:off x="11829273" y="1377198"/>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2" name="Rectangle 20">
                <a:extLst>
                  <a:ext uri="{FF2B5EF4-FFF2-40B4-BE49-F238E27FC236}">
                    <a16:creationId xmlns:a16="http://schemas.microsoft.com/office/drawing/2014/main" id="{710DA29E-7AD3-49BB-B030-18581F927C72}"/>
                  </a:ext>
                </a:extLst>
              </p:cNvPr>
              <p:cNvSpPr>
                <a:spLocks noChangeArrowheads="1"/>
              </p:cNvSpPr>
              <p:nvPr/>
            </p:nvSpPr>
            <p:spPr bwMode="auto">
              <a:xfrm>
                <a:off x="11829273" y="1405428"/>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3" name="Gleichschenkliges Dreieck 882">
                <a:extLst>
                  <a:ext uri="{FF2B5EF4-FFF2-40B4-BE49-F238E27FC236}">
                    <a16:creationId xmlns:a16="http://schemas.microsoft.com/office/drawing/2014/main" id="{A904B144-0E0B-42D9-9CDF-40240F732FEC}"/>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84" name="Gruppieren 883">
              <a:extLst>
                <a:ext uri="{FF2B5EF4-FFF2-40B4-BE49-F238E27FC236}">
                  <a16:creationId xmlns:a16="http://schemas.microsoft.com/office/drawing/2014/main" id="{9CE52D9A-6D58-4EFD-BF1A-4FA021EF206F}"/>
                </a:ext>
              </a:extLst>
            </p:cNvPr>
            <p:cNvGrpSpPr/>
            <p:nvPr/>
          </p:nvGrpSpPr>
          <p:grpSpPr>
            <a:xfrm>
              <a:off x="11002780" y="2232098"/>
              <a:ext cx="295766" cy="292406"/>
              <a:chOff x="11786046" y="1222817"/>
              <a:chExt cx="356400" cy="329053"/>
            </a:xfrm>
          </p:grpSpPr>
          <p:sp>
            <p:nvSpPr>
              <p:cNvPr id="885" name="Freeform 15">
                <a:extLst>
                  <a:ext uri="{FF2B5EF4-FFF2-40B4-BE49-F238E27FC236}">
                    <a16:creationId xmlns:a16="http://schemas.microsoft.com/office/drawing/2014/main" id="{E1DCA023-C69E-4F6A-B777-E3C91B2F5BBB}"/>
                  </a:ext>
                </a:extLst>
              </p:cNvPr>
              <p:cNvSpPr>
                <a:spLocks noEditPoints="1"/>
              </p:cNvSpPr>
              <p:nvPr/>
            </p:nvSpPr>
            <p:spPr bwMode="auto">
              <a:xfrm>
                <a:off x="11786046" y="1222817"/>
                <a:ext cx="356400" cy="32905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6" name="Rectangle 16">
                <a:extLst>
                  <a:ext uri="{FF2B5EF4-FFF2-40B4-BE49-F238E27FC236}">
                    <a16:creationId xmlns:a16="http://schemas.microsoft.com/office/drawing/2014/main" id="{18F010D5-58EF-4AB9-9D72-DB76ACEF7005}"/>
                  </a:ext>
                </a:extLst>
              </p:cNvPr>
              <p:cNvSpPr>
                <a:spLocks noChangeArrowheads="1"/>
              </p:cNvSpPr>
              <p:nvPr/>
            </p:nvSpPr>
            <p:spPr bwMode="auto">
              <a:xfrm>
                <a:off x="11829273" y="1265162"/>
                <a:ext cx="271711" cy="62635"/>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7" name="Rectangle 18">
                <a:extLst>
                  <a:ext uri="{FF2B5EF4-FFF2-40B4-BE49-F238E27FC236}">
                    <a16:creationId xmlns:a16="http://schemas.microsoft.com/office/drawing/2014/main" id="{62E3896A-47D7-4A1B-9241-FD14045E4CD6}"/>
                  </a:ext>
                </a:extLst>
              </p:cNvPr>
              <p:cNvSpPr>
                <a:spLocks noChangeArrowheads="1"/>
              </p:cNvSpPr>
              <p:nvPr/>
            </p:nvSpPr>
            <p:spPr bwMode="auto">
              <a:xfrm>
                <a:off x="11829273" y="1349851"/>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8" name="Rectangle 19">
                <a:extLst>
                  <a:ext uri="{FF2B5EF4-FFF2-40B4-BE49-F238E27FC236}">
                    <a16:creationId xmlns:a16="http://schemas.microsoft.com/office/drawing/2014/main" id="{0B48869B-AC9C-4336-A452-F1F01278C12F}"/>
                  </a:ext>
                </a:extLst>
              </p:cNvPr>
              <p:cNvSpPr>
                <a:spLocks noChangeArrowheads="1"/>
              </p:cNvSpPr>
              <p:nvPr/>
            </p:nvSpPr>
            <p:spPr bwMode="auto">
              <a:xfrm>
                <a:off x="11829273" y="1377198"/>
                <a:ext cx="166732" cy="17644"/>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9" name="Rectangle 20">
                <a:extLst>
                  <a:ext uri="{FF2B5EF4-FFF2-40B4-BE49-F238E27FC236}">
                    <a16:creationId xmlns:a16="http://schemas.microsoft.com/office/drawing/2014/main" id="{82AAAEAC-004E-4CC4-886A-AC7898792BB2}"/>
                  </a:ext>
                </a:extLst>
              </p:cNvPr>
              <p:cNvSpPr>
                <a:spLocks noChangeArrowheads="1"/>
              </p:cNvSpPr>
              <p:nvPr/>
            </p:nvSpPr>
            <p:spPr bwMode="auto">
              <a:xfrm>
                <a:off x="11829273" y="1405428"/>
                <a:ext cx="166732" cy="16761"/>
              </a:xfrm>
              <a:prstGeom prst="rect">
                <a:avLst/>
              </a:prstGeom>
              <a:solidFill>
                <a:schemeClr val="accent1"/>
              </a:solid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0" name="Gleichschenkliges Dreieck 889">
                <a:extLst>
                  <a:ext uri="{FF2B5EF4-FFF2-40B4-BE49-F238E27FC236}">
                    <a16:creationId xmlns:a16="http://schemas.microsoft.com/office/drawing/2014/main" id="{074DFCFD-E2A8-4B01-8749-C64C3B987FC8}"/>
                  </a:ext>
                </a:extLst>
              </p:cNvPr>
              <p:cNvSpPr/>
              <p:nvPr/>
            </p:nvSpPr>
            <p:spPr bwMode="gray">
              <a:xfrm>
                <a:off x="12018941" y="1349851"/>
                <a:ext cx="82800" cy="72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68" name="Textfeld 467">
            <a:extLst>
              <a:ext uri="{FF2B5EF4-FFF2-40B4-BE49-F238E27FC236}">
                <a16:creationId xmlns:a16="http://schemas.microsoft.com/office/drawing/2014/main" id="{586F66F5-9D45-449E-856B-6985A2FD21E1}"/>
              </a:ext>
            </a:extLst>
          </p:cNvPr>
          <p:cNvSpPr txBox="1"/>
          <p:nvPr/>
        </p:nvSpPr>
        <p:spPr>
          <a:xfrm>
            <a:off x="6846913" y="921707"/>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Internet</a:t>
            </a:r>
          </a:p>
        </p:txBody>
      </p:sp>
      <p:sp>
        <p:nvSpPr>
          <p:cNvPr id="469" name="Textfeld 468">
            <a:extLst>
              <a:ext uri="{FF2B5EF4-FFF2-40B4-BE49-F238E27FC236}">
                <a16:creationId xmlns:a16="http://schemas.microsoft.com/office/drawing/2014/main" id="{AA22D45F-162E-4130-8065-A88E1DF80D64}"/>
              </a:ext>
            </a:extLst>
          </p:cNvPr>
          <p:cNvSpPr txBox="1"/>
          <p:nvPr/>
        </p:nvSpPr>
        <p:spPr>
          <a:xfrm>
            <a:off x="9627269" y="921707"/>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Intranet</a:t>
            </a:r>
          </a:p>
        </p:txBody>
      </p:sp>
      <p:sp>
        <p:nvSpPr>
          <p:cNvPr id="902" name="Rechteck 901">
            <a:extLst>
              <a:ext uri="{FF2B5EF4-FFF2-40B4-BE49-F238E27FC236}">
                <a16:creationId xmlns:a16="http://schemas.microsoft.com/office/drawing/2014/main" id="{F56F5F34-6DCB-402A-AE57-A0DF1A88FE87}"/>
              </a:ext>
            </a:extLst>
          </p:cNvPr>
          <p:cNvSpPr/>
          <p:nvPr/>
        </p:nvSpPr>
        <p:spPr bwMode="gray">
          <a:xfrm>
            <a:off x="6176598" y="6246964"/>
            <a:ext cx="5653451" cy="251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p>
        </p:txBody>
      </p:sp>
      <p:sp>
        <p:nvSpPr>
          <p:cNvPr id="466" name="Textfeld 465">
            <a:extLst>
              <a:ext uri="{FF2B5EF4-FFF2-40B4-BE49-F238E27FC236}">
                <a16:creationId xmlns:a16="http://schemas.microsoft.com/office/drawing/2014/main" id="{FF8F7F02-23F8-4AAB-81AE-ECDC6BDF9AA0}"/>
              </a:ext>
            </a:extLst>
          </p:cNvPr>
          <p:cNvSpPr txBox="1"/>
          <p:nvPr/>
        </p:nvSpPr>
        <p:spPr>
          <a:xfrm>
            <a:off x="6846913" y="6284433"/>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a:t>
            </a:r>
          </a:p>
        </p:txBody>
      </p:sp>
      <p:sp>
        <p:nvSpPr>
          <p:cNvPr id="467" name="Textfeld 466">
            <a:extLst>
              <a:ext uri="{FF2B5EF4-FFF2-40B4-BE49-F238E27FC236}">
                <a16:creationId xmlns:a16="http://schemas.microsoft.com/office/drawing/2014/main" id="{904B4367-779A-467C-8777-EEA6055FF5EC}"/>
              </a:ext>
            </a:extLst>
          </p:cNvPr>
          <p:cNvSpPr txBox="1"/>
          <p:nvPr/>
        </p:nvSpPr>
        <p:spPr>
          <a:xfrm>
            <a:off x="9627269" y="6284433"/>
            <a:ext cx="1532465" cy="17609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Private</a:t>
            </a:r>
          </a:p>
        </p:txBody>
      </p:sp>
      <p:cxnSp>
        <p:nvCxnSpPr>
          <p:cNvPr id="904" name="Gerader Verbinder 903">
            <a:extLst>
              <a:ext uri="{FF2B5EF4-FFF2-40B4-BE49-F238E27FC236}">
                <a16:creationId xmlns:a16="http://schemas.microsoft.com/office/drawing/2014/main" id="{6EB78042-FE80-48CC-B28C-0C8F1D71DC96}"/>
              </a:ext>
            </a:extLst>
          </p:cNvPr>
          <p:cNvCxnSpPr>
            <a:cxnSpLocks/>
          </p:cNvCxnSpPr>
          <p:nvPr/>
        </p:nvCxnSpPr>
        <p:spPr>
          <a:xfrm flipH="1">
            <a:off x="6176598" y="3697982"/>
            <a:ext cx="565345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A5CF18C5-06DC-4014-B6E6-B12DA128131F}"/>
              </a:ext>
            </a:extLst>
          </p:cNvPr>
          <p:cNvSpPr txBox="1"/>
          <p:nvPr/>
        </p:nvSpPr>
        <p:spPr>
          <a:xfrm>
            <a:off x="6890387" y="3214802"/>
            <a:ext cx="1393150" cy="35254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VPN, TLS, …</a:t>
            </a:r>
          </a:p>
        </p:txBody>
      </p:sp>
      <p:sp>
        <p:nvSpPr>
          <p:cNvPr id="453" name="Textfeld 452">
            <a:extLst>
              <a:ext uri="{FF2B5EF4-FFF2-40B4-BE49-F238E27FC236}">
                <a16:creationId xmlns:a16="http://schemas.microsoft.com/office/drawing/2014/main" id="{C3C0F6A5-FBDD-4523-8D55-49E2BE199F63}"/>
              </a:ext>
            </a:extLst>
          </p:cNvPr>
          <p:cNvSpPr txBox="1"/>
          <p:nvPr/>
        </p:nvSpPr>
        <p:spPr>
          <a:xfrm>
            <a:off x="6890387" y="3795994"/>
            <a:ext cx="1393150" cy="35254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i="1" dirty="0" err="1">
                <a:latin typeface="Open Sans" panose="020B0606030504020204" pitchFamily="34" charset="0"/>
                <a:ea typeface="Open Sans" panose="020B0606030504020204" pitchFamily="34" charset="0"/>
                <a:cs typeface="Open Sans" panose="020B0606030504020204" pitchFamily="34" charset="0"/>
              </a:rPr>
              <a:t>zkSNARKS</a:t>
            </a:r>
            <a:r>
              <a:rPr lang="en-US" sz="1300" b="1" i="1" dirty="0">
                <a:latin typeface="Open Sans" panose="020B0606030504020204" pitchFamily="34" charset="0"/>
                <a:ea typeface="Open Sans" panose="020B0606030504020204" pitchFamily="34" charset="0"/>
                <a:cs typeface="Open Sans" panose="020B0606030504020204" pitchFamily="34" charset="0"/>
              </a:rPr>
              <a:t>, </a:t>
            </a:r>
            <a:r>
              <a:rPr lang="en-US" sz="1300" b="1" i="1" dirty="0" err="1">
                <a:latin typeface="Open Sans" panose="020B0606030504020204" pitchFamily="34" charset="0"/>
                <a:ea typeface="Open Sans" panose="020B0606030504020204" pitchFamily="34" charset="0"/>
                <a:cs typeface="Open Sans" panose="020B0606030504020204" pitchFamily="34" charset="0"/>
              </a:rPr>
              <a:t>zkSTARKS</a:t>
            </a:r>
            <a:r>
              <a:rPr lang="en-US" sz="1300" b="1"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454" name="Fußzeilenplatzhalter 2">
            <a:extLst>
              <a:ext uri="{FF2B5EF4-FFF2-40B4-BE49-F238E27FC236}">
                <a16:creationId xmlns:a16="http://schemas.microsoft.com/office/drawing/2014/main" id="{583BC246-07A4-4537-BAC8-A70D8BA6C262}"/>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771469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DA459A-995B-4B1F-9F8F-42188831B6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072"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54DA459A-995B-4B1F-9F8F-42188831B65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BCF4272F-7897-4A41-9ABF-99CE6E57C29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018F2285-8631-4172-9265-AA508F95C84C}"/>
              </a:ext>
            </a:extLst>
          </p:cNvPr>
          <p:cNvSpPr>
            <a:spLocks noGrp="1"/>
          </p:cNvSpPr>
          <p:nvPr>
            <p:ph sz="quarter" idx="13"/>
          </p:nvPr>
        </p:nvSpPr>
        <p:spPr>
          <a:xfrm>
            <a:off x="359999" y="884238"/>
            <a:ext cx="5503077" cy="5613761"/>
          </a:xfrm>
        </p:spPr>
        <p:txBody>
          <a:bodyPr/>
          <a:lstStyle/>
          <a:p>
            <a:r>
              <a:rPr lang="en-US" sz="1300" dirty="0">
                <a:ea typeface="Open Sans" panose="020B0606030504020204" pitchFamily="34" charset="0"/>
                <a:cs typeface="Open Sans" panose="020B0606030504020204" pitchFamily="34" charset="0"/>
              </a:rPr>
              <a:t>In addition to “classical network effects“ such as increasing marginal utility and decreasing marginal costs with a growing network, public blockchains unleash </a:t>
            </a:r>
            <a:r>
              <a:rPr lang="en-US" sz="1300" b="1" dirty="0">
                <a:ea typeface="Open Sans" panose="020B0606030504020204" pitchFamily="34" charset="0"/>
                <a:cs typeface="Open Sans" panose="020B0606030504020204" pitchFamily="34" charset="0"/>
              </a:rPr>
              <a:t>the power of open source technology</a:t>
            </a:r>
            <a:r>
              <a:rPr lang="en-US" sz="1300" dirty="0">
                <a:ea typeface="Open Sans" panose="020B0606030504020204" pitchFamily="34" charset="0"/>
                <a:cs typeface="Open Sans" panose="020B0606030504020204" pitchFamily="34" charset="0"/>
              </a:rPr>
              <a:t>.</a:t>
            </a:r>
          </a:p>
          <a:p>
            <a:r>
              <a:rPr lang="en-US" sz="1300" dirty="0">
                <a:ea typeface="Open Sans" panose="020B0606030504020204" pitchFamily="34" charset="0"/>
                <a:cs typeface="Open Sans" panose="020B0606030504020204" pitchFamily="34" charset="0"/>
              </a:rPr>
              <a:t>They are developed and maintained by </a:t>
            </a:r>
            <a:r>
              <a:rPr lang="en-US" sz="1300" b="1" dirty="0">
                <a:ea typeface="Open Sans" panose="020B0606030504020204" pitchFamily="34" charset="0"/>
                <a:cs typeface="Open Sans" panose="020B0606030504020204" pitchFamily="34" charset="0"/>
              </a:rPr>
              <a:t>vibrant open source communities</a:t>
            </a:r>
            <a:r>
              <a:rPr lang="en-US" sz="1300" dirty="0">
                <a:ea typeface="Open Sans" panose="020B0606030504020204" pitchFamily="34" charset="0"/>
                <a:cs typeface="Open Sans" panose="020B0606030504020204" pitchFamily="34" charset="0"/>
              </a:rPr>
              <a:t> that consist of some of the brightest individuals in their fields.</a:t>
            </a:r>
          </a:p>
          <a:p>
            <a:r>
              <a:rPr lang="en-US" sz="1300" dirty="0">
                <a:ea typeface="Open Sans" panose="020B0606030504020204" pitchFamily="34" charset="0"/>
                <a:cs typeface="Open Sans" panose="020B0606030504020204" pitchFamily="34" charset="0"/>
              </a:rPr>
              <a:t>Using a public blockchain thus allows you to:</a:t>
            </a:r>
          </a:p>
          <a:p>
            <a:pPr lvl="1"/>
            <a:r>
              <a:rPr lang="en-US" sz="1300" dirty="0">
                <a:ea typeface="Open Sans" panose="020B0606030504020204" pitchFamily="34" charset="0"/>
                <a:cs typeface="Open Sans" panose="020B0606030504020204" pitchFamily="34" charset="0"/>
              </a:rPr>
              <a:t>Capture the enormous potential and </a:t>
            </a:r>
            <a:r>
              <a:rPr lang="en-US" sz="1300" b="1" dirty="0">
                <a:ea typeface="Open Sans" panose="020B0606030504020204" pitchFamily="34" charset="0"/>
                <a:cs typeface="Open Sans" panose="020B0606030504020204" pitchFamily="34" charset="0"/>
              </a:rPr>
              <a:t>innovation capabilities </a:t>
            </a:r>
            <a:br>
              <a:rPr lang="en-US" sz="1300" b="1" dirty="0">
                <a:ea typeface="Open Sans" panose="020B0606030504020204" pitchFamily="34" charset="0"/>
                <a:cs typeface="Open Sans" panose="020B0606030504020204" pitchFamily="34" charset="0"/>
              </a:rPr>
            </a:br>
            <a:r>
              <a:rPr lang="en-US" sz="1300" dirty="0">
                <a:ea typeface="Open Sans" panose="020B0606030504020204" pitchFamily="34" charset="0"/>
                <a:cs typeface="Open Sans" panose="020B0606030504020204" pitchFamily="34" charset="0"/>
              </a:rPr>
              <a:t>of </a:t>
            </a:r>
            <a:r>
              <a:rPr lang="en-US" sz="1300" b="1" dirty="0">
                <a:ea typeface="Open Sans" panose="020B0606030504020204" pitchFamily="34" charset="0"/>
                <a:cs typeface="Open Sans" panose="020B0606030504020204" pitchFamily="34" charset="0"/>
              </a:rPr>
              <a:t>intrinsically motivated</a:t>
            </a:r>
            <a:r>
              <a:rPr lang="en-US" sz="1300" dirty="0">
                <a:ea typeface="Open Sans" panose="020B0606030504020204" pitchFamily="34" charset="0"/>
                <a:cs typeface="Open Sans" panose="020B0606030504020204" pitchFamily="34" charset="0"/>
              </a:rPr>
              <a:t> communities</a:t>
            </a:r>
          </a:p>
          <a:p>
            <a:pPr lvl="1"/>
            <a:r>
              <a:rPr lang="en-US" sz="1300" b="1" dirty="0">
                <a:ea typeface="Open Sans" panose="020B0606030504020204" pitchFamily="34" charset="0"/>
                <a:cs typeface="Open Sans" panose="020B0606030504020204" pitchFamily="34" charset="0"/>
              </a:rPr>
              <a:t>Distribute </a:t>
            </a:r>
            <a:r>
              <a:rPr lang="en-US" sz="1300" dirty="0">
                <a:ea typeface="Open Sans" panose="020B0606030504020204" pitchFamily="34" charset="0"/>
                <a:cs typeface="Open Sans" panose="020B0606030504020204" pitchFamily="34" charset="0"/>
              </a:rPr>
              <a:t>the burden of </a:t>
            </a:r>
            <a:r>
              <a:rPr lang="en-US" sz="1300" b="1" dirty="0">
                <a:ea typeface="Open Sans" panose="020B0606030504020204" pitchFamily="34" charset="0"/>
                <a:cs typeface="Open Sans" panose="020B0606030504020204" pitchFamily="34" charset="0"/>
              </a:rPr>
              <a:t>development and maintenance costs </a:t>
            </a:r>
            <a:r>
              <a:rPr lang="en-US" sz="1300" dirty="0">
                <a:ea typeface="Open Sans" panose="020B0606030504020204" pitchFamily="34" charset="0"/>
                <a:cs typeface="Open Sans" panose="020B0606030504020204" pitchFamily="34" charset="0"/>
              </a:rPr>
              <a:t>on multiple shoulders</a:t>
            </a:r>
          </a:p>
          <a:p>
            <a:pPr lvl="1"/>
            <a:r>
              <a:rPr lang="en-US" sz="1300" dirty="0">
                <a:ea typeface="Open Sans" panose="020B0606030504020204" pitchFamily="34" charset="0"/>
                <a:cs typeface="Open Sans" panose="020B0606030504020204" pitchFamily="34" charset="0"/>
              </a:rPr>
              <a:t>Profit from </a:t>
            </a:r>
            <a:r>
              <a:rPr lang="en-US" sz="1300" b="1" dirty="0">
                <a:ea typeface="Open Sans" panose="020B0606030504020204" pitchFamily="34" charset="0"/>
                <a:cs typeface="Open Sans" panose="020B0606030504020204" pitchFamily="34" charset="0"/>
              </a:rPr>
              <a:t>greater software security </a:t>
            </a:r>
            <a:r>
              <a:rPr lang="en-US" sz="1300" dirty="0">
                <a:ea typeface="Open Sans" panose="020B0606030504020204" pitchFamily="34" charset="0"/>
                <a:cs typeface="Open Sans" panose="020B0606030504020204" pitchFamily="34" charset="0"/>
              </a:rPr>
              <a:t>because the openly available codebase is not only reviewed by the community </a:t>
            </a:r>
            <a:br>
              <a:rPr lang="en-US" sz="1300" dirty="0">
                <a:ea typeface="Open Sans" panose="020B0606030504020204" pitchFamily="34" charset="0"/>
                <a:cs typeface="Open Sans" panose="020B0606030504020204" pitchFamily="34" charset="0"/>
              </a:rPr>
            </a:br>
            <a:r>
              <a:rPr lang="en-US" sz="1300" dirty="0">
                <a:ea typeface="Open Sans" panose="020B0606030504020204" pitchFamily="34" charset="0"/>
                <a:cs typeface="Open Sans" panose="020B0606030504020204" pitchFamily="34" charset="0"/>
              </a:rPr>
              <a:t>itself but also vetted by third parties (like yourself) who wish to build their applications on top of it</a:t>
            </a:r>
          </a:p>
          <a:p>
            <a:pPr lvl="1"/>
            <a:r>
              <a:rPr lang="en-US" sz="1300" b="1" dirty="0">
                <a:ea typeface="Open Sans" panose="020B0606030504020204" pitchFamily="34" charset="0"/>
                <a:cs typeface="Open Sans" panose="020B0606030504020204" pitchFamily="34" charset="0"/>
              </a:rPr>
              <a:t>Concentrate</a:t>
            </a:r>
            <a:r>
              <a:rPr lang="en-US" sz="1300" dirty="0">
                <a:ea typeface="Open Sans" panose="020B0606030504020204" pitchFamily="34" charset="0"/>
                <a:cs typeface="Open Sans" panose="020B0606030504020204" pitchFamily="34" charset="0"/>
              </a:rPr>
              <a:t> on your use case, the development of the corresponding </a:t>
            </a:r>
            <a:r>
              <a:rPr lang="en-US" sz="1300" b="1" dirty="0">
                <a:ea typeface="Open Sans" panose="020B0606030504020204" pitchFamily="34" charset="0"/>
                <a:cs typeface="Open Sans" panose="020B0606030504020204" pitchFamily="34" charset="0"/>
              </a:rPr>
              <a:t>application </a:t>
            </a:r>
            <a:r>
              <a:rPr lang="en-US" sz="1300" dirty="0">
                <a:ea typeface="Open Sans" panose="020B0606030504020204" pitchFamily="34" charset="0"/>
                <a:cs typeface="Open Sans" panose="020B0606030504020204" pitchFamily="34" charset="0"/>
              </a:rPr>
              <a:t>and its integration with the blockchain via </a:t>
            </a:r>
            <a:r>
              <a:rPr lang="en-US" sz="1300" b="1" dirty="0">
                <a:ea typeface="Open Sans" panose="020B0606030504020204" pitchFamily="34" charset="0"/>
                <a:cs typeface="Open Sans" panose="020B0606030504020204" pitchFamily="34" charset="0"/>
              </a:rPr>
              <a:t>interfaces</a:t>
            </a:r>
            <a:r>
              <a:rPr lang="en-US" sz="1300" dirty="0">
                <a:ea typeface="Open Sans" panose="020B0606030504020204" pitchFamily="34" charset="0"/>
                <a:cs typeface="Open Sans" panose="020B0606030504020204" pitchFamily="34" charset="0"/>
              </a:rPr>
              <a:t>.</a:t>
            </a:r>
          </a:p>
          <a:p>
            <a:r>
              <a:rPr lang="en-US" sz="1300" dirty="0">
                <a:ea typeface="Open Sans" panose="020B0606030504020204" pitchFamily="34" charset="0"/>
                <a:cs typeface="Open Sans" panose="020B0606030504020204" pitchFamily="34" charset="0"/>
              </a:rPr>
              <a:t>An important economical aspect, that is not applicable for open source technology in general, but also comes with public blockchains, is that the </a:t>
            </a:r>
            <a:r>
              <a:rPr lang="en-US" sz="1300" b="1" dirty="0">
                <a:ea typeface="Open Sans" panose="020B0606030504020204" pitchFamily="34" charset="0"/>
                <a:cs typeface="Open Sans" panose="020B0606030504020204" pitchFamily="34" charset="0"/>
              </a:rPr>
              <a:t>costs for operating the blockchain </a:t>
            </a:r>
            <a:r>
              <a:rPr lang="en-US" sz="1300" dirty="0">
                <a:ea typeface="Open Sans" panose="020B0606030504020204" pitchFamily="34" charset="0"/>
                <a:cs typeface="Open Sans" panose="020B0606030504020204" pitchFamily="34" charset="0"/>
              </a:rPr>
              <a:t>are carried by the network: </a:t>
            </a:r>
            <a:r>
              <a:rPr lang="en-US" sz="1300" b="1" dirty="0">
                <a:ea typeface="Open Sans" panose="020B0606030504020204" pitchFamily="34" charset="0"/>
                <a:cs typeface="Open Sans" panose="020B0606030504020204" pitchFamily="34" charset="0"/>
              </a:rPr>
              <a:t>you pay for its use instead of its operation!</a:t>
            </a:r>
            <a:endParaRPr lang="en-US" sz="1300" dirty="0">
              <a:ea typeface="Open Sans" panose="020B0606030504020204" pitchFamily="34" charset="0"/>
              <a:cs typeface="Open Sans" panose="020B0606030504020204" pitchFamily="34" charset="0"/>
            </a:endParaRPr>
          </a:p>
          <a:p>
            <a:endParaRPr lang="en-US" sz="1300" dirty="0">
              <a:ea typeface="Open Sans" panose="020B0606030504020204" pitchFamily="34" charset="0"/>
              <a:cs typeface="Open Sans" panose="020B0606030504020204" pitchFamily="34" charset="0"/>
            </a:endParaRPr>
          </a:p>
          <a:p>
            <a:pPr lvl="1"/>
            <a:endParaRPr lang="en-US" sz="1300" dirty="0">
              <a:ea typeface="Open Sans" panose="020B0606030504020204" pitchFamily="34" charset="0"/>
              <a:cs typeface="Open Sans" panose="020B0606030504020204" pitchFamily="34" charset="0"/>
            </a:endParaRPr>
          </a:p>
          <a:p>
            <a:pPr lvl="1"/>
            <a:endParaRPr lang="en-US" sz="1300" dirty="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273AD82E-AE21-4F1F-9096-FDFC656E0D3E}"/>
              </a:ext>
            </a:extLst>
          </p:cNvPr>
          <p:cNvSpPr>
            <a:spLocks noGrp="1"/>
          </p:cNvSpPr>
          <p:nvPr>
            <p:ph type="title"/>
          </p:nvPr>
        </p:nvSpPr>
        <p:spPr/>
        <p:txBody>
          <a:bodyPr/>
          <a:lstStyle/>
          <a:p>
            <a:r>
              <a:rPr lang="en-US" sz="1800" dirty="0">
                <a:ea typeface="Open Sans" panose="020B0606030504020204" pitchFamily="34" charset="0"/>
                <a:cs typeface="Open Sans" panose="020B0606030504020204" pitchFamily="34" charset="0"/>
              </a:rPr>
              <a:t>Why public blockchains are the future: The power of open source technology</a:t>
            </a:r>
          </a:p>
        </p:txBody>
      </p:sp>
      <p:sp>
        <p:nvSpPr>
          <p:cNvPr id="6" name="Foliennummernplatzhalter 5">
            <a:extLst>
              <a:ext uri="{FF2B5EF4-FFF2-40B4-BE49-F238E27FC236}">
                <a16:creationId xmlns:a16="http://schemas.microsoft.com/office/drawing/2014/main" id="{17FD65F6-2913-4E9A-A1FB-B6602DD58DD7}"/>
              </a:ext>
            </a:extLst>
          </p:cNvPr>
          <p:cNvSpPr>
            <a:spLocks noGrp="1"/>
          </p:cNvSpPr>
          <p:nvPr>
            <p:ph type="sldNum" sz="quarter" idx="4"/>
          </p:nvPr>
        </p:nvSpPr>
        <p:spPr/>
        <p:txBody>
          <a:bodyPr/>
          <a:lstStyle/>
          <a:p>
            <a:fld id="{369A084B-84B6-4F15-B0F5-CCDC4176846B}" type="slidenum">
              <a:rPr lang="en-US" smtClean="0"/>
              <a:pPr/>
              <a:t>15</a:t>
            </a:fld>
            <a:endParaRPr lang="en-US" dirty="0"/>
          </a:p>
        </p:txBody>
      </p:sp>
      <p:sp>
        <p:nvSpPr>
          <p:cNvPr id="7" name="Datumsplatzhalter 6">
            <a:extLst>
              <a:ext uri="{FF2B5EF4-FFF2-40B4-BE49-F238E27FC236}">
                <a16:creationId xmlns:a16="http://schemas.microsoft.com/office/drawing/2014/main" id="{FC5AD720-52C5-44A4-A54C-80775E5717A4}"/>
              </a:ext>
            </a:extLst>
          </p:cNvPr>
          <p:cNvSpPr>
            <a:spLocks noGrp="1"/>
          </p:cNvSpPr>
          <p:nvPr>
            <p:ph type="dt" sz="half" idx="2"/>
          </p:nvPr>
        </p:nvSpPr>
        <p:spPr/>
        <p:txBody>
          <a:bodyPr/>
          <a:lstStyle/>
          <a:p>
            <a:fld id="{F8F0D7F6-9CD0-4894-8740-6CFF77628A9A}" type="datetime1">
              <a:rPr lang="en-US" smtClean="0"/>
              <a:t>5/18/2020</a:t>
            </a:fld>
            <a:endParaRPr lang="en-US" dirty="0"/>
          </a:p>
        </p:txBody>
      </p:sp>
      <p:grpSp>
        <p:nvGrpSpPr>
          <p:cNvPr id="189" name="Gruppieren 188">
            <a:extLst>
              <a:ext uri="{FF2B5EF4-FFF2-40B4-BE49-F238E27FC236}">
                <a16:creationId xmlns:a16="http://schemas.microsoft.com/office/drawing/2014/main" id="{277C99F9-3E1A-4D87-9DBB-CACCF9DFFA30}"/>
              </a:ext>
            </a:extLst>
          </p:cNvPr>
          <p:cNvGrpSpPr/>
          <p:nvPr/>
        </p:nvGrpSpPr>
        <p:grpSpPr>
          <a:xfrm>
            <a:off x="7392754" y="1324980"/>
            <a:ext cx="3219917" cy="2204719"/>
            <a:chOff x="7304722" y="2164080"/>
            <a:chExt cx="3219917" cy="2204719"/>
          </a:xfrm>
        </p:grpSpPr>
        <p:grpSp>
          <p:nvGrpSpPr>
            <p:cNvPr id="35" name="Gruppieren 34">
              <a:extLst>
                <a:ext uri="{FF2B5EF4-FFF2-40B4-BE49-F238E27FC236}">
                  <a16:creationId xmlns:a16="http://schemas.microsoft.com/office/drawing/2014/main" id="{529909EB-DBBE-41B3-BCC7-2EDE39308CDE}"/>
                </a:ext>
              </a:extLst>
            </p:cNvPr>
            <p:cNvGrpSpPr/>
            <p:nvPr/>
          </p:nvGrpSpPr>
          <p:grpSpPr>
            <a:xfrm>
              <a:off x="8654880" y="2164080"/>
              <a:ext cx="519600" cy="588956"/>
              <a:chOff x="8293899" y="3319465"/>
              <a:chExt cx="720726" cy="816928"/>
            </a:xfrm>
            <a:solidFill>
              <a:schemeClr val="accent1"/>
            </a:solidFill>
          </p:grpSpPr>
          <p:grpSp>
            <p:nvGrpSpPr>
              <p:cNvPr id="34" name="Gruppieren 33">
                <a:extLst>
                  <a:ext uri="{FF2B5EF4-FFF2-40B4-BE49-F238E27FC236}">
                    <a16:creationId xmlns:a16="http://schemas.microsoft.com/office/drawing/2014/main" id="{2AA954CD-57D4-43AC-A584-20E0FE7E86B8}"/>
                  </a:ext>
                </a:extLst>
              </p:cNvPr>
              <p:cNvGrpSpPr/>
              <p:nvPr/>
            </p:nvGrpSpPr>
            <p:grpSpPr>
              <a:xfrm>
                <a:off x="8293899" y="3319465"/>
                <a:ext cx="720726" cy="623888"/>
                <a:chOff x="8642356" y="3319465"/>
                <a:chExt cx="720726" cy="623888"/>
              </a:xfrm>
              <a:grpFill/>
            </p:grpSpPr>
            <p:sp>
              <p:nvSpPr>
                <p:cNvPr id="22" name="Freeform 20">
                  <a:extLst>
                    <a:ext uri="{FF2B5EF4-FFF2-40B4-BE49-F238E27FC236}">
                      <a16:creationId xmlns:a16="http://schemas.microsoft.com/office/drawing/2014/main" id="{1C3B8D01-BB08-42B8-B654-9D0E16B683B9}"/>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3" name="Freeform 21">
                  <a:extLst>
                    <a:ext uri="{FF2B5EF4-FFF2-40B4-BE49-F238E27FC236}">
                      <a16:creationId xmlns:a16="http://schemas.microsoft.com/office/drawing/2014/main" id="{2EC0609B-469A-45F7-8748-F360DF80A321}"/>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4" name="Freeform 22">
                  <a:extLst>
                    <a:ext uri="{FF2B5EF4-FFF2-40B4-BE49-F238E27FC236}">
                      <a16:creationId xmlns:a16="http://schemas.microsoft.com/office/drawing/2014/main" id="{D6BBEC20-105F-47F0-A0D5-30B232CFB69F}"/>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5" name="Freeform 23">
                  <a:extLst>
                    <a:ext uri="{FF2B5EF4-FFF2-40B4-BE49-F238E27FC236}">
                      <a16:creationId xmlns:a16="http://schemas.microsoft.com/office/drawing/2014/main" id="{13B10B35-A339-4D8E-ABE1-9EF3C3FB23D4}"/>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6" name="Freeform 24">
                  <a:extLst>
                    <a:ext uri="{FF2B5EF4-FFF2-40B4-BE49-F238E27FC236}">
                      <a16:creationId xmlns:a16="http://schemas.microsoft.com/office/drawing/2014/main" id="{81DFF389-95CA-4A04-9326-A8BCD0CFB62C}"/>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 name="Freeform 25">
                  <a:extLst>
                    <a:ext uri="{FF2B5EF4-FFF2-40B4-BE49-F238E27FC236}">
                      <a16:creationId xmlns:a16="http://schemas.microsoft.com/office/drawing/2014/main" id="{32A13EBF-BF0F-4077-9416-4EA7B93E29A1}"/>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8" name="Freeform 26">
                  <a:extLst>
                    <a:ext uri="{FF2B5EF4-FFF2-40B4-BE49-F238E27FC236}">
                      <a16:creationId xmlns:a16="http://schemas.microsoft.com/office/drawing/2014/main" id="{1DE0747E-94C0-4FB4-AB24-0EEE13353EFE}"/>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33" name="Freeform 30">
                <a:extLst>
                  <a:ext uri="{FF2B5EF4-FFF2-40B4-BE49-F238E27FC236}">
                    <a16:creationId xmlns:a16="http://schemas.microsoft.com/office/drawing/2014/main" id="{5CFAB1C8-13B5-4EFF-AE0E-B73A59CE27E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55" name="Freeform 47">
              <a:extLst>
                <a:ext uri="{FF2B5EF4-FFF2-40B4-BE49-F238E27FC236}">
                  <a16:creationId xmlns:a16="http://schemas.microsoft.com/office/drawing/2014/main" id="{5261D64F-044E-4B2B-A478-F0A21806F82F}"/>
                </a:ext>
              </a:extLst>
            </p:cNvPr>
            <p:cNvSpPr>
              <a:spLocks/>
            </p:cNvSpPr>
            <p:nvPr/>
          </p:nvSpPr>
          <p:spPr bwMode="auto">
            <a:xfrm>
              <a:off x="10060694" y="3669419"/>
              <a:ext cx="463945" cy="484719"/>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56" name="Freeform 48">
              <a:extLst>
                <a:ext uri="{FF2B5EF4-FFF2-40B4-BE49-F238E27FC236}">
                  <a16:creationId xmlns:a16="http://schemas.microsoft.com/office/drawing/2014/main" id="{201A382C-628E-4BF9-8C29-5FB1223B92C5}"/>
                </a:ext>
              </a:extLst>
            </p:cNvPr>
            <p:cNvSpPr>
              <a:spLocks/>
            </p:cNvSpPr>
            <p:nvPr/>
          </p:nvSpPr>
          <p:spPr bwMode="auto">
            <a:xfrm>
              <a:off x="9901429" y="3136228"/>
              <a:ext cx="463945" cy="498568"/>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57" name="Freeform 49">
              <a:extLst>
                <a:ext uri="{FF2B5EF4-FFF2-40B4-BE49-F238E27FC236}">
                  <a16:creationId xmlns:a16="http://schemas.microsoft.com/office/drawing/2014/main" id="{F7B4BD50-628D-474F-8A52-51960EC56D56}"/>
                </a:ext>
              </a:extLst>
            </p:cNvPr>
            <p:cNvSpPr>
              <a:spLocks/>
            </p:cNvSpPr>
            <p:nvPr/>
          </p:nvSpPr>
          <p:spPr bwMode="auto">
            <a:xfrm>
              <a:off x="7304722" y="3669419"/>
              <a:ext cx="477794" cy="484719"/>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58" name="Freeform 50">
              <a:extLst>
                <a:ext uri="{FF2B5EF4-FFF2-40B4-BE49-F238E27FC236}">
                  <a16:creationId xmlns:a16="http://schemas.microsoft.com/office/drawing/2014/main" id="{3EF5348B-320A-4CCC-9DBD-6F71D5DD9503}"/>
                </a:ext>
              </a:extLst>
            </p:cNvPr>
            <p:cNvSpPr>
              <a:spLocks/>
            </p:cNvSpPr>
            <p:nvPr/>
          </p:nvSpPr>
          <p:spPr bwMode="auto">
            <a:xfrm>
              <a:off x="7463987" y="3136228"/>
              <a:ext cx="463945" cy="498568"/>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59" name="Freeform 51">
              <a:extLst>
                <a:ext uri="{FF2B5EF4-FFF2-40B4-BE49-F238E27FC236}">
                  <a16:creationId xmlns:a16="http://schemas.microsoft.com/office/drawing/2014/main" id="{8D2596C3-F171-4163-A75F-4DDA9E6D7B9A}"/>
                </a:ext>
              </a:extLst>
            </p:cNvPr>
            <p:cNvSpPr>
              <a:spLocks/>
            </p:cNvSpPr>
            <p:nvPr/>
          </p:nvSpPr>
          <p:spPr bwMode="auto">
            <a:xfrm>
              <a:off x="8343405" y="3655569"/>
              <a:ext cx="1163325" cy="713230"/>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0" name="Freeform 52">
              <a:extLst>
                <a:ext uri="{FF2B5EF4-FFF2-40B4-BE49-F238E27FC236}">
                  <a16:creationId xmlns:a16="http://schemas.microsoft.com/office/drawing/2014/main" id="{62ED20B2-A9CC-480F-AE8C-36445DECEB8B}"/>
                </a:ext>
              </a:extLst>
            </p:cNvPr>
            <p:cNvSpPr>
              <a:spLocks/>
            </p:cNvSpPr>
            <p:nvPr/>
          </p:nvSpPr>
          <p:spPr bwMode="auto">
            <a:xfrm>
              <a:off x="7747893" y="3655569"/>
              <a:ext cx="630134" cy="616286"/>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1" name="Freeform 53">
              <a:extLst>
                <a:ext uri="{FF2B5EF4-FFF2-40B4-BE49-F238E27FC236}">
                  <a16:creationId xmlns:a16="http://schemas.microsoft.com/office/drawing/2014/main" id="{34D31E33-8887-498E-80D6-01423482AC16}"/>
                </a:ext>
              </a:extLst>
            </p:cNvPr>
            <p:cNvSpPr>
              <a:spLocks/>
            </p:cNvSpPr>
            <p:nvPr/>
          </p:nvSpPr>
          <p:spPr bwMode="auto">
            <a:xfrm>
              <a:off x="9444409" y="3655569"/>
              <a:ext cx="637059" cy="616286"/>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2" name="Freeform 54">
              <a:extLst>
                <a:ext uri="{FF2B5EF4-FFF2-40B4-BE49-F238E27FC236}">
                  <a16:creationId xmlns:a16="http://schemas.microsoft.com/office/drawing/2014/main" id="{C9782235-73AC-4F82-B194-9C89A160C7A5}"/>
                </a:ext>
              </a:extLst>
            </p:cNvPr>
            <p:cNvSpPr>
              <a:spLocks/>
            </p:cNvSpPr>
            <p:nvPr/>
          </p:nvSpPr>
          <p:spPr bwMode="auto">
            <a:xfrm>
              <a:off x="7941781" y="2976963"/>
              <a:ext cx="588587" cy="630135"/>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3" name="Oval 55">
              <a:extLst>
                <a:ext uri="{FF2B5EF4-FFF2-40B4-BE49-F238E27FC236}">
                  <a16:creationId xmlns:a16="http://schemas.microsoft.com/office/drawing/2014/main" id="{0CB9B14F-819C-42F4-8029-91F7D5264179}"/>
                </a:ext>
              </a:extLst>
            </p:cNvPr>
            <p:cNvSpPr>
              <a:spLocks noChangeArrowheads="1"/>
            </p:cNvSpPr>
            <p:nvPr/>
          </p:nvSpPr>
          <p:spPr bwMode="auto">
            <a:xfrm>
              <a:off x="8551141" y="2893868"/>
              <a:ext cx="727078" cy="740928"/>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4" name="Freeform 56">
              <a:extLst>
                <a:ext uri="{FF2B5EF4-FFF2-40B4-BE49-F238E27FC236}">
                  <a16:creationId xmlns:a16="http://schemas.microsoft.com/office/drawing/2014/main" id="{E7917876-95F9-4226-896B-5A963F09B03E}"/>
                </a:ext>
              </a:extLst>
            </p:cNvPr>
            <p:cNvSpPr>
              <a:spLocks/>
            </p:cNvSpPr>
            <p:nvPr/>
          </p:nvSpPr>
          <p:spPr bwMode="auto">
            <a:xfrm>
              <a:off x="9292069" y="2976963"/>
              <a:ext cx="581662" cy="630135"/>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nvGrpSpPr>
            <p:cNvPr id="65" name="Gruppieren 64">
              <a:extLst>
                <a:ext uri="{FF2B5EF4-FFF2-40B4-BE49-F238E27FC236}">
                  <a16:creationId xmlns:a16="http://schemas.microsoft.com/office/drawing/2014/main" id="{7893A300-3325-4430-9F8F-8D5446EE3357}"/>
                </a:ext>
              </a:extLst>
            </p:cNvPr>
            <p:cNvGrpSpPr/>
            <p:nvPr/>
          </p:nvGrpSpPr>
          <p:grpSpPr>
            <a:xfrm>
              <a:off x="8016451" y="2382141"/>
              <a:ext cx="439247" cy="497878"/>
              <a:chOff x="8293899" y="3319465"/>
              <a:chExt cx="720726" cy="816928"/>
            </a:xfrm>
            <a:solidFill>
              <a:schemeClr val="accent1"/>
            </a:solidFill>
          </p:grpSpPr>
          <p:grpSp>
            <p:nvGrpSpPr>
              <p:cNvPr id="66" name="Gruppieren 65">
                <a:extLst>
                  <a:ext uri="{FF2B5EF4-FFF2-40B4-BE49-F238E27FC236}">
                    <a16:creationId xmlns:a16="http://schemas.microsoft.com/office/drawing/2014/main" id="{60A5E622-108B-43A6-A031-3A1EF935FB0B}"/>
                  </a:ext>
                </a:extLst>
              </p:cNvPr>
              <p:cNvGrpSpPr/>
              <p:nvPr/>
            </p:nvGrpSpPr>
            <p:grpSpPr>
              <a:xfrm>
                <a:off x="8293899" y="3319465"/>
                <a:ext cx="720726" cy="623888"/>
                <a:chOff x="8642356" y="3319465"/>
                <a:chExt cx="720726" cy="623888"/>
              </a:xfrm>
              <a:grpFill/>
            </p:grpSpPr>
            <p:sp>
              <p:nvSpPr>
                <p:cNvPr id="68" name="Freeform 20">
                  <a:extLst>
                    <a:ext uri="{FF2B5EF4-FFF2-40B4-BE49-F238E27FC236}">
                      <a16:creationId xmlns:a16="http://schemas.microsoft.com/office/drawing/2014/main" id="{AA736D03-FBE8-4606-8263-D52DA719CA74}"/>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9" name="Freeform 21">
                  <a:extLst>
                    <a:ext uri="{FF2B5EF4-FFF2-40B4-BE49-F238E27FC236}">
                      <a16:creationId xmlns:a16="http://schemas.microsoft.com/office/drawing/2014/main" id="{4B7F1B02-A93A-4C2C-895F-C1C6F679DEC3}"/>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70" name="Freeform 22">
                  <a:extLst>
                    <a:ext uri="{FF2B5EF4-FFF2-40B4-BE49-F238E27FC236}">
                      <a16:creationId xmlns:a16="http://schemas.microsoft.com/office/drawing/2014/main" id="{D79C52F8-42E8-4F3C-B17C-8B72965975C6}"/>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71" name="Freeform 23">
                  <a:extLst>
                    <a:ext uri="{FF2B5EF4-FFF2-40B4-BE49-F238E27FC236}">
                      <a16:creationId xmlns:a16="http://schemas.microsoft.com/office/drawing/2014/main" id="{D65F24F6-268D-4215-92A7-4BDD2FFD3476}"/>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72" name="Freeform 24">
                  <a:extLst>
                    <a:ext uri="{FF2B5EF4-FFF2-40B4-BE49-F238E27FC236}">
                      <a16:creationId xmlns:a16="http://schemas.microsoft.com/office/drawing/2014/main" id="{E7B6714D-7BD6-49F2-BCDE-978DE31738BC}"/>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73" name="Freeform 25">
                  <a:extLst>
                    <a:ext uri="{FF2B5EF4-FFF2-40B4-BE49-F238E27FC236}">
                      <a16:creationId xmlns:a16="http://schemas.microsoft.com/office/drawing/2014/main" id="{690AC15D-5E84-4844-9B90-2C2F9E1934C8}"/>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74" name="Freeform 26">
                  <a:extLst>
                    <a:ext uri="{FF2B5EF4-FFF2-40B4-BE49-F238E27FC236}">
                      <a16:creationId xmlns:a16="http://schemas.microsoft.com/office/drawing/2014/main" id="{AA26B99E-201C-4147-B9E6-DE78BA34EFB8}"/>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67" name="Freeform 30">
                <a:extLst>
                  <a:ext uri="{FF2B5EF4-FFF2-40B4-BE49-F238E27FC236}">
                    <a16:creationId xmlns:a16="http://schemas.microsoft.com/office/drawing/2014/main" id="{8243F8CD-5509-4BC1-93B5-D783C3543445}"/>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75" name="Gruppieren 74">
              <a:extLst>
                <a:ext uri="{FF2B5EF4-FFF2-40B4-BE49-F238E27FC236}">
                  <a16:creationId xmlns:a16="http://schemas.microsoft.com/office/drawing/2014/main" id="{CD2B660B-28C7-4948-AE6A-950B13544B6A}"/>
                </a:ext>
              </a:extLst>
            </p:cNvPr>
            <p:cNvGrpSpPr/>
            <p:nvPr/>
          </p:nvGrpSpPr>
          <p:grpSpPr>
            <a:xfrm>
              <a:off x="9363277" y="2382141"/>
              <a:ext cx="439247" cy="497878"/>
              <a:chOff x="8293899" y="3319465"/>
              <a:chExt cx="720726" cy="816928"/>
            </a:xfrm>
            <a:solidFill>
              <a:schemeClr val="accent1"/>
            </a:solidFill>
          </p:grpSpPr>
          <p:grpSp>
            <p:nvGrpSpPr>
              <p:cNvPr id="76" name="Gruppieren 75">
                <a:extLst>
                  <a:ext uri="{FF2B5EF4-FFF2-40B4-BE49-F238E27FC236}">
                    <a16:creationId xmlns:a16="http://schemas.microsoft.com/office/drawing/2014/main" id="{D06F127D-7F15-42AC-AB6F-AB9709A5C7EB}"/>
                  </a:ext>
                </a:extLst>
              </p:cNvPr>
              <p:cNvGrpSpPr/>
              <p:nvPr/>
            </p:nvGrpSpPr>
            <p:grpSpPr>
              <a:xfrm>
                <a:off x="8293899" y="3319465"/>
                <a:ext cx="720726" cy="623888"/>
                <a:chOff x="8642356" y="3319465"/>
                <a:chExt cx="720726" cy="623888"/>
              </a:xfrm>
              <a:grpFill/>
            </p:grpSpPr>
            <p:sp>
              <p:nvSpPr>
                <p:cNvPr id="78" name="Freeform 20">
                  <a:extLst>
                    <a:ext uri="{FF2B5EF4-FFF2-40B4-BE49-F238E27FC236}">
                      <a16:creationId xmlns:a16="http://schemas.microsoft.com/office/drawing/2014/main" id="{2C93347E-4198-4C2E-8D62-87CA3D032913}"/>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79" name="Freeform 21">
                  <a:extLst>
                    <a:ext uri="{FF2B5EF4-FFF2-40B4-BE49-F238E27FC236}">
                      <a16:creationId xmlns:a16="http://schemas.microsoft.com/office/drawing/2014/main" id="{FA259871-1750-4E2E-BDCA-702338C8081F}"/>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80" name="Freeform 22">
                  <a:extLst>
                    <a:ext uri="{FF2B5EF4-FFF2-40B4-BE49-F238E27FC236}">
                      <a16:creationId xmlns:a16="http://schemas.microsoft.com/office/drawing/2014/main" id="{EA6BC759-11D9-4D82-ACC3-590799322879}"/>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81" name="Freeform 23">
                  <a:extLst>
                    <a:ext uri="{FF2B5EF4-FFF2-40B4-BE49-F238E27FC236}">
                      <a16:creationId xmlns:a16="http://schemas.microsoft.com/office/drawing/2014/main" id="{DB1853A0-3839-42E3-A399-740FB92DE153}"/>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82" name="Freeform 24">
                  <a:extLst>
                    <a:ext uri="{FF2B5EF4-FFF2-40B4-BE49-F238E27FC236}">
                      <a16:creationId xmlns:a16="http://schemas.microsoft.com/office/drawing/2014/main" id="{D716C8C3-1058-4048-9AA5-18CA4C6287BF}"/>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83" name="Freeform 25">
                  <a:extLst>
                    <a:ext uri="{FF2B5EF4-FFF2-40B4-BE49-F238E27FC236}">
                      <a16:creationId xmlns:a16="http://schemas.microsoft.com/office/drawing/2014/main" id="{C0F78F51-9A69-4528-956E-07D884963D1F}"/>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84" name="Freeform 26">
                  <a:extLst>
                    <a:ext uri="{FF2B5EF4-FFF2-40B4-BE49-F238E27FC236}">
                      <a16:creationId xmlns:a16="http://schemas.microsoft.com/office/drawing/2014/main" id="{D04435B7-B4D1-4B67-8834-224A276FFBFB}"/>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77" name="Freeform 30">
                <a:extLst>
                  <a:ext uri="{FF2B5EF4-FFF2-40B4-BE49-F238E27FC236}">
                    <a16:creationId xmlns:a16="http://schemas.microsoft.com/office/drawing/2014/main" id="{B0D6E88D-CCDA-4ECB-A5EC-83C06557073F}"/>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85" name="Gruppieren 84">
              <a:extLst>
                <a:ext uri="{FF2B5EF4-FFF2-40B4-BE49-F238E27FC236}">
                  <a16:creationId xmlns:a16="http://schemas.microsoft.com/office/drawing/2014/main" id="{657C433B-8E5E-4CA3-A154-3188580C8D62}"/>
                </a:ext>
              </a:extLst>
            </p:cNvPr>
            <p:cNvGrpSpPr/>
            <p:nvPr/>
          </p:nvGrpSpPr>
          <p:grpSpPr>
            <a:xfrm>
              <a:off x="9965966" y="2638941"/>
              <a:ext cx="334871" cy="379570"/>
              <a:chOff x="8293899" y="3319465"/>
              <a:chExt cx="720726" cy="816928"/>
            </a:xfrm>
            <a:solidFill>
              <a:schemeClr val="accent1"/>
            </a:solidFill>
          </p:grpSpPr>
          <p:grpSp>
            <p:nvGrpSpPr>
              <p:cNvPr id="86" name="Gruppieren 85">
                <a:extLst>
                  <a:ext uri="{FF2B5EF4-FFF2-40B4-BE49-F238E27FC236}">
                    <a16:creationId xmlns:a16="http://schemas.microsoft.com/office/drawing/2014/main" id="{4004C8ED-0D1C-4E5C-9953-0A37592437FC}"/>
                  </a:ext>
                </a:extLst>
              </p:cNvPr>
              <p:cNvGrpSpPr/>
              <p:nvPr/>
            </p:nvGrpSpPr>
            <p:grpSpPr>
              <a:xfrm>
                <a:off x="8293899" y="3319465"/>
                <a:ext cx="720726" cy="623888"/>
                <a:chOff x="8642356" y="3319465"/>
                <a:chExt cx="720726" cy="623888"/>
              </a:xfrm>
              <a:grpFill/>
            </p:grpSpPr>
            <p:sp>
              <p:nvSpPr>
                <p:cNvPr id="88" name="Freeform 20">
                  <a:extLst>
                    <a:ext uri="{FF2B5EF4-FFF2-40B4-BE49-F238E27FC236}">
                      <a16:creationId xmlns:a16="http://schemas.microsoft.com/office/drawing/2014/main" id="{22FA746E-772D-4D0D-8BCC-8E78342A7DF4}"/>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89" name="Freeform 21">
                  <a:extLst>
                    <a:ext uri="{FF2B5EF4-FFF2-40B4-BE49-F238E27FC236}">
                      <a16:creationId xmlns:a16="http://schemas.microsoft.com/office/drawing/2014/main" id="{ECADC1A3-D3EA-4219-B07B-E358D5F403D4}"/>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0" name="Freeform 22">
                  <a:extLst>
                    <a:ext uri="{FF2B5EF4-FFF2-40B4-BE49-F238E27FC236}">
                      <a16:creationId xmlns:a16="http://schemas.microsoft.com/office/drawing/2014/main" id="{19B48F86-555E-403A-90EC-591EBCF316D3}"/>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1" name="Freeform 23">
                  <a:extLst>
                    <a:ext uri="{FF2B5EF4-FFF2-40B4-BE49-F238E27FC236}">
                      <a16:creationId xmlns:a16="http://schemas.microsoft.com/office/drawing/2014/main" id="{9FE4757B-C34C-45A6-B1AC-048DEB93FE53}"/>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2" name="Freeform 24">
                  <a:extLst>
                    <a:ext uri="{FF2B5EF4-FFF2-40B4-BE49-F238E27FC236}">
                      <a16:creationId xmlns:a16="http://schemas.microsoft.com/office/drawing/2014/main" id="{2D932952-CD29-47D4-9C6D-46D7B8A01493}"/>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3" name="Freeform 25">
                  <a:extLst>
                    <a:ext uri="{FF2B5EF4-FFF2-40B4-BE49-F238E27FC236}">
                      <a16:creationId xmlns:a16="http://schemas.microsoft.com/office/drawing/2014/main" id="{BBA252E6-DC82-488B-89F3-B12AF0C4BE17}"/>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4" name="Freeform 26">
                  <a:extLst>
                    <a:ext uri="{FF2B5EF4-FFF2-40B4-BE49-F238E27FC236}">
                      <a16:creationId xmlns:a16="http://schemas.microsoft.com/office/drawing/2014/main" id="{C712FA83-66BB-4C2E-B0BE-520621CC37FD}"/>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87" name="Freeform 30">
                <a:extLst>
                  <a:ext uri="{FF2B5EF4-FFF2-40B4-BE49-F238E27FC236}">
                    <a16:creationId xmlns:a16="http://schemas.microsoft.com/office/drawing/2014/main" id="{28DCA38E-EB30-4B72-B779-4C7444CB04EA}"/>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95" name="Gruppieren 94">
              <a:extLst>
                <a:ext uri="{FF2B5EF4-FFF2-40B4-BE49-F238E27FC236}">
                  <a16:creationId xmlns:a16="http://schemas.microsoft.com/office/drawing/2014/main" id="{D2E90954-8044-4B90-8534-641A4E86184B}"/>
                </a:ext>
              </a:extLst>
            </p:cNvPr>
            <p:cNvGrpSpPr/>
            <p:nvPr/>
          </p:nvGrpSpPr>
          <p:grpSpPr>
            <a:xfrm>
              <a:off x="7528524" y="2638941"/>
              <a:ext cx="334871" cy="379570"/>
              <a:chOff x="8293899" y="3319465"/>
              <a:chExt cx="720726" cy="816928"/>
            </a:xfrm>
            <a:solidFill>
              <a:schemeClr val="accent1"/>
            </a:solidFill>
          </p:grpSpPr>
          <p:grpSp>
            <p:nvGrpSpPr>
              <p:cNvPr id="96" name="Gruppieren 95">
                <a:extLst>
                  <a:ext uri="{FF2B5EF4-FFF2-40B4-BE49-F238E27FC236}">
                    <a16:creationId xmlns:a16="http://schemas.microsoft.com/office/drawing/2014/main" id="{EB090C30-7650-4D9D-9428-EFC6B42E38A1}"/>
                  </a:ext>
                </a:extLst>
              </p:cNvPr>
              <p:cNvGrpSpPr/>
              <p:nvPr/>
            </p:nvGrpSpPr>
            <p:grpSpPr>
              <a:xfrm>
                <a:off x="8293899" y="3319465"/>
                <a:ext cx="720726" cy="623888"/>
                <a:chOff x="8642356" y="3319465"/>
                <a:chExt cx="720726" cy="623888"/>
              </a:xfrm>
              <a:grpFill/>
            </p:grpSpPr>
            <p:sp>
              <p:nvSpPr>
                <p:cNvPr id="98" name="Freeform 20">
                  <a:extLst>
                    <a:ext uri="{FF2B5EF4-FFF2-40B4-BE49-F238E27FC236}">
                      <a16:creationId xmlns:a16="http://schemas.microsoft.com/office/drawing/2014/main" id="{BA93D73E-76D0-4FA1-A60E-7BBA88976C54}"/>
                    </a:ext>
                  </a:extLst>
                </p:cNvPr>
                <p:cNvSpPr>
                  <a:spLocks/>
                </p:cNvSpPr>
                <p:nvPr/>
              </p:nvSpPr>
              <p:spPr bwMode="auto">
                <a:xfrm>
                  <a:off x="8642356" y="3659190"/>
                  <a:ext cx="101600" cy="44450"/>
                </a:xfrm>
                <a:custGeom>
                  <a:avLst/>
                  <a:gdLst>
                    <a:gd name="T0" fmla="*/ 205 w 264"/>
                    <a:gd name="T1" fmla="*/ 116 h 116"/>
                    <a:gd name="T2" fmla="*/ 60 w 264"/>
                    <a:gd name="T3" fmla="*/ 116 h 116"/>
                    <a:gd name="T4" fmla="*/ 0 w 264"/>
                    <a:gd name="T5" fmla="*/ 58 h 116"/>
                    <a:gd name="T6" fmla="*/ 60 w 264"/>
                    <a:gd name="T7" fmla="*/ 0 h 116"/>
                    <a:gd name="T8" fmla="*/ 205 w 264"/>
                    <a:gd name="T9" fmla="*/ 0 h 116"/>
                    <a:gd name="T10" fmla="*/ 264 w 264"/>
                    <a:gd name="T11" fmla="*/ 58 h 116"/>
                    <a:gd name="T12" fmla="*/ 205 w 264"/>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4" h="116">
                      <a:moveTo>
                        <a:pt x="205" y="116"/>
                      </a:moveTo>
                      <a:cubicBezTo>
                        <a:pt x="60" y="116"/>
                        <a:pt x="60" y="116"/>
                        <a:pt x="60" y="116"/>
                      </a:cubicBezTo>
                      <a:cubicBezTo>
                        <a:pt x="26" y="116"/>
                        <a:pt x="0" y="92"/>
                        <a:pt x="0" y="58"/>
                      </a:cubicBezTo>
                      <a:cubicBezTo>
                        <a:pt x="0" y="25"/>
                        <a:pt x="26" y="0"/>
                        <a:pt x="60" y="0"/>
                      </a:cubicBezTo>
                      <a:cubicBezTo>
                        <a:pt x="205" y="0"/>
                        <a:pt x="205" y="0"/>
                        <a:pt x="205" y="0"/>
                      </a:cubicBezTo>
                      <a:cubicBezTo>
                        <a:pt x="239" y="0"/>
                        <a:pt x="264" y="25"/>
                        <a:pt x="264" y="58"/>
                      </a:cubicBezTo>
                      <a:cubicBezTo>
                        <a:pt x="264" y="92"/>
                        <a:pt x="239" y="116"/>
                        <a:pt x="205"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9" name="Freeform 21">
                  <a:extLst>
                    <a:ext uri="{FF2B5EF4-FFF2-40B4-BE49-F238E27FC236}">
                      <a16:creationId xmlns:a16="http://schemas.microsoft.com/office/drawing/2014/main" id="{A4D89FB9-18AD-4784-84E6-3B54747E436D}"/>
                    </a:ext>
                  </a:extLst>
                </p:cNvPr>
                <p:cNvSpPr>
                  <a:spLocks/>
                </p:cNvSpPr>
                <p:nvPr/>
              </p:nvSpPr>
              <p:spPr bwMode="auto">
                <a:xfrm>
                  <a:off x="8737606" y="3417890"/>
                  <a:ext cx="90488" cy="87313"/>
                </a:xfrm>
                <a:custGeom>
                  <a:avLst/>
                  <a:gdLst>
                    <a:gd name="T0" fmla="*/ 172 w 236"/>
                    <a:gd name="T1" fmla="*/ 228 h 228"/>
                    <a:gd name="T2" fmla="*/ 129 w 236"/>
                    <a:gd name="T3" fmla="*/ 212 h 228"/>
                    <a:gd name="T4" fmla="*/ 26 w 236"/>
                    <a:gd name="T5" fmla="*/ 110 h 228"/>
                    <a:gd name="T6" fmla="*/ 26 w 236"/>
                    <a:gd name="T7" fmla="*/ 26 h 228"/>
                    <a:gd name="T8" fmla="*/ 108 w 236"/>
                    <a:gd name="T9" fmla="*/ 26 h 228"/>
                    <a:gd name="T10" fmla="*/ 211 w 236"/>
                    <a:gd name="T11" fmla="*/ 127 h 228"/>
                    <a:gd name="T12" fmla="*/ 211 w 236"/>
                    <a:gd name="T13" fmla="*/ 212 h 228"/>
                    <a:gd name="T14" fmla="*/ 172 w 236"/>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8">
                      <a:moveTo>
                        <a:pt x="172" y="228"/>
                      </a:moveTo>
                      <a:cubicBezTo>
                        <a:pt x="155" y="228"/>
                        <a:pt x="138" y="220"/>
                        <a:pt x="129" y="212"/>
                      </a:cubicBezTo>
                      <a:cubicBezTo>
                        <a:pt x="26" y="110"/>
                        <a:pt x="26" y="110"/>
                        <a:pt x="26" y="110"/>
                      </a:cubicBezTo>
                      <a:cubicBezTo>
                        <a:pt x="0" y="85"/>
                        <a:pt x="0" y="47"/>
                        <a:pt x="26" y="26"/>
                      </a:cubicBezTo>
                      <a:cubicBezTo>
                        <a:pt x="48" y="0"/>
                        <a:pt x="86" y="0"/>
                        <a:pt x="108" y="26"/>
                      </a:cubicBezTo>
                      <a:cubicBezTo>
                        <a:pt x="211" y="127"/>
                        <a:pt x="211" y="127"/>
                        <a:pt x="211" y="127"/>
                      </a:cubicBezTo>
                      <a:cubicBezTo>
                        <a:pt x="236" y="148"/>
                        <a:pt x="236" y="186"/>
                        <a:pt x="211" y="212"/>
                      </a:cubicBezTo>
                      <a:cubicBezTo>
                        <a:pt x="202" y="220"/>
                        <a:pt x="185" y="228"/>
                        <a:pt x="172"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0" name="Freeform 22">
                  <a:extLst>
                    <a:ext uri="{FF2B5EF4-FFF2-40B4-BE49-F238E27FC236}">
                      <a16:creationId xmlns:a16="http://schemas.microsoft.com/office/drawing/2014/main" id="{7A17D613-1A88-4BE8-B311-35E5789E21E2}"/>
                    </a:ext>
                  </a:extLst>
                </p:cNvPr>
                <p:cNvSpPr>
                  <a:spLocks/>
                </p:cNvSpPr>
                <p:nvPr/>
              </p:nvSpPr>
              <p:spPr bwMode="auto">
                <a:xfrm>
                  <a:off x="8978906" y="3319465"/>
                  <a:ext cx="46038" cy="101600"/>
                </a:xfrm>
                <a:custGeom>
                  <a:avLst/>
                  <a:gdLst>
                    <a:gd name="T0" fmla="*/ 60 w 120"/>
                    <a:gd name="T1" fmla="*/ 264 h 264"/>
                    <a:gd name="T2" fmla="*/ 0 w 120"/>
                    <a:gd name="T3" fmla="*/ 205 h 264"/>
                    <a:gd name="T4" fmla="*/ 0 w 120"/>
                    <a:gd name="T5" fmla="*/ 60 h 264"/>
                    <a:gd name="T6" fmla="*/ 60 w 120"/>
                    <a:gd name="T7" fmla="*/ 0 h 264"/>
                    <a:gd name="T8" fmla="*/ 120 w 120"/>
                    <a:gd name="T9" fmla="*/ 60 h 264"/>
                    <a:gd name="T10" fmla="*/ 120 w 120"/>
                    <a:gd name="T11" fmla="*/ 205 h 264"/>
                    <a:gd name="T12" fmla="*/ 60 w 120"/>
                    <a:gd name="T13" fmla="*/ 264 h 264"/>
                  </a:gdLst>
                  <a:ahLst/>
                  <a:cxnLst>
                    <a:cxn ang="0">
                      <a:pos x="T0" y="T1"/>
                    </a:cxn>
                    <a:cxn ang="0">
                      <a:pos x="T2" y="T3"/>
                    </a:cxn>
                    <a:cxn ang="0">
                      <a:pos x="T4" y="T5"/>
                    </a:cxn>
                    <a:cxn ang="0">
                      <a:pos x="T6" y="T7"/>
                    </a:cxn>
                    <a:cxn ang="0">
                      <a:pos x="T8" y="T9"/>
                    </a:cxn>
                    <a:cxn ang="0">
                      <a:pos x="T10" y="T11"/>
                    </a:cxn>
                    <a:cxn ang="0">
                      <a:pos x="T12" y="T13"/>
                    </a:cxn>
                  </a:cxnLst>
                  <a:rect l="0" t="0" r="r" b="b"/>
                  <a:pathLst>
                    <a:path w="120" h="264">
                      <a:moveTo>
                        <a:pt x="60" y="264"/>
                      </a:moveTo>
                      <a:cubicBezTo>
                        <a:pt x="26" y="264"/>
                        <a:pt x="0" y="235"/>
                        <a:pt x="0" y="205"/>
                      </a:cubicBezTo>
                      <a:cubicBezTo>
                        <a:pt x="0" y="60"/>
                        <a:pt x="0" y="60"/>
                        <a:pt x="0" y="60"/>
                      </a:cubicBezTo>
                      <a:cubicBezTo>
                        <a:pt x="0" y="26"/>
                        <a:pt x="26" y="0"/>
                        <a:pt x="60" y="0"/>
                      </a:cubicBezTo>
                      <a:cubicBezTo>
                        <a:pt x="95" y="0"/>
                        <a:pt x="120" y="26"/>
                        <a:pt x="120" y="60"/>
                      </a:cubicBezTo>
                      <a:cubicBezTo>
                        <a:pt x="120" y="205"/>
                        <a:pt x="120" y="205"/>
                        <a:pt x="120" y="205"/>
                      </a:cubicBezTo>
                      <a:cubicBezTo>
                        <a:pt x="120" y="235"/>
                        <a:pt x="95" y="264"/>
                        <a:pt x="60" y="2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1" name="Freeform 23">
                  <a:extLst>
                    <a:ext uri="{FF2B5EF4-FFF2-40B4-BE49-F238E27FC236}">
                      <a16:creationId xmlns:a16="http://schemas.microsoft.com/office/drawing/2014/main" id="{D80A53F5-B8AE-4641-8DB8-2497FAF14A6B}"/>
                    </a:ext>
                  </a:extLst>
                </p:cNvPr>
                <p:cNvSpPr>
                  <a:spLocks/>
                </p:cNvSpPr>
                <p:nvPr/>
              </p:nvSpPr>
              <p:spPr bwMode="auto">
                <a:xfrm>
                  <a:off x="9178931" y="3414715"/>
                  <a:ext cx="87313" cy="87313"/>
                </a:xfrm>
                <a:custGeom>
                  <a:avLst/>
                  <a:gdLst>
                    <a:gd name="T0" fmla="*/ 64 w 232"/>
                    <a:gd name="T1" fmla="*/ 228 h 228"/>
                    <a:gd name="T2" fmla="*/ 22 w 232"/>
                    <a:gd name="T3" fmla="*/ 212 h 228"/>
                    <a:gd name="T4" fmla="*/ 22 w 232"/>
                    <a:gd name="T5" fmla="*/ 127 h 228"/>
                    <a:gd name="T6" fmla="*/ 123 w 232"/>
                    <a:gd name="T7" fmla="*/ 26 h 228"/>
                    <a:gd name="T8" fmla="*/ 207 w 232"/>
                    <a:gd name="T9" fmla="*/ 26 h 228"/>
                    <a:gd name="T10" fmla="*/ 207 w 232"/>
                    <a:gd name="T11" fmla="*/ 110 h 228"/>
                    <a:gd name="T12" fmla="*/ 106 w 232"/>
                    <a:gd name="T13" fmla="*/ 212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4"/>
                        <a:pt x="22" y="212"/>
                      </a:cubicBezTo>
                      <a:cubicBezTo>
                        <a:pt x="0" y="186"/>
                        <a:pt x="0" y="148"/>
                        <a:pt x="22" y="127"/>
                      </a:cubicBezTo>
                      <a:cubicBezTo>
                        <a:pt x="123" y="26"/>
                        <a:pt x="123" y="26"/>
                        <a:pt x="123" y="26"/>
                      </a:cubicBezTo>
                      <a:cubicBezTo>
                        <a:pt x="148" y="0"/>
                        <a:pt x="186" y="0"/>
                        <a:pt x="207" y="26"/>
                      </a:cubicBezTo>
                      <a:cubicBezTo>
                        <a:pt x="232" y="47"/>
                        <a:pt x="232" y="85"/>
                        <a:pt x="207" y="110"/>
                      </a:cubicBezTo>
                      <a:cubicBezTo>
                        <a:pt x="106" y="212"/>
                        <a:pt x="106" y="212"/>
                        <a:pt x="106" y="212"/>
                      </a:cubicBezTo>
                      <a:cubicBezTo>
                        <a:pt x="93" y="224"/>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2" name="Freeform 24">
                  <a:extLst>
                    <a:ext uri="{FF2B5EF4-FFF2-40B4-BE49-F238E27FC236}">
                      <a16:creationId xmlns:a16="http://schemas.microsoft.com/office/drawing/2014/main" id="{DA65470B-528C-41D8-934D-B27CA549273C}"/>
                    </a:ext>
                  </a:extLst>
                </p:cNvPr>
                <p:cNvSpPr>
                  <a:spLocks/>
                </p:cNvSpPr>
                <p:nvPr/>
              </p:nvSpPr>
              <p:spPr bwMode="auto">
                <a:xfrm>
                  <a:off x="9263069" y="3656015"/>
                  <a:ext cx="100013" cy="42863"/>
                </a:xfrm>
                <a:custGeom>
                  <a:avLst/>
                  <a:gdLst>
                    <a:gd name="T0" fmla="*/ 202 w 260"/>
                    <a:gd name="T1" fmla="*/ 116 h 116"/>
                    <a:gd name="T2" fmla="*/ 59 w 260"/>
                    <a:gd name="T3" fmla="*/ 116 h 116"/>
                    <a:gd name="T4" fmla="*/ 0 w 260"/>
                    <a:gd name="T5" fmla="*/ 58 h 116"/>
                    <a:gd name="T6" fmla="*/ 59 w 260"/>
                    <a:gd name="T7" fmla="*/ 0 h 116"/>
                    <a:gd name="T8" fmla="*/ 202 w 260"/>
                    <a:gd name="T9" fmla="*/ 0 h 116"/>
                    <a:gd name="T10" fmla="*/ 260 w 260"/>
                    <a:gd name="T11" fmla="*/ 58 h 116"/>
                    <a:gd name="T12" fmla="*/ 202 w 26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60" h="116">
                      <a:moveTo>
                        <a:pt x="202" y="116"/>
                      </a:moveTo>
                      <a:cubicBezTo>
                        <a:pt x="59" y="116"/>
                        <a:pt x="59" y="116"/>
                        <a:pt x="59" y="116"/>
                      </a:cubicBezTo>
                      <a:cubicBezTo>
                        <a:pt x="30" y="116"/>
                        <a:pt x="0" y="92"/>
                        <a:pt x="0" y="58"/>
                      </a:cubicBezTo>
                      <a:cubicBezTo>
                        <a:pt x="0" y="29"/>
                        <a:pt x="30" y="0"/>
                        <a:pt x="59" y="0"/>
                      </a:cubicBezTo>
                      <a:cubicBezTo>
                        <a:pt x="202" y="0"/>
                        <a:pt x="202" y="0"/>
                        <a:pt x="202" y="0"/>
                      </a:cubicBezTo>
                      <a:cubicBezTo>
                        <a:pt x="235" y="0"/>
                        <a:pt x="260" y="29"/>
                        <a:pt x="260" y="58"/>
                      </a:cubicBezTo>
                      <a:cubicBezTo>
                        <a:pt x="260" y="92"/>
                        <a:pt x="235" y="116"/>
                        <a:pt x="202" y="1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3" name="Freeform 25">
                  <a:extLst>
                    <a:ext uri="{FF2B5EF4-FFF2-40B4-BE49-F238E27FC236}">
                      <a16:creationId xmlns:a16="http://schemas.microsoft.com/office/drawing/2014/main" id="{B51973FE-F856-45BC-B1A6-8F90C3100522}"/>
                    </a:ext>
                  </a:extLst>
                </p:cNvPr>
                <p:cNvSpPr>
                  <a:spLocks/>
                </p:cNvSpPr>
                <p:nvPr/>
              </p:nvSpPr>
              <p:spPr bwMode="auto">
                <a:xfrm>
                  <a:off x="9180519" y="3852865"/>
                  <a:ext cx="88900" cy="87313"/>
                </a:xfrm>
                <a:custGeom>
                  <a:avLst/>
                  <a:gdLst>
                    <a:gd name="T0" fmla="*/ 165 w 232"/>
                    <a:gd name="T1" fmla="*/ 228 h 228"/>
                    <a:gd name="T2" fmla="*/ 123 w 232"/>
                    <a:gd name="T3" fmla="*/ 212 h 228"/>
                    <a:gd name="T4" fmla="*/ 22 w 232"/>
                    <a:gd name="T5" fmla="*/ 106 h 228"/>
                    <a:gd name="T6" fmla="*/ 22 w 232"/>
                    <a:gd name="T7" fmla="*/ 26 h 228"/>
                    <a:gd name="T8" fmla="*/ 106 w 232"/>
                    <a:gd name="T9" fmla="*/ 26 h 228"/>
                    <a:gd name="T10" fmla="*/ 207 w 232"/>
                    <a:gd name="T11" fmla="*/ 127 h 228"/>
                    <a:gd name="T12" fmla="*/ 207 w 232"/>
                    <a:gd name="T13" fmla="*/ 207 h 228"/>
                    <a:gd name="T14" fmla="*/ 165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165" y="228"/>
                      </a:moveTo>
                      <a:cubicBezTo>
                        <a:pt x="152" y="228"/>
                        <a:pt x="135" y="220"/>
                        <a:pt x="123" y="212"/>
                      </a:cubicBezTo>
                      <a:cubicBezTo>
                        <a:pt x="22" y="106"/>
                        <a:pt x="22" y="106"/>
                        <a:pt x="22" y="106"/>
                      </a:cubicBezTo>
                      <a:cubicBezTo>
                        <a:pt x="0" y="85"/>
                        <a:pt x="0" y="47"/>
                        <a:pt x="22" y="26"/>
                      </a:cubicBezTo>
                      <a:cubicBezTo>
                        <a:pt x="47" y="0"/>
                        <a:pt x="85" y="0"/>
                        <a:pt x="106" y="26"/>
                      </a:cubicBezTo>
                      <a:cubicBezTo>
                        <a:pt x="207" y="127"/>
                        <a:pt x="207" y="127"/>
                        <a:pt x="207" y="127"/>
                      </a:cubicBezTo>
                      <a:cubicBezTo>
                        <a:pt x="232" y="148"/>
                        <a:pt x="232" y="186"/>
                        <a:pt x="207" y="207"/>
                      </a:cubicBezTo>
                      <a:cubicBezTo>
                        <a:pt x="195" y="220"/>
                        <a:pt x="182" y="228"/>
                        <a:pt x="165"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4" name="Freeform 26">
                  <a:extLst>
                    <a:ext uri="{FF2B5EF4-FFF2-40B4-BE49-F238E27FC236}">
                      <a16:creationId xmlns:a16="http://schemas.microsoft.com/office/drawing/2014/main" id="{93D54AE0-3F8B-4973-83A1-A78779E8D732}"/>
                    </a:ext>
                  </a:extLst>
                </p:cNvPr>
                <p:cNvSpPr>
                  <a:spLocks/>
                </p:cNvSpPr>
                <p:nvPr/>
              </p:nvSpPr>
              <p:spPr bwMode="auto">
                <a:xfrm>
                  <a:off x="8742369" y="3856040"/>
                  <a:ext cx="88900" cy="87313"/>
                </a:xfrm>
                <a:custGeom>
                  <a:avLst/>
                  <a:gdLst>
                    <a:gd name="T0" fmla="*/ 64 w 232"/>
                    <a:gd name="T1" fmla="*/ 228 h 228"/>
                    <a:gd name="T2" fmla="*/ 26 w 232"/>
                    <a:gd name="T3" fmla="*/ 207 h 228"/>
                    <a:gd name="T4" fmla="*/ 26 w 232"/>
                    <a:gd name="T5" fmla="*/ 127 h 228"/>
                    <a:gd name="T6" fmla="*/ 127 w 232"/>
                    <a:gd name="T7" fmla="*/ 26 h 228"/>
                    <a:gd name="T8" fmla="*/ 207 w 232"/>
                    <a:gd name="T9" fmla="*/ 26 h 228"/>
                    <a:gd name="T10" fmla="*/ 207 w 232"/>
                    <a:gd name="T11" fmla="*/ 106 h 228"/>
                    <a:gd name="T12" fmla="*/ 106 w 232"/>
                    <a:gd name="T13" fmla="*/ 207 h 228"/>
                    <a:gd name="T14" fmla="*/ 64 w 232"/>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28">
                      <a:moveTo>
                        <a:pt x="64" y="228"/>
                      </a:moveTo>
                      <a:cubicBezTo>
                        <a:pt x="51" y="228"/>
                        <a:pt x="34" y="220"/>
                        <a:pt x="26" y="207"/>
                      </a:cubicBezTo>
                      <a:cubicBezTo>
                        <a:pt x="0" y="186"/>
                        <a:pt x="0" y="148"/>
                        <a:pt x="26" y="127"/>
                      </a:cubicBezTo>
                      <a:cubicBezTo>
                        <a:pt x="127" y="26"/>
                        <a:pt x="127" y="26"/>
                        <a:pt x="127" y="26"/>
                      </a:cubicBezTo>
                      <a:cubicBezTo>
                        <a:pt x="148" y="0"/>
                        <a:pt x="186" y="0"/>
                        <a:pt x="207" y="26"/>
                      </a:cubicBezTo>
                      <a:cubicBezTo>
                        <a:pt x="232" y="47"/>
                        <a:pt x="232" y="85"/>
                        <a:pt x="207" y="106"/>
                      </a:cubicBezTo>
                      <a:cubicBezTo>
                        <a:pt x="106" y="207"/>
                        <a:pt x="106" y="207"/>
                        <a:pt x="106" y="207"/>
                      </a:cubicBezTo>
                      <a:cubicBezTo>
                        <a:pt x="97" y="220"/>
                        <a:pt x="81" y="228"/>
                        <a:pt x="64" y="2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97" name="Freeform 30">
                <a:extLst>
                  <a:ext uri="{FF2B5EF4-FFF2-40B4-BE49-F238E27FC236}">
                    <a16:creationId xmlns:a16="http://schemas.microsoft.com/office/drawing/2014/main" id="{DBA83C9C-80BA-4822-A0E3-B0EDEFDC45AE}"/>
                  </a:ext>
                </a:extLst>
              </p:cNvPr>
              <p:cNvSpPr>
                <a:spLocks/>
              </p:cNvSpPr>
              <p:nvPr/>
            </p:nvSpPr>
            <p:spPr bwMode="auto">
              <a:xfrm>
                <a:off x="8441537" y="3477580"/>
                <a:ext cx="425451" cy="658813"/>
              </a:xfrm>
              <a:custGeom>
                <a:avLst/>
                <a:gdLst>
                  <a:gd name="T0" fmla="*/ 2187 w 2224"/>
                  <a:gd name="T1" fmla="*/ 900 h 3448"/>
                  <a:gd name="T2" fmla="*/ 1112 w 2224"/>
                  <a:gd name="T3" fmla="*/ 0 h 3448"/>
                  <a:gd name="T4" fmla="*/ 38 w 2224"/>
                  <a:gd name="T5" fmla="*/ 900 h 3448"/>
                  <a:gd name="T6" fmla="*/ 438 w 2224"/>
                  <a:gd name="T7" fmla="*/ 1887 h 3448"/>
                  <a:gd name="T8" fmla="*/ 600 w 2224"/>
                  <a:gd name="T9" fmla="*/ 2586 h 3448"/>
                  <a:gd name="T10" fmla="*/ 713 w 2224"/>
                  <a:gd name="T11" fmla="*/ 2799 h 3448"/>
                  <a:gd name="T12" fmla="*/ 713 w 2224"/>
                  <a:gd name="T13" fmla="*/ 3061 h 3448"/>
                  <a:gd name="T14" fmla="*/ 850 w 2224"/>
                  <a:gd name="T15" fmla="*/ 3261 h 3448"/>
                  <a:gd name="T16" fmla="*/ 950 w 2224"/>
                  <a:gd name="T17" fmla="*/ 3448 h 3448"/>
                  <a:gd name="T18" fmla="*/ 1275 w 2224"/>
                  <a:gd name="T19" fmla="*/ 3448 h 3448"/>
                  <a:gd name="T20" fmla="*/ 1362 w 2224"/>
                  <a:gd name="T21" fmla="*/ 3261 h 3448"/>
                  <a:gd name="T22" fmla="*/ 1512 w 2224"/>
                  <a:gd name="T23" fmla="*/ 3061 h 3448"/>
                  <a:gd name="T24" fmla="*/ 1512 w 2224"/>
                  <a:gd name="T25" fmla="*/ 2799 h 3448"/>
                  <a:gd name="T26" fmla="*/ 1625 w 2224"/>
                  <a:gd name="T27" fmla="*/ 2586 h 3448"/>
                  <a:gd name="T28" fmla="*/ 1775 w 2224"/>
                  <a:gd name="T29" fmla="*/ 1887 h 3448"/>
                  <a:gd name="T30" fmla="*/ 2187 w 2224"/>
                  <a:gd name="T31" fmla="*/ 90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3448">
                    <a:moveTo>
                      <a:pt x="2187" y="900"/>
                    </a:moveTo>
                    <a:cubicBezTo>
                      <a:pt x="2112" y="75"/>
                      <a:pt x="1387" y="0"/>
                      <a:pt x="1112" y="0"/>
                    </a:cubicBezTo>
                    <a:cubicBezTo>
                      <a:pt x="825" y="0"/>
                      <a:pt x="113" y="75"/>
                      <a:pt x="38" y="900"/>
                    </a:cubicBezTo>
                    <a:cubicBezTo>
                      <a:pt x="0" y="1412"/>
                      <a:pt x="288" y="1662"/>
                      <a:pt x="438" y="1887"/>
                    </a:cubicBezTo>
                    <a:cubicBezTo>
                      <a:pt x="613" y="2137"/>
                      <a:pt x="600" y="2199"/>
                      <a:pt x="600" y="2586"/>
                    </a:cubicBezTo>
                    <a:cubicBezTo>
                      <a:pt x="600" y="2686"/>
                      <a:pt x="650" y="2749"/>
                      <a:pt x="713" y="2799"/>
                    </a:cubicBezTo>
                    <a:cubicBezTo>
                      <a:pt x="713" y="3061"/>
                      <a:pt x="713" y="3061"/>
                      <a:pt x="713" y="3061"/>
                    </a:cubicBezTo>
                    <a:cubicBezTo>
                      <a:pt x="713" y="3161"/>
                      <a:pt x="775" y="3236"/>
                      <a:pt x="850" y="3261"/>
                    </a:cubicBezTo>
                    <a:cubicBezTo>
                      <a:pt x="950" y="3448"/>
                      <a:pt x="950" y="3448"/>
                      <a:pt x="950" y="3448"/>
                    </a:cubicBezTo>
                    <a:cubicBezTo>
                      <a:pt x="1275" y="3448"/>
                      <a:pt x="1275" y="3448"/>
                      <a:pt x="1275" y="3448"/>
                    </a:cubicBezTo>
                    <a:cubicBezTo>
                      <a:pt x="1362" y="3261"/>
                      <a:pt x="1362" y="3261"/>
                      <a:pt x="1362" y="3261"/>
                    </a:cubicBezTo>
                    <a:cubicBezTo>
                      <a:pt x="1450" y="3236"/>
                      <a:pt x="1512" y="3161"/>
                      <a:pt x="1512" y="3061"/>
                    </a:cubicBezTo>
                    <a:cubicBezTo>
                      <a:pt x="1512" y="2799"/>
                      <a:pt x="1512" y="2799"/>
                      <a:pt x="1512" y="2799"/>
                    </a:cubicBezTo>
                    <a:cubicBezTo>
                      <a:pt x="1575" y="2749"/>
                      <a:pt x="1625" y="2686"/>
                      <a:pt x="1625" y="2586"/>
                    </a:cubicBezTo>
                    <a:cubicBezTo>
                      <a:pt x="1625" y="2199"/>
                      <a:pt x="1600" y="2137"/>
                      <a:pt x="1775" y="1887"/>
                    </a:cubicBezTo>
                    <a:cubicBezTo>
                      <a:pt x="1937" y="1662"/>
                      <a:pt x="2224" y="1412"/>
                      <a:pt x="2187" y="90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107" name="Gruppieren 106">
              <a:extLst>
                <a:ext uri="{FF2B5EF4-FFF2-40B4-BE49-F238E27FC236}">
                  <a16:creationId xmlns:a16="http://schemas.microsoft.com/office/drawing/2014/main" id="{B1177046-35F9-4F2E-8068-07C6C382319E}"/>
                </a:ext>
              </a:extLst>
            </p:cNvPr>
            <p:cNvGrpSpPr/>
            <p:nvPr/>
          </p:nvGrpSpPr>
          <p:grpSpPr>
            <a:xfrm>
              <a:off x="8955412" y="3851324"/>
              <a:ext cx="401515" cy="401515"/>
              <a:chOff x="8955412" y="3851324"/>
              <a:chExt cx="401515" cy="401515"/>
            </a:xfrm>
          </p:grpSpPr>
          <p:sp>
            <p:nvSpPr>
              <p:cNvPr id="105" name="Herz 104">
                <a:extLst>
                  <a:ext uri="{FF2B5EF4-FFF2-40B4-BE49-F238E27FC236}">
                    <a16:creationId xmlns:a16="http://schemas.microsoft.com/office/drawing/2014/main" id="{05D052AA-1CFD-430D-871C-189CEE051D39}"/>
                  </a:ext>
                </a:extLst>
              </p:cNvPr>
              <p:cNvSpPr/>
              <p:nvPr/>
            </p:nvSpPr>
            <p:spPr bwMode="gray">
              <a:xfrm>
                <a:off x="8955412" y="3851324"/>
                <a:ext cx="401515" cy="401515"/>
              </a:xfrm>
              <a:prstGeom prst="hear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pic>
            <p:nvPicPr>
              <p:cNvPr id="106" name="Grafik 105">
                <a:extLst>
                  <a:ext uri="{FF2B5EF4-FFF2-40B4-BE49-F238E27FC236}">
                    <a16:creationId xmlns:a16="http://schemas.microsoft.com/office/drawing/2014/main" id="{58C2E43D-E55D-45A8-9F7B-0A05D23993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8441" y="3985867"/>
                <a:ext cx="135455" cy="184450"/>
              </a:xfrm>
              <a:prstGeom prst="rect">
                <a:avLst/>
              </a:prstGeom>
            </p:spPr>
          </p:pic>
        </p:grpSp>
        <p:grpSp>
          <p:nvGrpSpPr>
            <p:cNvPr id="108" name="Gruppieren 107">
              <a:extLst>
                <a:ext uri="{FF2B5EF4-FFF2-40B4-BE49-F238E27FC236}">
                  <a16:creationId xmlns:a16="http://schemas.microsoft.com/office/drawing/2014/main" id="{E646D12D-5057-4849-A027-8C8767C5375D}"/>
                </a:ext>
              </a:extLst>
            </p:cNvPr>
            <p:cNvGrpSpPr/>
            <p:nvPr/>
          </p:nvGrpSpPr>
          <p:grpSpPr>
            <a:xfrm>
              <a:off x="9715750" y="3818248"/>
              <a:ext cx="268091" cy="268091"/>
              <a:chOff x="8955412" y="3851324"/>
              <a:chExt cx="401515" cy="401515"/>
            </a:xfrm>
          </p:grpSpPr>
          <p:sp>
            <p:nvSpPr>
              <p:cNvPr id="109" name="Herz 108">
                <a:extLst>
                  <a:ext uri="{FF2B5EF4-FFF2-40B4-BE49-F238E27FC236}">
                    <a16:creationId xmlns:a16="http://schemas.microsoft.com/office/drawing/2014/main" id="{9840ED90-F21B-4C8F-B26C-DA728853995A}"/>
                  </a:ext>
                </a:extLst>
              </p:cNvPr>
              <p:cNvSpPr/>
              <p:nvPr/>
            </p:nvSpPr>
            <p:spPr bwMode="gray">
              <a:xfrm>
                <a:off x="8955412" y="3851324"/>
                <a:ext cx="401515" cy="401515"/>
              </a:xfrm>
              <a:prstGeom prst="hear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pic>
            <p:nvPicPr>
              <p:cNvPr id="110" name="Grafik 109">
                <a:extLst>
                  <a:ext uri="{FF2B5EF4-FFF2-40B4-BE49-F238E27FC236}">
                    <a16:creationId xmlns:a16="http://schemas.microsoft.com/office/drawing/2014/main" id="{6B88EDAE-1EE1-4978-B077-A2ABAD8C47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8441" y="3985867"/>
                <a:ext cx="135455" cy="184450"/>
              </a:xfrm>
              <a:prstGeom prst="rect">
                <a:avLst/>
              </a:prstGeom>
            </p:spPr>
          </p:pic>
        </p:grpSp>
        <p:grpSp>
          <p:nvGrpSpPr>
            <p:cNvPr id="133" name="Gruppieren 132">
              <a:extLst>
                <a:ext uri="{FF2B5EF4-FFF2-40B4-BE49-F238E27FC236}">
                  <a16:creationId xmlns:a16="http://schemas.microsoft.com/office/drawing/2014/main" id="{C46C7EA7-F7D4-47E5-AADE-C799E4586179}"/>
                </a:ext>
              </a:extLst>
            </p:cNvPr>
            <p:cNvGrpSpPr/>
            <p:nvPr/>
          </p:nvGrpSpPr>
          <p:grpSpPr>
            <a:xfrm>
              <a:off x="10238071" y="3771900"/>
              <a:ext cx="194917" cy="194917"/>
              <a:chOff x="8955412" y="3851324"/>
              <a:chExt cx="401515" cy="401515"/>
            </a:xfrm>
          </p:grpSpPr>
          <p:sp>
            <p:nvSpPr>
              <p:cNvPr id="134" name="Herz 133">
                <a:extLst>
                  <a:ext uri="{FF2B5EF4-FFF2-40B4-BE49-F238E27FC236}">
                    <a16:creationId xmlns:a16="http://schemas.microsoft.com/office/drawing/2014/main" id="{18C1D546-249C-4830-9E19-A2F9059BB8E4}"/>
                  </a:ext>
                </a:extLst>
              </p:cNvPr>
              <p:cNvSpPr/>
              <p:nvPr/>
            </p:nvSpPr>
            <p:spPr bwMode="gray">
              <a:xfrm>
                <a:off x="8955412" y="3851324"/>
                <a:ext cx="401515" cy="401515"/>
              </a:xfrm>
              <a:prstGeom prst="hear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pic>
            <p:nvPicPr>
              <p:cNvPr id="135" name="Grafik 134">
                <a:extLst>
                  <a:ext uri="{FF2B5EF4-FFF2-40B4-BE49-F238E27FC236}">
                    <a16:creationId xmlns:a16="http://schemas.microsoft.com/office/drawing/2014/main" id="{75A4DBD4-AA6A-48F7-99B8-87BCF35641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8441" y="3985867"/>
                <a:ext cx="135455" cy="184450"/>
              </a:xfrm>
              <a:prstGeom prst="rect">
                <a:avLst/>
              </a:prstGeom>
            </p:spPr>
          </p:pic>
        </p:grpSp>
      </p:grpSp>
      <p:sp>
        <p:nvSpPr>
          <p:cNvPr id="190" name="Textfeld 189">
            <a:extLst>
              <a:ext uri="{FF2B5EF4-FFF2-40B4-BE49-F238E27FC236}">
                <a16:creationId xmlns:a16="http://schemas.microsoft.com/office/drawing/2014/main" id="{602E3A1F-5CD5-4311-8A24-669DCE9C58E5}"/>
              </a:ext>
            </a:extLst>
          </p:cNvPr>
          <p:cNvSpPr txBox="1"/>
          <p:nvPr/>
        </p:nvSpPr>
        <p:spPr>
          <a:xfrm>
            <a:off x="6778379" y="1224689"/>
            <a:ext cx="1142535" cy="276339"/>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300" dirty="0">
                <a:latin typeface="+mj-lt"/>
                <a:ea typeface="Open Sans" panose="020B0606030504020204" pitchFamily="34" charset="0"/>
                <a:cs typeface="Open Sans" panose="020B0606030504020204" pitchFamily="34" charset="0"/>
              </a:rPr>
              <a:t>Bright Minds</a:t>
            </a:r>
          </a:p>
        </p:txBody>
      </p:sp>
      <p:sp>
        <p:nvSpPr>
          <p:cNvPr id="191" name="Rechteck 190">
            <a:extLst>
              <a:ext uri="{FF2B5EF4-FFF2-40B4-BE49-F238E27FC236}">
                <a16:creationId xmlns:a16="http://schemas.microsoft.com/office/drawing/2014/main" id="{8CE38B00-1F27-4828-9C75-8EA1C7D20A3B}"/>
              </a:ext>
            </a:extLst>
          </p:cNvPr>
          <p:cNvSpPr/>
          <p:nvPr/>
        </p:nvSpPr>
        <p:spPr>
          <a:xfrm>
            <a:off x="8688501" y="887604"/>
            <a:ext cx="1014893" cy="292388"/>
          </a:xfrm>
          <a:prstGeom prst="rect">
            <a:avLst/>
          </a:prstGeom>
        </p:spPr>
        <p:txBody>
          <a:bodyPr wrap="none">
            <a:spAutoFit/>
          </a:bodyPr>
          <a:lstStyle/>
          <a:p>
            <a:pPr algn="ctr"/>
            <a:r>
              <a:rPr lang="en-US" sz="1300" dirty="0">
                <a:latin typeface="+mj-lt"/>
                <a:ea typeface="Open Sans" panose="020B0606030504020204" pitchFamily="34" charset="0"/>
                <a:cs typeface="Open Sans" panose="020B0606030504020204" pitchFamily="34" charset="0"/>
              </a:rPr>
              <a:t>Innovation</a:t>
            </a:r>
          </a:p>
        </p:txBody>
      </p:sp>
      <p:sp>
        <p:nvSpPr>
          <p:cNvPr id="197" name="Freihandform: Form 196">
            <a:extLst>
              <a:ext uri="{FF2B5EF4-FFF2-40B4-BE49-F238E27FC236}">
                <a16:creationId xmlns:a16="http://schemas.microsoft.com/office/drawing/2014/main" id="{5CA21647-9FD1-4BF8-A542-151D3F1AF903}"/>
              </a:ext>
            </a:extLst>
          </p:cNvPr>
          <p:cNvSpPr/>
          <p:nvPr/>
        </p:nvSpPr>
        <p:spPr bwMode="gray">
          <a:xfrm>
            <a:off x="6914669" y="1507860"/>
            <a:ext cx="580871" cy="914400"/>
          </a:xfrm>
          <a:custGeom>
            <a:avLst/>
            <a:gdLst>
              <a:gd name="connsiteX0" fmla="*/ 436091 w 580871"/>
              <a:gd name="connsiteY0" fmla="*/ 0 h 914400"/>
              <a:gd name="connsiteX1" fmla="*/ 1751 w 580871"/>
              <a:gd name="connsiteY1" fmla="*/ 518160 h 914400"/>
              <a:gd name="connsiteX2" fmla="*/ 580871 w 580871"/>
              <a:gd name="connsiteY2" fmla="*/ 914400 h 914400"/>
            </a:gdLst>
            <a:ahLst/>
            <a:cxnLst>
              <a:cxn ang="0">
                <a:pos x="connsiteX0" y="connsiteY0"/>
              </a:cxn>
              <a:cxn ang="0">
                <a:pos x="connsiteX1" y="connsiteY1"/>
              </a:cxn>
              <a:cxn ang="0">
                <a:pos x="connsiteX2" y="connsiteY2"/>
              </a:cxn>
            </a:cxnLst>
            <a:rect l="l" t="t" r="r" b="b"/>
            <a:pathLst>
              <a:path w="580871" h="914400">
                <a:moveTo>
                  <a:pt x="436091" y="0"/>
                </a:moveTo>
                <a:cubicBezTo>
                  <a:pt x="206856" y="182880"/>
                  <a:pt x="-22379" y="365760"/>
                  <a:pt x="1751" y="518160"/>
                </a:cubicBezTo>
                <a:cubicBezTo>
                  <a:pt x="25881" y="670560"/>
                  <a:pt x="303376" y="792480"/>
                  <a:pt x="580871" y="91440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j-lt"/>
              <a:ea typeface="Open Sans" panose="020B0606030504020204" pitchFamily="34" charset="0"/>
              <a:cs typeface="Open Sans" panose="020B0606030504020204" pitchFamily="34" charset="0"/>
            </a:endParaRPr>
          </a:p>
        </p:txBody>
      </p:sp>
      <p:sp>
        <p:nvSpPr>
          <p:cNvPr id="206" name="Rechteck 205">
            <a:extLst>
              <a:ext uri="{FF2B5EF4-FFF2-40B4-BE49-F238E27FC236}">
                <a16:creationId xmlns:a16="http://schemas.microsoft.com/office/drawing/2014/main" id="{F219E65A-1E61-4FF9-95BE-842E37D9DD4B}"/>
              </a:ext>
            </a:extLst>
          </p:cNvPr>
          <p:cNvSpPr/>
          <p:nvPr/>
        </p:nvSpPr>
        <p:spPr>
          <a:xfrm>
            <a:off x="10171283" y="1333922"/>
            <a:ext cx="1683474" cy="292388"/>
          </a:xfrm>
          <a:prstGeom prst="rect">
            <a:avLst/>
          </a:prstGeom>
        </p:spPr>
        <p:txBody>
          <a:bodyPr wrap="none">
            <a:spAutoFit/>
          </a:bodyPr>
          <a:lstStyle/>
          <a:p>
            <a:pPr algn="ctr"/>
            <a:r>
              <a:rPr lang="en-US" sz="1300" dirty="0">
                <a:latin typeface="+mj-lt"/>
                <a:ea typeface="Open Sans" panose="020B0606030504020204" pitchFamily="34" charset="0"/>
                <a:cs typeface="Open Sans" panose="020B0606030504020204" pitchFamily="34" charset="0"/>
              </a:rPr>
              <a:t>Intrinsic Motivation</a:t>
            </a:r>
          </a:p>
        </p:txBody>
      </p:sp>
      <p:sp>
        <p:nvSpPr>
          <p:cNvPr id="208" name="Rechteck 207">
            <a:extLst>
              <a:ext uri="{FF2B5EF4-FFF2-40B4-BE49-F238E27FC236}">
                <a16:creationId xmlns:a16="http://schemas.microsoft.com/office/drawing/2014/main" id="{15FDF577-E348-4F35-8F3E-C6094F93B7A0}"/>
              </a:ext>
            </a:extLst>
          </p:cNvPr>
          <p:cNvSpPr/>
          <p:nvPr/>
        </p:nvSpPr>
        <p:spPr>
          <a:xfrm>
            <a:off x="7904495" y="3604147"/>
            <a:ext cx="2245999" cy="292388"/>
          </a:xfrm>
          <a:prstGeom prst="rect">
            <a:avLst/>
          </a:prstGeom>
        </p:spPr>
        <p:txBody>
          <a:bodyPr wrap="none">
            <a:spAutoFit/>
          </a:bodyPr>
          <a:lstStyle/>
          <a:p>
            <a:r>
              <a:rPr lang="en-US" sz="1300" b="1" dirty="0">
                <a:latin typeface="+mj-lt"/>
                <a:ea typeface="Open Sans" panose="020B0606030504020204" pitchFamily="34" charset="0"/>
                <a:cs typeface="Open Sans" panose="020B0606030504020204" pitchFamily="34" charset="0"/>
              </a:rPr>
              <a:t>Open Source Community</a:t>
            </a:r>
          </a:p>
        </p:txBody>
      </p:sp>
      <p:sp>
        <p:nvSpPr>
          <p:cNvPr id="221" name="Freihandform: Form 220">
            <a:extLst>
              <a:ext uri="{FF2B5EF4-FFF2-40B4-BE49-F238E27FC236}">
                <a16:creationId xmlns:a16="http://schemas.microsoft.com/office/drawing/2014/main" id="{E66FB721-6C61-4F99-846C-D281C5D5783F}"/>
              </a:ext>
            </a:extLst>
          </p:cNvPr>
          <p:cNvSpPr/>
          <p:nvPr/>
        </p:nvSpPr>
        <p:spPr bwMode="gray">
          <a:xfrm>
            <a:off x="10612120" y="1620520"/>
            <a:ext cx="831678" cy="1315720"/>
          </a:xfrm>
          <a:custGeom>
            <a:avLst/>
            <a:gdLst>
              <a:gd name="connsiteX0" fmla="*/ 360680 w 831678"/>
              <a:gd name="connsiteY0" fmla="*/ 0 h 1315720"/>
              <a:gd name="connsiteX1" fmla="*/ 822960 w 831678"/>
              <a:gd name="connsiteY1" fmla="*/ 711200 h 1315720"/>
              <a:gd name="connsiteX2" fmla="*/ 0 w 831678"/>
              <a:gd name="connsiteY2" fmla="*/ 1315720 h 1315720"/>
            </a:gdLst>
            <a:ahLst/>
            <a:cxnLst>
              <a:cxn ang="0">
                <a:pos x="connsiteX0" y="connsiteY0"/>
              </a:cxn>
              <a:cxn ang="0">
                <a:pos x="connsiteX1" y="connsiteY1"/>
              </a:cxn>
              <a:cxn ang="0">
                <a:pos x="connsiteX2" y="connsiteY2"/>
              </a:cxn>
            </a:cxnLst>
            <a:rect l="l" t="t" r="r" b="b"/>
            <a:pathLst>
              <a:path w="831678" h="1315720">
                <a:moveTo>
                  <a:pt x="360680" y="0"/>
                </a:moveTo>
                <a:cubicBezTo>
                  <a:pt x="621876" y="245956"/>
                  <a:pt x="883073" y="491913"/>
                  <a:pt x="822960" y="711200"/>
                </a:cubicBezTo>
                <a:cubicBezTo>
                  <a:pt x="762847" y="930487"/>
                  <a:pt x="381423" y="1123103"/>
                  <a:pt x="0" y="131572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j-lt"/>
              <a:ea typeface="Open Sans" panose="020B0606030504020204" pitchFamily="34" charset="0"/>
              <a:cs typeface="Open Sans" panose="020B0606030504020204" pitchFamily="34" charset="0"/>
            </a:endParaRPr>
          </a:p>
        </p:txBody>
      </p:sp>
      <p:sp>
        <p:nvSpPr>
          <p:cNvPr id="224" name="Freihandform: Form 223">
            <a:extLst>
              <a:ext uri="{FF2B5EF4-FFF2-40B4-BE49-F238E27FC236}">
                <a16:creationId xmlns:a16="http://schemas.microsoft.com/office/drawing/2014/main" id="{D54540A5-DB8F-47DB-B662-5F8C1D74CB03}"/>
              </a:ext>
            </a:extLst>
          </p:cNvPr>
          <p:cNvSpPr/>
          <p:nvPr/>
        </p:nvSpPr>
        <p:spPr bwMode="gray">
          <a:xfrm>
            <a:off x="8334616" y="1135380"/>
            <a:ext cx="809384" cy="335280"/>
          </a:xfrm>
          <a:custGeom>
            <a:avLst/>
            <a:gdLst>
              <a:gd name="connsiteX0" fmla="*/ 809384 w 809384"/>
              <a:gd name="connsiteY0" fmla="*/ 0 h 335280"/>
              <a:gd name="connsiteX1" fmla="*/ 16904 w 809384"/>
              <a:gd name="connsiteY1" fmla="*/ 152400 h 335280"/>
              <a:gd name="connsiteX2" fmla="*/ 344564 w 809384"/>
              <a:gd name="connsiteY2" fmla="*/ 335280 h 335280"/>
            </a:gdLst>
            <a:ahLst/>
            <a:cxnLst>
              <a:cxn ang="0">
                <a:pos x="connsiteX0" y="connsiteY0"/>
              </a:cxn>
              <a:cxn ang="0">
                <a:pos x="connsiteX1" y="connsiteY1"/>
              </a:cxn>
              <a:cxn ang="0">
                <a:pos x="connsiteX2" y="connsiteY2"/>
              </a:cxn>
            </a:cxnLst>
            <a:rect l="l" t="t" r="r" b="b"/>
            <a:pathLst>
              <a:path w="809384" h="335280">
                <a:moveTo>
                  <a:pt x="809384" y="0"/>
                </a:moveTo>
                <a:cubicBezTo>
                  <a:pt x="451879" y="48260"/>
                  <a:pt x="94374" y="96520"/>
                  <a:pt x="16904" y="152400"/>
                </a:cubicBezTo>
                <a:cubicBezTo>
                  <a:pt x="-60566" y="208280"/>
                  <a:pt x="141999" y="271780"/>
                  <a:pt x="344564" y="33528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j-lt"/>
              <a:ea typeface="Open Sans" panose="020B0606030504020204" pitchFamily="34" charset="0"/>
              <a:cs typeface="Open Sans" panose="020B0606030504020204" pitchFamily="34" charset="0"/>
            </a:endParaRPr>
          </a:p>
        </p:txBody>
      </p:sp>
      <p:grpSp>
        <p:nvGrpSpPr>
          <p:cNvPr id="249" name="Group 105">
            <a:extLst>
              <a:ext uri="{FF2B5EF4-FFF2-40B4-BE49-F238E27FC236}">
                <a16:creationId xmlns:a16="http://schemas.microsoft.com/office/drawing/2014/main" id="{428ADC91-803D-44F8-BFFE-A6DEC0DD6066}"/>
              </a:ext>
            </a:extLst>
          </p:cNvPr>
          <p:cNvGrpSpPr>
            <a:grpSpLocks noChangeAspect="1"/>
          </p:cNvGrpSpPr>
          <p:nvPr/>
        </p:nvGrpSpPr>
        <p:grpSpPr bwMode="auto">
          <a:xfrm>
            <a:off x="10836894" y="5808801"/>
            <a:ext cx="604838" cy="549275"/>
            <a:chOff x="802" y="803"/>
            <a:chExt cx="381" cy="346"/>
          </a:xfrm>
          <a:solidFill>
            <a:schemeClr val="accent1"/>
          </a:solidFill>
        </p:grpSpPr>
        <p:sp>
          <p:nvSpPr>
            <p:cNvPr id="252" name="Oval 108">
              <a:extLst>
                <a:ext uri="{FF2B5EF4-FFF2-40B4-BE49-F238E27FC236}">
                  <a16:creationId xmlns:a16="http://schemas.microsoft.com/office/drawing/2014/main" id="{817CC4D2-6176-487C-BDAA-F0CD20AD34AD}"/>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53" name="Oval 109">
              <a:extLst>
                <a:ext uri="{FF2B5EF4-FFF2-40B4-BE49-F238E27FC236}">
                  <a16:creationId xmlns:a16="http://schemas.microsoft.com/office/drawing/2014/main" id="{1E34A10F-8FC2-4D1C-9E72-7934BC9B1D55}"/>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54" name="Freeform 110">
              <a:extLst>
                <a:ext uri="{FF2B5EF4-FFF2-40B4-BE49-F238E27FC236}">
                  <a16:creationId xmlns:a16="http://schemas.microsoft.com/office/drawing/2014/main" id="{CF2B72C1-464E-49E9-8F89-0333A806F6C8}"/>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55" name="Freeform 111">
              <a:extLst>
                <a:ext uri="{FF2B5EF4-FFF2-40B4-BE49-F238E27FC236}">
                  <a16:creationId xmlns:a16="http://schemas.microsoft.com/office/drawing/2014/main" id="{A9866240-F045-419B-9E90-5F05E8A4F16D}"/>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56" name="Oval 112">
              <a:extLst>
                <a:ext uri="{FF2B5EF4-FFF2-40B4-BE49-F238E27FC236}">
                  <a16:creationId xmlns:a16="http://schemas.microsoft.com/office/drawing/2014/main" id="{18BAEC93-E344-4206-83AF-C30A4FBB1B5E}"/>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57" name="Freeform 113">
              <a:extLst>
                <a:ext uri="{FF2B5EF4-FFF2-40B4-BE49-F238E27FC236}">
                  <a16:creationId xmlns:a16="http://schemas.microsoft.com/office/drawing/2014/main" id="{1D7718C7-7142-43D2-9161-889915A25A9E}"/>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60" name="Freeform 116">
              <a:extLst>
                <a:ext uri="{FF2B5EF4-FFF2-40B4-BE49-F238E27FC236}">
                  <a16:creationId xmlns:a16="http://schemas.microsoft.com/office/drawing/2014/main" id="{5C2A827C-FD18-49CD-A2F1-2E56401E7377}"/>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269" name="Group 105">
            <a:extLst>
              <a:ext uri="{FF2B5EF4-FFF2-40B4-BE49-F238E27FC236}">
                <a16:creationId xmlns:a16="http://schemas.microsoft.com/office/drawing/2014/main" id="{2ABF3A2A-5949-4ABF-AB7B-310CCE83B80D}"/>
              </a:ext>
            </a:extLst>
          </p:cNvPr>
          <p:cNvGrpSpPr>
            <a:grpSpLocks noChangeAspect="1"/>
          </p:cNvGrpSpPr>
          <p:nvPr/>
        </p:nvGrpSpPr>
        <p:grpSpPr bwMode="auto">
          <a:xfrm>
            <a:off x="6562469" y="5581788"/>
            <a:ext cx="604838" cy="776288"/>
            <a:chOff x="802" y="803"/>
            <a:chExt cx="381" cy="489"/>
          </a:xfrm>
          <a:solidFill>
            <a:schemeClr val="accent1"/>
          </a:solidFill>
        </p:grpSpPr>
        <p:sp>
          <p:nvSpPr>
            <p:cNvPr id="270" name="Freeform 106">
              <a:extLst>
                <a:ext uri="{FF2B5EF4-FFF2-40B4-BE49-F238E27FC236}">
                  <a16:creationId xmlns:a16="http://schemas.microsoft.com/office/drawing/2014/main" id="{4D7F05F5-0161-464A-A310-AB399EABBA15}"/>
                </a:ext>
              </a:extLst>
            </p:cNvPr>
            <p:cNvSpPr>
              <a:spLocks/>
            </p:cNvSpPr>
            <p:nvPr/>
          </p:nvSpPr>
          <p:spPr bwMode="auto">
            <a:xfrm>
              <a:off x="959" y="1206"/>
              <a:ext cx="224" cy="86"/>
            </a:xfrm>
            <a:custGeom>
              <a:avLst/>
              <a:gdLst>
                <a:gd name="T0" fmla="*/ 931 w 1864"/>
                <a:gd name="T1" fmla="*/ 224 h 712"/>
                <a:gd name="T2" fmla="*/ 0 w 1864"/>
                <a:gd name="T3" fmla="*/ 0 h 712"/>
                <a:gd name="T4" fmla="*/ 0 w 1864"/>
                <a:gd name="T5" fmla="*/ 429 h 712"/>
                <a:gd name="T6" fmla="*/ 931 w 1864"/>
                <a:gd name="T7" fmla="*/ 712 h 712"/>
                <a:gd name="T8" fmla="*/ 1864 w 1864"/>
                <a:gd name="T9" fmla="*/ 429 h 712"/>
                <a:gd name="T10" fmla="*/ 1864 w 1864"/>
                <a:gd name="T11" fmla="*/ 0 h 712"/>
                <a:gd name="T12" fmla="*/ 931 w 1864"/>
                <a:gd name="T13" fmla="*/ 224 h 712"/>
              </a:gdLst>
              <a:ahLst/>
              <a:cxnLst>
                <a:cxn ang="0">
                  <a:pos x="T0" y="T1"/>
                </a:cxn>
                <a:cxn ang="0">
                  <a:pos x="T2" y="T3"/>
                </a:cxn>
                <a:cxn ang="0">
                  <a:pos x="T4" y="T5"/>
                </a:cxn>
                <a:cxn ang="0">
                  <a:pos x="T6" y="T7"/>
                </a:cxn>
                <a:cxn ang="0">
                  <a:pos x="T8" y="T9"/>
                </a:cxn>
                <a:cxn ang="0">
                  <a:pos x="T10" y="T11"/>
                </a:cxn>
                <a:cxn ang="0">
                  <a:pos x="T12" y="T13"/>
                </a:cxn>
              </a:cxnLst>
              <a:rect l="0" t="0" r="r" b="b"/>
              <a:pathLst>
                <a:path w="1864" h="712">
                  <a:moveTo>
                    <a:pt x="931" y="224"/>
                  </a:moveTo>
                  <a:cubicBezTo>
                    <a:pt x="559" y="224"/>
                    <a:pt x="169" y="147"/>
                    <a:pt x="0" y="0"/>
                  </a:cubicBezTo>
                  <a:cubicBezTo>
                    <a:pt x="0" y="429"/>
                    <a:pt x="0" y="429"/>
                    <a:pt x="0" y="429"/>
                  </a:cubicBezTo>
                  <a:cubicBezTo>
                    <a:pt x="0" y="548"/>
                    <a:pt x="354" y="712"/>
                    <a:pt x="931" y="712"/>
                  </a:cubicBezTo>
                  <a:cubicBezTo>
                    <a:pt x="1511" y="712"/>
                    <a:pt x="1864" y="548"/>
                    <a:pt x="1864" y="429"/>
                  </a:cubicBezTo>
                  <a:cubicBezTo>
                    <a:pt x="1864" y="0"/>
                    <a:pt x="1864" y="0"/>
                    <a:pt x="1864" y="0"/>
                  </a:cubicBezTo>
                  <a:cubicBezTo>
                    <a:pt x="1696" y="147"/>
                    <a:pt x="1306" y="224"/>
                    <a:pt x="931" y="2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1" name="Freeform 107">
              <a:extLst>
                <a:ext uri="{FF2B5EF4-FFF2-40B4-BE49-F238E27FC236}">
                  <a16:creationId xmlns:a16="http://schemas.microsoft.com/office/drawing/2014/main" id="{D42FF64D-4267-48C4-B25B-6EDE29A4FF63}"/>
                </a:ext>
              </a:extLst>
            </p:cNvPr>
            <p:cNvSpPr>
              <a:spLocks/>
            </p:cNvSpPr>
            <p:nvPr/>
          </p:nvSpPr>
          <p:spPr bwMode="auto">
            <a:xfrm>
              <a:off x="959" y="1134"/>
              <a:ext cx="224" cy="87"/>
            </a:xfrm>
            <a:custGeom>
              <a:avLst/>
              <a:gdLst>
                <a:gd name="T0" fmla="*/ 931 w 1864"/>
                <a:gd name="T1" fmla="*/ 226 h 720"/>
                <a:gd name="T2" fmla="*/ 0 w 1864"/>
                <a:gd name="T3" fmla="*/ 0 h 720"/>
                <a:gd name="T4" fmla="*/ 0 w 1864"/>
                <a:gd name="T5" fmla="*/ 432 h 720"/>
                <a:gd name="T6" fmla="*/ 931 w 1864"/>
                <a:gd name="T7" fmla="*/ 720 h 720"/>
                <a:gd name="T8" fmla="*/ 1864 w 1864"/>
                <a:gd name="T9" fmla="*/ 432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2"/>
                    <a:pt x="0" y="432"/>
                    <a:pt x="0" y="432"/>
                  </a:cubicBezTo>
                  <a:cubicBezTo>
                    <a:pt x="0" y="552"/>
                    <a:pt x="354" y="720"/>
                    <a:pt x="931" y="720"/>
                  </a:cubicBezTo>
                  <a:cubicBezTo>
                    <a:pt x="1511" y="720"/>
                    <a:pt x="1864" y="552"/>
                    <a:pt x="1864" y="432"/>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2" name="Oval 108">
              <a:extLst>
                <a:ext uri="{FF2B5EF4-FFF2-40B4-BE49-F238E27FC236}">
                  <a16:creationId xmlns:a16="http://schemas.microsoft.com/office/drawing/2014/main" id="{667D11A7-DA27-432D-91E1-E98E73498600}"/>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3" name="Oval 109">
              <a:extLst>
                <a:ext uri="{FF2B5EF4-FFF2-40B4-BE49-F238E27FC236}">
                  <a16:creationId xmlns:a16="http://schemas.microsoft.com/office/drawing/2014/main" id="{155FC541-EC1A-408D-831E-E0378DD1E917}"/>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4" name="Freeform 110">
              <a:extLst>
                <a:ext uri="{FF2B5EF4-FFF2-40B4-BE49-F238E27FC236}">
                  <a16:creationId xmlns:a16="http://schemas.microsoft.com/office/drawing/2014/main" id="{18DD2C2E-75ED-4D1D-BB24-6E2CD85FBDD6}"/>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5" name="Freeform 111">
              <a:extLst>
                <a:ext uri="{FF2B5EF4-FFF2-40B4-BE49-F238E27FC236}">
                  <a16:creationId xmlns:a16="http://schemas.microsoft.com/office/drawing/2014/main" id="{C742387E-4997-4C13-8E06-0DC9BF5C2BEA}"/>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6" name="Oval 112">
              <a:extLst>
                <a:ext uri="{FF2B5EF4-FFF2-40B4-BE49-F238E27FC236}">
                  <a16:creationId xmlns:a16="http://schemas.microsoft.com/office/drawing/2014/main" id="{D6B16622-1FDF-4FF7-BA5F-90B84D33EEBC}"/>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7" name="Freeform 113">
              <a:extLst>
                <a:ext uri="{FF2B5EF4-FFF2-40B4-BE49-F238E27FC236}">
                  <a16:creationId xmlns:a16="http://schemas.microsoft.com/office/drawing/2014/main" id="{4D86F50C-21FC-4744-8777-37B293AD0506}"/>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8" name="Freeform 114">
              <a:extLst>
                <a:ext uri="{FF2B5EF4-FFF2-40B4-BE49-F238E27FC236}">
                  <a16:creationId xmlns:a16="http://schemas.microsoft.com/office/drawing/2014/main" id="{9EC87393-7AD1-46FF-828E-2B7562D34B64}"/>
                </a:ext>
              </a:extLst>
            </p:cNvPr>
            <p:cNvSpPr>
              <a:spLocks/>
            </p:cNvSpPr>
            <p:nvPr/>
          </p:nvSpPr>
          <p:spPr bwMode="auto">
            <a:xfrm>
              <a:off x="802" y="1072"/>
              <a:ext cx="157" cy="86"/>
            </a:xfrm>
            <a:custGeom>
              <a:avLst/>
              <a:gdLst>
                <a:gd name="T0" fmla="*/ 1304 w 1304"/>
                <a:gd name="T1" fmla="*/ 379 h 720"/>
                <a:gd name="T2" fmla="*/ 1300 w 1304"/>
                <a:gd name="T3" fmla="*/ 358 h 720"/>
                <a:gd name="T4" fmla="*/ 1300 w 1304"/>
                <a:gd name="T5" fmla="*/ 200 h 720"/>
                <a:gd name="T6" fmla="*/ 934 w 1304"/>
                <a:gd name="T7" fmla="*/ 226 h 720"/>
                <a:gd name="T8" fmla="*/ 0 w 1304"/>
                <a:gd name="T9" fmla="*/ 0 h 720"/>
                <a:gd name="T10" fmla="*/ 0 w 1304"/>
                <a:gd name="T11" fmla="*/ 432 h 720"/>
                <a:gd name="T12" fmla="*/ 934 w 1304"/>
                <a:gd name="T13" fmla="*/ 720 h 720"/>
                <a:gd name="T14" fmla="*/ 1304 w 1304"/>
                <a:gd name="T15" fmla="*/ 695 h 720"/>
                <a:gd name="T16" fmla="*/ 1304 w 1304"/>
                <a:gd name="T17" fmla="*/ 37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720">
                  <a:moveTo>
                    <a:pt x="1304" y="379"/>
                  </a:moveTo>
                  <a:cubicBezTo>
                    <a:pt x="1302" y="371"/>
                    <a:pt x="1300" y="365"/>
                    <a:pt x="1300" y="358"/>
                  </a:cubicBezTo>
                  <a:cubicBezTo>
                    <a:pt x="1300" y="200"/>
                    <a:pt x="1300" y="200"/>
                    <a:pt x="1300" y="200"/>
                  </a:cubicBezTo>
                  <a:cubicBezTo>
                    <a:pt x="1180" y="217"/>
                    <a:pt x="1056" y="226"/>
                    <a:pt x="934" y="226"/>
                  </a:cubicBezTo>
                  <a:cubicBezTo>
                    <a:pt x="559" y="226"/>
                    <a:pt x="169" y="148"/>
                    <a:pt x="0" y="0"/>
                  </a:cubicBezTo>
                  <a:cubicBezTo>
                    <a:pt x="0" y="432"/>
                    <a:pt x="0" y="432"/>
                    <a:pt x="0" y="432"/>
                  </a:cubicBezTo>
                  <a:cubicBezTo>
                    <a:pt x="0" y="552"/>
                    <a:pt x="354" y="720"/>
                    <a:pt x="934" y="720"/>
                  </a:cubicBezTo>
                  <a:cubicBezTo>
                    <a:pt x="1071" y="720"/>
                    <a:pt x="1195" y="710"/>
                    <a:pt x="1304" y="695"/>
                  </a:cubicBezTo>
                  <a:lnTo>
                    <a:pt x="1304" y="37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79" name="Freeform 115">
              <a:extLst>
                <a:ext uri="{FF2B5EF4-FFF2-40B4-BE49-F238E27FC236}">
                  <a16:creationId xmlns:a16="http://schemas.microsoft.com/office/drawing/2014/main" id="{BFDB5B5F-DE08-4A9D-91E2-BD1906C152A9}"/>
                </a:ext>
              </a:extLst>
            </p:cNvPr>
            <p:cNvSpPr>
              <a:spLocks/>
            </p:cNvSpPr>
            <p:nvPr/>
          </p:nvSpPr>
          <p:spPr bwMode="auto">
            <a:xfrm>
              <a:off x="803" y="1143"/>
              <a:ext cx="156" cy="118"/>
            </a:xfrm>
            <a:custGeom>
              <a:avLst/>
              <a:gdLst>
                <a:gd name="T0" fmla="*/ 1296 w 1296"/>
                <a:gd name="T1" fmla="*/ 383 h 984"/>
                <a:gd name="T2" fmla="*/ 1292 w 1296"/>
                <a:gd name="T3" fmla="*/ 362 h 984"/>
                <a:gd name="T4" fmla="*/ 1292 w 1296"/>
                <a:gd name="T5" fmla="*/ 202 h 984"/>
                <a:gd name="T6" fmla="*/ 932 w 1296"/>
                <a:gd name="T7" fmla="*/ 227 h 984"/>
                <a:gd name="T8" fmla="*/ 0 w 1296"/>
                <a:gd name="T9" fmla="*/ 0 h 984"/>
                <a:gd name="T10" fmla="*/ 0 w 1296"/>
                <a:gd name="T11" fmla="*/ 434 h 984"/>
                <a:gd name="T12" fmla="*/ 932 w 1296"/>
                <a:gd name="T13" fmla="*/ 724 h 984"/>
                <a:gd name="T14" fmla="*/ 1292 w 1296"/>
                <a:gd name="T15" fmla="*/ 699 h 984"/>
                <a:gd name="T16" fmla="*/ 1292 w 1296"/>
                <a:gd name="T17" fmla="*/ 961 h 984"/>
                <a:gd name="T18" fmla="*/ 1296 w 1296"/>
                <a:gd name="T19" fmla="*/ 984 h 984"/>
                <a:gd name="T20" fmla="*/ 1296 w 1296"/>
                <a:gd name="T21" fmla="*/ 38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984">
                  <a:moveTo>
                    <a:pt x="1296" y="383"/>
                  </a:moveTo>
                  <a:cubicBezTo>
                    <a:pt x="1294" y="377"/>
                    <a:pt x="1292" y="369"/>
                    <a:pt x="1292" y="362"/>
                  </a:cubicBezTo>
                  <a:cubicBezTo>
                    <a:pt x="1292" y="202"/>
                    <a:pt x="1292" y="202"/>
                    <a:pt x="1292" y="202"/>
                  </a:cubicBezTo>
                  <a:cubicBezTo>
                    <a:pt x="1176" y="218"/>
                    <a:pt x="1054" y="227"/>
                    <a:pt x="932" y="227"/>
                  </a:cubicBezTo>
                  <a:cubicBezTo>
                    <a:pt x="559" y="227"/>
                    <a:pt x="167" y="149"/>
                    <a:pt x="0" y="0"/>
                  </a:cubicBezTo>
                  <a:cubicBezTo>
                    <a:pt x="0" y="434"/>
                    <a:pt x="0" y="434"/>
                    <a:pt x="0" y="434"/>
                  </a:cubicBezTo>
                  <a:cubicBezTo>
                    <a:pt x="0" y="555"/>
                    <a:pt x="354" y="724"/>
                    <a:pt x="932" y="724"/>
                  </a:cubicBezTo>
                  <a:cubicBezTo>
                    <a:pt x="1065" y="724"/>
                    <a:pt x="1185" y="714"/>
                    <a:pt x="1292" y="699"/>
                  </a:cubicBezTo>
                  <a:cubicBezTo>
                    <a:pt x="1292" y="961"/>
                    <a:pt x="1292" y="961"/>
                    <a:pt x="1292" y="961"/>
                  </a:cubicBezTo>
                  <a:cubicBezTo>
                    <a:pt x="1292" y="968"/>
                    <a:pt x="1294" y="976"/>
                    <a:pt x="1296" y="984"/>
                  </a:cubicBezTo>
                  <a:lnTo>
                    <a:pt x="1296" y="38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80" name="Freeform 116">
              <a:extLst>
                <a:ext uri="{FF2B5EF4-FFF2-40B4-BE49-F238E27FC236}">
                  <a16:creationId xmlns:a16="http://schemas.microsoft.com/office/drawing/2014/main" id="{BFE78B35-4A7A-40D1-9678-BB04CE73D2E9}"/>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306" name="Pfeil: nach rechts 305">
            <a:extLst>
              <a:ext uri="{FF2B5EF4-FFF2-40B4-BE49-F238E27FC236}">
                <a16:creationId xmlns:a16="http://schemas.microsoft.com/office/drawing/2014/main" id="{A208FB9A-E7D5-4433-81A7-AE034E646039}"/>
              </a:ext>
            </a:extLst>
          </p:cNvPr>
          <p:cNvSpPr/>
          <p:nvPr/>
        </p:nvSpPr>
        <p:spPr bwMode="gray">
          <a:xfrm>
            <a:off x="7663664" y="5679941"/>
            <a:ext cx="2676872" cy="645046"/>
          </a:xfrm>
          <a:prstGeom prst="rightArrow">
            <a:avLst>
              <a:gd name="adj1" fmla="val 50000"/>
              <a:gd name="adj2" fmla="val 909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dirty="0">
                <a:solidFill>
                  <a:schemeClr val="bg1"/>
                </a:solidFill>
                <a:latin typeface="+mj-lt"/>
                <a:ea typeface="Open Sans" panose="020B0606030504020204" pitchFamily="34" charset="0"/>
                <a:cs typeface="Open Sans" panose="020B0606030504020204" pitchFamily="34" charset="0"/>
              </a:rPr>
              <a:t>LOWER COSTS</a:t>
            </a:r>
          </a:p>
        </p:txBody>
      </p:sp>
      <p:cxnSp>
        <p:nvCxnSpPr>
          <p:cNvPr id="10" name="Gerader Verbinder 9">
            <a:extLst>
              <a:ext uri="{FF2B5EF4-FFF2-40B4-BE49-F238E27FC236}">
                <a16:creationId xmlns:a16="http://schemas.microsoft.com/office/drawing/2014/main" id="{FA75C18B-9E88-4750-ADB7-950102DB10E6}"/>
              </a:ext>
            </a:extLst>
          </p:cNvPr>
          <p:cNvCxnSpPr>
            <a:cxnSpLocks/>
          </p:cNvCxnSpPr>
          <p:nvPr/>
        </p:nvCxnSpPr>
        <p:spPr>
          <a:xfrm>
            <a:off x="6175375" y="5419028"/>
            <a:ext cx="565345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81B4455D-832E-4E4B-9AC2-F2F707CE3A51}"/>
              </a:ext>
            </a:extLst>
          </p:cNvPr>
          <p:cNvGrpSpPr/>
          <p:nvPr/>
        </p:nvGrpSpPr>
        <p:grpSpPr>
          <a:xfrm>
            <a:off x="6515120" y="4226671"/>
            <a:ext cx="4974861" cy="1010950"/>
            <a:chOff x="6515120" y="4226993"/>
            <a:chExt cx="4974861" cy="1010950"/>
          </a:xfrm>
        </p:grpSpPr>
        <p:grpSp>
          <p:nvGrpSpPr>
            <p:cNvPr id="151" name="Group 60">
              <a:extLst>
                <a:ext uri="{FF2B5EF4-FFF2-40B4-BE49-F238E27FC236}">
                  <a16:creationId xmlns:a16="http://schemas.microsoft.com/office/drawing/2014/main" id="{6AEAA1A5-19B7-4652-8EEA-C1C96312764E}"/>
                </a:ext>
              </a:extLst>
            </p:cNvPr>
            <p:cNvGrpSpPr>
              <a:grpSpLocks noChangeAspect="1"/>
            </p:cNvGrpSpPr>
            <p:nvPr/>
          </p:nvGrpSpPr>
          <p:grpSpPr bwMode="auto">
            <a:xfrm>
              <a:off x="6886221" y="4226993"/>
              <a:ext cx="503322" cy="620627"/>
              <a:chOff x="804" y="804"/>
              <a:chExt cx="369" cy="455"/>
            </a:xfrm>
            <a:solidFill>
              <a:schemeClr val="accent1"/>
            </a:solidFill>
          </p:grpSpPr>
          <p:sp>
            <p:nvSpPr>
              <p:cNvPr id="153" name="Freeform 61">
                <a:extLst>
                  <a:ext uri="{FF2B5EF4-FFF2-40B4-BE49-F238E27FC236}">
                    <a16:creationId xmlns:a16="http://schemas.microsoft.com/office/drawing/2014/main" id="{4B2FB42C-F2E9-43BD-85D8-E37AB7558779}"/>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54" name="Freeform 62">
                <a:extLst>
                  <a:ext uri="{FF2B5EF4-FFF2-40B4-BE49-F238E27FC236}">
                    <a16:creationId xmlns:a16="http://schemas.microsoft.com/office/drawing/2014/main" id="{889290CD-13E4-4210-9EE2-0EC64F5649F3}"/>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55" name="Freeform 63">
                <a:extLst>
                  <a:ext uri="{FF2B5EF4-FFF2-40B4-BE49-F238E27FC236}">
                    <a16:creationId xmlns:a16="http://schemas.microsoft.com/office/drawing/2014/main" id="{47AB7992-507E-4016-B03D-143B6F9E2442}"/>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56" name="Freeform 64">
                <a:extLst>
                  <a:ext uri="{FF2B5EF4-FFF2-40B4-BE49-F238E27FC236}">
                    <a16:creationId xmlns:a16="http://schemas.microsoft.com/office/drawing/2014/main" id="{F4D2D627-4563-4C2B-94FC-7BECD7F41E7E}"/>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57" name="Freeform 65">
                <a:extLst>
                  <a:ext uri="{FF2B5EF4-FFF2-40B4-BE49-F238E27FC236}">
                    <a16:creationId xmlns:a16="http://schemas.microsoft.com/office/drawing/2014/main" id="{A33B196C-BF1F-4D29-995B-041F8959CE6C}"/>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58" name="Freeform 66">
                <a:extLst>
                  <a:ext uri="{FF2B5EF4-FFF2-40B4-BE49-F238E27FC236}">
                    <a16:creationId xmlns:a16="http://schemas.microsoft.com/office/drawing/2014/main" id="{752C0596-4FBE-4B42-97A4-097AF0D2343F}"/>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59" name="Freeform 67">
                <a:extLst>
                  <a:ext uri="{FF2B5EF4-FFF2-40B4-BE49-F238E27FC236}">
                    <a16:creationId xmlns:a16="http://schemas.microsoft.com/office/drawing/2014/main" id="{33E29761-8B14-4D95-9DA0-79CB743E1791}"/>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0" name="Freeform 68">
                <a:extLst>
                  <a:ext uri="{FF2B5EF4-FFF2-40B4-BE49-F238E27FC236}">
                    <a16:creationId xmlns:a16="http://schemas.microsoft.com/office/drawing/2014/main" id="{7C4004F8-4315-4C86-A45F-FDF51F892EC0}"/>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1" name="Freeform 69">
                <a:extLst>
                  <a:ext uri="{FF2B5EF4-FFF2-40B4-BE49-F238E27FC236}">
                    <a16:creationId xmlns:a16="http://schemas.microsoft.com/office/drawing/2014/main" id="{AA3C01E0-7D9A-46F2-865C-6021E64F2FD2}"/>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2" name="Freeform 70">
                <a:extLst>
                  <a:ext uri="{FF2B5EF4-FFF2-40B4-BE49-F238E27FC236}">
                    <a16:creationId xmlns:a16="http://schemas.microsoft.com/office/drawing/2014/main" id="{A2F61F89-8440-4FC6-8DBB-1A54E21737A5}"/>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3" name="Freeform 71">
                <a:extLst>
                  <a:ext uri="{FF2B5EF4-FFF2-40B4-BE49-F238E27FC236}">
                    <a16:creationId xmlns:a16="http://schemas.microsoft.com/office/drawing/2014/main" id="{6B19FC55-85BA-4443-9972-96B731C39593}"/>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4" name="Freeform 72">
                <a:extLst>
                  <a:ext uri="{FF2B5EF4-FFF2-40B4-BE49-F238E27FC236}">
                    <a16:creationId xmlns:a16="http://schemas.microsoft.com/office/drawing/2014/main" id="{7EA2E096-F63E-4D01-9894-9F65BD56F934}"/>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5" name="Freeform 73">
                <a:extLst>
                  <a:ext uri="{FF2B5EF4-FFF2-40B4-BE49-F238E27FC236}">
                    <a16:creationId xmlns:a16="http://schemas.microsoft.com/office/drawing/2014/main" id="{61F53F2C-9592-4751-B3A6-BBE4694D82C7}"/>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6" name="Freeform 74">
                <a:extLst>
                  <a:ext uri="{FF2B5EF4-FFF2-40B4-BE49-F238E27FC236}">
                    <a16:creationId xmlns:a16="http://schemas.microsoft.com/office/drawing/2014/main" id="{A23AB1F7-2E12-49F4-80DB-7FAAE96997B6}"/>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7" name="Freeform 75">
                <a:extLst>
                  <a:ext uri="{FF2B5EF4-FFF2-40B4-BE49-F238E27FC236}">
                    <a16:creationId xmlns:a16="http://schemas.microsoft.com/office/drawing/2014/main" id="{E903BC49-82DD-4BDA-A9D6-469A56ABE132}"/>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8" name="Freeform 76">
                <a:extLst>
                  <a:ext uri="{FF2B5EF4-FFF2-40B4-BE49-F238E27FC236}">
                    <a16:creationId xmlns:a16="http://schemas.microsoft.com/office/drawing/2014/main" id="{7754D83D-8EE3-4B1B-A2F9-F6F75BE5238A}"/>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69" name="Freeform 77">
                <a:extLst>
                  <a:ext uri="{FF2B5EF4-FFF2-40B4-BE49-F238E27FC236}">
                    <a16:creationId xmlns:a16="http://schemas.microsoft.com/office/drawing/2014/main" id="{22468CCB-5270-4794-BF69-D6A105C45C54}"/>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70" name="Freeform 78">
                <a:extLst>
                  <a:ext uri="{FF2B5EF4-FFF2-40B4-BE49-F238E27FC236}">
                    <a16:creationId xmlns:a16="http://schemas.microsoft.com/office/drawing/2014/main" id="{7906891B-4D12-4228-97D0-A51BF69AA1BD}"/>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71" name="Freeform 79">
                <a:extLst>
                  <a:ext uri="{FF2B5EF4-FFF2-40B4-BE49-F238E27FC236}">
                    <a16:creationId xmlns:a16="http://schemas.microsoft.com/office/drawing/2014/main" id="{923AF051-1B9B-4D52-8C1C-4E1AE80CCDD5}"/>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72" name="Freeform 80">
                <a:extLst>
                  <a:ext uri="{FF2B5EF4-FFF2-40B4-BE49-F238E27FC236}">
                    <a16:creationId xmlns:a16="http://schemas.microsoft.com/office/drawing/2014/main" id="{C2BA0162-B755-4C07-8619-1A09E7CAF3B0}"/>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73" name="Freeform 81">
                <a:extLst>
                  <a:ext uri="{FF2B5EF4-FFF2-40B4-BE49-F238E27FC236}">
                    <a16:creationId xmlns:a16="http://schemas.microsoft.com/office/drawing/2014/main" id="{82E6069C-0C8F-4AEC-A9B1-6703A23395A4}"/>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174" name="Freeform 82">
                <a:extLst>
                  <a:ext uri="{FF2B5EF4-FFF2-40B4-BE49-F238E27FC236}">
                    <a16:creationId xmlns:a16="http://schemas.microsoft.com/office/drawing/2014/main" id="{0DFD406C-E05C-4EF8-9B37-945076C4A087}"/>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grpSp>
        <p:sp>
          <p:nvSpPr>
            <p:cNvPr id="209" name="Rechteck 208">
              <a:extLst>
                <a:ext uri="{FF2B5EF4-FFF2-40B4-BE49-F238E27FC236}">
                  <a16:creationId xmlns:a16="http://schemas.microsoft.com/office/drawing/2014/main" id="{2A38D1A1-AC01-4688-85E8-81E803FA24AA}"/>
                </a:ext>
              </a:extLst>
            </p:cNvPr>
            <p:cNvSpPr/>
            <p:nvPr/>
          </p:nvSpPr>
          <p:spPr>
            <a:xfrm>
              <a:off x="6515120" y="4930166"/>
              <a:ext cx="1234800" cy="307777"/>
            </a:xfrm>
            <a:prstGeom prst="rect">
              <a:avLst/>
            </a:prstGeom>
          </p:spPr>
          <p:txBody>
            <a:bodyPr wrap="none">
              <a:noAutofit/>
            </a:bodyPr>
            <a:lstStyle/>
            <a:p>
              <a:pPr algn="ctr"/>
              <a:r>
                <a:rPr lang="en-US" sz="1300" dirty="0">
                  <a:latin typeface="+mj-lt"/>
                  <a:ea typeface="Open Sans" panose="020B0606030504020204" pitchFamily="34" charset="0"/>
                  <a:cs typeface="Open Sans" panose="020B0606030504020204" pitchFamily="34" charset="0"/>
                </a:rPr>
                <a:t>Development</a:t>
              </a:r>
            </a:p>
          </p:txBody>
        </p:sp>
        <p:sp>
          <p:nvSpPr>
            <p:cNvPr id="210" name="Rechteck 209">
              <a:extLst>
                <a:ext uri="{FF2B5EF4-FFF2-40B4-BE49-F238E27FC236}">
                  <a16:creationId xmlns:a16="http://schemas.microsoft.com/office/drawing/2014/main" id="{A7D01572-F6B8-4540-BFE3-0FDD64C0E935}"/>
                </a:ext>
              </a:extLst>
            </p:cNvPr>
            <p:cNvSpPr/>
            <p:nvPr/>
          </p:nvSpPr>
          <p:spPr>
            <a:xfrm>
              <a:off x="7716505" y="4930166"/>
              <a:ext cx="1234800" cy="307777"/>
            </a:xfrm>
            <a:prstGeom prst="rect">
              <a:avLst/>
            </a:prstGeom>
          </p:spPr>
          <p:txBody>
            <a:bodyPr wrap="none">
              <a:noAutofit/>
            </a:bodyPr>
            <a:lstStyle/>
            <a:p>
              <a:pPr algn="ctr"/>
              <a:r>
                <a:rPr lang="en-US" sz="1300" dirty="0">
                  <a:latin typeface="+mj-lt"/>
                  <a:ea typeface="Open Sans" panose="020B0606030504020204" pitchFamily="34" charset="0"/>
                  <a:cs typeface="Open Sans" panose="020B0606030504020204" pitchFamily="34" charset="0"/>
                </a:rPr>
                <a:t>Operation</a:t>
              </a:r>
            </a:p>
          </p:txBody>
        </p:sp>
        <p:sp>
          <p:nvSpPr>
            <p:cNvPr id="211" name="Rechteck 210">
              <a:extLst>
                <a:ext uri="{FF2B5EF4-FFF2-40B4-BE49-F238E27FC236}">
                  <a16:creationId xmlns:a16="http://schemas.microsoft.com/office/drawing/2014/main" id="{F854336C-5848-44F2-A762-907EDC48B69B}"/>
                </a:ext>
              </a:extLst>
            </p:cNvPr>
            <p:cNvSpPr/>
            <p:nvPr/>
          </p:nvSpPr>
          <p:spPr>
            <a:xfrm>
              <a:off x="8975368" y="4930166"/>
              <a:ext cx="1234800" cy="307777"/>
            </a:xfrm>
            <a:prstGeom prst="rect">
              <a:avLst/>
            </a:prstGeom>
          </p:spPr>
          <p:txBody>
            <a:bodyPr wrap="none">
              <a:noAutofit/>
            </a:bodyPr>
            <a:lstStyle/>
            <a:p>
              <a:pPr algn="ctr"/>
              <a:r>
                <a:rPr lang="en-US" sz="1300" dirty="0">
                  <a:latin typeface="+mj-lt"/>
                  <a:ea typeface="Open Sans" panose="020B0606030504020204" pitchFamily="34" charset="0"/>
                  <a:cs typeface="Open Sans" panose="020B0606030504020204" pitchFamily="34" charset="0"/>
                </a:rPr>
                <a:t>Maintenance</a:t>
              </a:r>
            </a:p>
          </p:txBody>
        </p:sp>
        <p:grpSp>
          <p:nvGrpSpPr>
            <p:cNvPr id="200" name="Group 99">
              <a:extLst>
                <a:ext uri="{FF2B5EF4-FFF2-40B4-BE49-F238E27FC236}">
                  <a16:creationId xmlns:a16="http://schemas.microsoft.com/office/drawing/2014/main" id="{02703CC1-C86F-4241-A53B-A91FA7A7C376}"/>
                </a:ext>
              </a:extLst>
            </p:cNvPr>
            <p:cNvGrpSpPr>
              <a:grpSpLocks noChangeAspect="1"/>
            </p:cNvGrpSpPr>
            <p:nvPr/>
          </p:nvGrpSpPr>
          <p:grpSpPr bwMode="auto">
            <a:xfrm>
              <a:off x="10566360" y="4251514"/>
              <a:ext cx="612443" cy="561974"/>
              <a:chOff x="802" y="803"/>
              <a:chExt cx="449" cy="412"/>
            </a:xfrm>
            <a:solidFill>
              <a:schemeClr val="accent1"/>
            </a:solidFill>
          </p:grpSpPr>
          <p:sp>
            <p:nvSpPr>
              <p:cNvPr id="202" name="Freeform 100">
                <a:extLst>
                  <a:ext uri="{FF2B5EF4-FFF2-40B4-BE49-F238E27FC236}">
                    <a16:creationId xmlns:a16="http://schemas.microsoft.com/office/drawing/2014/main" id="{AAEDCBA2-0E51-408A-8D22-C36399434DCB}"/>
                  </a:ext>
                </a:extLst>
              </p:cNvPr>
              <p:cNvSpPr>
                <a:spLocks noEditPoints="1"/>
              </p:cNvSpPr>
              <p:nvPr/>
            </p:nvSpPr>
            <p:spPr bwMode="auto">
              <a:xfrm>
                <a:off x="952" y="859"/>
                <a:ext cx="149" cy="188"/>
              </a:xfrm>
              <a:custGeom>
                <a:avLst/>
                <a:gdLst>
                  <a:gd name="T0" fmla="*/ 1185 w 1240"/>
                  <a:gd name="T1" fmla="*/ 160 h 1560"/>
                  <a:gd name="T2" fmla="*/ 642 w 1240"/>
                  <a:gd name="T3" fmla="*/ 4 h 1560"/>
                  <a:gd name="T4" fmla="*/ 599 w 1240"/>
                  <a:gd name="T5" fmla="*/ 4 h 1560"/>
                  <a:gd name="T6" fmla="*/ 56 w 1240"/>
                  <a:gd name="T7" fmla="*/ 160 h 1560"/>
                  <a:gd name="T8" fmla="*/ 0 w 1240"/>
                  <a:gd name="T9" fmla="*/ 235 h 1560"/>
                  <a:gd name="T10" fmla="*/ 0 w 1240"/>
                  <a:gd name="T11" fmla="*/ 625 h 1560"/>
                  <a:gd name="T12" fmla="*/ 588 w 1240"/>
                  <a:gd name="T13" fmla="*/ 1552 h 1560"/>
                  <a:gd name="T14" fmla="*/ 620 w 1240"/>
                  <a:gd name="T15" fmla="*/ 1560 h 1560"/>
                  <a:gd name="T16" fmla="*/ 653 w 1240"/>
                  <a:gd name="T17" fmla="*/ 1552 h 1560"/>
                  <a:gd name="T18" fmla="*/ 1240 w 1240"/>
                  <a:gd name="T19" fmla="*/ 625 h 1560"/>
                  <a:gd name="T20" fmla="*/ 1240 w 1240"/>
                  <a:gd name="T21" fmla="*/ 235 h 1560"/>
                  <a:gd name="T22" fmla="*/ 1185 w 1240"/>
                  <a:gd name="T23" fmla="*/ 160 h 1560"/>
                  <a:gd name="T24" fmla="*/ 1185 w 1240"/>
                  <a:gd name="T25" fmla="*/ 160 h 1560"/>
                  <a:gd name="T26" fmla="*/ 1185 w 1240"/>
                  <a:gd name="T27" fmla="*/ 1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0" h="1560">
                    <a:moveTo>
                      <a:pt x="1185" y="160"/>
                    </a:moveTo>
                    <a:cubicBezTo>
                      <a:pt x="642" y="4"/>
                      <a:pt x="642" y="4"/>
                      <a:pt x="642" y="4"/>
                    </a:cubicBezTo>
                    <a:cubicBezTo>
                      <a:pt x="628" y="0"/>
                      <a:pt x="613" y="0"/>
                      <a:pt x="599" y="4"/>
                    </a:cubicBezTo>
                    <a:cubicBezTo>
                      <a:pt x="56" y="160"/>
                      <a:pt x="56" y="160"/>
                      <a:pt x="56" y="160"/>
                    </a:cubicBezTo>
                    <a:cubicBezTo>
                      <a:pt x="23" y="169"/>
                      <a:pt x="0" y="200"/>
                      <a:pt x="0" y="235"/>
                    </a:cubicBezTo>
                    <a:cubicBezTo>
                      <a:pt x="0" y="625"/>
                      <a:pt x="0" y="625"/>
                      <a:pt x="0" y="625"/>
                    </a:cubicBezTo>
                    <a:cubicBezTo>
                      <a:pt x="0" y="1018"/>
                      <a:pt x="0" y="1278"/>
                      <a:pt x="588" y="1552"/>
                    </a:cubicBezTo>
                    <a:cubicBezTo>
                      <a:pt x="598" y="1558"/>
                      <a:pt x="609" y="1560"/>
                      <a:pt x="620" y="1560"/>
                    </a:cubicBezTo>
                    <a:cubicBezTo>
                      <a:pt x="632" y="1560"/>
                      <a:pt x="643" y="1558"/>
                      <a:pt x="653" y="1552"/>
                    </a:cubicBezTo>
                    <a:cubicBezTo>
                      <a:pt x="1240" y="1278"/>
                      <a:pt x="1240" y="1018"/>
                      <a:pt x="1240" y="625"/>
                    </a:cubicBezTo>
                    <a:cubicBezTo>
                      <a:pt x="1240" y="235"/>
                      <a:pt x="1240" y="235"/>
                      <a:pt x="1240" y="235"/>
                    </a:cubicBezTo>
                    <a:cubicBezTo>
                      <a:pt x="1240" y="200"/>
                      <a:pt x="1218" y="169"/>
                      <a:pt x="1185" y="160"/>
                    </a:cubicBezTo>
                    <a:close/>
                    <a:moveTo>
                      <a:pt x="1185" y="160"/>
                    </a:moveTo>
                    <a:cubicBezTo>
                      <a:pt x="1185" y="160"/>
                      <a:pt x="1185" y="160"/>
                      <a:pt x="1185" y="16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203" name="Freeform 101">
                <a:extLst>
                  <a:ext uri="{FF2B5EF4-FFF2-40B4-BE49-F238E27FC236}">
                    <a16:creationId xmlns:a16="http://schemas.microsoft.com/office/drawing/2014/main" id="{2C7EEF63-2207-4E8F-B1C7-760786C7DDFE}"/>
                  </a:ext>
                </a:extLst>
              </p:cNvPr>
              <p:cNvSpPr>
                <a:spLocks noEditPoints="1"/>
              </p:cNvSpPr>
              <p:nvPr/>
            </p:nvSpPr>
            <p:spPr bwMode="auto">
              <a:xfrm>
                <a:off x="802" y="803"/>
                <a:ext cx="449" cy="412"/>
              </a:xfrm>
              <a:custGeom>
                <a:avLst/>
                <a:gdLst>
                  <a:gd name="T0" fmla="*/ 3425 w 3736"/>
                  <a:gd name="T1" fmla="*/ 0 h 3424"/>
                  <a:gd name="T2" fmla="*/ 312 w 3736"/>
                  <a:gd name="T3" fmla="*/ 0 h 3424"/>
                  <a:gd name="T4" fmla="*/ 0 w 3736"/>
                  <a:gd name="T5" fmla="*/ 312 h 3424"/>
                  <a:gd name="T6" fmla="*/ 0 w 3736"/>
                  <a:gd name="T7" fmla="*/ 2490 h 3424"/>
                  <a:gd name="T8" fmla="*/ 312 w 3736"/>
                  <a:gd name="T9" fmla="*/ 2802 h 3424"/>
                  <a:gd name="T10" fmla="*/ 1402 w 3736"/>
                  <a:gd name="T11" fmla="*/ 2802 h 3424"/>
                  <a:gd name="T12" fmla="*/ 1286 w 3736"/>
                  <a:gd name="T13" fmla="*/ 3218 h 3424"/>
                  <a:gd name="T14" fmla="*/ 1168 w 3736"/>
                  <a:gd name="T15" fmla="*/ 3268 h 3424"/>
                  <a:gd name="T16" fmla="*/ 1090 w 3736"/>
                  <a:gd name="T17" fmla="*/ 3346 h 3424"/>
                  <a:gd name="T18" fmla="*/ 1168 w 3736"/>
                  <a:gd name="T19" fmla="*/ 3424 h 3424"/>
                  <a:gd name="T20" fmla="*/ 2569 w 3736"/>
                  <a:gd name="T21" fmla="*/ 3424 h 3424"/>
                  <a:gd name="T22" fmla="*/ 2647 w 3736"/>
                  <a:gd name="T23" fmla="*/ 3346 h 3424"/>
                  <a:gd name="T24" fmla="*/ 2569 w 3736"/>
                  <a:gd name="T25" fmla="*/ 3268 h 3424"/>
                  <a:gd name="T26" fmla="*/ 2451 w 3736"/>
                  <a:gd name="T27" fmla="*/ 3219 h 3424"/>
                  <a:gd name="T28" fmla="*/ 2335 w 3736"/>
                  <a:gd name="T29" fmla="*/ 2802 h 3424"/>
                  <a:gd name="T30" fmla="*/ 3425 w 3736"/>
                  <a:gd name="T31" fmla="*/ 2802 h 3424"/>
                  <a:gd name="T32" fmla="*/ 3736 w 3736"/>
                  <a:gd name="T33" fmla="*/ 2490 h 3424"/>
                  <a:gd name="T34" fmla="*/ 3736 w 3736"/>
                  <a:gd name="T35" fmla="*/ 312 h 3424"/>
                  <a:gd name="T36" fmla="*/ 3425 w 3736"/>
                  <a:gd name="T37" fmla="*/ 0 h 3424"/>
                  <a:gd name="T38" fmla="*/ 1868 w 3736"/>
                  <a:gd name="T39" fmla="*/ 2646 h 3424"/>
                  <a:gd name="T40" fmla="*/ 1712 w 3736"/>
                  <a:gd name="T41" fmla="*/ 2490 h 3424"/>
                  <a:gd name="T42" fmla="*/ 1868 w 3736"/>
                  <a:gd name="T43" fmla="*/ 2334 h 3424"/>
                  <a:gd name="T44" fmla="*/ 2025 w 3736"/>
                  <a:gd name="T45" fmla="*/ 2490 h 3424"/>
                  <a:gd name="T46" fmla="*/ 1868 w 3736"/>
                  <a:gd name="T47" fmla="*/ 2646 h 3424"/>
                  <a:gd name="T48" fmla="*/ 312 w 3736"/>
                  <a:gd name="T49" fmla="*/ 2179 h 3424"/>
                  <a:gd name="T50" fmla="*/ 312 w 3736"/>
                  <a:gd name="T51" fmla="*/ 312 h 3424"/>
                  <a:gd name="T52" fmla="*/ 3425 w 3736"/>
                  <a:gd name="T53" fmla="*/ 312 h 3424"/>
                  <a:gd name="T54" fmla="*/ 3425 w 3736"/>
                  <a:gd name="T55" fmla="*/ 2179 h 3424"/>
                  <a:gd name="T56" fmla="*/ 312 w 3736"/>
                  <a:gd name="T57" fmla="*/ 2179 h 3424"/>
                  <a:gd name="T58" fmla="*/ 312 w 3736"/>
                  <a:gd name="T59" fmla="*/ 2179 h 3424"/>
                  <a:gd name="T60" fmla="*/ 312 w 3736"/>
                  <a:gd name="T61" fmla="*/ 2179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36" h="3424">
                    <a:moveTo>
                      <a:pt x="3425" y="0"/>
                    </a:moveTo>
                    <a:cubicBezTo>
                      <a:pt x="312" y="0"/>
                      <a:pt x="312" y="0"/>
                      <a:pt x="312" y="0"/>
                    </a:cubicBezTo>
                    <a:cubicBezTo>
                      <a:pt x="141" y="0"/>
                      <a:pt x="0" y="141"/>
                      <a:pt x="0" y="312"/>
                    </a:cubicBezTo>
                    <a:cubicBezTo>
                      <a:pt x="0" y="2490"/>
                      <a:pt x="0" y="2490"/>
                      <a:pt x="0" y="2490"/>
                    </a:cubicBezTo>
                    <a:cubicBezTo>
                      <a:pt x="0" y="2662"/>
                      <a:pt x="141" y="2802"/>
                      <a:pt x="312" y="2802"/>
                    </a:cubicBezTo>
                    <a:cubicBezTo>
                      <a:pt x="1402" y="2802"/>
                      <a:pt x="1402" y="2802"/>
                      <a:pt x="1402" y="2802"/>
                    </a:cubicBezTo>
                    <a:cubicBezTo>
                      <a:pt x="1399" y="2926"/>
                      <a:pt x="1375" y="3125"/>
                      <a:pt x="1286" y="3218"/>
                    </a:cubicBezTo>
                    <a:cubicBezTo>
                      <a:pt x="1253" y="3253"/>
                      <a:pt x="1216" y="3268"/>
                      <a:pt x="1168" y="3268"/>
                    </a:cubicBezTo>
                    <a:cubicBezTo>
                      <a:pt x="1125" y="3268"/>
                      <a:pt x="1090" y="3304"/>
                      <a:pt x="1090" y="3346"/>
                    </a:cubicBezTo>
                    <a:cubicBezTo>
                      <a:pt x="1090" y="3390"/>
                      <a:pt x="1125" y="3424"/>
                      <a:pt x="1168" y="3424"/>
                    </a:cubicBezTo>
                    <a:cubicBezTo>
                      <a:pt x="2569" y="3424"/>
                      <a:pt x="2569" y="3424"/>
                      <a:pt x="2569" y="3424"/>
                    </a:cubicBezTo>
                    <a:cubicBezTo>
                      <a:pt x="2612" y="3424"/>
                      <a:pt x="2647" y="3390"/>
                      <a:pt x="2647" y="3346"/>
                    </a:cubicBezTo>
                    <a:cubicBezTo>
                      <a:pt x="2647" y="3304"/>
                      <a:pt x="2612" y="3268"/>
                      <a:pt x="2569" y="3268"/>
                    </a:cubicBezTo>
                    <a:cubicBezTo>
                      <a:pt x="2521" y="3268"/>
                      <a:pt x="2484" y="3253"/>
                      <a:pt x="2451" y="3219"/>
                    </a:cubicBezTo>
                    <a:cubicBezTo>
                      <a:pt x="2362" y="3125"/>
                      <a:pt x="2338" y="2926"/>
                      <a:pt x="2335" y="2802"/>
                    </a:cubicBezTo>
                    <a:cubicBezTo>
                      <a:pt x="3425" y="2802"/>
                      <a:pt x="3425" y="2802"/>
                      <a:pt x="3425" y="2802"/>
                    </a:cubicBezTo>
                    <a:cubicBezTo>
                      <a:pt x="3596" y="2802"/>
                      <a:pt x="3736" y="2662"/>
                      <a:pt x="3736" y="2490"/>
                    </a:cubicBezTo>
                    <a:cubicBezTo>
                      <a:pt x="3736" y="312"/>
                      <a:pt x="3736" y="312"/>
                      <a:pt x="3736" y="312"/>
                    </a:cubicBezTo>
                    <a:cubicBezTo>
                      <a:pt x="3736" y="141"/>
                      <a:pt x="3596" y="0"/>
                      <a:pt x="3425" y="0"/>
                    </a:cubicBezTo>
                    <a:close/>
                    <a:moveTo>
                      <a:pt x="1868" y="2646"/>
                    </a:moveTo>
                    <a:cubicBezTo>
                      <a:pt x="1782" y="2646"/>
                      <a:pt x="1712" y="2576"/>
                      <a:pt x="1712" y="2490"/>
                    </a:cubicBezTo>
                    <a:cubicBezTo>
                      <a:pt x="1712" y="2404"/>
                      <a:pt x="1782" y="2334"/>
                      <a:pt x="1868" y="2334"/>
                    </a:cubicBezTo>
                    <a:cubicBezTo>
                      <a:pt x="1954" y="2334"/>
                      <a:pt x="2025" y="2404"/>
                      <a:pt x="2025" y="2490"/>
                    </a:cubicBezTo>
                    <a:cubicBezTo>
                      <a:pt x="2025" y="2576"/>
                      <a:pt x="1954" y="2646"/>
                      <a:pt x="1868" y="2646"/>
                    </a:cubicBezTo>
                    <a:close/>
                    <a:moveTo>
                      <a:pt x="312" y="2179"/>
                    </a:moveTo>
                    <a:cubicBezTo>
                      <a:pt x="312" y="312"/>
                      <a:pt x="312" y="312"/>
                      <a:pt x="312" y="312"/>
                    </a:cubicBezTo>
                    <a:cubicBezTo>
                      <a:pt x="3425" y="312"/>
                      <a:pt x="3425" y="312"/>
                      <a:pt x="3425" y="312"/>
                    </a:cubicBezTo>
                    <a:cubicBezTo>
                      <a:pt x="3425" y="2179"/>
                      <a:pt x="3425" y="2179"/>
                      <a:pt x="3425" y="2179"/>
                    </a:cubicBezTo>
                    <a:lnTo>
                      <a:pt x="312" y="2179"/>
                    </a:lnTo>
                    <a:close/>
                    <a:moveTo>
                      <a:pt x="312" y="2179"/>
                    </a:moveTo>
                    <a:cubicBezTo>
                      <a:pt x="312" y="2179"/>
                      <a:pt x="312" y="2179"/>
                      <a:pt x="312" y="217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grpSp>
        <p:sp>
          <p:nvSpPr>
            <p:cNvPr id="212" name="Rechteck 211">
              <a:extLst>
                <a:ext uri="{FF2B5EF4-FFF2-40B4-BE49-F238E27FC236}">
                  <a16:creationId xmlns:a16="http://schemas.microsoft.com/office/drawing/2014/main" id="{B2D033D4-4127-4266-BE6E-977FEE81F213}"/>
                </a:ext>
              </a:extLst>
            </p:cNvPr>
            <p:cNvSpPr/>
            <p:nvPr/>
          </p:nvSpPr>
          <p:spPr>
            <a:xfrm>
              <a:off x="10255181" y="4930166"/>
              <a:ext cx="1234800" cy="307777"/>
            </a:xfrm>
            <a:prstGeom prst="rect">
              <a:avLst/>
            </a:prstGeom>
          </p:spPr>
          <p:txBody>
            <a:bodyPr wrap="none">
              <a:noAutofit/>
            </a:bodyPr>
            <a:lstStyle/>
            <a:p>
              <a:pPr algn="ctr"/>
              <a:r>
                <a:rPr lang="en-US" sz="1300" dirty="0">
                  <a:latin typeface="+mj-lt"/>
                  <a:ea typeface="Open Sans" panose="020B0606030504020204" pitchFamily="34" charset="0"/>
                  <a:cs typeface="Open Sans" panose="020B0606030504020204" pitchFamily="34" charset="0"/>
                </a:rPr>
                <a:t>Security</a:t>
              </a:r>
            </a:p>
          </p:txBody>
        </p:sp>
        <p:grpSp>
          <p:nvGrpSpPr>
            <p:cNvPr id="309" name="Group 85">
              <a:extLst>
                <a:ext uri="{FF2B5EF4-FFF2-40B4-BE49-F238E27FC236}">
                  <a16:creationId xmlns:a16="http://schemas.microsoft.com/office/drawing/2014/main" id="{DE949ADB-5020-41CE-8B4B-D10299EEA1D1}"/>
                </a:ext>
              </a:extLst>
            </p:cNvPr>
            <p:cNvGrpSpPr>
              <a:grpSpLocks noChangeAspect="1"/>
            </p:cNvGrpSpPr>
            <p:nvPr/>
          </p:nvGrpSpPr>
          <p:grpSpPr bwMode="auto">
            <a:xfrm>
              <a:off x="9313145" y="4247522"/>
              <a:ext cx="559246" cy="571523"/>
              <a:chOff x="802" y="802"/>
              <a:chExt cx="410" cy="419"/>
            </a:xfrm>
            <a:solidFill>
              <a:schemeClr val="accent1"/>
            </a:solidFill>
          </p:grpSpPr>
          <p:sp>
            <p:nvSpPr>
              <p:cNvPr id="310" name="Freeform 86">
                <a:extLst>
                  <a:ext uri="{FF2B5EF4-FFF2-40B4-BE49-F238E27FC236}">
                    <a16:creationId xmlns:a16="http://schemas.microsoft.com/office/drawing/2014/main" id="{0A5E2002-C834-427A-81EF-CF4A0544483A}"/>
                  </a:ext>
                </a:extLst>
              </p:cNvPr>
              <p:cNvSpPr>
                <a:spLocks/>
              </p:cNvSpPr>
              <p:nvPr/>
            </p:nvSpPr>
            <p:spPr bwMode="auto">
              <a:xfrm>
                <a:off x="806" y="812"/>
                <a:ext cx="396" cy="396"/>
              </a:xfrm>
              <a:custGeom>
                <a:avLst/>
                <a:gdLst>
                  <a:gd name="T0" fmla="*/ 1648 w 1648"/>
                  <a:gd name="T1" fmla="*/ 69 h 1648"/>
                  <a:gd name="T2" fmla="*/ 1566 w 1648"/>
                  <a:gd name="T3" fmla="*/ 0 h 1648"/>
                  <a:gd name="T4" fmla="*/ 1182 w 1648"/>
                  <a:gd name="T5" fmla="*/ 193 h 1648"/>
                  <a:gd name="T6" fmla="*/ 1182 w 1648"/>
                  <a:gd name="T7" fmla="*/ 399 h 1648"/>
                  <a:gd name="T8" fmla="*/ 577 w 1648"/>
                  <a:gd name="T9" fmla="*/ 1017 h 1648"/>
                  <a:gd name="T10" fmla="*/ 467 w 1648"/>
                  <a:gd name="T11" fmla="*/ 907 h 1648"/>
                  <a:gd name="T12" fmla="*/ 69 w 1648"/>
                  <a:gd name="T13" fmla="*/ 1319 h 1648"/>
                  <a:gd name="T14" fmla="*/ 69 w 1648"/>
                  <a:gd name="T15" fmla="*/ 1594 h 1648"/>
                  <a:gd name="T16" fmla="*/ 206 w 1648"/>
                  <a:gd name="T17" fmla="*/ 1648 h 1648"/>
                  <a:gd name="T18" fmla="*/ 344 w 1648"/>
                  <a:gd name="T19" fmla="*/ 1594 h 1648"/>
                  <a:gd name="T20" fmla="*/ 756 w 1648"/>
                  <a:gd name="T21" fmla="*/ 1195 h 1648"/>
                  <a:gd name="T22" fmla="*/ 646 w 1648"/>
                  <a:gd name="T23" fmla="*/ 1085 h 1648"/>
                  <a:gd name="T24" fmla="*/ 1250 w 1648"/>
                  <a:gd name="T25" fmla="*/ 467 h 1648"/>
                  <a:gd name="T26" fmla="*/ 1456 w 1648"/>
                  <a:gd name="T27" fmla="*/ 467 h 1648"/>
                  <a:gd name="T28" fmla="*/ 1648 w 1648"/>
                  <a:gd name="T29" fmla="*/ 69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8" h="1648">
                    <a:moveTo>
                      <a:pt x="1648" y="69"/>
                    </a:moveTo>
                    <a:cubicBezTo>
                      <a:pt x="1566" y="0"/>
                      <a:pt x="1566" y="0"/>
                      <a:pt x="1566" y="0"/>
                    </a:cubicBezTo>
                    <a:cubicBezTo>
                      <a:pt x="1182" y="193"/>
                      <a:pt x="1182" y="193"/>
                      <a:pt x="1182" y="193"/>
                    </a:cubicBezTo>
                    <a:cubicBezTo>
                      <a:pt x="1182" y="399"/>
                      <a:pt x="1182" y="399"/>
                      <a:pt x="1182" y="399"/>
                    </a:cubicBezTo>
                    <a:cubicBezTo>
                      <a:pt x="577" y="1017"/>
                      <a:pt x="577" y="1017"/>
                      <a:pt x="577" y="1017"/>
                    </a:cubicBezTo>
                    <a:cubicBezTo>
                      <a:pt x="467" y="907"/>
                      <a:pt x="467" y="907"/>
                      <a:pt x="467" y="907"/>
                    </a:cubicBezTo>
                    <a:cubicBezTo>
                      <a:pt x="69" y="1319"/>
                      <a:pt x="69" y="1319"/>
                      <a:pt x="69" y="1319"/>
                    </a:cubicBezTo>
                    <a:cubicBezTo>
                      <a:pt x="0" y="1388"/>
                      <a:pt x="0" y="1511"/>
                      <a:pt x="69" y="1594"/>
                    </a:cubicBezTo>
                    <a:cubicBezTo>
                      <a:pt x="110" y="1635"/>
                      <a:pt x="165" y="1648"/>
                      <a:pt x="206" y="1648"/>
                    </a:cubicBezTo>
                    <a:cubicBezTo>
                      <a:pt x="261" y="1648"/>
                      <a:pt x="316" y="1635"/>
                      <a:pt x="344" y="1594"/>
                    </a:cubicBezTo>
                    <a:cubicBezTo>
                      <a:pt x="756" y="1195"/>
                      <a:pt x="756" y="1195"/>
                      <a:pt x="756" y="1195"/>
                    </a:cubicBezTo>
                    <a:cubicBezTo>
                      <a:pt x="646" y="1085"/>
                      <a:pt x="646" y="1085"/>
                      <a:pt x="646" y="1085"/>
                    </a:cubicBezTo>
                    <a:cubicBezTo>
                      <a:pt x="1250" y="467"/>
                      <a:pt x="1250" y="467"/>
                      <a:pt x="1250" y="467"/>
                    </a:cubicBezTo>
                    <a:cubicBezTo>
                      <a:pt x="1456" y="467"/>
                      <a:pt x="1456" y="467"/>
                      <a:pt x="1456" y="467"/>
                    </a:cubicBezTo>
                    <a:lnTo>
                      <a:pt x="1648" y="6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311" name="Freeform 87">
                <a:extLst>
                  <a:ext uri="{FF2B5EF4-FFF2-40B4-BE49-F238E27FC236}">
                    <a16:creationId xmlns:a16="http://schemas.microsoft.com/office/drawing/2014/main" id="{CB2A2792-C730-4939-A04E-77D696C74D6E}"/>
                  </a:ext>
                </a:extLst>
              </p:cNvPr>
              <p:cNvSpPr>
                <a:spLocks/>
              </p:cNvSpPr>
              <p:nvPr/>
            </p:nvSpPr>
            <p:spPr bwMode="auto">
              <a:xfrm>
                <a:off x="996" y="1002"/>
                <a:ext cx="216" cy="219"/>
              </a:xfrm>
              <a:custGeom>
                <a:avLst/>
                <a:gdLst>
                  <a:gd name="T0" fmla="*/ 538 w 896"/>
                  <a:gd name="T1" fmla="*/ 234 h 908"/>
                  <a:gd name="T2" fmla="*/ 386 w 896"/>
                  <a:gd name="T3" fmla="*/ 179 h 908"/>
                  <a:gd name="T4" fmla="*/ 207 w 896"/>
                  <a:gd name="T5" fmla="*/ 0 h 908"/>
                  <a:gd name="T6" fmla="*/ 0 w 896"/>
                  <a:gd name="T7" fmla="*/ 207 h 908"/>
                  <a:gd name="T8" fmla="*/ 166 w 896"/>
                  <a:gd name="T9" fmla="*/ 372 h 908"/>
                  <a:gd name="T10" fmla="*/ 221 w 896"/>
                  <a:gd name="T11" fmla="*/ 523 h 908"/>
                  <a:gd name="T12" fmla="*/ 318 w 896"/>
                  <a:gd name="T13" fmla="*/ 798 h 908"/>
                  <a:gd name="T14" fmla="*/ 593 w 896"/>
                  <a:gd name="T15" fmla="*/ 895 h 908"/>
                  <a:gd name="T16" fmla="*/ 621 w 896"/>
                  <a:gd name="T17" fmla="*/ 826 h 908"/>
                  <a:gd name="T18" fmla="*/ 524 w 896"/>
                  <a:gd name="T19" fmla="*/ 716 h 908"/>
                  <a:gd name="T20" fmla="*/ 524 w 896"/>
                  <a:gd name="T21" fmla="*/ 578 h 908"/>
                  <a:gd name="T22" fmla="*/ 579 w 896"/>
                  <a:gd name="T23" fmla="*/ 509 h 908"/>
                  <a:gd name="T24" fmla="*/ 731 w 896"/>
                  <a:gd name="T25" fmla="*/ 509 h 908"/>
                  <a:gd name="T26" fmla="*/ 814 w 896"/>
                  <a:gd name="T27" fmla="*/ 606 h 908"/>
                  <a:gd name="T28" fmla="*/ 883 w 896"/>
                  <a:gd name="T29" fmla="*/ 565 h 908"/>
                  <a:gd name="T30" fmla="*/ 786 w 896"/>
                  <a:gd name="T31" fmla="*/ 331 h 908"/>
                  <a:gd name="T32" fmla="*/ 538 w 896"/>
                  <a:gd name="T33" fmla="*/ 23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6" h="908">
                    <a:moveTo>
                      <a:pt x="538" y="234"/>
                    </a:moveTo>
                    <a:cubicBezTo>
                      <a:pt x="483" y="234"/>
                      <a:pt x="428" y="221"/>
                      <a:pt x="386" y="179"/>
                    </a:cubicBezTo>
                    <a:cubicBezTo>
                      <a:pt x="304" y="97"/>
                      <a:pt x="249" y="42"/>
                      <a:pt x="207" y="0"/>
                    </a:cubicBezTo>
                    <a:cubicBezTo>
                      <a:pt x="0" y="207"/>
                      <a:pt x="0" y="207"/>
                      <a:pt x="0" y="207"/>
                    </a:cubicBezTo>
                    <a:cubicBezTo>
                      <a:pt x="166" y="372"/>
                      <a:pt x="166" y="372"/>
                      <a:pt x="166" y="372"/>
                    </a:cubicBezTo>
                    <a:cubicBezTo>
                      <a:pt x="207" y="413"/>
                      <a:pt x="235" y="468"/>
                      <a:pt x="221" y="523"/>
                    </a:cubicBezTo>
                    <a:cubicBezTo>
                      <a:pt x="207" y="620"/>
                      <a:pt x="249" y="730"/>
                      <a:pt x="318" y="798"/>
                    </a:cubicBezTo>
                    <a:cubicBezTo>
                      <a:pt x="386" y="881"/>
                      <a:pt x="497" y="908"/>
                      <a:pt x="593" y="895"/>
                    </a:cubicBezTo>
                    <a:cubicBezTo>
                      <a:pt x="621" y="895"/>
                      <a:pt x="648" y="840"/>
                      <a:pt x="621" y="826"/>
                    </a:cubicBezTo>
                    <a:cubicBezTo>
                      <a:pt x="524" y="716"/>
                      <a:pt x="524" y="716"/>
                      <a:pt x="524" y="716"/>
                    </a:cubicBezTo>
                    <a:cubicBezTo>
                      <a:pt x="483" y="675"/>
                      <a:pt x="483" y="620"/>
                      <a:pt x="524" y="578"/>
                    </a:cubicBezTo>
                    <a:cubicBezTo>
                      <a:pt x="579" y="509"/>
                      <a:pt x="579" y="509"/>
                      <a:pt x="579" y="509"/>
                    </a:cubicBezTo>
                    <a:cubicBezTo>
                      <a:pt x="621" y="468"/>
                      <a:pt x="690" y="468"/>
                      <a:pt x="731" y="509"/>
                    </a:cubicBezTo>
                    <a:cubicBezTo>
                      <a:pt x="814" y="606"/>
                      <a:pt x="814" y="606"/>
                      <a:pt x="814" y="606"/>
                    </a:cubicBezTo>
                    <a:cubicBezTo>
                      <a:pt x="841" y="633"/>
                      <a:pt x="883" y="606"/>
                      <a:pt x="883" y="565"/>
                    </a:cubicBezTo>
                    <a:cubicBezTo>
                      <a:pt x="896" y="482"/>
                      <a:pt x="855" y="399"/>
                      <a:pt x="786" y="331"/>
                    </a:cubicBezTo>
                    <a:cubicBezTo>
                      <a:pt x="717" y="262"/>
                      <a:pt x="621" y="221"/>
                      <a:pt x="538" y="23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312" name="Freeform 88">
                <a:extLst>
                  <a:ext uri="{FF2B5EF4-FFF2-40B4-BE49-F238E27FC236}">
                    <a16:creationId xmlns:a16="http://schemas.microsoft.com/office/drawing/2014/main" id="{A2785D60-DBDC-4D1F-8495-98995979A464}"/>
                  </a:ext>
                </a:extLst>
              </p:cNvPr>
              <p:cNvSpPr>
                <a:spLocks/>
              </p:cNvSpPr>
              <p:nvPr/>
            </p:nvSpPr>
            <p:spPr bwMode="auto">
              <a:xfrm>
                <a:off x="802" y="802"/>
                <a:ext cx="213" cy="215"/>
              </a:xfrm>
              <a:custGeom>
                <a:avLst/>
                <a:gdLst>
                  <a:gd name="T0" fmla="*/ 360 w 884"/>
                  <a:gd name="T1" fmla="*/ 673 h 892"/>
                  <a:gd name="T2" fmla="*/ 512 w 884"/>
                  <a:gd name="T3" fmla="*/ 728 h 892"/>
                  <a:gd name="T4" fmla="*/ 677 w 884"/>
                  <a:gd name="T5" fmla="*/ 892 h 892"/>
                  <a:gd name="T6" fmla="*/ 884 w 884"/>
                  <a:gd name="T7" fmla="*/ 687 h 892"/>
                  <a:gd name="T8" fmla="*/ 733 w 884"/>
                  <a:gd name="T9" fmla="*/ 536 h 892"/>
                  <a:gd name="T10" fmla="*/ 677 w 884"/>
                  <a:gd name="T11" fmla="*/ 385 h 892"/>
                  <a:gd name="T12" fmla="*/ 581 w 884"/>
                  <a:gd name="T13" fmla="*/ 110 h 892"/>
                  <a:gd name="T14" fmla="*/ 304 w 884"/>
                  <a:gd name="T15" fmla="*/ 14 h 892"/>
                  <a:gd name="T16" fmla="*/ 277 w 884"/>
                  <a:gd name="T17" fmla="*/ 83 h 892"/>
                  <a:gd name="T18" fmla="*/ 373 w 884"/>
                  <a:gd name="T19" fmla="*/ 193 h 892"/>
                  <a:gd name="T20" fmla="*/ 373 w 884"/>
                  <a:gd name="T21" fmla="*/ 330 h 892"/>
                  <a:gd name="T22" fmla="*/ 318 w 884"/>
                  <a:gd name="T23" fmla="*/ 398 h 892"/>
                  <a:gd name="T24" fmla="*/ 166 w 884"/>
                  <a:gd name="T25" fmla="*/ 398 h 892"/>
                  <a:gd name="T26" fmla="*/ 83 w 884"/>
                  <a:gd name="T27" fmla="*/ 302 h 892"/>
                  <a:gd name="T28" fmla="*/ 0 w 884"/>
                  <a:gd name="T29" fmla="*/ 344 h 892"/>
                  <a:gd name="T30" fmla="*/ 111 w 884"/>
                  <a:gd name="T31" fmla="*/ 577 h 892"/>
                  <a:gd name="T32" fmla="*/ 360 w 884"/>
                  <a:gd name="T33" fmla="*/ 67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4" h="892">
                    <a:moveTo>
                      <a:pt x="360" y="673"/>
                    </a:moveTo>
                    <a:cubicBezTo>
                      <a:pt x="415" y="673"/>
                      <a:pt x="470" y="687"/>
                      <a:pt x="512" y="728"/>
                    </a:cubicBezTo>
                    <a:cubicBezTo>
                      <a:pt x="581" y="810"/>
                      <a:pt x="636" y="865"/>
                      <a:pt x="677" y="892"/>
                    </a:cubicBezTo>
                    <a:cubicBezTo>
                      <a:pt x="884" y="687"/>
                      <a:pt x="884" y="687"/>
                      <a:pt x="884" y="687"/>
                    </a:cubicBezTo>
                    <a:cubicBezTo>
                      <a:pt x="733" y="536"/>
                      <a:pt x="733" y="536"/>
                      <a:pt x="733" y="536"/>
                    </a:cubicBezTo>
                    <a:cubicBezTo>
                      <a:pt x="691" y="494"/>
                      <a:pt x="663" y="440"/>
                      <a:pt x="677" y="385"/>
                    </a:cubicBezTo>
                    <a:cubicBezTo>
                      <a:pt x="677" y="289"/>
                      <a:pt x="650" y="179"/>
                      <a:pt x="581" y="110"/>
                    </a:cubicBezTo>
                    <a:cubicBezTo>
                      <a:pt x="498" y="42"/>
                      <a:pt x="401" y="0"/>
                      <a:pt x="304" y="14"/>
                    </a:cubicBezTo>
                    <a:cubicBezTo>
                      <a:pt x="263" y="14"/>
                      <a:pt x="249" y="55"/>
                      <a:pt x="277" y="83"/>
                    </a:cubicBezTo>
                    <a:cubicBezTo>
                      <a:pt x="373" y="193"/>
                      <a:pt x="373" y="193"/>
                      <a:pt x="373" y="193"/>
                    </a:cubicBezTo>
                    <a:cubicBezTo>
                      <a:pt x="415" y="234"/>
                      <a:pt x="415" y="289"/>
                      <a:pt x="373" y="330"/>
                    </a:cubicBezTo>
                    <a:cubicBezTo>
                      <a:pt x="318" y="398"/>
                      <a:pt x="318" y="398"/>
                      <a:pt x="318" y="398"/>
                    </a:cubicBezTo>
                    <a:cubicBezTo>
                      <a:pt x="277" y="440"/>
                      <a:pt x="208" y="440"/>
                      <a:pt x="166" y="398"/>
                    </a:cubicBezTo>
                    <a:cubicBezTo>
                      <a:pt x="83" y="302"/>
                      <a:pt x="83" y="302"/>
                      <a:pt x="83" y="302"/>
                    </a:cubicBezTo>
                    <a:cubicBezTo>
                      <a:pt x="56" y="275"/>
                      <a:pt x="0" y="302"/>
                      <a:pt x="0" y="344"/>
                    </a:cubicBezTo>
                    <a:cubicBezTo>
                      <a:pt x="0" y="426"/>
                      <a:pt x="42" y="508"/>
                      <a:pt x="111" y="577"/>
                    </a:cubicBezTo>
                    <a:cubicBezTo>
                      <a:pt x="180" y="659"/>
                      <a:pt x="263" y="687"/>
                      <a:pt x="360" y="6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grpSp>
        <p:grpSp>
          <p:nvGrpSpPr>
            <p:cNvPr id="313" name="Group 91">
              <a:extLst>
                <a:ext uri="{FF2B5EF4-FFF2-40B4-BE49-F238E27FC236}">
                  <a16:creationId xmlns:a16="http://schemas.microsoft.com/office/drawing/2014/main" id="{AA9416CA-6AEA-4034-8435-380F8A7736B4}"/>
                </a:ext>
              </a:extLst>
            </p:cNvPr>
            <p:cNvGrpSpPr>
              <a:grpSpLocks noChangeAspect="1"/>
            </p:cNvGrpSpPr>
            <p:nvPr/>
          </p:nvGrpSpPr>
          <p:grpSpPr bwMode="auto">
            <a:xfrm>
              <a:off x="8028366" y="4228132"/>
              <a:ext cx="611078" cy="617899"/>
              <a:chOff x="803" y="803"/>
              <a:chExt cx="448" cy="453"/>
            </a:xfrm>
            <a:solidFill>
              <a:schemeClr val="accent1"/>
            </a:solidFill>
          </p:grpSpPr>
          <p:sp>
            <p:nvSpPr>
              <p:cNvPr id="314" name="Freeform 92">
                <a:extLst>
                  <a:ext uri="{FF2B5EF4-FFF2-40B4-BE49-F238E27FC236}">
                    <a16:creationId xmlns:a16="http://schemas.microsoft.com/office/drawing/2014/main" id="{7B233EEE-7280-4C80-9651-18BB075A4F13}"/>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315" name="Freeform 93">
                <a:extLst>
                  <a:ext uri="{FF2B5EF4-FFF2-40B4-BE49-F238E27FC236}">
                    <a16:creationId xmlns:a16="http://schemas.microsoft.com/office/drawing/2014/main" id="{AF328A80-7553-48CC-8E40-CDDC55667CF2}"/>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sp>
            <p:nvSpPr>
              <p:cNvPr id="316" name="Freeform 94">
                <a:extLst>
                  <a:ext uri="{FF2B5EF4-FFF2-40B4-BE49-F238E27FC236}">
                    <a16:creationId xmlns:a16="http://schemas.microsoft.com/office/drawing/2014/main" id="{EA3E5F27-F9AB-4768-92E3-C672DF199478}"/>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00" dirty="0">
                  <a:latin typeface="+mj-lt"/>
                  <a:ea typeface="Open Sans" panose="020B0606030504020204" pitchFamily="34" charset="0"/>
                  <a:cs typeface="Open Sans" panose="020B0606030504020204" pitchFamily="34" charset="0"/>
                </a:endParaRPr>
              </a:p>
            </p:txBody>
          </p:sp>
        </p:grpSp>
      </p:grpSp>
      <p:cxnSp>
        <p:nvCxnSpPr>
          <p:cNvPr id="152" name="Gerader Verbinder 151">
            <a:extLst>
              <a:ext uri="{FF2B5EF4-FFF2-40B4-BE49-F238E27FC236}">
                <a16:creationId xmlns:a16="http://schemas.microsoft.com/office/drawing/2014/main" id="{2759AC6C-65F4-418A-9ECC-9E1B798EC1DD}"/>
              </a:ext>
            </a:extLst>
          </p:cNvPr>
          <p:cNvCxnSpPr>
            <a:cxnSpLocks/>
          </p:cNvCxnSpPr>
          <p:nvPr/>
        </p:nvCxnSpPr>
        <p:spPr>
          <a:xfrm>
            <a:off x="6175375" y="3991475"/>
            <a:ext cx="565345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8" name="Fußzeilenplatzhalter 2">
            <a:extLst>
              <a:ext uri="{FF2B5EF4-FFF2-40B4-BE49-F238E27FC236}">
                <a16:creationId xmlns:a16="http://schemas.microsoft.com/office/drawing/2014/main" id="{84FE3101-ADEC-4553-8A36-E861C76C7654}"/>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41777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DA459A-995B-4B1F-9F8F-42188831B65B}"/>
              </a:ext>
            </a:extLst>
          </p:cNvPr>
          <p:cNvGraphicFramePr>
            <a:graphicFrameLocks noChangeAspect="1"/>
          </p:cNvGraphicFramePr>
          <p:nvPr>
            <p:custDataLst>
              <p:tags r:id="rId2"/>
            </p:custDataLst>
            <p:extLst>
              <p:ext uri="{D42A27DB-BD31-4B8C-83A1-F6EECF244321}">
                <p14:modId xmlns:p14="http://schemas.microsoft.com/office/powerpoint/2010/main" val="1572683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098"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54DA459A-995B-4B1F-9F8F-42188831B65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BCF4272F-7897-4A41-9ABF-99CE6E57C29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72" name="Freihandform: Form 171">
            <a:extLst>
              <a:ext uri="{FF2B5EF4-FFF2-40B4-BE49-F238E27FC236}">
                <a16:creationId xmlns:a16="http://schemas.microsoft.com/office/drawing/2014/main" id="{AF620943-1FF5-4D8C-B44E-F9F73079E212}"/>
              </a:ext>
            </a:extLst>
          </p:cNvPr>
          <p:cNvSpPr/>
          <p:nvPr/>
        </p:nvSpPr>
        <p:spPr bwMode="gray">
          <a:xfrm>
            <a:off x="3947861" y="4086618"/>
            <a:ext cx="1965526" cy="1630481"/>
          </a:xfrm>
          <a:custGeom>
            <a:avLst/>
            <a:gdLst>
              <a:gd name="connsiteX0" fmla="*/ 1005139 w 1965526"/>
              <a:gd name="connsiteY0" fmla="*/ 1445616 h 1446728"/>
              <a:gd name="connsiteX1" fmla="*/ 309179 w 1965526"/>
              <a:gd name="connsiteY1" fmla="*/ 1242416 h 1446728"/>
              <a:gd name="connsiteX2" fmla="*/ 24699 w 1965526"/>
              <a:gd name="connsiteY2" fmla="*/ 231496 h 1446728"/>
              <a:gd name="connsiteX3" fmla="*/ 903539 w 1965526"/>
              <a:gd name="connsiteY3" fmla="*/ 58776 h 1446728"/>
              <a:gd name="connsiteX4" fmla="*/ 1924619 w 1965526"/>
              <a:gd name="connsiteY4" fmla="*/ 109576 h 1446728"/>
              <a:gd name="connsiteX5" fmla="*/ 1690939 w 1965526"/>
              <a:gd name="connsiteY5" fmla="*/ 1247496 h 1446728"/>
              <a:gd name="connsiteX6" fmla="*/ 1005139 w 1965526"/>
              <a:gd name="connsiteY6" fmla="*/ 1445616 h 144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526" h="1446728">
                <a:moveTo>
                  <a:pt x="1005139" y="1445616"/>
                </a:moveTo>
                <a:cubicBezTo>
                  <a:pt x="774846" y="1444769"/>
                  <a:pt x="472586" y="1444769"/>
                  <a:pt x="309179" y="1242416"/>
                </a:cubicBezTo>
                <a:cubicBezTo>
                  <a:pt x="145772" y="1040063"/>
                  <a:pt x="-74361" y="428769"/>
                  <a:pt x="24699" y="231496"/>
                </a:cubicBezTo>
                <a:cubicBezTo>
                  <a:pt x="123759" y="34223"/>
                  <a:pt x="586886" y="79096"/>
                  <a:pt x="903539" y="58776"/>
                </a:cubicBezTo>
                <a:cubicBezTo>
                  <a:pt x="1220192" y="38456"/>
                  <a:pt x="1793386" y="-88544"/>
                  <a:pt x="1924619" y="109576"/>
                </a:cubicBezTo>
                <a:cubicBezTo>
                  <a:pt x="2055852" y="307696"/>
                  <a:pt x="1842492" y="1024823"/>
                  <a:pt x="1690939" y="1247496"/>
                </a:cubicBezTo>
                <a:cubicBezTo>
                  <a:pt x="1539386" y="1470169"/>
                  <a:pt x="1235432" y="1446463"/>
                  <a:pt x="1005139" y="144561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de-DE"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2" name="Gerade Verbindung mit Pfeil 161">
            <a:extLst>
              <a:ext uri="{FF2B5EF4-FFF2-40B4-BE49-F238E27FC236}">
                <a16:creationId xmlns:a16="http://schemas.microsoft.com/office/drawing/2014/main" id="{3B373159-76E0-48D3-AAC4-2B93B67B73D4}"/>
              </a:ext>
            </a:extLst>
          </p:cNvPr>
          <p:cNvCxnSpPr>
            <a:stCxn id="22" idx="0"/>
            <a:endCxn id="141" idx="2"/>
          </p:cNvCxnSpPr>
          <p:nvPr/>
        </p:nvCxnSpPr>
        <p:spPr>
          <a:xfrm flipV="1">
            <a:off x="1413405" y="5064751"/>
            <a:ext cx="425399" cy="693533"/>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Inhaltsplatzhalter 1">
            <a:extLst>
              <a:ext uri="{FF2B5EF4-FFF2-40B4-BE49-F238E27FC236}">
                <a16:creationId xmlns:a16="http://schemas.microsoft.com/office/drawing/2014/main" id="{018F2285-8631-4172-9265-AA508F95C84C}"/>
              </a:ext>
            </a:extLst>
          </p:cNvPr>
          <p:cNvSpPr>
            <a:spLocks noGrp="1"/>
          </p:cNvSpPr>
          <p:nvPr>
            <p:ph sz="quarter" idx="13"/>
          </p:nvPr>
        </p:nvSpPr>
        <p:spPr>
          <a:xfrm>
            <a:off x="359999" y="884238"/>
            <a:ext cx="5653451" cy="2700000"/>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SCALING TECHNOLOGIES</a:t>
            </a:r>
          </a:p>
          <a:p>
            <a:r>
              <a:rPr lang="en-US" sz="1300" b="1" dirty="0">
                <a:latin typeface="Open Sans" panose="020B0606030504020204" pitchFamily="34" charset="0"/>
                <a:ea typeface="Open Sans" panose="020B0606030504020204" pitchFamily="34" charset="0"/>
                <a:cs typeface="Open Sans" panose="020B0606030504020204" pitchFamily="34" charset="0"/>
              </a:rPr>
              <a:t>Scalability</a:t>
            </a:r>
            <a:r>
              <a:rPr lang="en-US" sz="1300" dirty="0">
                <a:latin typeface="Open Sans" panose="020B0606030504020204" pitchFamily="34" charset="0"/>
                <a:ea typeface="Open Sans" panose="020B0606030504020204" pitchFamily="34" charset="0"/>
                <a:cs typeface="Open Sans" panose="020B0606030504020204" pitchFamily="34" charset="0"/>
              </a:rPr>
              <a:t> is one of the major points of concern of public blockchains.</a:t>
            </a:r>
          </a:p>
          <a:p>
            <a:r>
              <a:rPr lang="en-US" sz="1300" dirty="0">
                <a:latin typeface="Open Sans" panose="020B0606030504020204" pitchFamily="34" charset="0"/>
                <a:ea typeface="Open Sans" panose="020B0606030504020204" pitchFamily="34" charset="0"/>
                <a:cs typeface="Open Sans" panose="020B0606030504020204" pitchFamily="34" charset="0"/>
              </a:rPr>
              <a:t>However, several so-called </a:t>
            </a:r>
            <a:r>
              <a:rPr lang="en-US" sz="1300" b="1" dirty="0">
                <a:latin typeface="Open Sans" panose="020B0606030504020204" pitchFamily="34" charset="0"/>
                <a:ea typeface="Open Sans" panose="020B0606030504020204" pitchFamily="34" charset="0"/>
                <a:cs typeface="Open Sans" panose="020B0606030504020204" pitchFamily="34" charset="0"/>
              </a:rPr>
              <a:t>layer 2</a:t>
            </a:r>
            <a:r>
              <a:rPr lang="en-US" sz="1300" dirty="0">
                <a:latin typeface="Open Sans" panose="020B0606030504020204" pitchFamily="34" charset="0"/>
                <a:ea typeface="Open Sans" panose="020B0606030504020204" pitchFamily="34" charset="0"/>
                <a:cs typeface="Open Sans" panose="020B0606030504020204" pitchFamily="34" charset="0"/>
              </a:rPr>
              <a:t> solutions (because they add a layer on top of the root blockchain) are currently being developed and tested, in order to solve scalability problems.</a:t>
            </a:r>
          </a:p>
          <a:p>
            <a:r>
              <a:rPr lang="en-US" sz="1300" dirty="0">
                <a:latin typeface="Open Sans" panose="020B0606030504020204" pitchFamily="34" charset="0"/>
                <a:ea typeface="Open Sans" panose="020B0606030504020204" pitchFamily="34" charset="0"/>
                <a:cs typeface="Open Sans" panose="020B0606030504020204" pitchFamily="34" charset="0"/>
              </a:rPr>
              <a:t>One such concept are </a:t>
            </a:r>
            <a:r>
              <a:rPr lang="en-US" sz="1300" b="1" dirty="0">
                <a:latin typeface="Open Sans" panose="020B0606030504020204" pitchFamily="34" charset="0"/>
                <a:ea typeface="Open Sans" panose="020B0606030504020204" pitchFamily="34" charset="0"/>
                <a:cs typeface="Open Sans" panose="020B0606030504020204" pitchFamily="34" charset="0"/>
              </a:rPr>
              <a:t>payment channels </a:t>
            </a:r>
            <a:r>
              <a:rPr lang="en-US" sz="1300" dirty="0">
                <a:latin typeface="Open Sans" panose="020B0606030504020204" pitchFamily="34" charset="0"/>
                <a:ea typeface="Open Sans" panose="020B0606030504020204" pitchFamily="34" charset="0"/>
                <a:cs typeface="Open Sans" panose="020B0606030504020204" pitchFamily="34" charset="0"/>
              </a:rPr>
              <a:t>(as devised for the </a:t>
            </a:r>
            <a:r>
              <a:rPr lang="en-US" sz="1300" b="1" dirty="0">
                <a:latin typeface="Open Sans" panose="020B0606030504020204" pitchFamily="34" charset="0"/>
                <a:ea typeface="Open Sans" panose="020B0606030504020204" pitchFamily="34" charset="0"/>
                <a:cs typeface="Open Sans" panose="020B0606030504020204" pitchFamily="34" charset="0"/>
              </a:rPr>
              <a:t>Bitcoin Lightning Network</a:t>
            </a:r>
            <a:r>
              <a:rPr lang="en-US" sz="1300" dirty="0">
                <a:latin typeface="Open Sans" panose="020B0606030504020204" pitchFamily="34" charset="0"/>
                <a:ea typeface="Open Sans" panose="020B0606030504020204" pitchFamily="34" charset="0"/>
                <a:cs typeface="Open Sans" panose="020B0606030504020204" pitchFamily="34" charset="0"/>
              </a:rPr>
              <a:t>) between two transacting parties.</a:t>
            </a:r>
          </a:p>
          <a:p>
            <a:r>
              <a:rPr lang="en-US" sz="1300" b="1" dirty="0">
                <a:latin typeface="Open Sans" panose="020B0606030504020204" pitchFamily="34" charset="0"/>
                <a:ea typeface="Open Sans" panose="020B0606030504020204" pitchFamily="34" charset="0"/>
                <a:cs typeface="Open Sans" panose="020B0606030504020204" pitchFamily="34" charset="0"/>
              </a:rPr>
              <a:t>Ethereum Plasma</a:t>
            </a:r>
            <a:r>
              <a:rPr lang="en-US" sz="1300" dirty="0">
                <a:latin typeface="Open Sans" panose="020B0606030504020204" pitchFamily="34" charset="0"/>
                <a:ea typeface="Open Sans" panose="020B0606030504020204" pitchFamily="34" charset="0"/>
                <a:cs typeface="Open Sans" panose="020B0606030504020204" pitchFamily="34" charset="0"/>
              </a:rPr>
              <a:t> (which is also the basis for </a:t>
            </a:r>
            <a:r>
              <a:rPr lang="en-US" sz="1300" b="1" dirty="0">
                <a:latin typeface="Open Sans" panose="020B0606030504020204" pitchFamily="34" charset="0"/>
                <a:ea typeface="Open Sans" panose="020B0606030504020204" pitchFamily="34" charset="0"/>
                <a:cs typeface="Open Sans" panose="020B0606030504020204" pitchFamily="34" charset="0"/>
              </a:rPr>
              <a:t>Tezos Marigold</a:t>
            </a:r>
            <a:r>
              <a:rPr lang="en-US" sz="1300" dirty="0">
                <a:latin typeface="Open Sans" panose="020B0606030504020204" pitchFamily="34" charset="0"/>
                <a:ea typeface="Open Sans" panose="020B0606030504020204" pitchFamily="34" charset="0"/>
                <a:cs typeface="Open Sans" panose="020B0606030504020204" pitchFamily="34" charset="0"/>
              </a:rPr>
              <a:t>) on the other hand establishes a </a:t>
            </a:r>
            <a:r>
              <a:rPr lang="en-US" sz="1300" b="1" dirty="0">
                <a:latin typeface="Open Sans" panose="020B0606030504020204" pitchFamily="34" charset="0"/>
                <a:ea typeface="Open Sans" panose="020B0606030504020204" pitchFamily="34" charset="0"/>
                <a:cs typeface="Open Sans" panose="020B0606030504020204" pitchFamily="34" charset="0"/>
              </a:rPr>
              <a:t>tree of secondary (child) chains </a:t>
            </a:r>
            <a:r>
              <a:rPr lang="en-US" sz="1300" dirty="0">
                <a:latin typeface="Open Sans" panose="020B0606030504020204" pitchFamily="34" charset="0"/>
                <a:ea typeface="Open Sans" panose="020B0606030504020204" pitchFamily="34" charset="0"/>
                <a:cs typeface="Open Sans" panose="020B0606030504020204" pitchFamily="34" charset="0"/>
              </a:rPr>
              <a:t>which are essentially smaller copies of the main (parent) chain.</a:t>
            </a:r>
          </a:p>
        </p:txBody>
      </p:sp>
      <p:sp>
        <p:nvSpPr>
          <p:cNvPr id="3" name="Inhaltsplatzhalter 2">
            <a:extLst>
              <a:ext uri="{FF2B5EF4-FFF2-40B4-BE49-F238E27FC236}">
                <a16:creationId xmlns:a16="http://schemas.microsoft.com/office/drawing/2014/main" id="{3FD79853-5500-42BD-B774-C0469CE2052D}"/>
              </a:ext>
            </a:extLst>
          </p:cNvPr>
          <p:cNvSpPr>
            <a:spLocks noGrp="1"/>
          </p:cNvSpPr>
          <p:nvPr>
            <p:ph sz="quarter" idx="16"/>
          </p:nvPr>
        </p:nvSpPr>
        <p:spPr>
          <a:xfrm>
            <a:off x="6175375" y="884238"/>
            <a:ext cx="5656317" cy="2700000"/>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PRIVACY TECHNOLOGIES</a:t>
            </a:r>
          </a:p>
          <a:p>
            <a:r>
              <a:rPr lang="en-US" sz="1300" dirty="0">
                <a:latin typeface="Open Sans" panose="020B0606030504020204" pitchFamily="34" charset="0"/>
                <a:ea typeface="Open Sans" panose="020B0606030504020204" pitchFamily="34" charset="0"/>
                <a:cs typeface="Open Sans" panose="020B0606030504020204" pitchFamily="34" charset="0"/>
              </a:rPr>
              <a:t>Developments in privacy technologies diminish </a:t>
            </a:r>
            <a:r>
              <a:rPr lang="en-US" sz="1300" b="1" dirty="0">
                <a:latin typeface="Open Sans" panose="020B0606030504020204" pitchFamily="34" charset="0"/>
                <a:ea typeface="Open Sans" panose="020B0606030504020204" pitchFamily="34" charset="0"/>
                <a:cs typeface="Open Sans" panose="020B0606030504020204" pitchFamily="34" charset="0"/>
              </a:rPr>
              <a:t>concerns about confidentiality </a:t>
            </a:r>
            <a:r>
              <a:rPr lang="en-US" sz="1300" dirty="0">
                <a:latin typeface="Open Sans" panose="020B0606030504020204" pitchFamily="34" charset="0"/>
                <a:ea typeface="Open Sans" panose="020B0606030504020204" pitchFamily="34" charset="0"/>
                <a:cs typeface="Open Sans" panose="020B0606030504020204" pitchFamily="34" charset="0"/>
              </a:rPr>
              <a:t>on public blockchains.</a:t>
            </a:r>
          </a:p>
          <a:p>
            <a:r>
              <a:rPr lang="en-US" sz="1300" b="1" dirty="0">
                <a:latin typeface="Open Sans" panose="020B0606030504020204" pitchFamily="34" charset="0"/>
                <a:ea typeface="Open Sans" panose="020B0606030504020204" pitchFamily="34" charset="0"/>
                <a:cs typeface="Open Sans" panose="020B0606030504020204" pitchFamily="34" charset="0"/>
              </a:rPr>
              <a:t>Zero-knowledge proofs </a:t>
            </a:r>
            <a:r>
              <a:rPr lang="en-US" sz="1300" dirty="0">
                <a:latin typeface="Open Sans" panose="020B0606030504020204" pitchFamily="34" charset="0"/>
                <a:ea typeface="Open Sans" panose="020B0606030504020204" pitchFamily="34" charset="0"/>
                <a:cs typeface="Open Sans" panose="020B0606030504020204" pitchFamily="34" charset="0"/>
              </a:rPr>
              <a:t>allow to prove a fact without revealing the fact itself, e.g. that a valid transaction has occurred without revealing the transaction (and its details) itself.</a:t>
            </a:r>
          </a:p>
          <a:p>
            <a:r>
              <a:rPr lang="en-US" sz="1300" dirty="0">
                <a:latin typeface="Open Sans" panose="020B0606030504020204" pitchFamily="34" charset="0"/>
                <a:ea typeface="Open Sans" panose="020B0606030504020204" pitchFamily="34" charset="0"/>
                <a:cs typeface="Open Sans" panose="020B0606030504020204" pitchFamily="34" charset="0"/>
              </a:rPr>
              <a:t>Current protocols are </a:t>
            </a:r>
            <a:r>
              <a:rPr lang="en-US" sz="1300" b="1" dirty="0" err="1">
                <a:latin typeface="Open Sans" panose="020B0606030504020204" pitchFamily="34" charset="0"/>
                <a:ea typeface="Open Sans" panose="020B0606030504020204" pitchFamily="34" charset="0"/>
                <a:cs typeface="Open Sans" panose="020B0606030504020204" pitchFamily="34" charset="0"/>
              </a:rPr>
              <a:t>zkSNARKs</a:t>
            </a:r>
            <a:r>
              <a:rPr lang="en-US" sz="1300" dirty="0">
                <a:latin typeface="Open Sans" panose="020B0606030504020204" pitchFamily="34" charset="0"/>
                <a:ea typeface="Open Sans" panose="020B0606030504020204" pitchFamily="34" charset="0"/>
                <a:cs typeface="Open Sans" panose="020B0606030504020204" pitchFamily="34" charset="0"/>
              </a:rPr>
              <a:t> (zero-knowledge succinct non-interactive arguments of knowledge) which require a confidential initial set-up and are used in </a:t>
            </a:r>
            <a:r>
              <a:rPr lang="en-US" sz="1300" dirty="0" err="1">
                <a:latin typeface="Open Sans" panose="020B0606030504020204" pitchFamily="34" charset="0"/>
                <a:ea typeface="Open Sans" panose="020B0606030504020204" pitchFamily="34" charset="0"/>
                <a:cs typeface="Open Sans" panose="020B0606030504020204" pitchFamily="34" charset="0"/>
              </a:rPr>
              <a:t>Zcash</a:t>
            </a:r>
            <a:r>
              <a:rPr lang="en-US" sz="1300" dirty="0">
                <a:latin typeface="Open Sans" panose="020B0606030504020204" pitchFamily="34" charset="0"/>
                <a:ea typeface="Open Sans" panose="020B0606030504020204" pitchFamily="34" charset="0"/>
                <a:cs typeface="Open Sans" panose="020B0606030504020204" pitchFamily="34" charset="0"/>
              </a:rPr>
              <a:t> or </a:t>
            </a:r>
            <a:r>
              <a:rPr lang="en-US" sz="1300" b="1" dirty="0" err="1">
                <a:latin typeface="Open Sans" panose="020B0606030504020204" pitchFamily="34" charset="0"/>
                <a:ea typeface="Open Sans" panose="020B0606030504020204" pitchFamily="34" charset="0"/>
                <a:cs typeface="Open Sans" panose="020B0606030504020204" pitchFamily="34" charset="0"/>
              </a:rPr>
              <a:t>zkSTARKS</a:t>
            </a:r>
            <a:r>
              <a:rPr lang="en-US" sz="1300" dirty="0">
                <a:latin typeface="Open Sans" panose="020B0606030504020204" pitchFamily="34" charset="0"/>
                <a:ea typeface="Open Sans" panose="020B0606030504020204" pitchFamily="34" charset="0"/>
                <a:cs typeface="Open Sans" panose="020B0606030504020204" pitchFamily="34" charset="0"/>
              </a:rPr>
              <a:t> (zero-knowledge succinct transparent arguments of knowledge).</a:t>
            </a:r>
          </a:p>
        </p:txBody>
      </p:sp>
      <p:sp>
        <p:nvSpPr>
          <p:cNvPr id="4" name="Titel 3">
            <a:extLst>
              <a:ext uri="{FF2B5EF4-FFF2-40B4-BE49-F238E27FC236}">
                <a16:creationId xmlns:a16="http://schemas.microsoft.com/office/drawing/2014/main" id="{273AD82E-AE21-4F1F-9096-FDFC656E0D3E}"/>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public blockchains are the future: Developments in scaling and privacy technologies</a:t>
            </a:r>
          </a:p>
        </p:txBody>
      </p:sp>
      <p:sp>
        <p:nvSpPr>
          <p:cNvPr id="6" name="Foliennummernplatzhalter 5">
            <a:extLst>
              <a:ext uri="{FF2B5EF4-FFF2-40B4-BE49-F238E27FC236}">
                <a16:creationId xmlns:a16="http://schemas.microsoft.com/office/drawing/2014/main" id="{17FD65F6-2913-4E9A-A1FB-B6602DD58DD7}"/>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16</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FC5AD720-52C5-44A4-A54C-80775E5717A4}"/>
              </a:ext>
            </a:extLst>
          </p:cNvPr>
          <p:cNvSpPr>
            <a:spLocks noGrp="1"/>
          </p:cNvSpPr>
          <p:nvPr>
            <p:ph type="dt" sz="half" idx="2"/>
          </p:nvPr>
        </p:nvSpPr>
        <p:spPr/>
        <p:txBody>
          <a:bodyPr/>
          <a:lstStyle/>
          <a:p>
            <a:fld id="{2D61A1B6-F6B1-4EC7-B40A-7E34BFFD9E0D}"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uppieren 46">
            <a:extLst>
              <a:ext uri="{FF2B5EF4-FFF2-40B4-BE49-F238E27FC236}">
                <a16:creationId xmlns:a16="http://schemas.microsoft.com/office/drawing/2014/main" id="{6A19E088-20FE-4242-9EA3-A5CC14B34DB9}"/>
              </a:ext>
            </a:extLst>
          </p:cNvPr>
          <p:cNvGrpSpPr/>
          <p:nvPr/>
        </p:nvGrpSpPr>
        <p:grpSpPr>
          <a:xfrm>
            <a:off x="451803" y="5758284"/>
            <a:ext cx="2631757" cy="506100"/>
            <a:chOff x="6629028" y="1926560"/>
            <a:chExt cx="4754949" cy="914400"/>
          </a:xfrm>
        </p:grpSpPr>
        <p:grpSp>
          <p:nvGrpSpPr>
            <p:cNvPr id="15" name="Gruppieren 14">
              <a:extLst>
                <a:ext uri="{FF2B5EF4-FFF2-40B4-BE49-F238E27FC236}">
                  <a16:creationId xmlns:a16="http://schemas.microsoft.com/office/drawing/2014/main" id="{D0C32A51-72DD-4238-97F0-B041D586CF8F}"/>
                </a:ext>
              </a:extLst>
            </p:cNvPr>
            <p:cNvGrpSpPr/>
            <p:nvPr/>
          </p:nvGrpSpPr>
          <p:grpSpPr>
            <a:xfrm>
              <a:off x="7464189" y="2326175"/>
              <a:ext cx="524260" cy="115171"/>
              <a:chOff x="7588031" y="2811143"/>
              <a:chExt cx="1057877" cy="232397"/>
            </a:xfrm>
          </p:grpSpPr>
          <p:sp>
            <p:nvSpPr>
              <p:cNvPr id="33" name="Rechteck: abgerundete Ecken 32">
                <a:extLst>
                  <a:ext uri="{FF2B5EF4-FFF2-40B4-BE49-F238E27FC236}">
                    <a16:creationId xmlns:a16="http://schemas.microsoft.com/office/drawing/2014/main" id="{EC0D14DA-A078-4C3C-9CDB-5BACC5394A2F}"/>
                  </a:ext>
                </a:extLst>
              </p:cNvPr>
              <p:cNvSpPr/>
              <p:nvPr/>
            </p:nvSpPr>
            <p:spPr bwMode="gray">
              <a:xfrm>
                <a:off x="7588031"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hteck: abgerundete Ecken 33">
                <a:extLst>
                  <a:ext uri="{FF2B5EF4-FFF2-40B4-BE49-F238E27FC236}">
                    <a16:creationId xmlns:a16="http://schemas.microsoft.com/office/drawing/2014/main" id="{DC0EF0F5-04D0-44DF-881D-401796A3FA3C}"/>
                  </a:ext>
                </a:extLst>
              </p:cNvPr>
              <p:cNvSpPr/>
              <p:nvPr/>
            </p:nvSpPr>
            <p:spPr bwMode="gray">
              <a:xfrm>
                <a:off x="8185315"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hteck: abgerundete Ecken 34">
                <a:extLst>
                  <a:ext uri="{FF2B5EF4-FFF2-40B4-BE49-F238E27FC236}">
                    <a16:creationId xmlns:a16="http://schemas.microsoft.com/office/drawing/2014/main" id="{D72B200B-5602-4A51-936E-A7E4D26A124A}"/>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uppieren 15">
              <a:extLst>
                <a:ext uri="{FF2B5EF4-FFF2-40B4-BE49-F238E27FC236}">
                  <a16:creationId xmlns:a16="http://schemas.microsoft.com/office/drawing/2014/main" id="{DE0EF987-657F-407E-9C82-0EFF7D189749}"/>
                </a:ext>
              </a:extLst>
            </p:cNvPr>
            <p:cNvGrpSpPr/>
            <p:nvPr/>
          </p:nvGrpSpPr>
          <p:grpSpPr>
            <a:xfrm>
              <a:off x="8744373" y="2326175"/>
              <a:ext cx="524260" cy="115171"/>
              <a:chOff x="7588031" y="2811143"/>
              <a:chExt cx="1057877" cy="232397"/>
            </a:xfrm>
          </p:grpSpPr>
          <p:sp>
            <p:nvSpPr>
              <p:cNvPr id="30" name="Rechteck: abgerundete Ecken 29">
                <a:extLst>
                  <a:ext uri="{FF2B5EF4-FFF2-40B4-BE49-F238E27FC236}">
                    <a16:creationId xmlns:a16="http://schemas.microsoft.com/office/drawing/2014/main" id="{0B099E4F-880A-4CB4-BDF8-85183EEC9EEA}"/>
                  </a:ext>
                </a:extLst>
              </p:cNvPr>
              <p:cNvSpPr/>
              <p:nvPr/>
            </p:nvSpPr>
            <p:spPr bwMode="gray">
              <a:xfrm>
                <a:off x="7588031"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abgerundete Ecken 30">
                <a:extLst>
                  <a:ext uri="{FF2B5EF4-FFF2-40B4-BE49-F238E27FC236}">
                    <a16:creationId xmlns:a16="http://schemas.microsoft.com/office/drawing/2014/main" id="{86E24EF2-28CE-4BDB-A026-4B2747ED0DAD}"/>
                  </a:ext>
                </a:extLst>
              </p:cNvPr>
              <p:cNvSpPr/>
              <p:nvPr/>
            </p:nvSpPr>
            <p:spPr bwMode="gray">
              <a:xfrm>
                <a:off x="8185315"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abgerundete Ecken 31">
                <a:extLst>
                  <a:ext uri="{FF2B5EF4-FFF2-40B4-BE49-F238E27FC236}">
                    <a16:creationId xmlns:a16="http://schemas.microsoft.com/office/drawing/2014/main" id="{AAB950E8-219A-451F-B44B-E153ECE42447}"/>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6" name="Rechteck 25">
              <a:extLst>
                <a:ext uri="{FF2B5EF4-FFF2-40B4-BE49-F238E27FC236}">
                  <a16:creationId xmlns:a16="http://schemas.microsoft.com/office/drawing/2014/main" id="{CDB5B5CB-C335-4E85-9E8F-03CFECB0EB48}"/>
                </a:ext>
              </a:extLst>
            </p:cNvPr>
            <p:cNvSpPr/>
            <p:nvPr/>
          </p:nvSpPr>
          <p:spPr bwMode="gray">
            <a:xfrm>
              <a:off x="9189394" y="1926560"/>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hteck 23">
              <a:extLst>
                <a:ext uri="{FF2B5EF4-FFF2-40B4-BE49-F238E27FC236}">
                  <a16:creationId xmlns:a16="http://schemas.microsoft.com/office/drawing/2014/main" id="{D9439322-1EAE-4374-A29E-4C13CF9D4E12}"/>
                </a:ext>
              </a:extLst>
            </p:cNvPr>
            <p:cNvSpPr/>
            <p:nvPr/>
          </p:nvSpPr>
          <p:spPr bwMode="gray">
            <a:xfrm>
              <a:off x="6629028" y="1926560"/>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hteck 21">
              <a:extLst>
                <a:ext uri="{FF2B5EF4-FFF2-40B4-BE49-F238E27FC236}">
                  <a16:creationId xmlns:a16="http://schemas.microsoft.com/office/drawing/2014/main" id="{DB57A1F9-10B9-44EE-BC86-F7918D468F62}"/>
                </a:ext>
              </a:extLst>
            </p:cNvPr>
            <p:cNvSpPr/>
            <p:nvPr/>
          </p:nvSpPr>
          <p:spPr bwMode="gray">
            <a:xfrm>
              <a:off x="7909210" y="1926560"/>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uppieren 35">
              <a:extLst>
                <a:ext uri="{FF2B5EF4-FFF2-40B4-BE49-F238E27FC236}">
                  <a16:creationId xmlns:a16="http://schemas.microsoft.com/office/drawing/2014/main" id="{E31EB465-4072-4872-B79B-64416FEEE6E9}"/>
                </a:ext>
              </a:extLst>
            </p:cNvPr>
            <p:cNvGrpSpPr/>
            <p:nvPr/>
          </p:nvGrpSpPr>
          <p:grpSpPr>
            <a:xfrm>
              <a:off x="10024556" y="2326175"/>
              <a:ext cx="524260" cy="115171"/>
              <a:chOff x="7588031" y="2811143"/>
              <a:chExt cx="1057877" cy="232397"/>
            </a:xfrm>
          </p:grpSpPr>
          <p:sp>
            <p:nvSpPr>
              <p:cNvPr id="37" name="Rechteck: abgerundete Ecken 36">
                <a:extLst>
                  <a:ext uri="{FF2B5EF4-FFF2-40B4-BE49-F238E27FC236}">
                    <a16:creationId xmlns:a16="http://schemas.microsoft.com/office/drawing/2014/main" id="{C93075F5-D12C-4504-96D4-796EEF294879}"/>
                  </a:ext>
                </a:extLst>
              </p:cNvPr>
              <p:cNvSpPr/>
              <p:nvPr/>
            </p:nvSpPr>
            <p:spPr bwMode="gray">
              <a:xfrm>
                <a:off x="7588031"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hteck: abgerundete Ecken 37">
                <a:extLst>
                  <a:ext uri="{FF2B5EF4-FFF2-40B4-BE49-F238E27FC236}">
                    <a16:creationId xmlns:a16="http://schemas.microsoft.com/office/drawing/2014/main" id="{E2B8DA16-3E4E-443F-AC51-FD9027B1E505}"/>
                  </a:ext>
                </a:extLst>
              </p:cNvPr>
              <p:cNvSpPr/>
              <p:nvPr/>
            </p:nvSpPr>
            <p:spPr bwMode="gray">
              <a:xfrm>
                <a:off x="8185315"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hteck: abgerundete Ecken 38">
                <a:extLst>
                  <a:ext uri="{FF2B5EF4-FFF2-40B4-BE49-F238E27FC236}">
                    <a16:creationId xmlns:a16="http://schemas.microsoft.com/office/drawing/2014/main" id="{1057ECB5-E24A-4769-AB32-F11C036FDE66}"/>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Rechteck 40">
              <a:extLst>
                <a:ext uri="{FF2B5EF4-FFF2-40B4-BE49-F238E27FC236}">
                  <a16:creationId xmlns:a16="http://schemas.microsoft.com/office/drawing/2014/main" id="{FA1E7A1D-DB4F-4308-A1EF-484265797B7B}"/>
                </a:ext>
              </a:extLst>
            </p:cNvPr>
            <p:cNvSpPr/>
            <p:nvPr/>
          </p:nvSpPr>
          <p:spPr bwMode="gray">
            <a:xfrm>
              <a:off x="10469577" y="1926560"/>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9" name="Gerader Verbinder 48">
            <a:extLst>
              <a:ext uri="{FF2B5EF4-FFF2-40B4-BE49-F238E27FC236}">
                <a16:creationId xmlns:a16="http://schemas.microsoft.com/office/drawing/2014/main" id="{C31DDB27-4730-4F88-84C7-5FDC2B7B15D7}"/>
              </a:ext>
            </a:extLst>
          </p:cNvPr>
          <p:cNvCxnSpPr/>
          <p:nvPr/>
        </p:nvCxnSpPr>
        <p:spPr>
          <a:xfrm>
            <a:off x="3186725" y="3795685"/>
            <a:ext cx="0" cy="2700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44" name="Gruppieren 143">
            <a:extLst>
              <a:ext uri="{FF2B5EF4-FFF2-40B4-BE49-F238E27FC236}">
                <a16:creationId xmlns:a16="http://schemas.microsoft.com/office/drawing/2014/main" id="{4A78C0BA-6B57-4787-BCDD-CF0D05DC8792}"/>
              </a:ext>
            </a:extLst>
          </p:cNvPr>
          <p:cNvGrpSpPr/>
          <p:nvPr/>
        </p:nvGrpSpPr>
        <p:grpSpPr>
          <a:xfrm>
            <a:off x="3284209" y="5758284"/>
            <a:ext cx="2631757" cy="506100"/>
            <a:chOff x="3284209" y="5758284"/>
            <a:chExt cx="2631757" cy="506100"/>
          </a:xfrm>
        </p:grpSpPr>
        <p:grpSp>
          <p:nvGrpSpPr>
            <p:cNvPr id="51" name="Gruppieren 50">
              <a:extLst>
                <a:ext uri="{FF2B5EF4-FFF2-40B4-BE49-F238E27FC236}">
                  <a16:creationId xmlns:a16="http://schemas.microsoft.com/office/drawing/2014/main" id="{1076B460-FDC6-4FE5-BDC4-DAF5C8CCE18F}"/>
                </a:ext>
              </a:extLst>
            </p:cNvPr>
            <p:cNvGrpSpPr/>
            <p:nvPr/>
          </p:nvGrpSpPr>
          <p:grpSpPr>
            <a:xfrm>
              <a:off x="3746452" y="5979462"/>
              <a:ext cx="290166" cy="63745"/>
              <a:chOff x="7588031" y="2811143"/>
              <a:chExt cx="1057877" cy="232397"/>
            </a:xfrm>
          </p:grpSpPr>
          <p:sp>
            <p:nvSpPr>
              <p:cNvPr id="72" name="Rechteck: abgerundete Ecken 71">
                <a:extLst>
                  <a:ext uri="{FF2B5EF4-FFF2-40B4-BE49-F238E27FC236}">
                    <a16:creationId xmlns:a16="http://schemas.microsoft.com/office/drawing/2014/main" id="{52DAB6C0-F6DD-4668-952A-2D65CF724FAD}"/>
                  </a:ext>
                </a:extLst>
              </p:cNvPr>
              <p:cNvSpPr/>
              <p:nvPr/>
            </p:nvSpPr>
            <p:spPr bwMode="gray">
              <a:xfrm>
                <a:off x="7588031"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hteck: abgerundete Ecken 72">
                <a:extLst>
                  <a:ext uri="{FF2B5EF4-FFF2-40B4-BE49-F238E27FC236}">
                    <a16:creationId xmlns:a16="http://schemas.microsoft.com/office/drawing/2014/main" id="{AEED4B21-B8DB-49B5-94D6-D1838E05FB0C}"/>
                  </a:ext>
                </a:extLst>
              </p:cNvPr>
              <p:cNvSpPr/>
              <p:nvPr/>
            </p:nvSpPr>
            <p:spPr bwMode="gray">
              <a:xfrm>
                <a:off x="8185315"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Rechteck: abgerundete Ecken 73">
                <a:extLst>
                  <a:ext uri="{FF2B5EF4-FFF2-40B4-BE49-F238E27FC236}">
                    <a16:creationId xmlns:a16="http://schemas.microsoft.com/office/drawing/2014/main" id="{6A8CDCAD-19AE-49FE-9723-DEA0AB5D2484}"/>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uppieren 51">
              <a:extLst>
                <a:ext uri="{FF2B5EF4-FFF2-40B4-BE49-F238E27FC236}">
                  <a16:creationId xmlns:a16="http://schemas.microsoft.com/office/drawing/2014/main" id="{60DC8839-332D-4A80-BD99-0719DF3E85E3}"/>
                </a:ext>
              </a:extLst>
            </p:cNvPr>
            <p:cNvGrpSpPr/>
            <p:nvPr/>
          </p:nvGrpSpPr>
          <p:grpSpPr>
            <a:xfrm>
              <a:off x="4455005" y="5979462"/>
              <a:ext cx="290166" cy="63745"/>
              <a:chOff x="7588031" y="2811143"/>
              <a:chExt cx="1057877" cy="232397"/>
            </a:xfrm>
          </p:grpSpPr>
          <p:sp>
            <p:nvSpPr>
              <p:cNvPr id="69" name="Rechteck: abgerundete Ecken 68">
                <a:extLst>
                  <a:ext uri="{FF2B5EF4-FFF2-40B4-BE49-F238E27FC236}">
                    <a16:creationId xmlns:a16="http://schemas.microsoft.com/office/drawing/2014/main" id="{E3ED7059-7C22-457C-A962-AA50BC5B7165}"/>
                  </a:ext>
                </a:extLst>
              </p:cNvPr>
              <p:cNvSpPr/>
              <p:nvPr/>
            </p:nvSpPr>
            <p:spPr bwMode="gray">
              <a:xfrm>
                <a:off x="7588031"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echteck: abgerundete Ecken 69">
                <a:extLst>
                  <a:ext uri="{FF2B5EF4-FFF2-40B4-BE49-F238E27FC236}">
                    <a16:creationId xmlns:a16="http://schemas.microsoft.com/office/drawing/2014/main" id="{FEFDFFE0-B99F-4AE8-B689-54CBF68F0CC4}"/>
                  </a:ext>
                </a:extLst>
              </p:cNvPr>
              <p:cNvSpPr/>
              <p:nvPr/>
            </p:nvSpPr>
            <p:spPr bwMode="gray">
              <a:xfrm>
                <a:off x="8185315"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Rechteck: abgerundete Ecken 70">
                <a:extLst>
                  <a:ext uri="{FF2B5EF4-FFF2-40B4-BE49-F238E27FC236}">
                    <a16:creationId xmlns:a16="http://schemas.microsoft.com/office/drawing/2014/main" id="{FB0F9548-20CC-490B-B0A6-EC48803F6D97}"/>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3" name="Gruppieren 52">
              <a:extLst>
                <a:ext uri="{FF2B5EF4-FFF2-40B4-BE49-F238E27FC236}">
                  <a16:creationId xmlns:a16="http://schemas.microsoft.com/office/drawing/2014/main" id="{1BD67FA4-327C-4EC5-97FB-F8854C46533E}"/>
                </a:ext>
              </a:extLst>
            </p:cNvPr>
            <p:cNvGrpSpPr/>
            <p:nvPr/>
          </p:nvGrpSpPr>
          <p:grpSpPr>
            <a:xfrm>
              <a:off x="4701314" y="5758284"/>
              <a:ext cx="506100" cy="506100"/>
              <a:chOff x="4778579" y="2068119"/>
              <a:chExt cx="914400" cy="914400"/>
            </a:xfrm>
          </p:grpSpPr>
          <p:sp>
            <p:nvSpPr>
              <p:cNvPr id="67" name="Rechteck 66">
                <a:extLst>
                  <a:ext uri="{FF2B5EF4-FFF2-40B4-BE49-F238E27FC236}">
                    <a16:creationId xmlns:a16="http://schemas.microsoft.com/office/drawing/2014/main" id="{7FB1BD0C-BAFF-48B4-BAFC-ED89DF955226}"/>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8" name="Grafik 67">
                <a:extLst>
                  <a:ext uri="{FF2B5EF4-FFF2-40B4-BE49-F238E27FC236}">
                    <a16:creationId xmlns:a16="http://schemas.microsoft.com/office/drawing/2014/main" id="{07181ADB-B282-410D-8524-88C1E7647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54" name="Gruppieren 53">
              <a:extLst>
                <a:ext uri="{FF2B5EF4-FFF2-40B4-BE49-F238E27FC236}">
                  <a16:creationId xmlns:a16="http://schemas.microsoft.com/office/drawing/2014/main" id="{A980FB32-8225-4958-8EE2-79BF068176D0}"/>
                </a:ext>
              </a:extLst>
            </p:cNvPr>
            <p:cNvGrpSpPr/>
            <p:nvPr/>
          </p:nvGrpSpPr>
          <p:grpSpPr>
            <a:xfrm>
              <a:off x="3284209" y="5758284"/>
              <a:ext cx="506100" cy="506100"/>
              <a:chOff x="4778579" y="2068119"/>
              <a:chExt cx="914400" cy="914400"/>
            </a:xfrm>
          </p:grpSpPr>
          <p:sp>
            <p:nvSpPr>
              <p:cNvPr id="65" name="Rechteck 64">
                <a:extLst>
                  <a:ext uri="{FF2B5EF4-FFF2-40B4-BE49-F238E27FC236}">
                    <a16:creationId xmlns:a16="http://schemas.microsoft.com/office/drawing/2014/main" id="{5B621216-292A-4135-8B61-35651725703E}"/>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6" name="Grafik 65">
                <a:extLst>
                  <a:ext uri="{FF2B5EF4-FFF2-40B4-BE49-F238E27FC236}">
                    <a16:creationId xmlns:a16="http://schemas.microsoft.com/office/drawing/2014/main" id="{3E85F20D-FA55-42C1-A97D-2A1737CC99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55" name="Gruppieren 54">
              <a:extLst>
                <a:ext uri="{FF2B5EF4-FFF2-40B4-BE49-F238E27FC236}">
                  <a16:creationId xmlns:a16="http://schemas.microsoft.com/office/drawing/2014/main" id="{7F4F44C5-04F4-4194-8CD5-2A99EEFDEB8B}"/>
                </a:ext>
              </a:extLst>
            </p:cNvPr>
            <p:cNvGrpSpPr/>
            <p:nvPr/>
          </p:nvGrpSpPr>
          <p:grpSpPr>
            <a:xfrm>
              <a:off x="3992761" y="5758284"/>
              <a:ext cx="506100" cy="506100"/>
              <a:chOff x="4778579" y="2068119"/>
              <a:chExt cx="914400" cy="914400"/>
            </a:xfrm>
          </p:grpSpPr>
          <p:sp>
            <p:nvSpPr>
              <p:cNvPr id="63" name="Rechteck 62">
                <a:extLst>
                  <a:ext uri="{FF2B5EF4-FFF2-40B4-BE49-F238E27FC236}">
                    <a16:creationId xmlns:a16="http://schemas.microsoft.com/office/drawing/2014/main" id="{E8A93128-341E-4948-A056-1CC3CF2E1AAA}"/>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4" name="Grafik 63">
                <a:extLst>
                  <a:ext uri="{FF2B5EF4-FFF2-40B4-BE49-F238E27FC236}">
                    <a16:creationId xmlns:a16="http://schemas.microsoft.com/office/drawing/2014/main" id="{F403A2FD-C7CE-4015-89D5-1A09111CB5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56" name="Gruppieren 55">
              <a:extLst>
                <a:ext uri="{FF2B5EF4-FFF2-40B4-BE49-F238E27FC236}">
                  <a16:creationId xmlns:a16="http://schemas.microsoft.com/office/drawing/2014/main" id="{A3B16C24-5609-4402-80FA-CC406CA3B503}"/>
                </a:ext>
              </a:extLst>
            </p:cNvPr>
            <p:cNvGrpSpPr/>
            <p:nvPr/>
          </p:nvGrpSpPr>
          <p:grpSpPr>
            <a:xfrm>
              <a:off x="5163557" y="5979462"/>
              <a:ext cx="290166" cy="63745"/>
              <a:chOff x="7588031" y="2811143"/>
              <a:chExt cx="1057877" cy="232397"/>
            </a:xfrm>
          </p:grpSpPr>
          <p:sp>
            <p:nvSpPr>
              <p:cNvPr id="60" name="Rechteck: abgerundete Ecken 59">
                <a:extLst>
                  <a:ext uri="{FF2B5EF4-FFF2-40B4-BE49-F238E27FC236}">
                    <a16:creationId xmlns:a16="http://schemas.microsoft.com/office/drawing/2014/main" id="{96F4BB58-5DF5-4930-A594-4157FE17FBD3}"/>
                  </a:ext>
                </a:extLst>
              </p:cNvPr>
              <p:cNvSpPr/>
              <p:nvPr/>
            </p:nvSpPr>
            <p:spPr bwMode="gray">
              <a:xfrm>
                <a:off x="7588031"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Rechteck: abgerundete Ecken 60">
                <a:extLst>
                  <a:ext uri="{FF2B5EF4-FFF2-40B4-BE49-F238E27FC236}">
                    <a16:creationId xmlns:a16="http://schemas.microsoft.com/office/drawing/2014/main" id="{83C27665-3180-473F-988C-34AF267D93AD}"/>
                  </a:ext>
                </a:extLst>
              </p:cNvPr>
              <p:cNvSpPr/>
              <p:nvPr/>
            </p:nvSpPr>
            <p:spPr bwMode="gray">
              <a:xfrm>
                <a:off x="8185315" y="2811143"/>
                <a:ext cx="460593" cy="23239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Rechteck: abgerundete Ecken 61">
                <a:extLst>
                  <a:ext uri="{FF2B5EF4-FFF2-40B4-BE49-F238E27FC236}">
                    <a16:creationId xmlns:a16="http://schemas.microsoft.com/office/drawing/2014/main" id="{13C425D8-D737-4A7C-84EF-5AA9C803F93B}"/>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 name="Gruppieren 56">
              <a:extLst>
                <a:ext uri="{FF2B5EF4-FFF2-40B4-BE49-F238E27FC236}">
                  <a16:creationId xmlns:a16="http://schemas.microsoft.com/office/drawing/2014/main" id="{198CD6C9-A552-4C23-92DC-83F6E8E52EB7}"/>
                </a:ext>
              </a:extLst>
            </p:cNvPr>
            <p:cNvGrpSpPr/>
            <p:nvPr/>
          </p:nvGrpSpPr>
          <p:grpSpPr>
            <a:xfrm>
              <a:off x="5409866" y="5758284"/>
              <a:ext cx="506100" cy="506100"/>
              <a:chOff x="4778579" y="2068119"/>
              <a:chExt cx="914400" cy="914400"/>
            </a:xfrm>
          </p:grpSpPr>
          <p:sp>
            <p:nvSpPr>
              <p:cNvPr id="58" name="Rechteck 57">
                <a:extLst>
                  <a:ext uri="{FF2B5EF4-FFF2-40B4-BE49-F238E27FC236}">
                    <a16:creationId xmlns:a16="http://schemas.microsoft.com/office/drawing/2014/main" id="{07BEF29D-A334-4285-A4F7-C6CB009EA50D}"/>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9" name="Grafik 58">
                <a:extLst>
                  <a:ext uri="{FF2B5EF4-FFF2-40B4-BE49-F238E27FC236}">
                    <a16:creationId xmlns:a16="http://schemas.microsoft.com/office/drawing/2014/main" id="{8BFA9D26-035F-4DB3-9CD3-D8AD1C9EF7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grpSp>
        <p:nvGrpSpPr>
          <p:cNvPr id="94" name="Gruppieren 93">
            <a:extLst>
              <a:ext uri="{FF2B5EF4-FFF2-40B4-BE49-F238E27FC236}">
                <a16:creationId xmlns:a16="http://schemas.microsoft.com/office/drawing/2014/main" id="{407BC4D6-7948-4E39-8C69-A55D01D948C1}"/>
              </a:ext>
            </a:extLst>
          </p:cNvPr>
          <p:cNvGrpSpPr/>
          <p:nvPr/>
        </p:nvGrpSpPr>
        <p:grpSpPr>
          <a:xfrm>
            <a:off x="4308818" y="5061835"/>
            <a:ext cx="1291091" cy="422068"/>
            <a:chOff x="4312628" y="5061835"/>
            <a:chExt cx="1291091" cy="422068"/>
          </a:xfrm>
        </p:grpSpPr>
        <p:grpSp>
          <p:nvGrpSpPr>
            <p:cNvPr id="77" name="Gruppieren 76">
              <a:extLst>
                <a:ext uri="{FF2B5EF4-FFF2-40B4-BE49-F238E27FC236}">
                  <a16:creationId xmlns:a16="http://schemas.microsoft.com/office/drawing/2014/main" id="{C8684CB3-26F3-4B29-A57E-D89A6BC8737E}"/>
                </a:ext>
              </a:extLst>
            </p:cNvPr>
            <p:cNvGrpSpPr/>
            <p:nvPr/>
          </p:nvGrpSpPr>
          <p:grpSpPr>
            <a:xfrm>
              <a:off x="5181651" y="5061835"/>
              <a:ext cx="422068" cy="422068"/>
              <a:chOff x="4853714" y="5910684"/>
              <a:chExt cx="506100" cy="506100"/>
            </a:xfrm>
          </p:grpSpPr>
          <p:sp>
            <p:nvSpPr>
              <p:cNvPr id="75" name="Rechteck 74">
                <a:extLst>
                  <a:ext uri="{FF2B5EF4-FFF2-40B4-BE49-F238E27FC236}">
                    <a16:creationId xmlns:a16="http://schemas.microsoft.com/office/drawing/2014/main" id="{FADD2972-266A-452E-AC12-D1DCE4BD886B}"/>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6" name="Grafik 75">
                <a:extLst>
                  <a:ext uri="{FF2B5EF4-FFF2-40B4-BE49-F238E27FC236}">
                    <a16:creationId xmlns:a16="http://schemas.microsoft.com/office/drawing/2014/main" id="{4C04D926-1CFF-4514-9E86-6691FCEBB9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5624" y="5957926"/>
                <a:ext cx="302281" cy="411617"/>
              </a:xfrm>
              <a:prstGeom prst="rect">
                <a:avLst/>
              </a:prstGeom>
            </p:spPr>
          </p:pic>
        </p:grpSp>
        <p:grpSp>
          <p:nvGrpSpPr>
            <p:cNvPr id="78" name="Gruppieren 77">
              <a:extLst>
                <a:ext uri="{FF2B5EF4-FFF2-40B4-BE49-F238E27FC236}">
                  <a16:creationId xmlns:a16="http://schemas.microsoft.com/office/drawing/2014/main" id="{1420A6E4-F511-4035-9F26-A58D9C1DA4C2}"/>
                </a:ext>
              </a:extLst>
            </p:cNvPr>
            <p:cNvGrpSpPr/>
            <p:nvPr/>
          </p:nvGrpSpPr>
          <p:grpSpPr>
            <a:xfrm>
              <a:off x="4312628" y="5061835"/>
              <a:ext cx="422068" cy="422068"/>
              <a:chOff x="4853714" y="5910684"/>
              <a:chExt cx="506100" cy="506100"/>
            </a:xfrm>
          </p:grpSpPr>
          <p:sp>
            <p:nvSpPr>
              <p:cNvPr id="79" name="Rechteck 78">
                <a:extLst>
                  <a:ext uri="{FF2B5EF4-FFF2-40B4-BE49-F238E27FC236}">
                    <a16:creationId xmlns:a16="http://schemas.microsoft.com/office/drawing/2014/main" id="{C8479248-FC83-4B51-BDB6-44E7304CD909}"/>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0" name="Grafik 79">
                <a:extLst>
                  <a:ext uri="{FF2B5EF4-FFF2-40B4-BE49-F238E27FC236}">
                    <a16:creationId xmlns:a16="http://schemas.microsoft.com/office/drawing/2014/main" id="{C861FDE5-47FA-44AB-8C34-971905AC7E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5624" y="5957926"/>
                <a:ext cx="302281" cy="411617"/>
              </a:xfrm>
              <a:prstGeom prst="rect">
                <a:avLst/>
              </a:prstGeom>
            </p:spPr>
          </p:pic>
        </p:grpSp>
      </p:grpSp>
      <p:grpSp>
        <p:nvGrpSpPr>
          <p:cNvPr id="95" name="Gruppieren 94">
            <a:extLst>
              <a:ext uri="{FF2B5EF4-FFF2-40B4-BE49-F238E27FC236}">
                <a16:creationId xmlns:a16="http://schemas.microsoft.com/office/drawing/2014/main" id="{06D8D29C-8449-4D29-8DA3-A6A96727F867}"/>
              </a:ext>
            </a:extLst>
          </p:cNvPr>
          <p:cNvGrpSpPr/>
          <p:nvPr/>
        </p:nvGrpSpPr>
        <p:grpSpPr>
          <a:xfrm>
            <a:off x="5000392" y="4486154"/>
            <a:ext cx="776965" cy="299584"/>
            <a:chOff x="4948039" y="4486154"/>
            <a:chExt cx="776965" cy="299584"/>
          </a:xfrm>
        </p:grpSpPr>
        <p:grpSp>
          <p:nvGrpSpPr>
            <p:cNvPr id="82" name="Gruppieren 81">
              <a:extLst>
                <a:ext uri="{FF2B5EF4-FFF2-40B4-BE49-F238E27FC236}">
                  <a16:creationId xmlns:a16="http://schemas.microsoft.com/office/drawing/2014/main" id="{FB1599F9-E368-4346-8E9C-88EB1D11E054}"/>
                </a:ext>
              </a:extLst>
            </p:cNvPr>
            <p:cNvGrpSpPr/>
            <p:nvPr/>
          </p:nvGrpSpPr>
          <p:grpSpPr>
            <a:xfrm>
              <a:off x="4948039" y="4486154"/>
              <a:ext cx="299584" cy="299584"/>
              <a:chOff x="4853714" y="5910684"/>
              <a:chExt cx="506100" cy="506100"/>
            </a:xfrm>
          </p:grpSpPr>
          <p:sp>
            <p:nvSpPr>
              <p:cNvPr id="83" name="Rechteck 82">
                <a:extLst>
                  <a:ext uri="{FF2B5EF4-FFF2-40B4-BE49-F238E27FC236}">
                    <a16:creationId xmlns:a16="http://schemas.microsoft.com/office/drawing/2014/main" id="{17D8EF70-A3C0-4640-A75A-7D2BAA7A4C2C}"/>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4" name="Grafik 83">
                <a:extLst>
                  <a:ext uri="{FF2B5EF4-FFF2-40B4-BE49-F238E27FC236}">
                    <a16:creationId xmlns:a16="http://schemas.microsoft.com/office/drawing/2014/main" id="{96DE92AF-118F-4358-8EA6-9E5FFA7852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5624" y="5957926"/>
                <a:ext cx="302281" cy="411617"/>
              </a:xfrm>
              <a:prstGeom prst="rect">
                <a:avLst/>
              </a:prstGeom>
            </p:spPr>
          </p:pic>
        </p:grpSp>
        <p:grpSp>
          <p:nvGrpSpPr>
            <p:cNvPr id="85" name="Gruppieren 84">
              <a:extLst>
                <a:ext uri="{FF2B5EF4-FFF2-40B4-BE49-F238E27FC236}">
                  <a16:creationId xmlns:a16="http://schemas.microsoft.com/office/drawing/2014/main" id="{1E6B1D16-4CD3-45B1-8FF2-0889EAFF9358}"/>
                </a:ext>
              </a:extLst>
            </p:cNvPr>
            <p:cNvGrpSpPr/>
            <p:nvPr/>
          </p:nvGrpSpPr>
          <p:grpSpPr>
            <a:xfrm>
              <a:off x="5425420" y="4486154"/>
              <a:ext cx="299584" cy="299584"/>
              <a:chOff x="4853714" y="5910684"/>
              <a:chExt cx="506100" cy="506100"/>
            </a:xfrm>
          </p:grpSpPr>
          <p:sp>
            <p:nvSpPr>
              <p:cNvPr id="86" name="Rechteck 85">
                <a:extLst>
                  <a:ext uri="{FF2B5EF4-FFF2-40B4-BE49-F238E27FC236}">
                    <a16:creationId xmlns:a16="http://schemas.microsoft.com/office/drawing/2014/main" id="{35EA27DA-C614-4521-9597-C7AE658C370E}"/>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7" name="Grafik 86">
                <a:extLst>
                  <a:ext uri="{FF2B5EF4-FFF2-40B4-BE49-F238E27FC236}">
                    <a16:creationId xmlns:a16="http://schemas.microsoft.com/office/drawing/2014/main" id="{93628DFB-090D-4831-B82D-6B2512530C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5624" y="5957926"/>
                <a:ext cx="302281" cy="411617"/>
              </a:xfrm>
              <a:prstGeom prst="rect">
                <a:avLst/>
              </a:prstGeom>
            </p:spPr>
          </p:pic>
        </p:grpSp>
      </p:grpSp>
      <p:grpSp>
        <p:nvGrpSpPr>
          <p:cNvPr id="96" name="Gruppieren 95">
            <a:extLst>
              <a:ext uri="{FF2B5EF4-FFF2-40B4-BE49-F238E27FC236}">
                <a16:creationId xmlns:a16="http://schemas.microsoft.com/office/drawing/2014/main" id="{03DD170C-7C98-4BBE-A8D9-47801B02DD3E}"/>
              </a:ext>
            </a:extLst>
          </p:cNvPr>
          <p:cNvGrpSpPr/>
          <p:nvPr/>
        </p:nvGrpSpPr>
        <p:grpSpPr>
          <a:xfrm>
            <a:off x="4150295" y="4486154"/>
            <a:ext cx="776965" cy="299584"/>
            <a:chOff x="4948039" y="4486154"/>
            <a:chExt cx="776965" cy="299584"/>
          </a:xfrm>
        </p:grpSpPr>
        <p:grpSp>
          <p:nvGrpSpPr>
            <p:cNvPr id="97" name="Gruppieren 96">
              <a:extLst>
                <a:ext uri="{FF2B5EF4-FFF2-40B4-BE49-F238E27FC236}">
                  <a16:creationId xmlns:a16="http://schemas.microsoft.com/office/drawing/2014/main" id="{5EFC59DA-440A-4ECD-81A9-4A949547EA87}"/>
                </a:ext>
              </a:extLst>
            </p:cNvPr>
            <p:cNvGrpSpPr/>
            <p:nvPr/>
          </p:nvGrpSpPr>
          <p:grpSpPr>
            <a:xfrm>
              <a:off x="4948039" y="4486154"/>
              <a:ext cx="299584" cy="299584"/>
              <a:chOff x="4853714" y="5910684"/>
              <a:chExt cx="506100" cy="506100"/>
            </a:xfrm>
          </p:grpSpPr>
          <p:sp>
            <p:nvSpPr>
              <p:cNvPr id="101" name="Rechteck 100">
                <a:extLst>
                  <a:ext uri="{FF2B5EF4-FFF2-40B4-BE49-F238E27FC236}">
                    <a16:creationId xmlns:a16="http://schemas.microsoft.com/office/drawing/2014/main" id="{D76E705D-E13F-4A31-BE48-73F419EF10E1}"/>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 name="Grafik 101">
                <a:extLst>
                  <a:ext uri="{FF2B5EF4-FFF2-40B4-BE49-F238E27FC236}">
                    <a16:creationId xmlns:a16="http://schemas.microsoft.com/office/drawing/2014/main" id="{3FA3539A-547E-4A92-802A-FF31611467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5624" y="5957926"/>
                <a:ext cx="302281" cy="411617"/>
              </a:xfrm>
              <a:prstGeom prst="rect">
                <a:avLst/>
              </a:prstGeom>
            </p:spPr>
          </p:pic>
        </p:grpSp>
        <p:grpSp>
          <p:nvGrpSpPr>
            <p:cNvPr id="98" name="Gruppieren 97">
              <a:extLst>
                <a:ext uri="{FF2B5EF4-FFF2-40B4-BE49-F238E27FC236}">
                  <a16:creationId xmlns:a16="http://schemas.microsoft.com/office/drawing/2014/main" id="{F732CB70-9B30-4DCF-BCDA-6A4300066269}"/>
                </a:ext>
              </a:extLst>
            </p:cNvPr>
            <p:cNvGrpSpPr/>
            <p:nvPr/>
          </p:nvGrpSpPr>
          <p:grpSpPr>
            <a:xfrm>
              <a:off x="5425420" y="4486154"/>
              <a:ext cx="299584" cy="299584"/>
              <a:chOff x="4853714" y="5910684"/>
              <a:chExt cx="506100" cy="506100"/>
            </a:xfrm>
          </p:grpSpPr>
          <p:sp>
            <p:nvSpPr>
              <p:cNvPr id="99" name="Rechteck 98">
                <a:extLst>
                  <a:ext uri="{FF2B5EF4-FFF2-40B4-BE49-F238E27FC236}">
                    <a16:creationId xmlns:a16="http://schemas.microsoft.com/office/drawing/2014/main" id="{22A908B3-D72D-4DE2-95FF-C118ECD126D9}"/>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0" name="Grafik 99">
                <a:extLst>
                  <a:ext uri="{FF2B5EF4-FFF2-40B4-BE49-F238E27FC236}">
                    <a16:creationId xmlns:a16="http://schemas.microsoft.com/office/drawing/2014/main" id="{D50D32D6-7FD3-484F-9D5F-5DB79DCFFF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5624" y="5957926"/>
                <a:ext cx="302281" cy="411617"/>
              </a:xfrm>
              <a:prstGeom prst="rect">
                <a:avLst/>
              </a:prstGeom>
            </p:spPr>
          </p:pic>
        </p:grpSp>
      </p:grpSp>
      <p:cxnSp>
        <p:nvCxnSpPr>
          <p:cNvPr id="104" name="Gerader Verbinder 103">
            <a:extLst>
              <a:ext uri="{FF2B5EF4-FFF2-40B4-BE49-F238E27FC236}">
                <a16:creationId xmlns:a16="http://schemas.microsoft.com/office/drawing/2014/main" id="{047759A4-AFF0-4372-9A0E-E68A5A5226E9}"/>
              </a:ext>
            </a:extLst>
          </p:cNvPr>
          <p:cNvCxnSpPr>
            <a:stCxn id="67" idx="0"/>
            <a:endCxn id="79" idx="2"/>
          </p:cNvCxnSpPr>
          <p:nvPr/>
        </p:nvCxnSpPr>
        <p:spPr>
          <a:xfrm flipH="1" flipV="1">
            <a:off x="4519852" y="5483903"/>
            <a:ext cx="434512" cy="2743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7AEB3922-EBC6-444A-855B-F437B95BCB7D}"/>
              </a:ext>
            </a:extLst>
          </p:cNvPr>
          <p:cNvCxnSpPr>
            <a:cxnSpLocks/>
            <a:stCxn id="67" idx="0"/>
            <a:endCxn id="75" idx="2"/>
          </p:cNvCxnSpPr>
          <p:nvPr/>
        </p:nvCxnSpPr>
        <p:spPr>
          <a:xfrm flipV="1">
            <a:off x="4954364" y="5483903"/>
            <a:ext cx="434511" cy="2743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AC6BA116-BF66-436E-A70D-B2ABA1804E81}"/>
              </a:ext>
            </a:extLst>
          </p:cNvPr>
          <p:cNvCxnSpPr>
            <a:cxnSpLocks/>
            <a:stCxn id="75" idx="0"/>
            <a:endCxn id="86" idx="2"/>
          </p:cNvCxnSpPr>
          <p:nvPr/>
        </p:nvCxnSpPr>
        <p:spPr>
          <a:xfrm flipV="1">
            <a:off x="5388875" y="4785738"/>
            <a:ext cx="238690" cy="2760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4B1DD43B-5E69-4DC1-A41F-DBAB4066AFD4}"/>
              </a:ext>
            </a:extLst>
          </p:cNvPr>
          <p:cNvCxnSpPr>
            <a:cxnSpLocks/>
            <a:stCxn id="75" idx="0"/>
            <a:endCxn id="83" idx="2"/>
          </p:cNvCxnSpPr>
          <p:nvPr/>
        </p:nvCxnSpPr>
        <p:spPr>
          <a:xfrm flipH="1" flipV="1">
            <a:off x="5150184" y="4785738"/>
            <a:ext cx="238691" cy="2760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047AF6F3-FD9B-4E04-85DC-7A8FBE702E99}"/>
              </a:ext>
            </a:extLst>
          </p:cNvPr>
          <p:cNvCxnSpPr>
            <a:cxnSpLocks/>
            <a:stCxn id="79" idx="0"/>
            <a:endCxn id="101" idx="2"/>
          </p:cNvCxnSpPr>
          <p:nvPr/>
        </p:nvCxnSpPr>
        <p:spPr>
          <a:xfrm flipH="1" flipV="1">
            <a:off x="4300087" y="4785738"/>
            <a:ext cx="219765" cy="2760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5FBFF80C-BFA9-44F4-A878-578F3203F8E6}"/>
              </a:ext>
            </a:extLst>
          </p:cNvPr>
          <p:cNvCxnSpPr>
            <a:cxnSpLocks/>
            <a:stCxn id="79" idx="0"/>
            <a:endCxn id="99" idx="2"/>
          </p:cNvCxnSpPr>
          <p:nvPr/>
        </p:nvCxnSpPr>
        <p:spPr>
          <a:xfrm flipV="1">
            <a:off x="4519852" y="4785738"/>
            <a:ext cx="257616" cy="2760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0" name="Gruppieren 139">
            <a:extLst>
              <a:ext uri="{FF2B5EF4-FFF2-40B4-BE49-F238E27FC236}">
                <a16:creationId xmlns:a16="http://schemas.microsoft.com/office/drawing/2014/main" id="{87F89868-20E2-4CD5-9C67-B3BADD30746F}"/>
              </a:ext>
            </a:extLst>
          </p:cNvPr>
          <p:cNvGrpSpPr/>
          <p:nvPr/>
        </p:nvGrpSpPr>
        <p:grpSpPr>
          <a:xfrm>
            <a:off x="1650610" y="4446024"/>
            <a:ext cx="409681" cy="321945"/>
            <a:chOff x="1413405" y="4612005"/>
            <a:chExt cx="409681" cy="321945"/>
          </a:xfrm>
        </p:grpSpPr>
        <p:sp>
          <p:nvSpPr>
            <p:cNvPr id="123" name="Rechteck 122">
              <a:extLst>
                <a:ext uri="{FF2B5EF4-FFF2-40B4-BE49-F238E27FC236}">
                  <a16:creationId xmlns:a16="http://schemas.microsoft.com/office/drawing/2014/main" id="{90FB5C45-D74E-4854-B92D-3E4D92213E4A}"/>
                </a:ext>
              </a:extLst>
            </p:cNvPr>
            <p:cNvSpPr/>
            <p:nvPr/>
          </p:nvSpPr>
          <p:spPr bwMode="gray">
            <a:xfrm>
              <a:off x="1413406" y="4612005"/>
              <a:ext cx="373016" cy="274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4" name="Parallelogramm 123">
              <a:extLst>
                <a:ext uri="{FF2B5EF4-FFF2-40B4-BE49-F238E27FC236}">
                  <a16:creationId xmlns:a16="http://schemas.microsoft.com/office/drawing/2014/main" id="{02E9E906-D933-41D8-93D4-77BC4E7B523F}"/>
                </a:ext>
              </a:extLst>
            </p:cNvPr>
            <p:cNvSpPr/>
            <p:nvPr/>
          </p:nvSpPr>
          <p:spPr bwMode="gray">
            <a:xfrm rot="5400000">
              <a:off x="1458222" y="4591953"/>
              <a:ext cx="297180" cy="386814"/>
            </a:xfrm>
            <a:prstGeom prst="parallelogram">
              <a:avLst>
                <a:gd name="adj" fmla="val 122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0" name="Gruppieren 129">
              <a:extLst>
                <a:ext uri="{FF2B5EF4-FFF2-40B4-BE49-F238E27FC236}">
                  <a16:creationId xmlns:a16="http://schemas.microsoft.com/office/drawing/2014/main" id="{BAE8BF93-A130-4E7B-8842-DE51F5B9E119}"/>
                </a:ext>
              </a:extLst>
            </p:cNvPr>
            <p:cNvGrpSpPr/>
            <p:nvPr/>
          </p:nvGrpSpPr>
          <p:grpSpPr>
            <a:xfrm>
              <a:off x="1713992" y="4761558"/>
              <a:ext cx="109094" cy="63904"/>
              <a:chOff x="1713992" y="4761558"/>
              <a:chExt cx="109094" cy="63904"/>
            </a:xfrm>
          </p:grpSpPr>
          <p:sp>
            <p:nvSpPr>
              <p:cNvPr id="127" name="Rechteck: abgerundete Ecken 126">
                <a:extLst>
                  <a:ext uri="{FF2B5EF4-FFF2-40B4-BE49-F238E27FC236}">
                    <a16:creationId xmlns:a16="http://schemas.microsoft.com/office/drawing/2014/main" id="{D584B8B3-F2DA-4566-9D83-A34E958A069C}"/>
                  </a:ext>
                </a:extLst>
              </p:cNvPr>
              <p:cNvSpPr/>
              <p:nvPr/>
            </p:nvSpPr>
            <p:spPr bwMode="gray">
              <a:xfrm>
                <a:off x="1713992" y="4761558"/>
                <a:ext cx="109094" cy="63904"/>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hteck: abgerundete Ecken 127">
                <a:extLst>
                  <a:ext uri="{FF2B5EF4-FFF2-40B4-BE49-F238E27FC236}">
                    <a16:creationId xmlns:a16="http://schemas.microsoft.com/office/drawing/2014/main" id="{F8C08A0F-2531-4F7F-B88B-5422899B0EE4}"/>
                  </a:ext>
                </a:extLst>
              </p:cNvPr>
              <p:cNvSpPr/>
              <p:nvPr/>
            </p:nvSpPr>
            <p:spPr bwMode="gray">
              <a:xfrm>
                <a:off x="1732651" y="4780910"/>
                <a:ext cx="25200" cy="25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29" name="Gleichschenkliges Dreieck 128">
              <a:extLst>
                <a:ext uri="{FF2B5EF4-FFF2-40B4-BE49-F238E27FC236}">
                  <a16:creationId xmlns:a16="http://schemas.microsoft.com/office/drawing/2014/main" id="{2467E7B1-8EF0-4CD8-A69E-59E3F049783A}"/>
                </a:ext>
              </a:extLst>
            </p:cNvPr>
            <p:cNvSpPr/>
            <p:nvPr/>
          </p:nvSpPr>
          <p:spPr bwMode="gray">
            <a:xfrm rot="16200000">
              <a:off x="1612280" y="4485391"/>
              <a:ext cx="36000" cy="33988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3" name="Group 23">
            <a:extLst>
              <a:ext uri="{FF2B5EF4-FFF2-40B4-BE49-F238E27FC236}">
                <a16:creationId xmlns:a16="http://schemas.microsoft.com/office/drawing/2014/main" id="{910C56B0-E828-480A-B2B6-7C74A56E0F50}"/>
              </a:ext>
            </a:extLst>
          </p:cNvPr>
          <p:cNvGrpSpPr>
            <a:grpSpLocks noChangeAspect="1"/>
          </p:cNvGrpSpPr>
          <p:nvPr/>
        </p:nvGrpSpPr>
        <p:grpSpPr bwMode="auto">
          <a:xfrm>
            <a:off x="706225" y="4666189"/>
            <a:ext cx="458706" cy="561327"/>
            <a:chOff x="803" y="803"/>
            <a:chExt cx="371" cy="454"/>
          </a:xfrm>
          <a:solidFill>
            <a:schemeClr val="accent1"/>
          </a:solidFill>
        </p:grpSpPr>
        <p:sp>
          <p:nvSpPr>
            <p:cNvPr id="135" name="Freeform 24">
              <a:extLst>
                <a:ext uri="{FF2B5EF4-FFF2-40B4-BE49-F238E27FC236}">
                  <a16:creationId xmlns:a16="http://schemas.microsoft.com/office/drawing/2014/main" id="{03EC0FFA-FD98-4022-8CC6-94E4DB4234C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6" name="Oval 25">
              <a:extLst>
                <a:ext uri="{FF2B5EF4-FFF2-40B4-BE49-F238E27FC236}">
                  <a16:creationId xmlns:a16="http://schemas.microsoft.com/office/drawing/2014/main" id="{4893BC97-E831-4C31-A5F2-EA994784BAD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7" name="Group 23">
            <a:extLst>
              <a:ext uri="{FF2B5EF4-FFF2-40B4-BE49-F238E27FC236}">
                <a16:creationId xmlns:a16="http://schemas.microsoft.com/office/drawing/2014/main" id="{76D6F5F9-1B8B-42C8-A27A-5C88EDF6129F}"/>
              </a:ext>
            </a:extLst>
          </p:cNvPr>
          <p:cNvGrpSpPr>
            <a:grpSpLocks noChangeAspect="1"/>
          </p:cNvGrpSpPr>
          <p:nvPr/>
        </p:nvGrpSpPr>
        <p:grpSpPr bwMode="auto">
          <a:xfrm>
            <a:off x="2522945" y="4666189"/>
            <a:ext cx="458706" cy="561327"/>
            <a:chOff x="803" y="803"/>
            <a:chExt cx="371" cy="454"/>
          </a:xfrm>
          <a:solidFill>
            <a:schemeClr val="accent1"/>
          </a:solidFill>
        </p:grpSpPr>
        <p:sp>
          <p:nvSpPr>
            <p:cNvPr id="138" name="Freeform 24">
              <a:extLst>
                <a:ext uri="{FF2B5EF4-FFF2-40B4-BE49-F238E27FC236}">
                  <a16:creationId xmlns:a16="http://schemas.microsoft.com/office/drawing/2014/main" id="{37D55AFA-0FB9-4F38-AB4C-74A4A122EB1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Oval 25">
              <a:extLst>
                <a:ext uri="{FF2B5EF4-FFF2-40B4-BE49-F238E27FC236}">
                  <a16:creationId xmlns:a16="http://schemas.microsoft.com/office/drawing/2014/main" id="{E0B09346-19FD-4A9B-9D13-AB85DA93B740}"/>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41" name="Zylinder 140">
            <a:extLst>
              <a:ext uri="{FF2B5EF4-FFF2-40B4-BE49-F238E27FC236}">
                <a16:creationId xmlns:a16="http://schemas.microsoft.com/office/drawing/2014/main" id="{DC4FEF1C-EB34-43DF-BCC9-B3F690EF9B93}"/>
              </a:ext>
            </a:extLst>
          </p:cNvPr>
          <p:cNvSpPr/>
          <p:nvPr/>
        </p:nvSpPr>
        <p:spPr bwMode="gray">
          <a:xfrm rot="16200000">
            <a:off x="1720905" y="4424636"/>
            <a:ext cx="235797" cy="1044433"/>
          </a:xfrm>
          <a:prstGeom prst="can">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Payment Channel</a:t>
            </a:r>
          </a:p>
        </p:txBody>
      </p:sp>
      <p:sp>
        <p:nvSpPr>
          <p:cNvPr id="142" name="Textfeld 141">
            <a:extLst>
              <a:ext uri="{FF2B5EF4-FFF2-40B4-BE49-F238E27FC236}">
                <a16:creationId xmlns:a16="http://schemas.microsoft.com/office/drawing/2014/main" id="{B0622BC4-E67C-460F-8F51-12776FEED618}"/>
              </a:ext>
            </a:extLst>
          </p:cNvPr>
          <p:cNvSpPr txBox="1"/>
          <p:nvPr/>
        </p:nvSpPr>
        <p:spPr>
          <a:xfrm>
            <a:off x="866749" y="3795685"/>
            <a:ext cx="1801865" cy="243691"/>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400" b="1" dirty="0">
                <a:latin typeface="Open Sans" panose="020B0606030504020204" pitchFamily="34" charset="0"/>
                <a:ea typeface="Open Sans" panose="020B0606030504020204" pitchFamily="34" charset="0"/>
                <a:cs typeface="Open Sans" panose="020B0606030504020204" pitchFamily="34" charset="0"/>
              </a:rPr>
              <a:t>Payment Channels</a:t>
            </a:r>
          </a:p>
        </p:txBody>
      </p:sp>
      <p:sp>
        <p:nvSpPr>
          <p:cNvPr id="143" name="Textfeld 142">
            <a:extLst>
              <a:ext uri="{FF2B5EF4-FFF2-40B4-BE49-F238E27FC236}">
                <a16:creationId xmlns:a16="http://schemas.microsoft.com/office/drawing/2014/main" id="{4105CB98-7A3C-48EE-874B-1F6073E9E157}"/>
              </a:ext>
            </a:extLst>
          </p:cNvPr>
          <p:cNvSpPr txBox="1"/>
          <p:nvPr/>
        </p:nvSpPr>
        <p:spPr>
          <a:xfrm>
            <a:off x="3509959" y="3795685"/>
            <a:ext cx="2180257" cy="243691"/>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400" b="1" dirty="0">
                <a:latin typeface="Open Sans" panose="020B0606030504020204" pitchFamily="34" charset="0"/>
                <a:ea typeface="Open Sans" panose="020B0606030504020204" pitchFamily="34" charset="0"/>
                <a:cs typeface="Open Sans" panose="020B0606030504020204" pitchFamily="34" charset="0"/>
              </a:rPr>
              <a:t>Tree of Secondary Chains</a:t>
            </a:r>
          </a:p>
        </p:txBody>
      </p:sp>
      <p:grpSp>
        <p:nvGrpSpPr>
          <p:cNvPr id="167" name="Gruppieren 166">
            <a:extLst>
              <a:ext uri="{FF2B5EF4-FFF2-40B4-BE49-F238E27FC236}">
                <a16:creationId xmlns:a16="http://schemas.microsoft.com/office/drawing/2014/main" id="{D717FF04-AF41-4B2B-838C-63C0135255BA}"/>
              </a:ext>
            </a:extLst>
          </p:cNvPr>
          <p:cNvGrpSpPr/>
          <p:nvPr/>
        </p:nvGrpSpPr>
        <p:grpSpPr>
          <a:xfrm>
            <a:off x="1463040" y="5144683"/>
            <a:ext cx="365953" cy="498830"/>
            <a:chOff x="1463040" y="5144683"/>
            <a:chExt cx="365953" cy="498830"/>
          </a:xfrm>
        </p:grpSpPr>
        <p:sp>
          <p:nvSpPr>
            <p:cNvPr id="166" name="Freihandform: Form 165">
              <a:extLst>
                <a:ext uri="{FF2B5EF4-FFF2-40B4-BE49-F238E27FC236}">
                  <a16:creationId xmlns:a16="http://schemas.microsoft.com/office/drawing/2014/main" id="{0071CFE5-AC18-4F92-87A5-935BEAD9BEE3}"/>
                </a:ext>
              </a:extLst>
            </p:cNvPr>
            <p:cNvSpPr/>
            <p:nvPr/>
          </p:nvSpPr>
          <p:spPr bwMode="gray">
            <a:xfrm>
              <a:off x="1463040" y="5144683"/>
              <a:ext cx="365953" cy="498830"/>
            </a:xfrm>
            <a:custGeom>
              <a:avLst/>
              <a:gdLst>
                <a:gd name="connsiteX0" fmla="*/ 0 w 365953"/>
                <a:gd name="connsiteY0" fmla="*/ 0 h 498830"/>
                <a:gd name="connsiteX1" fmla="*/ 242854 w 365953"/>
                <a:gd name="connsiteY1" fmla="*/ 0 h 498830"/>
                <a:gd name="connsiteX2" fmla="*/ 365952 w 365953"/>
                <a:gd name="connsiteY2" fmla="*/ 123098 h 498830"/>
                <a:gd name="connsiteX3" fmla="*/ 365952 w 365953"/>
                <a:gd name="connsiteY3" fmla="*/ 0 h 498830"/>
                <a:gd name="connsiteX4" fmla="*/ 365953 w 365953"/>
                <a:gd name="connsiteY4" fmla="*/ 0 h 498830"/>
                <a:gd name="connsiteX5" fmla="*/ 365953 w 365953"/>
                <a:gd name="connsiteY5" fmla="*/ 498830 h 498830"/>
                <a:gd name="connsiteX6" fmla="*/ 0 w 365953"/>
                <a:gd name="connsiteY6" fmla="*/ 498830 h 49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953" h="498830">
                  <a:moveTo>
                    <a:pt x="0" y="0"/>
                  </a:moveTo>
                  <a:lnTo>
                    <a:pt x="242854" y="0"/>
                  </a:lnTo>
                  <a:lnTo>
                    <a:pt x="365952" y="123098"/>
                  </a:lnTo>
                  <a:lnTo>
                    <a:pt x="365952" y="0"/>
                  </a:lnTo>
                  <a:lnTo>
                    <a:pt x="365953" y="0"/>
                  </a:lnTo>
                  <a:lnTo>
                    <a:pt x="365953" y="498830"/>
                  </a:lnTo>
                  <a:lnTo>
                    <a:pt x="0" y="498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0" name="Gruppieren 159">
              <a:extLst>
                <a:ext uri="{FF2B5EF4-FFF2-40B4-BE49-F238E27FC236}">
                  <a16:creationId xmlns:a16="http://schemas.microsoft.com/office/drawing/2014/main" id="{B2E5375E-1846-48D0-B0F3-342E2C5EB477}"/>
                </a:ext>
              </a:extLst>
            </p:cNvPr>
            <p:cNvGrpSpPr/>
            <p:nvPr/>
          </p:nvGrpSpPr>
          <p:grpSpPr>
            <a:xfrm>
              <a:off x="1483593" y="5173980"/>
              <a:ext cx="326245" cy="447113"/>
              <a:chOff x="6656758" y="4898780"/>
              <a:chExt cx="527050" cy="722313"/>
            </a:xfrm>
          </p:grpSpPr>
          <p:sp>
            <p:nvSpPr>
              <p:cNvPr id="149" name="Freeform 30">
                <a:extLst>
                  <a:ext uri="{FF2B5EF4-FFF2-40B4-BE49-F238E27FC236}">
                    <a16:creationId xmlns:a16="http://schemas.microsoft.com/office/drawing/2014/main" id="{362CB9F2-AE6E-439A-BD8C-F20C4669B7F4}"/>
                  </a:ext>
                </a:extLst>
              </p:cNvPr>
              <p:cNvSpPr>
                <a:spLocks/>
              </p:cNvSpPr>
              <p:nvPr/>
            </p:nvSpPr>
            <p:spPr bwMode="auto">
              <a:xfrm>
                <a:off x="7007596" y="4913068"/>
                <a:ext cx="166688" cy="15875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Rechteck 150">
                <a:extLst>
                  <a:ext uri="{FF2B5EF4-FFF2-40B4-BE49-F238E27FC236}">
                    <a16:creationId xmlns:a16="http://schemas.microsoft.com/office/drawing/2014/main" id="{ADF3176B-78BF-4124-8F85-B209A9B74A93}"/>
                  </a:ext>
                </a:extLst>
              </p:cNvPr>
              <p:cNvSpPr/>
              <p:nvPr/>
            </p:nvSpPr>
            <p:spPr bwMode="gray">
              <a:xfrm>
                <a:off x="6660388" y="5145685"/>
                <a:ext cx="519790" cy="447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9" name="Gruppieren 158">
                <a:extLst>
                  <a:ext uri="{FF2B5EF4-FFF2-40B4-BE49-F238E27FC236}">
                    <a16:creationId xmlns:a16="http://schemas.microsoft.com/office/drawing/2014/main" id="{88AB2082-8895-4DE7-B238-0964C31D11A1}"/>
                  </a:ext>
                </a:extLst>
              </p:cNvPr>
              <p:cNvGrpSpPr/>
              <p:nvPr/>
            </p:nvGrpSpPr>
            <p:grpSpPr>
              <a:xfrm>
                <a:off x="6656758" y="4898780"/>
                <a:ext cx="527050" cy="722313"/>
                <a:chOff x="6656758" y="4898780"/>
                <a:chExt cx="527050" cy="722313"/>
              </a:xfrm>
            </p:grpSpPr>
            <p:sp>
              <p:nvSpPr>
                <p:cNvPr id="150" name="Freeform 31">
                  <a:extLst>
                    <a:ext uri="{FF2B5EF4-FFF2-40B4-BE49-F238E27FC236}">
                      <a16:creationId xmlns:a16="http://schemas.microsoft.com/office/drawing/2014/main" id="{2FE4FD0E-7066-4596-946E-3FDA2914B462}"/>
                    </a:ext>
                  </a:extLst>
                </p:cNvPr>
                <p:cNvSpPr>
                  <a:spLocks noEditPoints="1"/>
                </p:cNvSpPr>
                <p:nvPr/>
              </p:nvSpPr>
              <p:spPr bwMode="auto">
                <a:xfrm>
                  <a:off x="6656758" y="4898780"/>
                  <a:ext cx="527050" cy="722313"/>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54" name="Group 34">
                  <a:extLst>
                    <a:ext uri="{FF2B5EF4-FFF2-40B4-BE49-F238E27FC236}">
                      <a16:creationId xmlns:a16="http://schemas.microsoft.com/office/drawing/2014/main" id="{E9544BE2-DCCA-47C2-B174-9350DB96FD7A}"/>
                    </a:ext>
                  </a:extLst>
                </p:cNvPr>
                <p:cNvGrpSpPr>
                  <a:grpSpLocks noChangeAspect="1"/>
                </p:cNvGrpSpPr>
                <p:nvPr/>
              </p:nvGrpSpPr>
              <p:grpSpPr bwMode="auto">
                <a:xfrm>
                  <a:off x="6691822" y="5071818"/>
                  <a:ext cx="456922" cy="462022"/>
                  <a:chOff x="803" y="803"/>
                  <a:chExt cx="448" cy="453"/>
                </a:xfrm>
                <a:solidFill>
                  <a:schemeClr val="bg1"/>
                </a:solidFill>
              </p:grpSpPr>
              <p:sp>
                <p:nvSpPr>
                  <p:cNvPr id="156" name="Freeform 35">
                    <a:extLst>
                      <a:ext uri="{FF2B5EF4-FFF2-40B4-BE49-F238E27FC236}">
                        <a16:creationId xmlns:a16="http://schemas.microsoft.com/office/drawing/2014/main" id="{1D2C3D9D-FDB5-4014-BFBB-3BAE0A60B6B2}"/>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36">
                    <a:extLst>
                      <a:ext uri="{FF2B5EF4-FFF2-40B4-BE49-F238E27FC236}">
                        <a16:creationId xmlns:a16="http://schemas.microsoft.com/office/drawing/2014/main" id="{34BF4997-7522-400A-9694-2BCFD3B23064}"/>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37">
                    <a:extLst>
                      <a:ext uri="{FF2B5EF4-FFF2-40B4-BE49-F238E27FC236}">
                        <a16:creationId xmlns:a16="http://schemas.microsoft.com/office/drawing/2014/main" id="{BFDA6C8F-CB23-4483-BC37-CB8D6FB88EBD}"/>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grpSp>
      <p:sp>
        <p:nvSpPr>
          <p:cNvPr id="168" name="Textfeld 167">
            <a:extLst>
              <a:ext uri="{FF2B5EF4-FFF2-40B4-BE49-F238E27FC236}">
                <a16:creationId xmlns:a16="http://schemas.microsoft.com/office/drawing/2014/main" id="{DF03B328-617E-4588-AA71-6E1374FF14E2}"/>
              </a:ext>
            </a:extLst>
          </p:cNvPr>
          <p:cNvSpPr txBox="1"/>
          <p:nvPr/>
        </p:nvSpPr>
        <p:spPr>
          <a:xfrm>
            <a:off x="739158" y="4170812"/>
            <a:ext cx="1230698" cy="243691"/>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Multi Signature </a:t>
            </a:r>
          </a:p>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Wallet</a:t>
            </a:r>
          </a:p>
        </p:txBody>
      </p:sp>
      <p:sp>
        <p:nvSpPr>
          <p:cNvPr id="169" name="Textfeld 168">
            <a:extLst>
              <a:ext uri="{FF2B5EF4-FFF2-40B4-BE49-F238E27FC236}">
                <a16:creationId xmlns:a16="http://schemas.microsoft.com/office/drawing/2014/main" id="{27BCD9C7-1D3D-44F1-A286-D69835EEFF32}"/>
              </a:ext>
            </a:extLst>
          </p:cNvPr>
          <p:cNvSpPr txBox="1"/>
          <p:nvPr/>
        </p:nvSpPr>
        <p:spPr>
          <a:xfrm>
            <a:off x="1777206" y="5348115"/>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Smart Contract</a:t>
            </a:r>
          </a:p>
        </p:txBody>
      </p:sp>
      <p:sp>
        <p:nvSpPr>
          <p:cNvPr id="170" name="Textfeld 169">
            <a:extLst>
              <a:ext uri="{FF2B5EF4-FFF2-40B4-BE49-F238E27FC236}">
                <a16:creationId xmlns:a16="http://schemas.microsoft.com/office/drawing/2014/main" id="{4CBD98E7-3BEA-4525-BA6D-69B2CEFC6D4F}"/>
              </a:ext>
            </a:extLst>
          </p:cNvPr>
          <p:cNvSpPr txBox="1"/>
          <p:nvPr/>
        </p:nvSpPr>
        <p:spPr>
          <a:xfrm>
            <a:off x="3140717" y="5514593"/>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Parent Chain</a:t>
            </a:r>
          </a:p>
        </p:txBody>
      </p:sp>
      <p:sp>
        <p:nvSpPr>
          <p:cNvPr id="171" name="Textfeld 170">
            <a:extLst>
              <a:ext uri="{FF2B5EF4-FFF2-40B4-BE49-F238E27FC236}">
                <a16:creationId xmlns:a16="http://schemas.microsoft.com/office/drawing/2014/main" id="{B8D33322-AA6D-4FB9-810E-9C0B102E3A15}"/>
              </a:ext>
            </a:extLst>
          </p:cNvPr>
          <p:cNvSpPr txBox="1"/>
          <p:nvPr/>
        </p:nvSpPr>
        <p:spPr>
          <a:xfrm>
            <a:off x="4901313" y="4158063"/>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Child Chains</a:t>
            </a:r>
          </a:p>
        </p:txBody>
      </p:sp>
      <p:grpSp>
        <p:nvGrpSpPr>
          <p:cNvPr id="225" name="Gruppieren 224">
            <a:extLst>
              <a:ext uri="{FF2B5EF4-FFF2-40B4-BE49-F238E27FC236}">
                <a16:creationId xmlns:a16="http://schemas.microsoft.com/office/drawing/2014/main" id="{26B9B82C-2997-4C7D-8C6B-7CB613E3642B}"/>
              </a:ext>
            </a:extLst>
          </p:cNvPr>
          <p:cNvGrpSpPr/>
          <p:nvPr/>
        </p:nvGrpSpPr>
        <p:grpSpPr>
          <a:xfrm>
            <a:off x="6790493" y="3743944"/>
            <a:ext cx="4426080" cy="1069399"/>
            <a:chOff x="6429450" y="4414504"/>
            <a:chExt cx="4426080" cy="1069399"/>
          </a:xfrm>
        </p:grpSpPr>
        <p:grpSp>
          <p:nvGrpSpPr>
            <p:cNvPr id="207" name="Group 59">
              <a:extLst>
                <a:ext uri="{FF2B5EF4-FFF2-40B4-BE49-F238E27FC236}">
                  <a16:creationId xmlns:a16="http://schemas.microsoft.com/office/drawing/2014/main" id="{1E189B8A-83DA-4D15-BD32-92A565E6FCFE}"/>
                </a:ext>
              </a:extLst>
            </p:cNvPr>
            <p:cNvGrpSpPr>
              <a:grpSpLocks noChangeAspect="1"/>
            </p:cNvGrpSpPr>
            <p:nvPr/>
          </p:nvGrpSpPr>
          <p:grpSpPr bwMode="auto">
            <a:xfrm>
              <a:off x="7371545" y="4414504"/>
              <a:ext cx="913575" cy="730180"/>
              <a:chOff x="803" y="803"/>
              <a:chExt cx="538" cy="430"/>
            </a:xfrm>
            <a:solidFill>
              <a:schemeClr val="accent1"/>
            </a:solidFill>
          </p:grpSpPr>
          <p:sp>
            <p:nvSpPr>
              <p:cNvPr id="209" name="Freeform 60">
                <a:extLst>
                  <a:ext uri="{FF2B5EF4-FFF2-40B4-BE49-F238E27FC236}">
                    <a16:creationId xmlns:a16="http://schemas.microsoft.com/office/drawing/2014/main" id="{0078C103-40B0-4795-91E4-671417C6A59C}"/>
                  </a:ext>
                </a:extLst>
              </p:cNvPr>
              <p:cNvSpPr>
                <a:spLocks noEditPoints="1"/>
              </p:cNvSpPr>
              <p:nvPr/>
            </p:nvSpPr>
            <p:spPr bwMode="auto">
              <a:xfrm>
                <a:off x="1121" y="803"/>
                <a:ext cx="220" cy="213"/>
              </a:xfrm>
              <a:custGeom>
                <a:avLst/>
                <a:gdLst>
                  <a:gd name="T0" fmla="*/ 252 w 920"/>
                  <a:gd name="T1" fmla="*/ 791 h 884"/>
                  <a:gd name="T2" fmla="*/ 757 w 920"/>
                  <a:gd name="T3" fmla="*/ 722 h 884"/>
                  <a:gd name="T4" fmla="*/ 757 w 920"/>
                  <a:gd name="T5" fmla="*/ 126 h 884"/>
                  <a:gd name="T6" fmla="*/ 757 w 920"/>
                  <a:gd name="T7" fmla="*/ 126 h 884"/>
                  <a:gd name="T8" fmla="*/ 460 w 920"/>
                  <a:gd name="T9" fmla="*/ 0 h 884"/>
                  <a:gd name="T10" fmla="*/ 164 w 920"/>
                  <a:gd name="T11" fmla="*/ 126 h 884"/>
                  <a:gd name="T12" fmla="*/ 146 w 920"/>
                  <a:gd name="T13" fmla="*/ 703 h 884"/>
                  <a:gd name="T14" fmla="*/ 161 w 920"/>
                  <a:gd name="T15" fmla="*/ 720 h 884"/>
                  <a:gd name="T16" fmla="*/ 155 w 920"/>
                  <a:gd name="T17" fmla="*/ 742 h 884"/>
                  <a:gd name="T18" fmla="*/ 88 w 920"/>
                  <a:gd name="T19" fmla="*/ 838 h 884"/>
                  <a:gd name="T20" fmla="*/ 211 w 920"/>
                  <a:gd name="T21" fmla="*/ 789 h 884"/>
                  <a:gd name="T22" fmla="*/ 233 w 920"/>
                  <a:gd name="T23" fmla="*/ 772 h 884"/>
                  <a:gd name="T24" fmla="*/ 252 w 920"/>
                  <a:gd name="T25" fmla="*/ 791 h 884"/>
                  <a:gd name="T26" fmla="*/ 412 w 920"/>
                  <a:gd name="T27" fmla="*/ 146 h 884"/>
                  <a:gd name="T28" fmla="*/ 451 w 920"/>
                  <a:gd name="T29" fmla="*/ 129 h 884"/>
                  <a:gd name="T30" fmla="*/ 490 w 920"/>
                  <a:gd name="T31" fmla="*/ 146 h 884"/>
                  <a:gd name="T32" fmla="*/ 505 w 920"/>
                  <a:gd name="T33" fmla="*/ 185 h 884"/>
                  <a:gd name="T34" fmla="*/ 490 w 920"/>
                  <a:gd name="T35" fmla="*/ 223 h 884"/>
                  <a:gd name="T36" fmla="*/ 451 w 920"/>
                  <a:gd name="T37" fmla="*/ 240 h 884"/>
                  <a:gd name="T38" fmla="*/ 412 w 920"/>
                  <a:gd name="T39" fmla="*/ 223 h 884"/>
                  <a:gd name="T40" fmla="*/ 397 w 920"/>
                  <a:gd name="T41" fmla="*/ 185 h 884"/>
                  <a:gd name="T42" fmla="*/ 412 w 920"/>
                  <a:gd name="T43" fmla="*/ 146 h 884"/>
                  <a:gd name="T44" fmla="*/ 362 w 920"/>
                  <a:gd name="T45" fmla="*/ 608 h 884"/>
                  <a:gd name="T46" fmla="*/ 395 w 920"/>
                  <a:gd name="T47" fmla="*/ 595 h 884"/>
                  <a:gd name="T48" fmla="*/ 401 w 920"/>
                  <a:gd name="T49" fmla="*/ 552 h 884"/>
                  <a:gd name="T50" fmla="*/ 401 w 920"/>
                  <a:gd name="T51" fmla="*/ 359 h 884"/>
                  <a:gd name="T52" fmla="*/ 393 w 920"/>
                  <a:gd name="T53" fmla="*/ 314 h 884"/>
                  <a:gd name="T54" fmla="*/ 362 w 920"/>
                  <a:gd name="T55" fmla="*/ 303 h 884"/>
                  <a:gd name="T56" fmla="*/ 362 w 920"/>
                  <a:gd name="T57" fmla="*/ 290 h 884"/>
                  <a:gd name="T58" fmla="*/ 500 w 920"/>
                  <a:gd name="T59" fmla="*/ 290 h 884"/>
                  <a:gd name="T60" fmla="*/ 500 w 920"/>
                  <a:gd name="T61" fmla="*/ 552 h 884"/>
                  <a:gd name="T62" fmla="*/ 509 w 920"/>
                  <a:gd name="T63" fmla="*/ 597 h 884"/>
                  <a:gd name="T64" fmla="*/ 541 w 920"/>
                  <a:gd name="T65" fmla="*/ 608 h 884"/>
                  <a:gd name="T66" fmla="*/ 541 w 920"/>
                  <a:gd name="T67" fmla="*/ 619 h 884"/>
                  <a:gd name="T68" fmla="*/ 362 w 920"/>
                  <a:gd name="T69" fmla="*/ 619 h 884"/>
                  <a:gd name="T70" fmla="*/ 362 w 920"/>
                  <a:gd name="T71" fmla="*/ 60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0" h="884">
                    <a:moveTo>
                      <a:pt x="252" y="791"/>
                    </a:moveTo>
                    <a:cubicBezTo>
                      <a:pt x="416" y="884"/>
                      <a:pt x="622" y="858"/>
                      <a:pt x="757" y="722"/>
                    </a:cubicBezTo>
                    <a:cubicBezTo>
                      <a:pt x="920" y="557"/>
                      <a:pt x="920" y="290"/>
                      <a:pt x="757" y="126"/>
                    </a:cubicBezTo>
                    <a:cubicBezTo>
                      <a:pt x="757" y="126"/>
                      <a:pt x="757" y="126"/>
                      <a:pt x="757" y="126"/>
                    </a:cubicBezTo>
                    <a:cubicBezTo>
                      <a:pt x="677" y="45"/>
                      <a:pt x="572" y="0"/>
                      <a:pt x="460" y="0"/>
                    </a:cubicBezTo>
                    <a:cubicBezTo>
                      <a:pt x="349" y="0"/>
                      <a:pt x="243" y="45"/>
                      <a:pt x="164" y="126"/>
                    </a:cubicBezTo>
                    <a:cubicBezTo>
                      <a:pt x="8" y="283"/>
                      <a:pt x="0" y="537"/>
                      <a:pt x="146" y="703"/>
                    </a:cubicBezTo>
                    <a:cubicBezTo>
                      <a:pt x="161" y="720"/>
                      <a:pt x="161" y="720"/>
                      <a:pt x="161" y="720"/>
                    </a:cubicBezTo>
                    <a:cubicBezTo>
                      <a:pt x="155" y="742"/>
                      <a:pt x="155" y="742"/>
                      <a:pt x="155" y="742"/>
                    </a:cubicBezTo>
                    <a:cubicBezTo>
                      <a:pt x="142" y="772"/>
                      <a:pt x="122" y="808"/>
                      <a:pt x="88" y="838"/>
                    </a:cubicBezTo>
                    <a:cubicBezTo>
                      <a:pt x="122" y="834"/>
                      <a:pt x="166" y="823"/>
                      <a:pt x="211" y="789"/>
                    </a:cubicBezTo>
                    <a:cubicBezTo>
                      <a:pt x="233" y="772"/>
                      <a:pt x="233" y="772"/>
                      <a:pt x="233" y="772"/>
                    </a:cubicBezTo>
                    <a:lnTo>
                      <a:pt x="252" y="791"/>
                    </a:lnTo>
                    <a:close/>
                    <a:moveTo>
                      <a:pt x="412" y="146"/>
                    </a:moveTo>
                    <a:cubicBezTo>
                      <a:pt x="423" y="135"/>
                      <a:pt x="436" y="129"/>
                      <a:pt x="451" y="129"/>
                    </a:cubicBezTo>
                    <a:cubicBezTo>
                      <a:pt x="466" y="129"/>
                      <a:pt x="479" y="135"/>
                      <a:pt x="490" y="146"/>
                    </a:cubicBezTo>
                    <a:cubicBezTo>
                      <a:pt x="500" y="157"/>
                      <a:pt x="505" y="171"/>
                      <a:pt x="505" y="185"/>
                    </a:cubicBezTo>
                    <a:cubicBezTo>
                      <a:pt x="505" y="200"/>
                      <a:pt x="500" y="214"/>
                      <a:pt x="490" y="223"/>
                    </a:cubicBezTo>
                    <a:cubicBezTo>
                      <a:pt x="479" y="234"/>
                      <a:pt x="466" y="240"/>
                      <a:pt x="451" y="240"/>
                    </a:cubicBezTo>
                    <a:cubicBezTo>
                      <a:pt x="436" y="240"/>
                      <a:pt x="423" y="234"/>
                      <a:pt x="412" y="223"/>
                    </a:cubicBezTo>
                    <a:cubicBezTo>
                      <a:pt x="403" y="214"/>
                      <a:pt x="397" y="200"/>
                      <a:pt x="397" y="185"/>
                    </a:cubicBezTo>
                    <a:cubicBezTo>
                      <a:pt x="397" y="171"/>
                      <a:pt x="403" y="157"/>
                      <a:pt x="412" y="146"/>
                    </a:cubicBezTo>
                    <a:close/>
                    <a:moveTo>
                      <a:pt x="362" y="608"/>
                    </a:moveTo>
                    <a:cubicBezTo>
                      <a:pt x="377" y="606"/>
                      <a:pt x="388" y="602"/>
                      <a:pt x="395" y="595"/>
                    </a:cubicBezTo>
                    <a:cubicBezTo>
                      <a:pt x="399" y="589"/>
                      <a:pt x="401" y="574"/>
                      <a:pt x="401" y="552"/>
                    </a:cubicBezTo>
                    <a:cubicBezTo>
                      <a:pt x="401" y="359"/>
                      <a:pt x="401" y="359"/>
                      <a:pt x="401" y="359"/>
                    </a:cubicBezTo>
                    <a:cubicBezTo>
                      <a:pt x="401" y="335"/>
                      <a:pt x="399" y="320"/>
                      <a:pt x="393" y="314"/>
                    </a:cubicBezTo>
                    <a:cubicBezTo>
                      <a:pt x="388" y="307"/>
                      <a:pt x="379" y="303"/>
                      <a:pt x="362" y="303"/>
                    </a:cubicBezTo>
                    <a:cubicBezTo>
                      <a:pt x="362" y="290"/>
                      <a:pt x="362" y="290"/>
                      <a:pt x="362" y="290"/>
                    </a:cubicBezTo>
                    <a:cubicBezTo>
                      <a:pt x="500" y="290"/>
                      <a:pt x="500" y="290"/>
                      <a:pt x="500" y="290"/>
                    </a:cubicBezTo>
                    <a:cubicBezTo>
                      <a:pt x="500" y="552"/>
                      <a:pt x="500" y="552"/>
                      <a:pt x="500" y="552"/>
                    </a:cubicBezTo>
                    <a:cubicBezTo>
                      <a:pt x="500" y="574"/>
                      <a:pt x="503" y="589"/>
                      <a:pt x="509" y="597"/>
                    </a:cubicBezTo>
                    <a:cubicBezTo>
                      <a:pt x="514" y="602"/>
                      <a:pt x="524" y="606"/>
                      <a:pt x="541" y="608"/>
                    </a:cubicBezTo>
                    <a:cubicBezTo>
                      <a:pt x="541" y="619"/>
                      <a:pt x="541" y="619"/>
                      <a:pt x="541" y="619"/>
                    </a:cubicBezTo>
                    <a:cubicBezTo>
                      <a:pt x="362" y="619"/>
                      <a:pt x="362" y="619"/>
                      <a:pt x="362" y="619"/>
                    </a:cubicBezTo>
                    <a:lnTo>
                      <a:pt x="362" y="60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0" name="Freeform 61">
                <a:extLst>
                  <a:ext uri="{FF2B5EF4-FFF2-40B4-BE49-F238E27FC236}">
                    <a16:creationId xmlns:a16="http://schemas.microsoft.com/office/drawing/2014/main" id="{1AB16153-7F23-41C4-8741-12574BA6AFA5}"/>
                  </a:ext>
                </a:extLst>
              </p:cNvPr>
              <p:cNvSpPr>
                <a:spLocks/>
              </p:cNvSpPr>
              <p:nvPr/>
            </p:nvSpPr>
            <p:spPr bwMode="auto">
              <a:xfrm>
                <a:off x="803" y="1025"/>
                <a:ext cx="346" cy="208"/>
              </a:xfrm>
              <a:custGeom>
                <a:avLst/>
                <a:gdLst>
                  <a:gd name="T0" fmla="*/ 343 w 1440"/>
                  <a:gd name="T1" fmla="*/ 0 h 864"/>
                  <a:gd name="T2" fmla="*/ 339 w 1440"/>
                  <a:gd name="T3" fmla="*/ 0 h 864"/>
                  <a:gd name="T4" fmla="*/ 0 w 1440"/>
                  <a:gd name="T5" fmla="*/ 459 h 864"/>
                  <a:gd name="T6" fmla="*/ 0 w 1440"/>
                  <a:gd name="T7" fmla="*/ 864 h 864"/>
                  <a:gd name="T8" fmla="*/ 1440 w 1440"/>
                  <a:gd name="T9" fmla="*/ 864 h 864"/>
                  <a:gd name="T10" fmla="*/ 1440 w 1440"/>
                  <a:gd name="T11" fmla="*/ 459 h 864"/>
                  <a:gd name="T12" fmla="*/ 1091 w 1440"/>
                  <a:gd name="T13" fmla="*/ 0 h 864"/>
                  <a:gd name="T14" fmla="*/ 1089 w 1440"/>
                  <a:gd name="T15" fmla="*/ 0 h 864"/>
                  <a:gd name="T16" fmla="*/ 715 w 1440"/>
                  <a:gd name="T17" fmla="*/ 125 h 864"/>
                  <a:gd name="T18" fmla="*/ 343 w 1440"/>
                  <a:gd name="T1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0" h="864">
                    <a:moveTo>
                      <a:pt x="343" y="0"/>
                    </a:moveTo>
                    <a:cubicBezTo>
                      <a:pt x="339" y="0"/>
                      <a:pt x="339" y="0"/>
                      <a:pt x="339" y="0"/>
                    </a:cubicBezTo>
                    <a:cubicBezTo>
                      <a:pt x="149" y="19"/>
                      <a:pt x="0" y="261"/>
                      <a:pt x="0" y="459"/>
                    </a:cubicBezTo>
                    <a:cubicBezTo>
                      <a:pt x="0" y="864"/>
                      <a:pt x="0" y="864"/>
                      <a:pt x="0" y="864"/>
                    </a:cubicBezTo>
                    <a:cubicBezTo>
                      <a:pt x="1440" y="864"/>
                      <a:pt x="1440" y="864"/>
                      <a:pt x="1440" y="864"/>
                    </a:cubicBezTo>
                    <a:cubicBezTo>
                      <a:pt x="1440" y="459"/>
                      <a:pt x="1440" y="459"/>
                      <a:pt x="1440" y="459"/>
                    </a:cubicBezTo>
                    <a:cubicBezTo>
                      <a:pt x="1440" y="263"/>
                      <a:pt x="1284" y="14"/>
                      <a:pt x="1091" y="0"/>
                    </a:cubicBezTo>
                    <a:cubicBezTo>
                      <a:pt x="1089" y="0"/>
                      <a:pt x="1089" y="0"/>
                      <a:pt x="1089" y="0"/>
                    </a:cubicBezTo>
                    <a:cubicBezTo>
                      <a:pt x="979" y="82"/>
                      <a:pt x="851" y="125"/>
                      <a:pt x="715" y="125"/>
                    </a:cubicBezTo>
                    <a:cubicBezTo>
                      <a:pt x="579" y="125"/>
                      <a:pt x="451" y="82"/>
                      <a:pt x="34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1" name="Oval 62">
                <a:extLst>
                  <a:ext uri="{FF2B5EF4-FFF2-40B4-BE49-F238E27FC236}">
                    <a16:creationId xmlns:a16="http://schemas.microsoft.com/office/drawing/2014/main" id="{BADF925C-EA1F-4089-B26C-29227A909A47}"/>
                  </a:ext>
                </a:extLst>
              </p:cNvPr>
              <p:cNvSpPr>
                <a:spLocks noChangeArrowheads="1"/>
              </p:cNvSpPr>
              <p:nvPr/>
            </p:nvSpPr>
            <p:spPr bwMode="auto">
              <a:xfrm>
                <a:off x="867" y="804"/>
                <a:ext cx="215" cy="216"/>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8" name="Textfeld 187">
              <a:extLst>
                <a:ext uri="{FF2B5EF4-FFF2-40B4-BE49-F238E27FC236}">
                  <a16:creationId xmlns:a16="http://schemas.microsoft.com/office/drawing/2014/main" id="{E3501803-D00E-4409-B270-F9EC132D7FB4}"/>
                </a:ext>
              </a:extLst>
            </p:cNvPr>
            <p:cNvSpPr txBox="1"/>
            <p:nvPr/>
          </p:nvSpPr>
          <p:spPr>
            <a:xfrm>
              <a:off x="7399121" y="5240212"/>
              <a:ext cx="52193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Prover</a:t>
              </a:r>
            </a:p>
          </p:txBody>
        </p:sp>
        <p:sp>
          <p:nvSpPr>
            <p:cNvPr id="189" name="Textfeld 188">
              <a:extLst>
                <a:ext uri="{FF2B5EF4-FFF2-40B4-BE49-F238E27FC236}">
                  <a16:creationId xmlns:a16="http://schemas.microsoft.com/office/drawing/2014/main" id="{60CD4B22-501D-486B-B026-FA66987A3941}"/>
                </a:ext>
              </a:extLst>
            </p:cNvPr>
            <p:cNvSpPr txBox="1"/>
            <p:nvPr/>
          </p:nvSpPr>
          <p:spPr>
            <a:xfrm>
              <a:off x="9838425" y="5240212"/>
              <a:ext cx="101710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Verifier</a:t>
              </a:r>
            </a:p>
          </p:txBody>
        </p:sp>
        <p:sp>
          <p:nvSpPr>
            <p:cNvPr id="197" name="Freeform 50">
              <a:extLst>
                <a:ext uri="{FF2B5EF4-FFF2-40B4-BE49-F238E27FC236}">
                  <a16:creationId xmlns:a16="http://schemas.microsoft.com/office/drawing/2014/main" id="{7F231A0C-1347-48CA-9813-0A10D81D01EE}"/>
                </a:ext>
              </a:extLst>
            </p:cNvPr>
            <p:cNvSpPr>
              <a:spLocks noEditPoints="1"/>
            </p:cNvSpPr>
            <p:nvPr/>
          </p:nvSpPr>
          <p:spPr bwMode="auto">
            <a:xfrm>
              <a:off x="9538675" y="4493940"/>
              <a:ext cx="423300" cy="423300"/>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00" name="Group 53">
              <a:extLst>
                <a:ext uri="{FF2B5EF4-FFF2-40B4-BE49-F238E27FC236}">
                  <a16:creationId xmlns:a16="http://schemas.microsoft.com/office/drawing/2014/main" id="{0E4F06B3-AB56-4F38-A4E6-D3048AE61BAE}"/>
                </a:ext>
              </a:extLst>
            </p:cNvPr>
            <p:cNvGrpSpPr>
              <a:grpSpLocks noChangeAspect="1"/>
            </p:cNvGrpSpPr>
            <p:nvPr/>
          </p:nvGrpSpPr>
          <p:grpSpPr bwMode="auto">
            <a:xfrm>
              <a:off x="10052496" y="4423959"/>
              <a:ext cx="726440" cy="841336"/>
              <a:chOff x="804" y="803"/>
              <a:chExt cx="392" cy="454"/>
            </a:xfrm>
            <a:solidFill>
              <a:schemeClr val="accent1"/>
            </a:solidFill>
          </p:grpSpPr>
          <p:sp>
            <p:nvSpPr>
              <p:cNvPr id="202" name="Oval 54">
                <a:extLst>
                  <a:ext uri="{FF2B5EF4-FFF2-40B4-BE49-F238E27FC236}">
                    <a16:creationId xmlns:a16="http://schemas.microsoft.com/office/drawing/2014/main" id="{4E68384A-0C9C-4DAE-AE66-6576323CC756}"/>
                  </a:ext>
                </a:extLst>
              </p:cNvPr>
              <p:cNvSpPr>
                <a:spLocks noChangeArrowheads="1"/>
              </p:cNvSpPr>
              <p:nvPr/>
            </p:nvSpPr>
            <p:spPr bwMode="auto">
              <a:xfrm>
                <a:off x="860" y="803"/>
                <a:ext cx="191" cy="191"/>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55">
                <a:extLst>
                  <a:ext uri="{FF2B5EF4-FFF2-40B4-BE49-F238E27FC236}">
                    <a16:creationId xmlns:a16="http://schemas.microsoft.com/office/drawing/2014/main" id="{FAA91835-1CBD-4E0E-B103-DB7301FDA03A}"/>
                  </a:ext>
                </a:extLst>
              </p:cNvPr>
              <p:cNvSpPr>
                <a:spLocks/>
              </p:cNvSpPr>
              <p:nvPr/>
            </p:nvSpPr>
            <p:spPr bwMode="auto">
              <a:xfrm>
                <a:off x="804" y="996"/>
                <a:ext cx="302" cy="185"/>
              </a:xfrm>
              <a:custGeom>
                <a:avLst/>
                <a:gdLst>
                  <a:gd name="T0" fmla="*/ 1652 w 2520"/>
                  <a:gd name="T1" fmla="*/ 1392 h 1536"/>
                  <a:gd name="T2" fmla="*/ 2520 w 2520"/>
                  <a:gd name="T3" fmla="*/ 522 h 1536"/>
                  <a:gd name="T4" fmla="*/ 1941 w 2520"/>
                  <a:gd name="T5" fmla="*/ 0 h 1536"/>
                  <a:gd name="T6" fmla="*/ 1941 w 2520"/>
                  <a:gd name="T7" fmla="*/ 0 h 1536"/>
                  <a:gd name="T8" fmla="*/ 1275 w 2520"/>
                  <a:gd name="T9" fmla="*/ 232 h 1536"/>
                  <a:gd name="T10" fmla="*/ 609 w 2520"/>
                  <a:gd name="T11" fmla="*/ 0 h 1536"/>
                  <a:gd name="T12" fmla="*/ 609 w 2520"/>
                  <a:gd name="T13" fmla="*/ 0 h 1536"/>
                  <a:gd name="T14" fmla="*/ 0 w 2520"/>
                  <a:gd name="T15" fmla="*/ 812 h 1536"/>
                  <a:gd name="T16" fmla="*/ 0 w 2520"/>
                  <a:gd name="T17" fmla="*/ 1536 h 1536"/>
                  <a:gd name="T18" fmla="*/ 1652 w 2520"/>
                  <a:gd name="T19" fmla="*/ 1536 h 1536"/>
                  <a:gd name="T20" fmla="*/ 1652 w 2520"/>
                  <a:gd name="T21" fmla="*/ 139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0" h="1536">
                    <a:moveTo>
                      <a:pt x="1652" y="1392"/>
                    </a:moveTo>
                    <a:cubicBezTo>
                      <a:pt x="1652" y="928"/>
                      <a:pt x="2028" y="522"/>
                      <a:pt x="2520" y="522"/>
                    </a:cubicBezTo>
                    <a:cubicBezTo>
                      <a:pt x="2405" y="261"/>
                      <a:pt x="2202" y="29"/>
                      <a:pt x="1941" y="0"/>
                    </a:cubicBezTo>
                    <a:cubicBezTo>
                      <a:pt x="1941" y="0"/>
                      <a:pt x="1941" y="0"/>
                      <a:pt x="1941" y="0"/>
                    </a:cubicBezTo>
                    <a:cubicBezTo>
                      <a:pt x="1738" y="145"/>
                      <a:pt x="1507" y="232"/>
                      <a:pt x="1275" y="232"/>
                    </a:cubicBezTo>
                    <a:cubicBezTo>
                      <a:pt x="1043" y="232"/>
                      <a:pt x="812" y="145"/>
                      <a:pt x="609" y="0"/>
                    </a:cubicBezTo>
                    <a:cubicBezTo>
                      <a:pt x="609" y="0"/>
                      <a:pt x="609" y="0"/>
                      <a:pt x="609" y="0"/>
                    </a:cubicBezTo>
                    <a:cubicBezTo>
                      <a:pt x="261" y="29"/>
                      <a:pt x="0" y="464"/>
                      <a:pt x="0" y="812"/>
                    </a:cubicBezTo>
                    <a:cubicBezTo>
                      <a:pt x="0" y="1536"/>
                      <a:pt x="0" y="1536"/>
                      <a:pt x="0" y="1536"/>
                    </a:cubicBezTo>
                    <a:cubicBezTo>
                      <a:pt x="1652" y="1536"/>
                      <a:pt x="1652" y="1536"/>
                      <a:pt x="1652" y="1536"/>
                    </a:cubicBezTo>
                    <a:cubicBezTo>
                      <a:pt x="1652" y="1507"/>
                      <a:pt x="1652" y="1450"/>
                      <a:pt x="1652" y="139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56">
                <a:extLst>
                  <a:ext uri="{FF2B5EF4-FFF2-40B4-BE49-F238E27FC236}">
                    <a16:creationId xmlns:a16="http://schemas.microsoft.com/office/drawing/2014/main" id="{B9F42FDD-4512-4DF6-8C79-7EDF32C0401D}"/>
                  </a:ext>
                </a:extLst>
              </p:cNvPr>
              <p:cNvSpPr>
                <a:spLocks noEditPoints="1"/>
              </p:cNvSpPr>
              <p:nvPr/>
            </p:nvSpPr>
            <p:spPr bwMode="auto">
              <a:xfrm>
                <a:off x="1015" y="1080"/>
                <a:ext cx="181" cy="177"/>
              </a:xfrm>
              <a:custGeom>
                <a:avLst/>
                <a:gdLst>
                  <a:gd name="T0" fmla="*/ 752 w 1504"/>
                  <a:gd name="T1" fmla="*/ 0 h 1472"/>
                  <a:gd name="T2" fmla="*/ 0 w 1504"/>
                  <a:gd name="T3" fmla="*/ 722 h 1472"/>
                  <a:gd name="T4" fmla="*/ 752 w 1504"/>
                  <a:gd name="T5" fmla="*/ 1472 h 1472"/>
                  <a:gd name="T6" fmla="*/ 1504 w 1504"/>
                  <a:gd name="T7" fmla="*/ 722 h 1472"/>
                  <a:gd name="T8" fmla="*/ 752 w 1504"/>
                  <a:gd name="T9" fmla="*/ 0 h 1472"/>
                  <a:gd name="T10" fmla="*/ 752 w 1504"/>
                  <a:gd name="T11" fmla="*/ 982 h 1472"/>
                  <a:gd name="T12" fmla="*/ 608 w 1504"/>
                  <a:gd name="T13" fmla="*/ 1155 h 1472"/>
                  <a:gd name="T14" fmla="*/ 434 w 1504"/>
                  <a:gd name="T15" fmla="*/ 982 h 1472"/>
                  <a:gd name="T16" fmla="*/ 232 w 1504"/>
                  <a:gd name="T17" fmla="*/ 780 h 1472"/>
                  <a:gd name="T18" fmla="*/ 405 w 1504"/>
                  <a:gd name="T19" fmla="*/ 607 h 1472"/>
                  <a:gd name="T20" fmla="*/ 608 w 1504"/>
                  <a:gd name="T21" fmla="*/ 809 h 1472"/>
                  <a:gd name="T22" fmla="*/ 1100 w 1504"/>
                  <a:gd name="T23" fmla="*/ 318 h 1472"/>
                  <a:gd name="T24" fmla="*/ 1273 w 1504"/>
                  <a:gd name="T25" fmla="*/ 491 h 1472"/>
                  <a:gd name="T26" fmla="*/ 752 w 1504"/>
                  <a:gd name="T27" fmla="*/ 98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4" h="1472">
                    <a:moveTo>
                      <a:pt x="752" y="0"/>
                    </a:moveTo>
                    <a:cubicBezTo>
                      <a:pt x="348" y="0"/>
                      <a:pt x="0" y="318"/>
                      <a:pt x="0" y="722"/>
                    </a:cubicBezTo>
                    <a:cubicBezTo>
                      <a:pt x="0" y="1155"/>
                      <a:pt x="348" y="1472"/>
                      <a:pt x="752" y="1472"/>
                    </a:cubicBezTo>
                    <a:cubicBezTo>
                      <a:pt x="1157" y="1472"/>
                      <a:pt x="1504" y="1155"/>
                      <a:pt x="1504" y="722"/>
                    </a:cubicBezTo>
                    <a:cubicBezTo>
                      <a:pt x="1504" y="318"/>
                      <a:pt x="1157" y="0"/>
                      <a:pt x="752" y="0"/>
                    </a:cubicBezTo>
                    <a:close/>
                    <a:moveTo>
                      <a:pt x="752" y="982"/>
                    </a:moveTo>
                    <a:cubicBezTo>
                      <a:pt x="608" y="1155"/>
                      <a:pt x="608" y="1155"/>
                      <a:pt x="608" y="1155"/>
                    </a:cubicBezTo>
                    <a:cubicBezTo>
                      <a:pt x="434" y="982"/>
                      <a:pt x="434" y="982"/>
                      <a:pt x="434" y="982"/>
                    </a:cubicBezTo>
                    <a:cubicBezTo>
                      <a:pt x="232" y="780"/>
                      <a:pt x="232" y="780"/>
                      <a:pt x="232" y="780"/>
                    </a:cubicBezTo>
                    <a:cubicBezTo>
                      <a:pt x="405" y="607"/>
                      <a:pt x="405" y="607"/>
                      <a:pt x="405" y="607"/>
                    </a:cubicBezTo>
                    <a:cubicBezTo>
                      <a:pt x="608" y="809"/>
                      <a:pt x="608" y="809"/>
                      <a:pt x="608" y="809"/>
                    </a:cubicBezTo>
                    <a:cubicBezTo>
                      <a:pt x="1100" y="318"/>
                      <a:pt x="1100" y="318"/>
                      <a:pt x="1100" y="318"/>
                    </a:cubicBezTo>
                    <a:cubicBezTo>
                      <a:pt x="1273" y="491"/>
                      <a:pt x="1273" y="491"/>
                      <a:pt x="1273" y="491"/>
                    </a:cubicBezTo>
                    <a:lnTo>
                      <a:pt x="752" y="98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Pfeil: nach rechts 211">
              <a:extLst>
                <a:ext uri="{FF2B5EF4-FFF2-40B4-BE49-F238E27FC236}">
                  <a16:creationId xmlns:a16="http://schemas.microsoft.com/office/drawing/2014/main" id="{8B382F2D-1EC3-489A-9E50-FF871BED40E3}"/>
                </a:ext>
              </a:extLst>
            </p:cNvPr>
            <p:cNvSpPr/>
            <p:nvPr/>
          </p:nvSpPr>
          <p:spPr bwMode="gray">
            <a:xfrm>
              <a:off x="8552548" y="4671449"/>
              <a:ext cx="978408"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Proof</a:t>
              </a:r>
            </a:p>
          </p:txBody>
        </p:sp>
        <p:grpSp>
          <p:nvGrpSpPr>
            <p:cNvPr id="215" name="Group 66">
              <a:extLst>
                <a:ext uri="{FF2B5EF4-FFF2-40B4-BE49-F238E27FC236}">
                  <a16:creationId xmlns:a16="http://schemas.microsoft.com/office/drawing/2014/main" id="{54C25E22-4B30-41BC-96D1-6A9C63E56B58}"/>
                </a:ext>
              </a:extLst>
            </p:cNvPr>
            <p:cNvGrpSpPr>
              <a:grpSpLocks noChangeAspect="1"/>
            </p:cNvGrpSpPr>
            <p:nvPr/>
          </p:nvGrpSpPr>
          <p:grpSpPr bwMode="auto">
            <a:xfrm>
              <a:off x="6429450" y="4734719"/>
              <a:ext cx="679450" cy="466725"/>
              <a:chOff x="803" y="803"/>
              <a:chExt cx="428" cy="294"/>
            </a:xfrm>
            <a:solidFill>
              <a:schemeClr val="accent1"/>
            </a:solidFill>
          </p:grpSpPr>
          <p:sp>
            <p:nvSpPr>
              <p:cNvPr id="217" name="Freeform 67">
                <a:extLst>
                  <a:ext uri="{FF2B5EF4-FFF2-40B4-BE49-F238E27FC236}">
                    <a16:creationId xmlns:a16="http://schemas.microsoft.com/office/drawing/2014/main" id="{88F4DC8E-BBE6-4C49-85CD-87543C8BCC49}"/>
                  </a:ext>
                </a:extLst>
              </p:cNvPr>
              <p:cNvSpPr>
                <a:spLocks/>
              </p:cNvSpPr>
              <p:nvPr/>
            </p:nvSpPr>
            <p:spPr bwMode="auto">
              <a:xfrm>
                <a:off x="803" y="835"/>
                <a:ext cx="112" cy="192"/>
              </a:xfrm>
              <a:custGeom>
                <a:avLst/>
                <a:gdLst>
                  <a:gd name="T0" fmla="*/ 0 w 112"/>
                  <a:gd name="T1" fmla="*/ 192 h 192"/>
                  <a:gd name="T2" fmla="*/ 112 w 112"/>
                  <a:gd name="T3" fmla="*/ 96 h 192"/>
                  <a:gd name="T4" fmla="*/ 0 w 112"/>
                  <a:gd name="T5" fmla="*/ 0 h 192"/>
                  <a:gd name="T6" fmla="*/ 0 w 112"/>
                  <a:gd name="T7" fmla="*/ 192 h 192"/>
                </a:gdLst>
                <a:ahLst/>
                <a:cxnLst>
                  <a:cxn ang="0">
                    <a:pos x="T0" y="T1"/>
                  </a:cxn>
                  <a:cxn ang="0">
                    <a:pos x="T2" y="T3"/>
                  </a:cxn>
                  <a:cxn ang="0">
                    <a:pos x="T4" y="T5"/>
                  </a:cxn>
                  <a:cxn ang="0">
                    <a:pos x="T6" y="T7"/>
                  </a:cxn>
                </a:cxnLst>
                <a:rect l="0" t="0" r="r" b="b"/>
                <a:pathLst>
                  <a:path w="112" h="192">
                    <a:moveTo>
                      <a:pt x="0" y="192"/>
                    </a:moveTo>
                    <a:lnTo>
                      <a:pt x="112" y="96"/>
                    </a:lnTo>
                    <a:lnTo>
                      <a:pt x="0" y="0"/>
                    </a:lnTo>
                    <a:lnTo>
                      <a:pt x="0" y="192"/>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8" name="Freeform 68">
                <a:extLst>
                  <a:ext uri="{FF2B5EF4-FFF2-40B4-BE49-F238E27FC236}">
                    <a16:creationId xmlns:a16="http://schemas.microsoft.com/office/drawing/2014/main" id="{A0DBED13-2B54-4FD7-AF2F-7CA564274D8C}"/>
                  </a:ext>
                </a:extLst>
              </p:cNvPr>
              <p:cNvSpPr>
                <a:spLocks/>
              </p:cNvSpPr>
              <p:nvPr/>
            </p:nvSpPr>
            <p:spPr bwMode="auto">
              <a:xfrm>
                <a:off x="803" y="803"/>
                <a:ext cx="377" cy="174"/>
              </a:xfrm>
              <a:custGeom>
                <a:avLst/>
                <a:gdLst>
                  <a:gd name="T0" fmla="*/ 2951 w 3136"/>
                  <a:gd name="T1" fmla="*/ 0 h 1448"/>
                  <a:gd name="T2" fmla="*/ 186 w 3136"/>
                  <a:gd name="T3" fmla="*/ 0 h 1448"/>
                  <a:gd name="T4" fmla="*/ 0 w 3136"/>
                  <a:gd name="T5" fmla="*/ 158 h 1448"/>
                  <a:gd name="T6" fmla="*/ 1421 w 3136"/>
                  <a:gd name="T7" fmla="*/ 1381 h 1448"/>
                  <a:gd name="T8" fmla="*/ 1716 w 3136"/>
                  <a:gd name="T9" fmla="*/ 1381 h 1448"/>
                  <a:gd name="T10" fmla="*/ 3136 w 3136"/>
                  <a:gd name="T11" fmla="*/ 158 h 1448"/>
                  <a:gd name="T12" fmla="*/ 2951 w 3136"/>
                  <a:gd name="T13" fmla="*/ 0 h 1448"/>
                </a:gdLst>
                <a:ahLst/>
                <a:cxnLst>
                  <a:cxn ang="0">
                    <a:pos x="T0" y="T1"/>
                  </a:cxn>
                  <a:cxn ang="0">
                    <a:pos x="T2" y="T3"/>
                  </a:cxn>
                  <a:cxn ang="0">
                    <a:pos x="T4" y="T5"/>
                  </a:cxn>
                  <a:cxn ang="0">
                    <a:pos x="T6" y="T7"/>
                  </a:cxn>
                  <a:cxn ang="0">
                    <a:pos x="T8" y="T9"/>
                  </a:cxn>
                  <a:cxn ang="0">
                    <a:pos x="T10" y="T11"/>
                  </a:cxn>
                  <a:cxn ang="0">
                    <a:pos x="T12" y="T13"/>
                  </a:cxn>
                </a:cxnLst>
                <a:rect l="0" t="0" r="r" b="b"/>
                <a:pathLst>
                  <a:path w="3136" h="1448">
                    <a:moveTo>
                      <a:pt x="2951" y="0"/>
                    </a:moveTo>
                    <a:cubicBezTo>
                      <a:pt x="186" y="0"/>
                      <a:pt x="186" y="0"/>
                      <a:pt x="186" y="0"/>
                    </a:cubicBezTo>
                    <a:cubicBezTo>
                      <a:pt x="93" y="0"/>
                      <a:pt x="15" y="68"/>
                      <a:pt x="0" y="158"/>
                    </a:cubicBezTo>
                    <a:cubicBezTo>
                      <a:pt x="1421" y="1381"/>
                      <a:pt x="1421" y="1381"/>
                      <a:pt x="1421" y="1381"/>
                    </a:cubicBezTo>
                    <a:cubicBezTo>
                      <a:pt x="1501" y="1448"/>
                      <a:pt x="1636" y="1448"/>
                      <a:pt x="1716" y="1381"/>
                    </a:cubicBezTo>
                    <a:cubicBezTo>
                      <a:pt x="3136" y="158"/>
                      <a:pt x="3136" y="158"/>
                      <a:pt x="3136" y="158"/>
                    </a:cubicBezTo>
                    <a:cubicBezTo>
                      <a:pt x="3121" y="68"/>
                      <a:pt x="3044" y="0"/>
                      <a:pt x="295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9" name="Freeform 69">
                <a:extLst>
                  <a:ext uri="{FF2B5EF4-FFF2-40B4-BE49-F238E27FC236}">
                    <a16:creationId xmlns:a16="http://schemas.microsoft.com/office/drawing/2014/main" id="{84353E4E-9EF5-43E4-8396-04E326A442CD}"/>
                  </a:ext>
                </a:extLst>
              </p:cNvPr>
              <p:cNvSpPr>
                <a:spLocks/>
              </p:cNvSpPr>
              <p:nvPr/>
            </p:nvSpPr>
            <p:spPr bwMode="auto">
              <a:xfrm>
                <a:off x="804" y="938"/>
                <a:ext cx="292" cy="122"/>
              </a:xfrm>
              <a:custGeom>
                <a:avLst/>
                <a:gdLst>
                  <a:gd name="T0" fmla="*/ 2268 w 2432"/>
                  <a:gd name="T1" fmla="*/ 696 h 1016"/>
                  <a:gd name="T2" fmla="*/ 2432 w 2432"/>
                  <a:gd name="T3" fmla="*/ 257 h 1016"/>
                  <a:gd name="T4" fmla="*/ 2135 w 2432"/>
                  <a:gd name="T5" fmla="*/ 0 h 1016"/>
                  <a:gd name="T6" fmla="*/ 1765 w 2432"/>
                  <a:gd name="T7" fmla="*/ 320 h 1016"/>
                  <a:gd name="T8" fmla="*/ 1563 w 2432"/>
                  <a:gd name="T9" fmla="*/ 393 h 1016"/>
                  <a:gd name="T10" fmla="*/ 1359 w 2432"/>
                  <a:gd name="T11" fmla="*/ 320 h 1016"/>
                  <a:gd name="T12" fmla="*/ 991 w 2432"/>
                  <a:gd name="T13" fmla="*/ 0 h 1016"/>
                  <a:gd name="T14" fmla="*/ 0 w 2432"/>
                  <a:gd name="T15" fmla="*/ 857 h 1016"/>
                  <a:gd name="T16" fmla="*/ 2 w 2432"/>
                  <a:gd name="T17" fmla="*/ 864 h 1016"/>
                  <a:gd name="T18" fmla="*/ 7 w 2432"/>
                  <a:gd name="T19" fmla="*/ 883 h 1016"/>
                  <a:gd name="T20" fmla="*/ 4 w 2432"/>
                  <a:gd name="T21" fmla="*/ 879 h 1016"/>
                  <a:gd name="T22" fmla="*/ 184 w 2432"/>
                  <a:gd name="T23" fmla="*/ 1016 h 1016"/>
                  <a:gd name="T24" fmla="*/ 2350 w 2432"/>
                  <a:gd name="T25" fmla="*/ 1016 h 1016"/>
                  <a:gd name="T26" fmla="*/ 2268 w 2432"/>
                  <a:gd name="T27" fmla="*/ 69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2" h="1016">
                    <a:moveTo>
                      <a:pt x="2268" y="696"/>
                    </a:moveTo>
                    <a:cubicBezTo>
                      <a:pt x="2268" y="527"/>
                      <a:pt x="2330" y="374"/>
                      <a:pt x="2432" y="257"/>
                    </a:cubicBezTo>
                    <a:cubicBezTo>
                      <a:pt x="2135" y="0"/>
                      <a:pt x="2135" y="0"/>
                      <a:pt x="2135" y="0"/>
                    </a:cubicBezTo>
                    <a:cubicBezTo>
                      <a:pt x="1765" y="320"/>
                      <a:pt x="1765" y="320"/>
                      <a:pt x="1765" y="320"/>
                    </a:cubicBezTo>
                    <a:cubicBezTo>
                      <a:pt x="1710" y="368"/>
                      <a:pt x="1637" y="393"/>
                      <a:pt x="1563" y="393"/>
                    </a:cubicBezTo>
                    <a:cubicBezTo>
                      <a:pt x="1489" y="393"/>
                      <a:pt x="1416" y="368"/>
                      <a:pt x="1359" y="320"/>
                    </a:cubicBezTo>
                    <a:cubicBezTo>
                      <a:pt x="991" y="0"/>
                      <a:pt x="991" y="0"/>
                      <a:pt x="991" y="0"/>
                    </a:cubicBezTo>
                    <a:cubicBezTo>
                      <a:pt x="0" y="857"/>
                      <a:pt x="0" y="857"/>
                      <a:pt x="0" y="857"/>
                    </a:cubicBezTo>
                    <a:cubicBezTo>
                      <a:pt x="0" y="859"/>
                      <a:pt x="0" y="862"/>
                      <a:pt x="2" y="864"/>
                    </a:cubicBezTo>
                    <a:cubicBezTo>
                      <a:pt x="3" y="871"/>
                      <a:pt x="4" y="877"/>
                      <a:pt x="7" y="883"/>
                    </a:cubicBezTo>
                    <a:cubicBezTo>
                      <a:pt x="5" y="882"/>
                      <a:pt x="4" y="881"/>
                      <a:pt x="4" y="879"/>
                    </a:cubicBezTo>
                    <a:cubicBezTo>
                      <a:pt x="27" y="959"/>
                      <a:pt x="98" y="1016"/>
                      <a:pt x="184" y="1016"/>
                    </a:cubicBezTo>
                    <a:cubicBezTo>
                      <a:pt x="2350" y="1016"/>
                      <a:pt x="2350" y="1016"/>
                      <a:pt x="2350" y="1016"/>
                    </a:cubicBezTo>
                    <a:cubicBezTo>
                      <a:pt x="2298" y="921"/>
                      <a:pt x="2268" y="812"/>
                      <a:pt x="2268" y="69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70">
                <a:extLst>
                  <a:ext uri="{FF2B5EF4-FFF2-40B4-BE49-F238E27FC236}">
                    <a16:creationId xmlns:a16="http://schemas.microsoft.com/office/drawing/2014/main" id="{D32E7705-EA31-4B78-B83C-C47C3F2A9C4E}"/>
                  </a:ext>
                </a:extLst>
              </p:cNvPr>
              <p:cNvSpPr>
                <a:spLocks/>
              </p:cNvSpPr>
              <p:nvPr/>
            </p:nvSpPr>
            <p:spPr bwMode="auto">
              <a:xfrm>
                <a:off x="1068" y="835"/>
                <a:ext cx="112" cy="127"/>
              </a:xfrm>
              <a:custGeom>
                <a:avLst/>
                <a:gdLst>
                  <a:gd name="T0" fmla="*/ 730 w 928"/>
                  <a:gd name="T1" fmla="*/ 889 h 1056"/>
                  <a:gd name="T2" fmla="*/ 928 w 928"/>
                  <a:gd name="T3" fmla="*/ 921 h 1056"/>
                  <a:gd name="T4" fmla="*/ 928 w 928"/>
                  <a:gd name="T5" fmla="*/ 0 h 1056"/>
                  <a:gd name="T6" fmla="*/ 0 w 928"/>
                  <a:gd name="T7" fmla="*/ 804 h 1056"/>
                  <a:gd name="T8" fmla="*/ 291 w 928"/>
                  <a:gd name="T9" fmla="*/ 1056 h 1056"/>
                  <a:gd name="T10" fmla="*/ 730 w 928"/>
                  <a:gd name="T11" fmla="*/ 889 h 1056"/>
                </a:gdLst>
                <a:ahLst/>
                <a:cxnLst>
                  <a:cxn ang="0">
                    <a:pos x="T0" y="T1"/>
                  </a:cxn>
                  <a:cxn ang="0">
                    <a:pos x="T2" y="T3"/>
                  </a:cxn>
                  <a:cxn ang="0">
                    <a:pos x="T4" y="T5"/>
                  </a:cxn>
                  <a:cxn ang="0">
                    <a:pos x="T6" y="T7"/>
                  </a:cxn>
                  <a:cxn ang="0">
                    <a:pos x="T8" y="T9"/>
                  </a:cxn>
                  <a:cxn ang="0">
                    <a:pos x="T10" y="T11"/>
                  </a:cxn>
                </a:cxnLst>
                <a:rect l="0" t="0" r="r" b="b"/>
                <a:pathLst>
                  <a:path w="928" h="1056">
                    <a:moveTo>
                      <a:pt x="730" y="889"/>
                    </a:moveTo>
                    <a:cubicBezTo>
                      <a:pt x="799" y="889"/>
                      <a:pt x="866" y="901"/>
                      <a:pt x="928" y="921"/>
                    </a:cubicBezTo>
                    <a:cubicBezTo>
                      <a:pt x="928" y="0"/>
                      <a:pt x="928" y="0"/>
                      <a:pt x="928" y="0"/>
                    </a:cubicBezTo>
                    <a:cubicBezTo>
                      <a:pt x="0" y="804"/>
                      <a:pt x="0" y="804"/>
                      <a:pt x="0" y="804"/>
                    </a:cubicBezTo>
                    <a:cubicBezTo>
                      <a:pt x="291" y="1056"/>
                      <a:pt x="291" y="1056"/>
                      <a:pt x="291" y="1056"/>
                    </a:cubicBezTo>
                    <a:cubicBezTo>
                      <a:pt x="409" y="953"/>
                      <a:pt x="561" y="889"/>
                      <a:pt x="730" y="8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1" name="Freeform 71">
                <a:extLst>
                  <a:ext uri="{FF2B5EF4-FFF2-40B4-BE49-F238E27FC236}">
                    <a16:creationId xmlns:a16="http://schemas.microsoft.com/office/drawing/2014/main" id="{5E7892D7-C192-41A0-AFE8-318CA9032424}"/>
                  </a:ext>
                </a:extLst>
              </p:cNvPr>
              <p:cNvSpPr>
                <a:spLocks noEditPoints="1"/>
              </p:cNvSpPr>
              <p:nvPr/>
            </p:nvSpPr>
            <p:spPr bwMode="auto">
              <a:xfrm>
                <a:off x="1082" y="947"/>
                <a:ext cx="149" cy="150"/>
              </a:xfrm>
              <a:custGeom>
                <a:avLst/>
                <a:gdLst>
                  <a:gd name="T0" fmla="*/ 620 w 1240"/>
                  <a:gd name="T1" fmla="*/ 0 h 1248"/>
                  <a:gd name="T2" fmla="*/ 0 w 1240"/>
                  <a:gd name="T3" fmla="*/ 625 h 1248"/>
                  <a:gd name="T4" fmla="*/ 620 w 1240"/>
                  <a:gd name="T5" fmla="*/ 1248 h 1248"/>
                  <a:gd name="T6" fmla="*/ 1240 w 1240"/>
                  <a:gd name="T7" fmla="*/ 625 h 1248"/>
                  <a:gd name="T8" fmla="*/ 620 w 1240"/>
                  <a:gd name="T9" fmla="*/ 0 h 1248"/>
                  <a:gd name="T10" fmla="*/ 917 w 1240"/>
                  <a:gd name="T11" fmla="*/ 854 h 1248"/>
                  <a:gd name="T12" fmla="*/ 828 w 1240"/>
                  <a:gd name="T13" fmla="*/ 945 h 1248"/>
                  <a:gd name="T14" fmla="*/ 413 w 1240"/>
                  <a:gd name="T15" fmla="*/ 945 h 1248"/>
                  <a:gd name="T16" fmla="*/ 323 w 1240"/>
                  <a:gd name="T17" fmla="*/ 854 h 1248"/>
                  <a:gd name="T18" fmla="*/ 323 w 1240"/>
                  <a:gd name="T19" fmla="*/ 616 h 1248"/>
                  <a:gd name="T20" fmla="*/ 394 w 1240"/>
                  <a:gd name="T21" fmla="*/ 528 h 1248"/>
                  <a:gd name="T22" fmla="*/ 393 w 1240"/>
                  <a:gd name="T23" fmla="*/ 505 h 1248"/>
                  <a:gd name="T24" fmla="*/ 393 w 1240"/>
                  <a:gd name="T25" fmla="*/ 381 h 1248"/>
                  <a:gd name="T26" fmla="*/ 584 w 1240"/>
                  <a:gd name="T27" fmla="*/ 187 h 1248"/>
                  <a:gd name="T28" fmla="*/ 657 w 1240"/>
                  <a:gd name="T29" fmla="*/ 187 h 1248"/>
                  <a:gd name="T30" fmla="*/ 848 w 1240"/>
                  <a:gd name="T31" fmla="*/ 381 h 1248"/>
                  <a:gd name="T32" fmla="*/ 848 w 1240"/>
                  <a:gd name="T33" fmla="*/ 505 h 1248"/>
                  <a:gd name="T34" fmla="*/ 847 w 1240"/>
                  <a:gd name="T35" fmla="*/ 529 h 1248"/>
                  <a:gd name="T36" fmla="*/ 917 w 1240"/>
                  <a:gd name="T37" fmla="*/ 616 h 1248"/>
                  <a:gd name="T38" fmla="*/ 917 w 1240"/>
                  <a:gd name="T39" fmla="*/ 85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0" h="1248">
                    <a:moveTo>
                      <a:pt x="620" y="0"/>
                    </a:moveTo>
                    <a:cubicBezTo>
                      <a:pt x="278" y="0"/>
                      <a:pt x="0" y="280"/>
                      <a:pt x="0" y="625"/>
                    </a:cubicBezTo>
                    <a:cubicBezTo>
                      <a:pt x="0" y="969"/>
                      <a:pt x="278" y="1248"/>
                      <a:pt x="620" y="1248"/>
                    </a:cubicBezTo>
                    <a:cubicBezTo>
                      <a:pt x="962" y="1248"/>
                      <a:pt x="1240" y="969"/>
                      <a:pt x="1240" y="625"/>
                    </a:cubicBezTo>
                    <a:cubicBezTo>
                      <a:pt x="1240" y="280"/>
                      <a:pt x="962" y="0"/>
                      <a:pt x="620" y="0"/>
                    </a:cubicBezTo>
                    <a:close/>
                    <a:moveTo>
                      <a:pt x="917" y="854"/>
                    </a:moveTo>
                    <a:cubicBezTo>
                      <a:pt x="917" y="905"/>
                      <a:pt x="877" y="945"/>
                      <a:pt x="828" y="945"/>
                    </a:cubicBezTo>
                    <a:cubicBezTo>
                      <a:pt x="828" y="945"/>
                      <a:pt x="828" y="945"/>
                      <a:pt x="413" y="945"/>
                    </a:cubicBezTo>
                    <a:cubicBezTo>
                      <a:pt x="363" y="945"/>
                      <a:pt x="323" y="905"/>
                      <a:pt x="323" y="854"/>
                    </a:cubicBezTo>
                    <a:cubicBezTo>
                      <a:pt x="323" y="854"/>
                      <a:pt x="323" y="854"/>
                      <a:pt x="323" y="616"/>
                    </a:cubicBezTo>
                    <a:cubicBezTo>
                      <a:pt x="323" y="573"/>
                      <a:pt x="353" y="537"/>
                      <a:pt x="394" y="528"/>
                    </a:cubicBezTo>
                    <a:cubicBezTo>
                      <a:pt x="393" y="521"/>
                      <a:pt x="393" y="513"/>
                      <a:pt x="393" y="505"/>
                    </a:cubicBezTo>
                    <a:cubicBezTo>
                      <a:pt x="393" y="505"/>
                      <a:pt x="393" y="505"/>
                      <a:pt x="393" y="381"/>
                    </a:cubicBezTo>
                    <a:cubicBezTo>
                      <a:pt x="393" y="274"/>
                      <a:pt x="478" y="187"/>
                      <a:pt x="584" y="187"/>
                    </a:cubicBezTo>
                    <a:cubicBezTo>
                      <a:pt x="584" y="187"/>
                      <a:pt x="584" y="187"/>
                      <a:pt x="657" y="187"/>
                    </a:cubicBezTo>
                    <a:cubicBezTo>
                      <a:pt x="763" y="187"/>
                      <a:pt x="848" y="274"/>
                      <a:pt x="848" y="381"/>
                    </a:cubicBezTo>
                    <a:cubicBezTo>
                      <a:pt x="848" y="381"/>
                      <a:pt x="848" y="381"/>
                      <a:pt x="848" y="505"/>
                    </a:cubicBezTo>
                    <a:cubicBezTo>
                      <a:pt x="848" y="513"/>
                      <a:pt x="848" y="521"/>
                      <a:pt x="847" y="529"/>
                    </a:cubicBezTo>
                    <a:cubicBezTo>
                      <a:pt x="887" y="538"/>
                      <a:pt x="917" y="573"/>
                      <a:pt x="917" y="616"/>
                    </a:cubicBezTo>
                    <a:cubicBezTo>
                      <a:pt x="917" y="616"/>
                      <a:pt x="917" y="616"/>
                      <a:pt x="917" y="85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2" name="Freeform 72">
                <a:extLst>
                  <a:ext uri="{FF2B5EF4-FFF2-40B4-BE49-F238E27FC236}">
                    <a16:creationId xmlns:a16="http://schemas.microsoft.com/office/drawing/2014/main" id="{5E2C2BED-C691-4A7C-98F1-A4174654A39C}"/>
                  </a:ext>
                </a:extLst>
              </p:cNvPr>
              <p:cNvSpPr>
                <a:spLocks/>
              </p:cNvSpPr>
              <p:nvPr/>
            </p:nvSpPr>
            <p:spPr bwMode="auto">
              <a:xfrm>
                <a:off x="1147" y="1018"/>
                <a:ext cx="17" cy="32"/>
              </a:xfrm>
              <a:custGeom>
                <a:avLst/>
                <a:gdLst>
                  <a:gd name="T0" fmla="*/ 88 w 144"/>
                  <a:gd name="T1" fmla="*/ 6 h 272"/>
                  <a:gd name="T2" fmla="*/ 13 w 144"/>
                  <a:gd name="T3" fmla="*/ 47 h 272"/>
                  <a:gd name="T4" fmla="*/ 35 w 144"/>
                  <a:gd name="T5" fmla="*/ 133 h 272"/>
                  <a:gd name="T6" fmla="*/ 42 w 144"/>
                  <a:gd name="T7" fmla="*/ 147 h 272"/>
                  <a:gd name="T8" fmla="*/ 42 w 144"/>
                  <a:gd name="T9" fmla="*/ 237 h 272"/>
                  <a:gd name="T10" fmla="*/ 76 w 144"/>
                  <a:gd name="T11" fmla="*/ 272 h 272"/>
                  <a:gd name="T12" fmla="*/ 110 w 144"/>
                  <a:gd name="T13" fmla="*/ 237 h 272"/>
                  <a:gd name="T14" fmla="*/ 110 w 144"/>
                  <a:gd name="T15" fmla="*/ 147 h 272"/>
                  <a:gd name="T16" fmla="*/ 116 w 144"/>
                  <a:gd name="T17" fmla="*/ 131 h 272"/>
                  <a:gd name="T18" fmla="*/ 144 w 144"/>
                  <a:gd name="T19" fmla="*/ 75 h 272"/>
                  <a:gd name="T20" fmla="*/ 88 w 144"/>
                  <a:gd name="T21"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72">
                    <a:moveTo>
                      <a:pt x="88" y="6"/>
                    </a:moveTo>
                    <a:cubicBezTo>
                      <a:pt x="58" y="0"/>
                      <a:pt x="26" y="17"/>
                      <a:pt x="13" y="47"/>
                    </a:cubicBezTo>
                    <a:cubicBezTo>
                      <a:pt x="0" y="77"/>
                      <a:pt x="9" y="111"/>
                      <a:pt x="35" y="133"/>
                    </a:cubicBezTo>
                    <a:cubicBezTo>
                      <a:pt x="40" y="135"/>
                      <a:pt x="42" y="140"/>
                      <a:pt x="42" y="147"/>
                    </a:cubicBezTo>
                    <a:cubicBezTo>
                      <a:pt x="42" y="177"/>
                      <a:pt x="42" y="207"/>
                      <a:pt x="42" y="237"/>
                    </a:cubicBezTo>
                    <a:cubicBezTo>
                      <a:pt x="42" y="257"/>
                      <a:pt x="57" y="272"/>
                      <a:pt x="76" y="272"/>
                    </a:cubicBezTo>
                    <a:cubicBezTo>
                      <a:pt x="94" y="272"/>
                      <a:pt x="110" y="257"/>
                      <a:pt x="110" y="237"/>
                    </a:cubicBezTo>
                    <a:cubicBezTo>
                      <a:pt x="110" y="207"/>
                      <a:pt x="110" y="177"/>
                      <a:pt x="110" y="147"/>
                    </a:cubicBezTo>
                    <a:cubicBezTo>
                      <a:pt x="110" y="140"/>
                      <a:pt x="112" y="135"/>
                      <a:pt x="116" y="131"/>
                    </a:cubicBezTo>
                    <a:cubicBezTo>
                      <a:pt x="135" y="118"/>
                      <a:pt x="144" y="99"/>
                      <a:pt x="144" y="75"/>
                    </a:cubicBezTo>
                    <a:cubicBezTo>
                      <a:pt x="144" y="41"/>
                      <a:pt x="121" y="13"/>
                      <a:pt x="88" y="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3" name="Freeform 73">
                <a:extLst>
                  <a:ext uri="{FF2B5EF4-FFF2-40B4-BE49-F238E27FC236}">
                    <a16:creationId xmlns:a16="http://schemas.microsoft.com/office/drawing/2014/main" id="{F8EF9CEB-6A00-4936-BCCF-6E82CB88B44F}"/>
                  </a:ext>
                </a:extLst>
              </p:cNvPr>
              <p:cNvSpPr>
                <a:spLocks/>
              </p:cNvSpPr>
              <p:nvPr/>
            </p:nvSpPr>
            <p:spPr bwMode="auto">
              <a:xfrm>
                <a:off x="1140" y="981"/>
                <a:ext cx="32" cy="29"/>
              </a:xfrm>
              <a:custGeom>
                <a:avLst/>
                <a:gdLst>
                  <a:gd name="T0" fmla="*/ 169 w 264"/>
                  <a:gd name="T1" fmla="*/ 0 h 240"/>
                  <a:gd name="T2" fmla="*/ 96 w 264"/>
                  <a:gd name="T3" fmla="*/ 0 h 240"/>
                  <a:gd name="T4" fmla="*/ 0 w 264"/>
                  <a:gd name="T5" fmla="*/ 96 h 240"/>
                  <a:gd name="T6" fmla="*/ 0 w 264"/>
                  <a:gd name="T7" fmla="*/ 220 h 240"/>
                  <a:gd name="T8" fmla="*/ 2 w 264"/>
                  <a:gd name="T9" fmla="*/ 240 h 240"/>
                  <a:gd name="T10" fmla="*/ 262 w 264"/>
                  <a:gd name="T11" fmla="*/ 240 h 240"/>
                  <a:gd name="T12" fmla="*/ 264 w 264"/>
                  <a:gd name="T13" fmla="*/ 220 h 240"/>
                  <a:gd name="T14" fmla="*/ 264 w 264"/>
                  <a:gd name="T15" fmla="*/ 96 h 240"/>
                  <a:gd name="T16" fmla="*/ 169 w 264"/>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40">
                    <a:moveTo>
                      <a:pt x="169" y="0"/>
                    </a:moveTo>
                    <a:cubicBezTo>
                      <a:pt x="169" y="0"/>
                      <a:pt x="169" y="0"/>
                      <a:pt x="96" y="0"/>
                    </a:cubicBezTo>
                    <a:cubicBezTo>
                      <a:pt x="44" y="0"/>
                      <a:pt x="0" y="43"/>
                      <a:pt x="0" y="96"/>
                    </a:cubicBezTo>
                    <a:cubicBezTo>
                      <a:pt x="0" y="96"/>
                      <a:pt x="0" y="96"/>
                      <a:pt x="0" y="220"/>
                    </a:cubicBezTo>
                    <a:cubicBezTo>
                      <a:pt x="0" y="227"/>
                      <a:pt x="0" y="235"/>
                      <a:pt x="2" y="240"/>
                    </a:cubicBezTo>
                    <a:cubicBezTo>
                      <a:pt x="2" y="240"/>
                      <a:pt x="2" y="240"/>
                      <a:pt x="262" y="240"/>
                    </a:cubicBezTo>
                    <a:cubicBezTo>
                      <a:pt x="263" y="235"/>
                      <a:pt x="264" y="227"/>
                      <a:pt x="264" y="220"/>
                    </a:cubicBezTo>
                    <a:cubicBezTo>
                      <a:pt x="264" y="96"/>
                      <a:pt x="264" y="96"/>
                      <a:pt x="264" y="96"/>
                    </a:cubicBezTo>
                    <a:cubicBezTo>
                      <a:pt x="264" y="43"/>
                      <a:pt x="221" y="0"/>
                      <a:pt x="16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4" name="Textfeld 223">
              <a:extLst>
                <a:ext uri="{FF2B5EF4-FFF2-40B4-BE49-F238E27FC236}">
                  <a16:creationId xmlns:a16="http://schemas.microsoft.com/office/drawing/2014/main" id="{88233D41-F98F-46AC-9E51-80DA4FAB16A2}"/>
                </a:ext>
              </a:extLst>
            </p:cNvPr>
            <p:cNvSpPr txBox="1"/>
            <p:nvPr/>
          </p:nvSpPr>
          <p:spPr>
            <a:xfrm>
              <a:off x="6461666" y="5240212"/>
              <a:ext cx="521935" cy="24369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Secret</a:t>
              </a:r>
            </a:p>
          </p:txBody>
        </p:sp>
      </p:grpSp>
      <p:sp>
        <p:nvSpPr>
          <p:cNvPr id="227" name="Inhaltsplatzhalter 2">
            <a:extLst>
              <a:ext uri="{FF2B5EF4-FFF2-40B4-BE49-F238E27FC236}">
                <a16:creationId xmlns:a16="http://schemas.microsoft.com/office/drawing/2014/main" id="{F054F19B-B4CC-429D-B295-2F4421B70577}"/>
              </a:ext>
            </a:extLst>
          </p:cNvPr>
          <p:cNvSpPr txBox="1">
            <a:spLocks/>
          </p:cNvSpPr>
          <p:nvPr/>
        </p:nvSpPr>
        <p:spPr>
          <a:xfrm>
            <a:off x="6184002" y="5028628"/>
            <a:ext cx="5646047" cy="1235756"/>
          </a:xfrm>
          <a:prstGeom prst="rect">
            <a:avLst/>
          </a:prstGeom>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buNone/>
            </a:pPr>
            <a:r>
              <a:rPr lang="en-US" sz="1300" i="1" dirty="0">
                <a:latin typeface="Open Sans" panose="020B0606030504020204" pitchFamily="34" charset="0"/>
                <a:ea typeface="Open Sans" panose="020B0606030504020204" pitchFamily="34" charset="0"/>
                <a:cs typeface="Open Sans" panose="020B0606030504020204" pitchFamily="34" charset="0"/>
              </a:rPr>
              <a:t>The Proof…</a:t>
            </a:r>
          </a:p>
          <a:p>
            <a:r>
              <a:rPr lang="en-US" sz="1300" i="1" dirty="0">
                <a:latin typeface="Open Sans" panose="020B0606030504020204" pitchFamily="34" charset="0"/>
                <a:ea typeface="Open Sans" panose="020B0606030504020204" pitchFamily="34" charset="0"/>
                <a:cs typeface="Open Sans" panose="020B0606030504020204" pitchFamily="34" charset="0"/>
              </a:rPr>
              <a:t>…is </a:t>
            </a:r>
            <a:r>
              <a:rPr lang="en-US" sz="1300" b="1" i="1" dirty="0">
                <a:latin typeface="Open Sans" panose="020B0606030504020204" pitchFamily="34" charset="0"/>
                <a:ea typeface="Open Sans" panose="020B0606030504020204" pitchFamily="34" charset="0"/>
                <a:cs typeface="Open Sans" panose="020B0606030504020204" pitchFamily="34" charset="0"/>
              </a:rPr>
              <a:t>complete: </a:t>
            </a:r>
            <a:r>
              <a:rPr lang="en-US" sz="1300" i="1" dirty="0">
                <a:latin typeface="Open Sans" panose="020B0606030504020204" pitchFamily="34" charset="0"/>
                <a:ea typeface="Open Sans" panose="020B0606030504020204" pitchFamily="34" charset="0"/>
                <a:cs typeface="Open Sans" panose="020B0606030504020204" pitchFamily="34" charset="0"/>
              </a:rPr>
              <a:t>every true claim will convince an honest verifier</a:t>
            </a:r>
          </a:p>
          <a:p>
            <a:r>
              <a:rPr lang="en-US" sz="1300" i="1" dirty="0">
                <a:latin typeface="Open Sans" panose="020B0606030504020204" pitchFamily="34" charset="0"/>
                <a:ea typeface="Open Sans" panose="020B0606030504020204" pitchFamily="34" charset="0"/>
                <a:cs typeface="Open Sans" panose="020B0606030504020204" pitchFamily="34" charset="0"/>
              </a:rPr>
              <a:t>…is </a:t>
            </a:r>
            <a:r>
              <a:rPr lang="en-US" sz="1300" b="1" i="1" dirty="0">
                <a:latin typeface="Open Sans" panose="020B0606030504020204" pitchFamily="34" charset="0"/>
                <a:ea typeface="Open Sans" panose="020B0606030504020204" pitchFamily="34" charset="0"/>
                <a:cs typeface="Open Sans" panose="020B0606030504020204" pitchFamily="34" charset="0"/>
              </a:rPr>
              <a:t>sound</a:t>
            </a:r>
            <a:r>
              <a:rPr lang="en-US" sz="1300" i="1" dirty="0">
                <a:latin typeface="Open Sans" panose="020B0606030504020204" pitchFamily="34" charset="0"/>
                <a:ea typeface="Open Sans" panose="020B0606030504020204" pitchFamily="34" charset="0"/>
                <a:cs typeface="Open Sans" panose="020B0606030504020204" pitchFamily="34" charset="0"/>
              </a:rPr>
              <a:t>: a false claim will not convince an honest verifier</a:t>
            </a:r>
            <a:r>
              <a:rPr lang="en-US" sz="1300" b="1" i="1" dirty="0">
                <a:latin typeface="Open Sans" panose="020B0606030504020204" pitchFamily="34" charset="0"/>
                <a:ea typeface="Open Sans" panose="020B0606030504020204" pitchFamily="34" charset="0"/>
                <a:cs typeface="Open Sans" panose="020B0606030504020204" pitchFamily="34" charset="0"/>
              </a:rPr>
              <a:t> </a:t>
            </a:r>
          </a:p>
          <a:p>
            <a:r>
              <a:rPr lang="en-US" sz="1300" i="1" dirty="0">
                <a:latin typeface="Open Sans" panose="020B0606030504020204" pitchFamily="34" charset="0"/>
                <a:ea typeface="Open Sans" panose="020B0606030504020204" pitchFamily="34" charset="0"/>
                <a:cs typeface="Open Sans" panose="020B0606030504020204" pitchFamily="34" charset="0"/>
              </a:rPr>
              <a:t>…reveals </a:t>
            </a:r>
            <a:r>
              <a:rPr lang="en-US" sz="1300" b="1" i="1" dirty="0">
                <a:latin typeface="Open Sans" panose="020B0606030504020204" pitchFamily="34" charset="0"/>
                <a:ea typeface="Open Sans" panose="020B0606030504020204" pitchFamily="34" charset="0"/>
                <a:cs typeface="Open Sans" panose="020B0606030504020204" pitchFamily="34" charset="0"/>
              </a:rPr>
              <a:t>zero knowledge</a:t>
            </a:r>
            <a:r>
              <a:rPr lang="en-US" sz="1300" i="1" dirty="0">
                <a:latin typeface="Open Sans" panose="020B0606030504020204" pitchFamily="34" charset="0"/>
                <a:ea typeface="Open Sans" panose="020B0606030504020204" pitchFamily="34" charset="0"/>
                <a:cs typeface="Open Sans" panose="020B0606030504020204" pitchFamily="34" charset="0"/>
              </a:rPr>
              <a:t>: the proof does not leak the secret</a:t>
            </a:r>
          </a:p>
          <a:p>
            <a:endParaRPr lang="en-US" sz="13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Fußzeilenplatzhalter 2">
            <a:extLst>
              <a:ext uri="{FF2B5EF4-FFF2-40B4-BE49-F238E27FC236}">
                <a16:creationId xmlns:a16="http://schemas.microsoft.com/office/drawing/2014/main" id="{56F2E0C4-6A95-469F-B930-1F14611B3E2F}"/>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39239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2B1A50D-D60B-46A5-AC97-EE42BF0485E7}"/>
              </a:ext>
            </a:extLst>
          </p:cNvPr>
          <p:cNvGraphicFramePr>
            <a:graphicFrameLocks noChangeAspect="1"/>
          </p:cNvGraphicFramePr>
          <p:nvPr>
            <p:custDataLst>
              <p:tags r:id="rId2"/>
            </p:custDataLst>
            <p:extLst>
              <p:ext uri="{D42A27DB-BD31-4B8C-83A1-F6EECF244321}">
                <p14:modId xmlns:p14="http://schemas.microsoft.com/office/powerpoint/2010/main" val="102024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08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5BA80A8-AD72-4399-A480-D68E26A7480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ECCD365E-AFA1-48D4-90B6-50C500C12092}"/>
              </a:ext>
            </a:extLst>
          </p:cNvPr>
          <p:cNvSpPr>
            <a:spLocks noGrp="1"/>
          </p:cNvSpPr>
          <p:nvPr>
            <p:ph sz="quarter" idx="13"/>
          </p:nvPr>
        </p:nvSpPr>
        <p:spPr>
          <a:xfrm>
            <a:off x="360000" y="884238"/>
            <a:ext cx="5641314"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order to agree upon “one truth” in the distributed network, a </a:t>
            </a:r>
            <a:r>
              <a:rPr lang="en-US" sz="1300" b="1" dirty="0">
                <a:latin typeface="Open Sans" panose="020B0606030504020204" pitchFamily="34" charset="0"/>
                <a:ea typeface="Open Sans" panose="020B0606030504020204" pitchFamily="34" charset="0"/>
                <a:cs typeface="Open Sans" panose="020B0606030504020204" pitchFamily="34" charset="0"/>
              </a:rPr>
              <a:t>consensus protocol </a:t>
            </a:r>
            <a:r>
              <a:rPr lang="en-US" sz="1300" dirty="0">
                <a:latin typeface="Open Sans" panose="020B0606030504020204" pitchFamily="34" charset="0"/>
                <a:ea typeface="Open Sans" panose="020B0606030504020204" pitchFamily="34" charset="0"/>
                <a:cs typeface="Open Sans" panose="020B0606030504020204" pitchFamily="34" charset="0"/>
              </a:rPr>
              <a:t>is required. </a:t>
            </a:r>
          </a:p>
          <a:p>
            <a:r>
              <a:rPr lang="en-US" sz="1300" dirty="0">
                <a:latin typeface="Open Sans" panose="020B0606030504020204" pitchFamily="34" charset="0"/>
                <a:ea typeface="Open Sans" panose="020B0606030504020204" pitchFamily="34" charset="0"/>
                <a:cs typeface="Open Sans" panose="020B0606030504020204" pitchFamily="34" charset="0"/>
              </a:rPr>
              <a:t>A consensus algorithm needs to possess the following </a:t>
            </a:r>
            <a:r>
              <a:rPr lang="en-US" sz="1300" b="1" dirty="0">
                <a:latin typeface="Open Sans" panose="020B0606030504020204" pitchFamily="34" charset="0"/>
                <a:ea typeface="Open Sans" panose="020B0606030504020204" pitchFamily="34" charset="0"/>
                <a:cs typeface="Open Sans" panose="020B0606030504020204" pitchFamily="34" charset="0"/>
              </a:rPr>
              <a:t>properties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Termination (finality): </a:t>
            </a:r>
            <a:r>
              <a:rPr lang="en-US" sz="1300" dirty="0">
                <a:latin typeface="Open Sans" panose="020B0606030504020204" pitchFamily="34" charset="0"/>
                <a:ea typeface="Open Sans" panose="020B0606030504020204" pitchFamily="34" charset="0"/>
                <a:cs typeface="Open Sans" panose="020B0606030504020204" pitchFamily="34" charset="0"/>
              </a:rPr>
              <a:t>the algorithm terminates </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Agreement:</a:t>
            </a:r>
            <a:r>
              <a:rPr lang="en-US" sz="1300" dirty="0">
                <a:latin typeface="Open Sans" panose="020B0606030504020204" pitchFamily="34" charset="0"/>
                <a:ea typeface="Open Sans" panose="020B0606030504020204" pitchFamily="34" charset="0"/>
                <a:cs typeface="Open Sans" panose="020B0606030504020204" pitchFamily="34" charset="0"/>
              </a:rPr>
              <a:t> all nodes agree on the same value</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Validity:</a:t>
            </a:r>
            <a:r>
              <a:rPr lang="en-US" sz="1300" dirty="0">
                <a:latin typeface="Open Sans" panose="020B0606030504020204" pitchFamily="34" charset="0"/>
                <a:ea typeface="Open Sans" panose="020B0606030504020204" pitchFamily="34" charset="0"/>
                <a:cs typeface="Open Sans" panose="020B0606030504020204" pitchFamily="34" charset="0"/>
              </a:rPr>
              <a:t> the agreed upon value makes sense</a:t>
            </a:r>
          </a:p>
          <a:p>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fault-tolerant distributed networks</a:t>
            </a:r>
            <a:r>
              <a:rPr lang="en-US" sz="1300" dirty="0">
                <a:latin typeface="Open Sans" panose="020B0606030504020204" pitchFamily="34" charset="0"/>
                <a:ea typeface="Open Sans" panose="020B0606030504020204" pitchFamily="34" charset="0"/>
                <a:cs typeface="Open Sans" panose="020B0606030504020204" pitchFamily="34" charset="0"/>
              </a:rPr>
              <a:t>, these properties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cannot be achieved simultaneously (FLP impossibility). </a:t>
            </a:r>
          </a:p>
          <a:p>
            <a:r>
              <a:rPr lang="en-US" sz="1300" dirty="0">
                <a:latin typeface="Open Sans" panose="020B0606030504020204" pitchFamily="34" charset="0"/>
                <a:ea typeface="Open Sans" panose="020B0606030504020204" pitchFamily="34" charset="0"/>
                <a:cs typeface="Open Sans" panose="020B0606030504020204" pitchFamily="34" charset="0"/>
              </a:rPr>
              <a:t>By </a:t>
            </a:r>
            <a:r>
              <a:rPr lang="en-US" sz="1300" b="1" dirty="0">
                <a:latin typeface="Open Sans" panose="020B0606030504020204" pitchFamily="34" charset="0"/>
                <a:ea typeface="Open Sans" panose="020B0606030504020204" pitchFamily="34" charset="0"/>
                <a:cs typeface="Open Sans" panose="020B0606030504020204" pitchFamily="34" charset="0"/>
              </a:rPr>
              <a:t>abandoning the termination requirement </a:t>
            </a:r>
            <a:r>
              <a:rPr lang="en-US" sz="1300" dirty="0">
                <a:latin typeface="Open Sans" panose="020B0606030504020204" pitchFamily="34" charset="0"/>
                <a:ea typeface="Open Sans" panose="020B0606030504020204" pitchFamily="34" charset="0"/>
                <a:cs typeface="Open Sans" panose="020B0606030504020204" pitchFamily="34" charset="0"/>
              </a:rPr>
              <a:t>(finality becomes probabilistic), consensus protocols for blockchains become </a:t>
            </a:r>
            <a:r>
              <a:rPr lang="en-US" sz="1300" b="1" dirty="0">
                <a:latin typeface="Open Sans" panose="020B0606030504020204" pitchFamily="34" charset="0"/>
                <a:ea typeface="Open Sans" panose="020B0606030504020204" pitchFamily="34" charset="0"/>
                <a:cs typeface="Open Sans" panose="020B0606030504020204" pitchFamily="34" charset="0"/>
              </a:rPr>
              <a:t>semi-algorithms</a:t>
            </a:r>
            <a:r>
              <a:rPr lang="en-US" sz="1300" dirty="0">
                <a:latin typeface="Open Sans" panose="020B0606030504020204" pitchFamily="34" charset="0"/>
                <a:ea typeface="Open Sans" panose="020B0606030504020204" pitchFamily="34" charset="0"/>
                <a:cs typeface="Open Sans" panose="020B0606030504020204" pitchFamily="34" charset="0"/>
              </a:rPr>
              <a:t>, resulting in the possibility of multiple “current state” versions of the blockchain across the network that evolve over time.</a:t>
            </a:r>
          </a:p>
          <a:p>
            <a:r>
              <a:rPr lang="en-US" sz="1300" dirty="0">
                <a:latin typeface="Open Sans" panose="020B0606030504020204" pitchFamily="34" charset="0"/>
                <a:ea typeface="Open Sans" panose="020B0606030504020204" pitchFamily="34" charset="0"/>
                <a:cs typeface="Open Sans" panose="020B0606030504020204" pitchFamily="34" charset="0"/>
              </a:rPr>
              <a:t>In a </a:t>
            </a:r>
            <a:r>
              <a:rPr lang="en-US" sz="1300" b="1" dirty="0">
                <a:latin typeface="Open Sans" panose="020B0606030504020204" pitchFamily="34" charset="0"/>
                <a:ea typeface="Open Sans" panose="020B0606030504020204" pitchFamily="34" charset="0"/>
                <a:cs typeface="Open Sans" panose="020B0606030504020204" pitchFamily="34" charset="0"/>
              </a:rPr>
              <a:t>Sybil attack </a:t>
            </a:r>
            <a:r>
              <a:rPr lang="en-US" sz="1300" dirty="0">
                <a:latin typeface="Open Sans" panose="020B0606030504020204" pitchFamily="34" charset="0"/>
                <a:ea typeface="Open Sans" panose="020B0606030504020204" pitchFamily="34" charset="0"/>
                <a:cs typeface="Open Sans" panose="020B0606030504020204" pitchFamily="34" charset="0"/>
              </a:rPr>
              <a:t>an attacker</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exploits this by creating fake nodes that convince the network of a wrong version of the “current state”.</a:t>
            </a:r>
          </a:p>
          <a:p>
            <a:r>
              <a:rPr lang="en-US" sz="1300" dirty="0">
                <a:latin typeface="Open Sans" panose="020B0606030504020204" pitchFamily="34" charset="0"/>
                <a:ea typeface="Open Sans" panose="020B0606030504020204" pitchFamily="34" charset="0"/>
                <a:cs typeface="Open Sans" panose="020B0606030504020204" pitchFamily="34" charset="0"/>
              </a:rPr>
              <a:t>To prevent this, </a:t>
            </a:r>
            <a:r>
              <a:rPr lang="en-US" sz="1300" b="1" dirty="0">
                <a:latin typeface="Open Sans" panose="020B0606030504020204" pitchFamily="34" charset="0"/>
                <a:ea typeface="Open Sans" panose="020B0606030504020204" pitchFamily="34" charset="0"/>
                <a:cs typeface="Open Sans" panose="020B0606030504020204" pitchFamily="34" charset="0"/>
              </a:rPr>
              <a:t>Sybil control mechanisms </a:t>
            </a:r>
            <a:r>
              <a:rPr lang="en-US" sz="1300" dirty="0">
                <a:latin typeface="Open Sans" panose="020B0606030504020204" pitchFamily="34" charset="0"/>
                <a:ea typeface="Open Sans" panose="020B0606030504020204" pitchFamily="34" charset="0"/>
                <a:cs typeface="Open Sans" panose="020B0606030504020204" pitchFamily="34" charset="0"/>
              </a:rPr>
              <a:t>such as </a:t>
            </a:r>
            <a:r>
              <a:rPr lang="en-US" sz="1300" b="1" dirty="0">
                <a:latin typeface="Open Sans" panose="020B0606030504020204" pitchFamily="34" charset="0"/>
                <a:ea typeface="Open Sans" panose="020B0606030504020204" pitchFamily="34" charset="0"/>
                <a:cs typeface="Open Sans" panose="020B0606030504020204" pitchFamily="34" charset="0"/>
              </a:rPr>
              <a:t>Proof-of-Work (</a:t>
            </a:r>
            <a:r>
              <a:rPr lang="en-US" sz="1300" b="1" dirty="0" err="1">
                <a:latin typeface="Open Sans" panose="020B0606030504020204" pitchFamily="34" charset="0"/>
                <a:ea typeface="Open Sans" panose="020B0606030504020204" pitchFamily="34" charset="0"/>
                <a:cs typeface="Open Sans" panose="020B0606030504020204" pitchFamily="34" charset="0"/>
              </a:rPr>
              <a:t>PoW</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Proof-of-Stake (</a:t>
            </a:r>
            <a:r>
              <a:rPr lang="en-US" sz="1300" b="1" dirty="0" err="1">
                <a:latin typeface="Open Sans" panose="020B0606030504020204" pitchFamily="34" charset="0"/>
                <a:ea typeface="Open Sans" panose="020B0606030504020204" pitchFamily="34" charset="0"/>
                <a:cs typeface="Open Sans" panose="020B0606030504020204" pitchFamily="34" charset="0"/>
              </a:rPr>
              <a:t>PoS</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 (</a:t>
            </a:r>
            <a:r>
              <a:rPr lang="en-US" sz="1300" dirty="0" err="1">
                <a:latin typeface="Open Sans" panose="020B0606030504020204" pitchFamily="34" charset="0"/>
                <a:ea typeface="Open Sans" panose="020B0606030504020204" pitchFamily="34" charset="0"/>
                <a:cs typeface="Open Sans" panose="020B0606030504020204" pitchFamily="34" charset="0"/>
              </a:rPr>
              <a:t>PoX</a:t>
            </a:r>
            <a:r>
              <a:rPr lang="en-US" sz="1300" dirty="0">
                <a:latin typeface="Open Sans" panose="020B0606030504020204" pitchFamily="34" charset="0"/>
                <a:ea typeface="Open Sans" panose="020B0606030504020204" pitchFamily="34" charset="0"/>
                <a:cs typeface="Open Sans" panose="020B0606030504020204" pitchFamily="34" charset="0"/>
              </a:rPr>
              <a:t>) utilize economic incentives to prevent malicious behavior. This is achieved by the use of a coin (crypto currency) by:</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rewarding honest behavior </a:t>
            </a:r>
            <a:r>
              <a:rPr lang="en-US" sz="1300" dirty="0">
                <a:latin typeface="Open Sans" panose="020B0606030504020204" pitchFamily="34" charset="0"/>
                <a:ea typeface="Open Sans" panose="020B0606030504020204" pitchFamily="34" charset="0"/>
                <a:cs typeface="Open Sans" panose="020B0606030504020204" pitchFamily="34" charset="0"/>
              </a:rPr>
              <a:t>(rewards are generated through coin inflation)</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making</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non-compliant behavior</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expensive </a:t>
            </a:r>
            <a:r>
              <a:rPr lang="en-US" sz="1300" dirty="0">
                <a:latin typeface="Open Sans" panose="020B0606030504020204" pitchFamily="34" charset="0"/>
                <a:ea typeface="Open Sans" panose="020B0606030504020204" pitchFamily="34" charset="0"/>
                <a:cs typeface="Open Sans" panose="020B0606030504020204" pitchFamily="34" charset="0"/>
              </a:rPr>
              <a:t>(work/coin collateral).</a:t>
            </a:r>
          </a:p>
          <a:p>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
        <p:nvSpPr>
          <p:cNvPr id="4" name="Titel 3">
            <a:extLst>
              <a:ext uri="{FF2B5EF4-FFF2-40B4-BE49-F238E27FC236}">
                <a16:creationId xmlns:a16="http://schemas.microsoft.com/office/drawing/2014/main" id="{68BE44C6-D1FF-4CB5-BC05-41461527D661}"/>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An excursion to algorithm theory: Why public blockchains require a coin/token</a:t>
            </a:r>
          </a:p>
        </p:txBody>
      </p:sp>
      <p:sp>
        <p:nvSpPr>
          <p:cNvPr id="6" name="Foliennummernplatzhalter 5">
            <a:extLst>
              <a:ext uri="{FF2B5EF4-FFF2-40B4-BE49-F238E27FC236}">
                <a16:creationId xmlns:a16="http://schemas.microsoft.com/office/drawing/2014/main" id="{FC412F2A-55AE-48A2-8D49-38544874C1A0}"/>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17</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2F8C9E6C-13DE-4603-B680-B610B35E455F}"/>
              </a:ext>
            </a:extLst>
          </p:cNvPr>
          <p:cNvSpPr>
            <a:spLocks noGrp="1"/>
          </p:cNvSpPr>
          <p:nvPr>
            <p:ph type="dt" sz="half" idx="2"/>
          </p:nvPr>
        </p:nvSpPr>
        <p:spPr/>
        <p:txBody>
          <a:bodyPr/>
          <a:lstStyle/>
          <a:p>
            <a:fld id="{B1EBD8FA-7D20-4F1D-BC7D-4B204816B956}"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2" name="Gruppieren 101">
            <a:extLst>
              <a:ext uri="{FF2B5EF4-FFF2-40B4-BE49-F238E27FC236}">
                <a16:creationId xmlns:a16="http://schemas.microsoft.com/office/drawing/2014/main" id="{08BC52CD-7D5E-44E7-879C-3310EB64E7A5}"/>
              </a:ext>
            </a:extLst>
          </p:cNvPr>
          <p:cNvGrpSpPr/>
          <p:nvPr/>
        </p:nvGrpSpPr>
        <p:grpSpPr>
          <a:xfrm>
            <a:off x="6631227" y="1203404"/>
            <a:ext cx="2385773" cy="283153"/>
            <a:chOff x="6631227" y="3004184"/>
            <a:chExt cx="2385773" cy="283153"/>
          </a:xfrm>
        </p:grpSpPr>
        <p:sp>
          <p:nvSpPr>
            <p:cNvPr id="50" name="Textfeld 49">
              <a:extLst>
                <a:ext uri="{FF2B5EF4-FFF2-40B4-BE49-F238E27FC236}">
                  <a16:creationId xmlns:a16="http://schemas.microsoft.com/office/drawing/2014/main" id="{195C1FCA-9947-4B92-A2CA-BD893DC108BE}"/>
                </a:ext>
              </a:extLst>
            </p:cNvPr>
            <p:cNvSpPr txBox="1"/>
            <p:nvPr/>
          </p:nvSpPr>
          <p:spPr>
            <a:xfrm>
              <a:off x="663122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0</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Textfeld 50">
              <a:extLst>
                <a:ext uri="{FF2B5EF4-FFF2-40B4-BE49-F238E27FC236}">
                  <a16:creationId xmlns:a16="http://schemas.microsoft.com/office/drawing/2014/main" id="{3A2CBE8E-D4F2-4376-8D49-1A172D384B1D}"/>
                </a:ext>
              </a:extLst>
            </p:cNvPr>
            <p:cNvSpPr txBox="1"/>
            <p:nvPr/>
          </p:nvSpPr>
          <p:spPr>
            <a:xfrm>
              <a:off x="6981664"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1</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Textfeld 51">
              <a:extLst>
                <a:ext uri="{FF2B5EF4-FFF2-40B4-BE49-F238E27FC236}">
                  <a16:creationId xmlns:a16="http://schemas.microsoft.com/office/drawing/2014/main" id="{754E478B-0BEA-4327-8033-71D4EF666E1A}"/>
                </a:ext>
              </a:extLst>
            </p:cNvPr>
            <p:cNvSpPr txBox="1"/>
            <p:nvPr/>
          </p:nvSpPr>
          <p:spPr>
            <a:xfrm>
              <a:off x="7329998"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2</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Textfeld 52">
              <a:extLst>
                <a:ext uri="{FF2B5EF4-FFF2-40B4-BE49-F238E27FC236}">
                  <a16:creationId xmlns:a16="http://schemas.microsoft.com/office/drawing/2014/main" id="{6C124448-6F85-4E1A-B065-8003DC118518}"/>
                </a:ext>
              </a:extLst>
            </p:cNvPr>
            <p:cNvSpPr txBox="1"/>
            <p:nvPr/>
          </p:nvSpPr>
          <p:spPr>
            <a:xfrm>
              <a:off x="768253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3</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feld 53">
              <a:extLst>
                <a:ext uri="{FF2B5EF4-FFF2-40B4-BE49-F238E27FC236}">
                  <a16:creationId xmlns:a16="http://schemas.microsoft.com/office/drawing/2014/main" id="{ABBA951A-36DF-410F-9800-CF5711D10A44}"/>
                </a:ext>
              </a:extLst>
            </p:cNvPr>
            <p:cNvSpPr txBox="1"/>
            <p:nvPr/>
          </p:nvSpPr>
          <p:spPr>
            <a:xfrm>
              <a:off x="803507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4</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Textfeld 54">
              <a:extLst>
                <a:ext uri="{FF2B5EF4-FFF2-40B4-BE49-F238E27FC236}">
                  <a16:creationId xmlns:a16="http://schemas.microsoft.com/office/drawing/2014/main" id="{52284E93-CB3E-4A2D-85C7-9F81BAF258F5}"/>
                </a:ext>
              </a:extLst>
            </p:cNvPr>
            <p:cNvSpPr txBox="1"/>
            <p:nvPr/>
          </p:nvSpPr>
          <p:spPr>
            <a:xfrm>
              <a:off x="8381912"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5</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Textfeld 55">
              <a:extLst>
                <a:ext uri="{FF2B5EF4-FFF2-40B4-BE49-F238E27FC236}">
                  <a16:creationId xmlns:a16="http://schemas.microsoft.com/office/drawing/2014/main" id="{58C94376-1974-477C-8512-1AF484929723}"/>
                </a:ext>
              </a:extLst>
            </p:cNvPr>
            <p:cNvSpPr txBox="1"/>
            <p:nvPr/>
          </p:nvSpPr>
          <p:spPr>
            <a:xfrm>
              <a:off x="8733847" y="3004184"/>
              <a:ext cx="283153" cy="283153"/>
            </a:xfrm>
            <a:prstGeom prst="rect">
              <a:avLst/>
            </a:prstGeom>
            <a:noFill/>
          </p:spPr>
          <p:txBody>
            <a:bodyPr wrap="none" lIns="72000" tIns="0" rIns="72000" bIns="0" rtlCol="0" anchor="t">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latin typeface="Open Sans" panose="020B0606030504020204" pitchFamily="34" charset="0"/>
                  <a:ea typeface="Open Sans" panose="020B0606030504020204" pitchFamily="34" charset="0"/>
                  <a:cs typeface="Open Sans" panose="020B0606030504020204" pitchFamily="34" charset="0"/>
                </a:rPr>
                <a:t>6</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3" name="Gruppieren 102">
            <a:extLst>
              <a:ext uri="{FF2B5EF4-FFF2-40B4-BE49-F238E27FC236}">
                <a16:creationId xmlns:a16="http://schemas.microsoft.com/office/drawing/2014/main" id="{C27E1BF1-2CCB-4726-A715-C7B3A7821F5A}"/>
              </a:ext>
            </a:extLst>
          </p:cNvPr>
          <p:cNvGrpSpPr/>
          <p:nvPr/>
        </p:nvGrpSpPr>
        <p:grpSpPr>
          <a:xfrm>
            <a:off x="6110479" y="1436107"/>
            <a:ext cx="2880589" cy="1759790"/>
            <a:chOff x="6110479" y="1264240"/>
            <a:chExt cx="2880589" cy="1759790"/>
          </a:xfrm>
        </p:grpSpPr>
        <p:grpSp>
          <p:nvGrpSpPr>
            <p:cNvPr id="33" name="Gruppieren 32">
              <a:extLst>
                <a:ext uri="{FF2B5EF4-FFF2-40B4-BE49-F238E27FC236}">
                  <a16:creationId xmlns:a16="http://schemas.microsoft.com/office/drawing/2014/main" id="{69B5C11B-6AA1-4335-AC09-1DFC4AB6F294}"/>
                </a:ext>
              </a:extLst>
            </p:cNvPr>
            <p:cNvGrpSpPr/>
            <p:nvPr/>
          </p:nvGrpSpPr>
          <p:grpSpPr>
            <a:xfrm>
              <a:off x="6657160" y="1294844"/>
              <a:ext cx="2333908" cy="231288"/>
              <a:chOff x="6715125" y="1533525"/>
              <a:chExt cx="3171825" cy="314325"/>
            </a:xfrm>
          </p:grpSpPr>
          <p:sp>
            <p:nvSpPr>
              <p:cNvPr id="10" name="Ellipse 9">
                <a:extLst>
                  <a:ext uri="{FF2B5EF4-FFF2-40B4-BE49-F238E27FC236}">
                    <a16:creationId xmlns:a16="http://schemas.microsoft.com/office/drawing/2014/main" id="{6A965C9E-E728-4497-9E07-AA6701193805}"/>
                  </a:ext>
                </a:extLst>
              </p:cNvPr>
              <p:cNvSpPr/>
              <p:nvPr/>
            </p:nvSpPr>
            <p:spPr bwMode="gray">
              <a:xfrm>
                <a:off x="7191375" y="1533525"/>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Ellipse 10">
                <a:extLst>
                  <a:ext uri="{FF2B5EF4-FFF2-40B4-BE49-F238E27FC236}">
                    <a16:creationId xmlns:a16="http://schemas.microsoft.com/office/drawing/2014/main" id="{41A1DA3B-2976-4CA9-8856-8F8648EE74DB}"/>
                  </a:ext>
                </a:extLst>
              </p:cNvPr>
              <p:cNvSpPr/>
              <p:nvPr/>
            </p:nvSpPr>
            <p:spPr bwMode="gray">
              <a:xfrm>
                <a:off x="7667625" y="1533525"/>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Ellipse 11">
                <a:extLst>
                  <a:ext uri="{FF2B5EF4-FFF2-40B4-BE49-F238E27FC236}">
                    <a16:creationId xmlns:a16="http://schemas.microsoft.com/office/drawing/2014/main" id="{CA998582-E481-4461-9D7E-DF587A47AA7B}"/>
                  </a:ext>
                </a:extLst>
              </p:cNvPr>
              <p:cNvSpPr/>
              <p:nvPr/>
            </p:nvSpPr>
            <p:spPr bwMode="gray">
              <a:xfrm>
                <a:off x="8143875" y="1533525"/>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llipse 12">
                <a:extLst>
                  <a:ext uri="{FF2B5EF4-FFF2-40B4-BE49-F238E27FC236}">
                    <a16:creationId xmlns:a16="http://schemas.microsoft.com/office/drawing/2014/main" id="{C2D618EF-21C0-4FB4-9A77-48FC820416A3}"/>
                  </a:ext>
                </a:extLst>
              </p:cNvPr>
              <p:cNvSpPr/>
              <p:nvPr/>
            </p:nvSpPr>
            <p:spPr bwMode="gray">
              <a:xfrm>
                <a:off x="8620125" y="1533525"/>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Ellipse 13">
                <a:extLst>
                  <a:ext uri="{FF2B5EF4-FFF2-40B4-BE49-F238E27FC236}">
                    <a16:creationId xmlns:a16="http://schemas.microsoft.com/office/drawing/2014/main" id="{A5AD05D3-F4E0-4747-9D61-0B2910D7C115}"/>
                  </a:ext>
                </a:extLst>
              </p:cNvPr>
              <p:cNvSpPr/>
              <p:nvPr/>
            </p:nvSpPr>
            <p:spPr bwMode="gray">
              <a:xfrm>
                <a:off x="9096375" y="1533525"/>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Ellipse 14">
                <a:extLst>
                  <a:ext uri="{FF2B5EF4-FFF2-40B4-BE49-F238E27FC236}">
                    <a16:creationId xmlns:a16="http://schemas.microsoft.com/office/drawing/2014/main" id="{516338D0-914B-49B8-9A12-95CD25F084AD}"/>
                  </a:ext>
                </a:extLst>
              </p:cNvPr>
              <p:cNvSpPr/>
              <p:nvPr/>
            </p:nvSpPr>
            <p:spPr bwMode="gray">
              <a:xfrm>
                <a:off x="9572625" y="1533525"/>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Ellipse 15">
                <a:extLst>
                  <a:ext uri="{FF2B5EF4-FFF2-40B4-BE49-F238E27FC236}">
                    <a16:creationId xmlns:a16="http://schemas.microsoft.com/office/drawing/2014/main" id="{3FFA106F-AE1B-43DF-B6E7-44717662BC60}"/>
                  </a:ext>
                </a:extLst>
              </p:cNvPr>
              <p:cNvSpPr/>
              <p:nvPr/>
            </p:nvSpPr>
            <p:spPr bwMode="gray">
              <a:xfrm>
                <a:off x="6715125" y="1533525"/>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uppieren 31">
              <a:extLst>
                <a:ext uri="{FF2B5EF4-FFF2-40B4-BE49-F238E27FC236}">
                  <a16:creationId xmlns:a16="http://schemas.microsoft.com/office/drawing/2014/main" id="{0B3F2207-983B-4721-8252-4748F2923B9E}"/>
                </a:ext>
              </a:extLst>
            </p:cNvPr>
            <p:cNvGrpSpPr/>
            <p:nvPr/>
          </p:nvGrpSpPr>
          <p:grpSpPr>
            <a:xfrm>
              <a:off x="6657160" y="1662836"/>
              <a:ext cx="2333908" cy="231288"/>
              <a:chOff x="6715125" y="2017243"/>
              <a:chExt cx="3171825" cy="314325"/>
            </a:xfrm>
          </p:grpSpPr>
          <p:sp>
            <p:nvSpPr>
              <p:cNvPr id="17" name="Ellipse 16">
                <a:extLst>
                  <a:ext uri="{FF2B5EF4-FFF2-40B4-BE49-F238E27FC236}">
                    <a16:creationId xmlns:a16="http://schemas.microsoft.com/office/drawing/2014/main" id="{3575A848-A3BF-4694-A169-D264981538E7}"/>
                  </a:ext>
                </a:extLst>
              </p:cNvPr>
              <p:cNvSpPr/>
              <p:nvPr/>
            </p:nvSpPr>
            <p:spPr bwMode="gray">
              <a:xfrm>
                <a:off x="7191375" y="2017243"/>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Ellipse 17">
                <a:extLst>
                  <a:ext uri="{FF2B5EF4-FFF2-40B4-BE49-F238E27FC236}">
                    <a16:creationId xmlns:a16="http://schemas.microsoft.com/office/drawing/2014/main" id="{9BD245DF-CAFE-4A62-AC6A-4A313ED7976F}"/>
                  </a:ext>
                </a:extLst>
              </p:cNvPr>
              <p:cNvSpPr/>
              <p:nvPr/>
            </p:nvSpPr>
            <p:spPr bwMode="gray">
              <a:xfrm>
                <a:off x="7667625" y="2017243"/>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Ellipse 18">
                <a:extLst>
                  <a:ext uri="{FF2B5EF4-FFF2-40B4-BE49-F238E27FC236}">
                    <a16:creationId xmlns:a16="http://schemas.microsoft.com/office/drawing/2014/main" id="{9709E5FB-3C84-4687-AE2E-F639859C15A2}"/>
                  </a:ext>
                </a:extLst>
              </p:cNvPr>
              <p:cNvSpPr/>
              <p:nvPr/>
            </p:nvSpPr>
            <p:spPr bwMode="gray">
              <a:xfrm>
                <a:off x="8143875" y="2017243"/>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Ellipse 19">
                <a:extLst>
                  <a:ext uri="{FF2B5EF4-FFF2-40B4-BE49-F238E27FC236}">
                    <a16:creationId xmlns:a16="http://schemas.microsoft.com/office/drawing/2014/main" id="{FB6D9486-4E8D-4439-B1D1-F13187610CC1}"/>
                  </a:ext>
                </a:extLst>
              </p:cNvPr>
              <p:cNvSpPr/>
              <p:nvPr/>
            </p:nvSpPr>
            <p:spPr bwMode="gray">
              <a:xfrm>
                <a:off x="8620125" y="2017243"/>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Ellipse 20">
                <a:extLst>
                  <a:ext uri="{FF2B5EF4-FFF2-40B4-BE49-F238E27FC236}">
                    <a16:creationId xmlns:a16="http://schemas.microsoft.com/office/drawing/2014/main" id="{B2483D05-2B5B-479C-9ADF-A721E56E573D}"/>
                  </a:ext>
                </a:extLst>
              </p:cNvPr>
              <p:cNvSpPr/>
              <p:nvPr/>
            </p:nvSpPr>
            <p:spPr bwMode="gray">
              <a:xfrm>
                <a:off x="9096375" y="2017243"/>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Ellipse 21">
                <a:extLst>
                  <a:ext uri="{FF2B5EF4-FFF2-40B4-BE49-F238E27FC236}">
                    <a16:creationId xmlns:a16="http://schemas.microsoft.com/office/drawing/2014/main" id="{D7A5BD2A-0400-4D56-98DA-6F24B2A54F7F}"/>
                  </a:ext>
                </a:extLst>
              </p:cNvPr>
              <p:cNvSpPr/>
              <p:nvPr/>
            </p:nvSpPr>
            <p:spPr bwMode="gray">
              <a:xfrm>
                <a:off x="9572625" y="2017243"/>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Ellipse 22">
                <a:extLst>
                  <a:ext uri="{FF2B5EF4-FFF2-40B4-BE49-F238E27FC236}">
                    <a16:creationId xmlns:a16="http://schemas.microsoft.com/office/drawing/2014/main" id="{06EE618C-E2E0-4303-832E-8D0A7A29266D}"/>
                  </a:ext>
                </a:extLst>
              </p:cNvPr>
              <p:cNvSpPr/>
              <p:nvPr/>
            </p:nvSpPr>
            <p:spPr bwMode="gray">
              <a:xfrm>
                <a:off x="6715125" y="2017243"/>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uppieren 30">
              <a:extLst>
                <a:ext uri="{FF2B5EF4-FFF2-40B4-BE49-F238E27FC236}">
                  <a16:creationId xmlns:a16="http://schemas.microsoft.com/office/drawing/2014/main" id="{780B147E-F6A8-4CF5-A130-C52E836B47A9}"/>
                </a:ext>
              </a:extLst>
            </p:cNvPr>
            <p:cNvGrpSpPr/>
            <p:nvPr/>
          </p:nvGrpSpPr>
          <p:grpSpPr>
            <a:xfrm>
              <a:off x="6657160" y="2030828"/>
              <a:ext cx="2333908" cy="231288"/>
              <a:chOff x="6715125" y="2532244"/>
              <a:chExt cx="3171825" cy="314325"/>
            </a:xfrm>
          </p:grpSpPr>
          <p:sp>
            <p:nvSpPr>
              <p:cNvPr id="24" name="Ellipse 23">
                <a:extLst>
                  <a:ext uri="{FF2B5EF4-FFF2-40B4-BE49-F238E27FC236}">
                    <a16:creationId xmlns:a16="http://schemas.microsoft.com/office/drawing/2014/main" id="{4BCB6406-0946-4A0D-804B-77B009B934C0}"/>
                  </a:ext>
                </a:extLst>
              </p:cNvPr>
              <p:cNvSpPr/>
              <p:nvPr/>
            </p:nvSpPr>
            <p:spPr bwMode="gray">
              <a:xfrm>
                <a:off x="719137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Ellipse 24">
                <a:extLst>
                  <a:ext uri="{FF2B5EF4-FFF2-40B4-BE49-F238E27FC236}">
                    <a16:creationId xmlns:a16="http://schemas.microsoft.com/office/drawing/2014/main" id="{D04A970E-E235-49BA-ABD0-D71E81C25207}"/>
                  </a:ext>
                </a:extLst>
              </p:cNvPr>
              <p:cNvSpPr/>
              <p:nvPr/>
            </p:nvSpPr>
            <p:spPr bwMode="gray">
              <a:xfrm>
                <a:off x="766762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Ellipse 25">
                <a:extLst>
                  <a:ext uri="{FF2B5EF4-FFF2-40B4-BE49-F238E27FC236}">
                    <a16:creationId xmlns:a16="http://schemas.microsoft.com/office/drawing/2014/main" id="{6367DF3D-8169-4226-8553-900131A2D0E1}"/>
                  </a:ext>
                </a:extLst>
              </p:cNvPr>
              <p:cNvSpPr/>
              <p:nvPr/>
            </p:nvSpPr>
            <p:spPr bwMode="gray">
              <a:xfrm>
                <a:off x="814387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Ellipse 26">
                <a:extLst>
                  <a:ext uri="{FF2B5EF4-FFF2-40B4-BE49-F238E27FC236}">
                    <a16:creationId xmlns:a16="http://schemas.microsoft.com/office/drawing/2014/main" id="{E1A9DFF9-47F2-475F-8C70-64ACCF17101A}"/>
                  </a:ext>
                </a:extLst>
              </p:cNvPr>
              <p:cNvSpPr/>
              <p:nvPr/>
            </p:nvSpPr>
            <p:spPr bwMode="gray">
              <a:xfrm>
                <a:off x="862012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Ellipse 27">
                <a:extLst>
                  <a:ext uri="{FF2B5EF4-FFF2-40B4-BE49-F238E27FC236}">
                    <a16:creationId xmlns:a16="http://schemas.microsoft.com/office/drawing/2014/main" id="{5C123CBF-4B3E-490B-B8FE-B105F92D74B7}"/>
                  </a:ext>
                </a:extLst>
              </p:cNvPr>
              <p:cNvSpPr/>
              <p:nvPr/>
            </p:nvSpPr>
            <p:spPr bwMode="gray">
              <a:xfrm>
                <a:off x="909637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Ellipse 28">
                <a:extLst>
                  <a:ext uri="{FF2B5EF4-FFF2-40B4-BE49-F238E27FC236}">
                    <a16:creationId xmlns:a16="http://schemas.microsoft.com/office/drawing/2014/main" id="{B66CE0CE-A592-47F0-AB38-2BF5AA2ECD8A}"/>
                  </a:ext>
                </a:extLst>
              </p:cNvPr>
              <p:cNvSpPr/>
              <p:nvPr/>
            </p:nvSpPr>
            <p:spPr bwMode="gray">
              <a:xfrm>
                <a:off x="957262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Ellipse 29">
                <a:extLst>
                  <a:ext uri="{FF2B5EF4-FFF2-40B4-BE49-F238E27FC236}">
                    <a16:creationId xmlns:a16="http://schemas.microsoft.com/office/drawing/2014/main" id="{6D9C42C6-A6C1-481C-9D35-681465C03909}"/>
                  </a:ext>
                </a:extLst>
              </p:cNvPr>
              <p:cNvSpPr/>
              <p:nvPr/>
            </p:nvSpPr>
            <p:spPr bwMode="gray">
              <a:xfrm>
                <a:off x="6715125" y="2532244"/>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4" name="Gruppieren 33">
              <a:extLst>
                <a:ext uri="{FF2B5EF4-FFF2-40B4-BE49-F238E27FC236}">
                  <a16:creationId xmlns:a16="http://schemas.microsoft.com/office/drawing/2014/main" id="{4EEA5375-2E09-4DF4-83A6-782D5F7816F3}"/>
                </a:ext>
              </a:extLst>
            </p:cNvPr>
            <p:cNvGrpSpPr/>
            <p:nvPr/>
          </p:nvGrpSpPr>
          <p:grpSpPr>
            <a:xfrm>
              <a:off x="6657160" y="2398819"/>
              <a:ext cx="2333908" cy="231288"/>
              <a:chOff x="6715125" y="2532244"/>
              <a:chExt cx="3171825" cy="314325"/>
            </a:xfrm>
          </p:grpSpPr>
          <p:sp>
            <p:nvSpPr>
              <p:cNvPr id="35" name="Ellipse 34">
                <a:extLst>
                  <a:ext uri="{FF2B5EF4-FFF2-40B4-BE49-F238E27FC236}">
                    <a16:creationId xmlns:a16="http://schemas.microsoft.com/office/drawing/2014/main" id="{4C679769-5FEA-4068-99B6-D6E4E6021501}"/>
                  </a:ext>
                </a:extLst>
              </p:cNvPr>
              <p:cNvSpPr/>
              <p:nvPr/>
            </p:nvSpPr>
            <p:spPr bwMode="gray">
              <a:xfrm>
                <a:off x="7191375" y="2532244"/>
                <a:ext cx="314325" cy="314325"/>
              </a:xfrm>
              <a:prstGeom prst="ellips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Ellipse 35">
                <a:extLst>
                  <a:ext uri="{FF2B5EF4-FFF2-40B4-BE49-F238E27FC236}">
                    <a16:creationId xmlns:a16="http://schemas.microsoft.com/office/drawing/2014/main" id="{44627173-887A-4536-856E-3074A3DDC248}"/>
                  </a:ext>
                </a:extLst>
              </p:cNvPr>
              <p:cNvSpPr/>
              <p:nvPr/>
            </p:nvSpPr>
            <p:spPr bwMode="gray">
              <a:xfrm>
                <a:off x="7667625" y="2532244"/>
                <a:ext cx="314325" cy="314325"/>
              </a:xfrm>
              <a:prstGeom prst="ellips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Ellipse 36">
                <a:extLst>
                  <a:ext uri="{FF2B5EF4-FFF2-40B4-BE49-F238E27FC236}">
                    <a16:creationId xmlns:a16="http://schemas.microsoft.com/office/drawing/2014/main" id="{314D5884-2E79-4B4B-810A-60325D233FE7}"/>
                  </a:ext>
                </a:extLst>
              </p:cNvPr>
              <p:cNvSpPr/>
              <p:nvPr/>
            </p:nvSpPr>
            <p:spPr bwMode="gray">
              <a:xfrm>
                <a:off x="814387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Ellipse 37">
                <a:extLst>
                  <a:ext uri="{FF2B5EF4-FFF2-40B4-BE49-F238E27FC236}">
                    <a16:creationId xmlns:a16="http://schemas.microsoft.com/office/drawing/2014/main" id="{C6EC3C3E-E741-41BA-8D5E-6084979CAF8E}"/>
                  </a:ext>
                </a:extLst>
              </p:cNvPr>
              <p:cNvSpPr/>
              <p:nvPr/>
            </p:nvSpPr>
            <p:spPr bwMode="gray">
              <a:xfrm>
                <a:off x="862012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Ellipse 38">
                <a:extLst>
                  <a:ext uri="{FF2B5EF4-FFF2-40B4-BE49-F238E27FC236}">
                    <a16:creationId xmlns:a16="http://schemas.microsoft.com/office/drawing/2014/main" id="{46435A91-8ED9-4E49-8878-E85228959A73}"/>
                  </a:ext>
                </a:extLst>
              </p:cNvPr>
              <p:cNvSpPr/>
              <p:nvPr/>
            </p:nvSpPr>
            <p:spPr bwMode="gray">
              <a:xfrm>
                <a:off x="909637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Ellipse 39">
                <a:extLst>
                  <a:ext uri="{FF2B5EF4-FFF2-40B4-BE49-F238E27FC236}">
                    <a16:creationId xmlns:a16="http://schemas.microsoft.com/office/drawing/2014/main" id="{B8270F4A-8D0B-4292-A889-CB07BD27578F}"/>
                  </a:ext>
                </a:extLst>
              </p:cNvPr>
              <p:cNvSpPr/>
              <p:nvPr/>
            </p:nvSpPr>
            <p:spPr bwMode="gray">
              <a:xfrm>
                <a:off x="9572625" y="2532244"/>
                <a:ext cx="314325" cy="314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Ellipse 40">
                <a:extLst>
                  <a:ext uri="{FF2B5EF4-FFF2-40B4-BE49-F238E27FC236}">
                    <a16:creationId xmlns:a16="http://schemas.microsoft.com/office/drawing/2014/main" id="{69C3FC41-F3D0-4A3F-9110-17FC945BC036}"/>
                  </a:ext>
                </a:extLst>
              </p:cNvPr>
              <p:cNvSpPr/>
              <p:nvPr/>
            </p:nvSpPr>
            <p:spPr bwMode="gray">
              <a:xfrm>
                <a:off x="6715125" y="2532244"/>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3" name="Ellipse 42">
              <a:extLst>
                <a:ext uri="{FF2B5EF4-FFF2-40B4-BE49-F238E27FC236}">
                  <a16:creationId xmlns:a16="http://schemas.microsoft.com/office/drawing/2014/main" id="{328DFDE5-3C4E-4B3E-B18F-67A72C471B6A}"/>
                </a:ext>
              </a:extLst>
            </p:cNvPr>
            <p:cNvSpPr/>
            <p:nvPr/>
          </p:nvSpPr>
          <p:spPr bwMode="gray">
            <a:xfrm>
              <a:off x="7007597" y="2766810"/>
              <a:ext cx="231288" cy="231288"/>
            </a:xfrm>
            <a:prstGeom prst="ellips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Ellipse 43">
              <a:extLst>
                <a:ext uri="{FF2B5EF4-FFF2-40B4-BE49-F238E27FC236}">
                  <a16:creationId xmlns:a16="http://schemas.microsoft.com/office/drawing/2014/main" id="{841C73B3-19B4-4FDC-8768-91EE0A067FA0}"/>
                </a:ext>
              </a:extLst>
            </p:cNvPr>
            <p:cNvSpPr/>
            <p:nvPr/>
          </p:nvSpPr>
          <p:spPr bwMode="gray">
            <a:xfrm>
              <a:off x="7358033" y="2766810"/>
              <a:ext cx="231288" cy="231288"/>
            </a:xfrm>
            <a:prstGeom prst="ellips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Ellipse 44">
              <a:extLst>
                <a:ext uri="{FF2B5EF4-FFF2-40B4-BE49-F238E27FC236}">
                  <a16:creationId xmlns:a16="http://schemas.microsoft.com/office/drawing/2014/main" id="{2B996521-534E-40D2-8996-1D39FBCDA9C1}"/>
                </a:ext>
              </a:extLst>
            </p:cNvPr>
            <p:cNvSpPr/>
            <p:nvPr/>
          </p:nvSpPr>
          <p:spPr bwMode="gray">
            <a:xfrm>
              <a:off x="7708470" y="2766810"/>
              <a:ext cx="231288" cy="231288"/>
            </a:xfrm>
            <a:prstGeom prst="ellips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Ellipse 45">
              <a:extLst>
                <a:ext uri="{FF2B5EF4-FFF2-40B4-BE49-F238E27FC236}">
                  <a16:creationId xmlns:a16="http://schemas.microsoft.com/office/drawing/2014/main" id="{55A167DE-55ED-4664-986A-0807879E06C0}"/>
                </a:ext>
              </a:extLst>
            </p:cNvPr>
            <p:cNvSpPr/>
            <p:nvPr/>
          </p:nvSpPr>
          <p:spPr bwMode="gray">
            <a:xfrm>
              <a:off x="8058907" y="2766810"/>
              <a:ext cx="231288" cy="231288"/>
            </a:xfrm>
            <a:prstGeom prst="ellips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Ellipse 46">
              <a:extLst>
                <a:ext uri="{FF2B5EF4-FFF2-40B4-BE49-F238E27FC236}">
                  <a16:creationId xmlns:a16="http://schemas.microsoft.com/office/drawing/2014/main" id="{43F2B1C0-4932-4D46-B6F9-D13D3FFBE85A}"/>
                </a:ext>
              </a:extLst>
            </p:cNvPr>
            <p:cNvSpPr/>
            <p:nvPr/>
          </p:nvSpPr>
          <p:spPr bwMode="gray">
            <a:xfrm>
              <a:off x="8409343" y="2766810"/>
              <a:ext cx="231288" cy="231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Ellipse 47">
              <a:extLst>
                <a:ext uri="{FF2B5EF4-FFF2-40B4-BE49-F238E27FC236}">
                  <a16:creationId xmlns:a16="http://schemas.microsoft.com/office/drawing/2014/main" id="{EC04B87D-010F-42DF-94D8-72C84FC12AE6}"/>
                </a:ext>
              </a:extLst>
            </p:cNvPr>
            <p:cNvSpPr/>
            <p:nvPr/>
          </p:nvSpPr>
          <p:spPr bwMode="gray">
            <a:xfrm>
              <a:off x="8759780" y="2766810"/>
              <a:ext cx="231288" cy="231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Ellipse 48">
              <a:extLst>
                <a:ext uri="{FF2B5EF4-FFF2-40B4-BE49-F238E27FC236}">
                  <a16:creationId xmlns:a16="http://schemas.microsoft.com/office/drawing/2014/main" id="{971F0B5B-E5E6-4D20-8DB4-36A02548B2C1}"/>
                </a:ext>
              </a:extLst>
            </p:cNvPr>
            <p:cNvSpPr/>
            <p:nvPr/>
          </p:nvSpPr>
          <p:spPr bwMode="gray">
            <a:xfrm>
              <a:off x="6657160" y="2766810"/>
              <a:ext cx="231288" cy="231288"/>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feld 56">
              <a:extLst>
                <a:ext uri="{FF2B5EF4-FFF2-40B4-BE49-F238E27FC236}">
                  <a16:creationId xmlns:a16="http://schemas.microsoft.com/office/drawing/2014/main" id="{B8EA35D8-54A4-4968-B9AB-DE64AE900C6F}"/>
                </a:ext>
              </a:extLst>
            </p:cNvPr>
            <p:cNvSpPr txBox="1"/>
            <p:nvPr/>
          </p:nvSpPr>
          <p:spPr>
            <a:xfrm>
              <a:off x="6110479" y="2740877"/>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3</a:t>
              </a:r>
            </a:p>
          </p:txBody>
        </p:sp>
        <p:sp>
          <p:nvSpPr>
            <p:cNvPr id="58" name="Textfeld 57">
              <a:extLst>
                <a:ext uri="{FF2B5EF4-FFF2-40B4-BE49-F238E27FC236}">
                  <a16:creationId xmlns:a16="http://schemas.microsoft.com/office/drawing/2014/main" id="{0F786133-1DDE-4EDC-9974-986975C48F1C}"/>
                </a:ext>
              </a:extLst>
            </p:cNvPr>
            <p:cNvSpPr txBox="1"/>
            <p:nvPr/>
          </p:nvSpPr>
          <p:spPr>
            <a:xfrm>
              <a:off x="6110479" y="2372886"/>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2</a:t>
              </a:r>
            </a:p>
          </p:txBody>
        </p:sp>
        <p:sp>
          <p:nvSpPr>
            <p:cNvPr id="59" name="Textfeld 58">
              <a:extLst>
                <a:ext uri="{FF2B5EF4-FFF2-40B4-BE49-F238E27FC236}">
                  <a16:creationId xmlns:a16="http://schemas.microsoft.com/office/drawing/2014/main" id="{BB1BE8C1-65B8-447D-8C4A-939214139B07}"/>
                </a:ext>
              </a:extLst>
            </p:cNvPr>
            <p:cNvSpPr txBox="1"/>
            <p:nvPr/>
          </p:nvSpPr>
          <p:spPr>
            <a:xfrm>
              <a:off x="6110479" y="2004895"/>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4</a:t>
              </a:r>
            </a:p>
          </p:txBody>
        </p:sp>
        <p:sp>
          <p:nvSpPr>
            <p:cNvPr id="60" name="Textfeld 59">
              <a:extLst>
                <a:ext uri="{FF2B5EF4-FFF2-40B4-BE49-F238E27FC236}">
                  <a16:creationId xmlns:a16="http://schemas.microsoft.com/office/drawing/2014/main" id="{2C112ACD-5817-4F91-901A-2BA171C64B71}"/>
                </a:ext>
              </a:extLst>
            </p:cNvPr>
            <p:cNvSpPr txBox="1"/>
            <p:nvPr/>
          </p:nvSpPr>
          <p:spPr>
            <a:xfrm>
              <a:off x="6110479" y="1634868"/>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5</a:t>
              </a:r>
            </a:p>
          </p:txBody>
        </p:sp>
        <p:sp>
          <p:nvSpPr>
            <p:cNvPr id="61" name="Textfeld 60">
              <a:extLst>
                <a:ext uri="{FF2B5EF4-FFF2-40B4-BE49-F238E27FC236}">
                  <a16:creationId xmlns:a16="http://schemas.microsoft.com/office/drawing/2014/main" id="{2E046E7A-7864-4897-B249-2081B3B1298E}"/>
                </a:ext>
              </a:extLst>
            </p:cNvPr>
            <p:cNvSpPr txBox="1"/>
            <p:nvPr/>
          </p:nvSpPr>
          <p:spPr>
            <a:xfrm>
              <a:off x="6110479" y="1264240"/>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1</a:t>
              </a:r>
            </a:p>
          </p:txBody>
        </p:sp>
      </p:grpSp>
      <p:grpSp>
        <p:nvGrpSpPr>
          <p:cNvPr id="42" name="Gruppieren 41">
            <a:extLst>
              <a:ext uri="{FF2B5EF4-FFF2-40B4-BE49-F238E27FC236}">
                <a16:creationId xmlns:a16="http://schemas.microsoft.com/office/drawing/2014/main" id="{66FD9C7D-3C6B-4C1B-9875-3841C965ADB6}"/>
              </a:ext>
            </a:extLst>
          </p:cNvPr>
          <p:cNvGrpSpPr/>
          <p:nvPr/>
        </p:nvGrpSpPr>
        <p:grpSpPr>
          <a:xfrm>
            <a:off x="9514782" y="1450679"/>
            <a:ext cx="2333080" cy="1467338"/>
            <a:chOff x="7267575" y="4442872"/>
            <a:chExt cx="3170700" cy="1994140"/>
          </a:xfrm>
        </p:grpSpPr>
        <p:sp>
          <p:nvSpPr>
            <p:cNvPr id="63" name="Rechteck 62">
              <a:extLst>
                <a:ext uri="{FF2B5EF4-FFF2-40B4-BE49-F238E27FC236}">
                  <a16:creationId xmlns:a16="http://schemas.microsoft.com/office/drawing/2014/main" id="{420357C8-0487-4A6F-94E4-6C8737563294}"/>
                </a:ext>
              </a:extLst>
            </p:cNvPr>
            <p:cNvSpPr/>
            <p:nvPr/>
          </p:nvSpPr>
          <p:spPr bwMode="gray">
            <a:xfrm>
              <a:off x="7267575" y="5038172"/>
              <a:ext cx="313200" cy="31320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hteck 63">
              <a:extLst>
                <a:ext uri="{FF2B5EF4-FFF2-40B4-BE49-F238E27FC236}">
                  <a16:creationId xmlns:a16="http://schemas.microsoft.com/office/drawing/2014/main" id="{930365E3-D6F5-471F-9A2A-1EE1771CA39E}"/>
                </a:ext>
              </a:extLst>
            </p:cNvPr>
            <p:cNvSpPr/>
            <p:nvPr/>
          </p:nvSpPr>
          <p:spPr bwMode="gray">
            <a:xfrm>
              <a:off x="7743825" y="4756072"/>
              <a:ext cx="313200" cy="31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Rechteck 64">
              <a:extLst>
                <a:ext uri="{FF2B5EF4-FFF2-40B4-BE49-F238E27FC236}">
                  <a16:creationId xmlns:a16="http://schemas.microsoft.com/office/drawing/2014/main" id="{930883B8-A6CA-44E2-A25B-EC5E4522DFE9}"/>
                </a:ext>
              </a:extLst>
            </p:cNvPr>
            <p:cNvSpPr/>
            <p:nvPr/>
          </p:nvSpPr>
          <p:spPr bwMode="gray">
            <a:xfrm>
              <a:off x="7743825" y="5320271"/>
              <a:ext cx="313200" cy="31320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Rechteck 66">
              <a:extLst>
                <a:ext uri="{FF2B5EF4-FFF2-40B4-BE49-F238E27FC236}">
                  <a16:creationId xmlns:a16="http://schemas.microsoft.com/office/drawing/2014/main" id="{9AA48C55-7A3B-45D0-9CF0-35073A0AD61A}"/>
                </a:ext>
              </a:extLst>
            </p:cNvPr>
            <p:cNvSpPr/>
            <p:nvPr/>
          </p:nvSpPr>
          <p:spPr bwMode="gray">
            <a:xfrm>
              <a:off x="8220075" y="4756072"/>
              <a:ext cx="313200" cy="31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67">
              <a:extLst>
                <a:ext uri="{FF2B5EF4-FFF2-40B4-BE49-F238E27FC236}">
                  <a16:creationId xmlns:a16="http://schemas.microsoft.com/office/drawing/2014/main" id="{0E326685-6BED-44A6-99E5-1140BE858998}"/>
                </a:ext>
              </a:extLst>
            </p:cNvPr>
            <p:cNvSpPr/>
            <p:nvPr/>
          </p:nvSpPr>
          <p:spPr bwMode="gray">
            <a:xfrm>
              <a:off x="8220075" y="5320271"/>
              <a:ext cx="313200" cy="31320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hteck 68">
              <a:extLst>
                <a:ext uri="{FF2B5EF4-FFF2-40B4-BE49-F238E27FC236}">
                  <a16:creationId xmlns:a16="http://schemas.microsoft.com/office/drawing/2014/main" id="{BC3262B4-0BB2-45F4-93E2-52EFB3BC131A}"/>
                </a:ext>
              </a:extLst>
            </p:cNvPr>
            <p:cNvSpPr/>
            <p:nvPr/>
          </p:nvSpPr>
          <p:spPr bwMode="gray">
            <a:xfrm>
              <a:off x="8696325" y="4756072"/>
              <a:ext cx="313200" cy="31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echteck 69">
              <a:extLst>
                <a:ext uri="{FF2B5EF4-FFF2-40B4-BE49-F238E27FC236}">
                  <a16:creationId xmlns:a16="http://schemas.microsoft.com/office/drawing/2014/main" id="{E6F77533-DD99-4CD7-8065-DC4A7AC61A3D}"/>
                </a:ext>
              </a:extLst>
            </p:cNvPr>
            <p:cNvSpPr/>
            <p:nvPr/>
          </p:nvSpPr>
          <p:spPr bwMode="gray">
            <a:xfrm>
              <a:off x="8696325" y="5320271"/>
              <a:ext cx="313200" cy="31320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Rechteck 70">
              <a:extLst>
                <a:ext uri="{FF2B5EF4-FFF2-40B4-BE49-F238E27FC236}">
                  <a16:creationId xmlns:a16="http://schemas.microsoft.com/office/drawing/2014/main" id="{7889936C-8404-4F8A-AE18-4BE2B0539693}"/>
                </a:ext>
              </a:extLst>
            </p:cNvPr>
            <p:cNvSpPr/>
            <p:nvPr/>
          </p:nvSpPr>
          <p:spPr bwMode="gray">
            <a:xfrm>
              <a:off x="9172575" y="4756072"/>
              <a:ext cx="313200" cy="31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Rechteck 71">
              <a:extLst>
                <a:ext uri="{FF2B5EF4-FFF2-40B4-BE49-F238E27FC236}">
                  <a16:creationId xmlns:a16="http://schemas.microsoft.com/office/drawing/2014/main" id="{D7B20D37-0C86-40B3-AF13-B59C8747046E}"/>
                </a:ext>
              </a:extLst>
            </p:cNvPr>
            <p:cNvSpPr/>
            <p:nvPr/>
          </p:nvSpPr>
          <p:spPr bwMode="gray">
            <a:xfrm>
              <a:off x="9172575" y="5320271"/>
              <a:ext cx="313200" cy="31320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hteck 72">
              <a:extLst>
                <a:ext uri="{FF2B5EF4-FFF2-40B4-BE49-F238E27FC236}">
                  <a16:creationId xmlns:a16="http://schemas.microsoft.com/office/drawing/2014/main" id="{67B9EA2F-4B05-476D-8A62-5AC07B42183E}"/>
                </a:ext>
              </a:extLst>
            </p:cNvPr>
            <p:cNvSpPr/>
            <p:nvPr/>
          </p:nvSpPr>
          <p:spPr bwMode="gray">
            <a:xfrm>
              <a:off x="9648825" y="4756072"/>
              <a:ext cx="313200" cy="31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Rechteck 73">
              <a:extLst>
                <a:ext uri="{FF2B5EF4-FFF2-40B4-BE49-F238E27FC236}">
                  <a16:creationId xmlns:a16="http://schemas.microsoft.com/office/drawing/2014/main" id="{31AB3C9C-5344-4E9C-9F79-D49BA43D0B26}"/>
                </a:ext>
              </a:extLst>
            </p:cNvPr>
            <p:cNvSpPr/>
            <p:nvPr/>
          </p:nvSpPr>
          <p:spPr bwMode="gray">
            <a:xfrm>
              <a:off x="10125075" y="4756072"/>
              <a:ext cx="313200" cy="31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Rechteck 74">
              <a:extLst>
                <a:ext uri="{FF2B5EF4-FFF2-40B4-BE49-F238E27FC236}">
                  <a16:creationId xmlns:a16="http://schemas.microsoft.com/office/drawing/2014/main" id="{B474B6C7-E4A6-4CEC-9A6B-D499F3A282A4}"/>
                </a:ext>
              </a:extLst>
            </p:cNvPr>
            <p:cNvSpPr/>
            <p:nvPr/>
          </p:nvSpPr>
          <p:spPr bwMode="gray">
            <a:xfrm>
              <a:off x="774382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6" name="Rechteck 75">
              <a:extLst>
                <a:ext uri="{FF2B5EF4-FFF2-40B4-BE49-F238E27FC236}">
                  <a16:creationId xmlns:a16="http://schemas.microsoft.com/office/drawing/2014/main" id="{233BE599-DA09-43CD-ACD4-3D04E7F371DA}"/>
                </a:ext>
              </a:extLst>
            </p:cNvPr>
            <p:cNvSpPr/>
            <p:nvPr/>
          </p:nvSpPr>
          <p:spPr bwMode="gray">
            <a:xfrm>
              <a:off x="822007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7" name="Rechteck 76">
              <a:extLst>
                <a:ext uri="{FF2B5EF4-FFF2-40B4-BE49-F238E27FC236}">
                  <a16:creationId xmlns:a16="http://schemas.microsoft.com/office/drawing/2014/main" id="{17836857-CBCC-4657-945F-254ACFCFC9C0}"/>
                </a:ext>
              </a:extLst>
            </p:cNvPr>
            <p:cNvSpPr/>
            <p:nvPr/>
          </p:nvSpPr>
          <p:spPr bwMode="gray">
            <a:xfrm>
              <a:off x="869632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8" name="Rechteck 77">
              <a:extLst>
                <a:ext uri="{FF2B5EF4-FFF2-40B4-BE49-F238E27FC236}">
                  <a16:creationId xmlns:a16="http://schemas.microsoft.com/office/drawing/2014/main" id="{7A4AEC28-AC7A-42C9-B6C3-BCB2FC7AA8F9}"/>
                </a:ext>
              </a:extLst>
            </p:cNvPr>
            <p:cNvSpPr/>
            <p:nvPr/>
          </p:nvSpPr>
          <p:spPr bwMode="gray">
            <a:xfrm>
              <a:off x="9172575" y="5633471"/>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0" name="Rechteck 79">
              <a:extLst>
                <a:ext uri="{FF2B5EF4-FFF2-40B4-BE49-F238E27FC236}">
                  <a16:creationId xmlns:a16="http://schemas.microsoft.com/office/drawing/2014/main" id="{631CE885-0533-4702-8D21-E83C6979A145}"/>
                </a:ext>
              </a:extLst>
            </p:cNvPr>
            <p:cNvSpPr/>
            <p:nvPr/>
          </p:nvSpPr>
          <p:spPr bwMode="gray">
            <a:xfrm>
              <a:off x="774382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Rechteck 80">
              <a:extLst>
                <a:ext uri="{FF2B5EF4-FFF2-40B4-BE49-F238E27FC236}">
                  <a16:creationId xmlns:a16="http://schemas.microsoft.com/office/drawing/2014/main" id="{B9CF656C-8ADC-4B9D-BD3C-86936E81C861}"/>
                </a:ext>
              </a:extLst>
            </p:cNvPr>
            <p:cNvSpPr/>
            <p:nvPr/>
          </p:nvSpPr>
          <p:spPr bwMode="gray">
            <a:xfrm>
              <a:off x="822007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hteck 81">
              <a:extLst>
                <a:ext uri="{FF2B5EF4-FFF2-40B4-BE49-F238E27FC236}">
                  <a16:creationId xmlns:a16="http://schemas.microsoft.com/office/drawing/2014/main" id="{7916413B-4C49-4888-B385-E37D0A136DAE}"/>
                </a:ext>
              </a:extLst>
            </p:cNvPr>
            <p:cNvSpPr/>
            <p:nvPr/>
          </p:nvSpPr>
          <p:spPr bwMode="gray">
            <a:xfrm>
              <a:off x="869632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Rechteck 82">
              <a:extLst>
                <a:ext uri="{FF2B5EF4-FFF2-40B4-BE49-F238E27FC236}">
                  <a16:creationId xmlns:a16="http://schemas.microsoft.com/office/drawing/2014/main" id="{E678E681-1CCF-44B4-9DC7-423CA4ECE194}"/>
                </a:ext>
              </a:extLst>
            </p:cNvPr>
            <p:cNvSpPr/>
            <p:nvPr/>
          </p:nvSpPr>
          <p:spPr bwMode="gray">
            <a:xfrm>
              <a:off x="917257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Rechteck 83">
              <a:extLst>
                <a:ext uri="{FF2B5EF4-FFF2-40B4-BE49-F238E27FC236}">
                  <a16:creationId xmlns:a16="http://schemas.microsoft.com/office/drawing/2014/main" id="{A8BDCE80-7C6A-4541-900E-F6CDE377848E}"/>
                </a:ext>
              </a:extLst>
            </p:cNvPr>
            <p:cNvSpPr/>
            <p:nvPr/>
          </p:nvSpPr>
          <p:spPr bwMode="gray">
            <a:xfrm>
              <a:off x="964882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Rechteck 84">
              <a:extLst>
                <a:ext uri="{FF2B5EF4-FFF2-40B4-BE49-F238E27FC236}">
                  <a16:creationId xmlns:a16="http://schemas.microsoft.com/office/drawing/2014/main" id="{D7BB5B99-E48A-41D1-ABE9-25F11D8E7016}"/>
                </a:ext>
              </a:extLst>
            </p:cNvPr>
            <p:cNvSpPr/>
            <p:nvPr/>
          </p:nvSpPr>
          <p:spPr bwMode="gray">
            <a:xfrm>
              <a:off x="10125075" y="44428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Rechteck 85">
              <a:extLst>
                <a:ext uri="{FF2B5EF4-FFF2-40B4-BE49-F238E27FC236}">
                  <a16:creationId xmlns:a16="http://schemas.microsoft.com/office/drawing/2014/main" id="{20617E6D-875E-4369-BBB1-031E87F7DCFB}"/>
                </a:ext>
              </a:extLst>
            </p:cNvPr>
            <p:cNvSpPr/>
            <p:nvPr/>
          </p:nvSpPr>
          <p:spPr bwMode="gray">
            <a:xfrm>
              <a:off x="7267575" y="5351372"/>
              <a:ext cx="3132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0</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8" name="Gerader Verbinder 87">
              <a:extLst>
                <a:ext uri="{FF2B5EF4-FFF2-40B4-BE49-F238E27FC236}">
                  <a16:creationId xmlns:a16="http://schemas.microsoft.com/office/drawing/2014/main" id="{8B64C279-07BE-4182-A048-465B6FC29560}"/>
                </a:ext>
              </a:extLst>
            </p:cNvPr>
            <p:cNvCxnSpPr>
              <a:stCxn id="63" idx="3"/>
              <a:endCxn id="64" idx="1"/>
            </p:cNvCxnSpPr>
            <p:nvPr/>
          </p:nvCxnSpPr>
          <p:spPr>
            <a:xfrm flipV="1">
              <a:off x="7580775" y="4912672"/>
              <a:ext cx="163050" cy="28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818C0146-DEB3-4816-A678-4A672B001A71}"/>
                </a:ext>
              </a:extLst>
            </p:cNvPr>
            <p:cNvCxnSpPr>
              <a:cxnSpLocks/>
              <a:stCxn id="64" idx="3"/>
              <a:endCxn id="67" idx="1"/>
            </p:cNvCxnSpPr>
            <p:nvPr/>
          </p:nvCxnSpPr>
          <p:spPr>
            <a:xfrm>
              <a:off x="805702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214EC0B9-7F06-4F3A-8A53-BE93B5594532}"/>
                </a:ext>
              </a:extLst>
            </p:cNvPr>
            <p:cNvCxnSpPr>
              <a:cxnSpLocks/>
              <a:stCxn id="67" idx="3"/>
              <a:endCxn id="69" idx="1"/>
            </p:cNvCxnSpPr>
            <p:nvPr/>
          </p:nvCxnSpPr>
          <p:spPr>
            <a:xfrm>
              <a:off x="853327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BEE2872E-D603-4509-89D9-BFEBF756FE81}"/>
                </a:ext>
              </a:extLst>
            </p:cNvPr>
            <p:cNvCxnSpPr>
              <a:cxnSpLocks/>
              <a:stCxn id="69" idx="3"/>
              <a:endCxn id="71" idx="1"/>
            </p:cNvCxnSpPr>
            <p:nvPr/>
          </p:nvCxnSpPr>
          <p:spPr>
            <a:xfrm>
              <a:off x="900952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9424D643-E002-45D8-9E86-FD54168DECA2}"/>
                </a:ext>
              </a:extLst>
            </p:cNvPr>
            <p:cNvCxnSpPr>
              <a:cxnSpLocks/>
              <a:stCxn id="71" idx="3"/>
              <a:endCxn id="73" idx="1"/>
            </p:cNvCxnSpPr>
            <p:nvPr/>
          </p:nvCxnSpPr>
          <p:spPr>
            <a:xfrm>
              <a:off x="948577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9B4586E3-55B6-431E-9EB7-1D092F7D77BC}"/>
                </a:ext>
              </a:extLst>
            </p:cNvPr>
            <p:cNvCxnSpPr>
              <a:cxnSpLocks/>
              <a:stCxn id="73" idx="3"/>
              <a:endCxn id="74" idx="1"/>
            </p:cNvCxnSpPr>
            <p:nvPr/>
          </p:nvCxnSpPr>
          <p:spPr>
            <a:xfrm>
              <a:off x="9962025" y="4912672"/>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AD981B7E-D26A-4F97-BC3A-EBCE97ADB054}"/>
                </a:ext>
              </a:extLst>
            </p:cNvPr>
            <p:cNvCxnSpPr>
              <a:cxnSpLocks/>
              <a:stCxn id="63" idx="3"/>
              <a:endCxn id="65" idx="1"/>
            </p:cNvCxnSpPr>
            <p:nvPr/>
          </p:nvCxnSpPr>
          <p:spPr>
            <a:xfrm>
              <a:off x="7580775" y="5194772"/>
              <a:ext cx="163050" cy="282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75B356BD-8D82-418C-9326-C11585DAEEE6}"/>
                </a:ext>
              </a:extLst>
            </p:cNvPr>
            <p:cNvCxnSpPr>
              <a:cxnSpLocks/>
              <a:stCxn id="65" idx="3"/>
              <a:endCxn id="68" idx="1"/>
            </p:cNvCxnSpPr>
            <p:nvPr/>
          </p:nvCxnSpPr>
          <p:spPr>
            <a:xfrm>
              <a:off x="8057025" y="5476871"/>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6775C4E7-007C-45CB-AE48-C879228428AD}"/>
                </a:ext>
              </a:extLst>
            </p:cNvPr>
            <p:cNvCxnSpPr>
              <a:cxnSpLocks/>
              <a:stCxn id="68" idx="3"/>
              <a:endCxn id="70" idx="1"/>
            </p:cNvCxnSpPr>
            <p:nvPr/>
          </p:nvCxnSpPr>
          <p:spPr>
            <a:xfrm>
              <a:off x="8533275" y="5476871"/>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DA50F921-B0DB-4BCA-8536-96AA7BFD2896}"/>
                </a:ext>
              </a:extLst>
            </p:cNvPr>
            <p:cNvCxnSpPr>
              <a:cxnSpLocks/>
              <a:stCxn id="70" idx="3"/>
              <a:endCxn id="72" idx="1"/>
            </p:cNvCxnSpPr>
            <p:nvPr/>
          </p:nvCxnSpPr>
          <p:spPr>
            <a:xfrm>
              <a:off x="9009525" y="5476871"/>
              <a:ext cx="163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07FBCC6F-E340-40AF-AB9F-5E0B2CA1117F}"/>
                </a:ext>
              </a:extLst>
            </p:cNvPr>
            <p:cNvCxnSpPr>
              <a:cxnSpLocks/>
            </p:cNvCxnSpPr>
            <p:nvPr/>
          </p:nvCxnSpPr>
          <p:spPr>
            <a:xfrm>
              <a:off x="7743825" y="6098412"/>
              <a:ext cx="789450" cy="0"/>
            </a:xfrm>
            <a:prstGeom prst="line">
              <a:avLst/>
            </a:prstGeom>
            <a:ln>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F9449A37-F35F-40B1-8181-BA099F325DB4}"/>
                </a:ext>
              </a:extLst>
            </p:cNvPr>
            <p:cNvCxnSpPr>
              <a:cxnSpLocks/>
            </p:cNvCxnSpPr>
            <p:nvPr/>
          </p:nvCxnSpPr>
          <p:spPr>
            <a:xfrm>
              <a:off x="7743825" y="6328404"/>
              <a:ext cx="1741950" cy="0"/>
            </a:xfrm>
            <a:prstGeom prst="line">
              <a:avLst/>
            </a:prstGeom>
            <a:ln>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E8E28A9D-4D89-43BB-8A12-84F399EB2383}"/>
                </a:ext>
              </a:extLst>
            </p:cNvPr>
            <p:cNvSpPr txBox="1"/>
            <p:nvPr/>
          </p:nvSpPr>
          <p:spPr>
            <a:xfrm>
              <a:off x="7845412" y="5989805"/>
              <a:ext cx="586276" cy="21721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2</a:t>
              </a:r>
            </a:p>
          </p:txBody>
        </p:sp>
        <p:sp>
          <p:nvSpPr>
            <p:cNvPr id="122" name="Textfeld 121">
              <a:extLst>
                <a:ext uri="{FF2B5EF4-FFF2-40B4-BE49-F238E27FC236}">
                  <a16:creationId xmlns:a16="http://schemas.microsoft.com/office/drawing/2014/main" id="{CBEE0124-9721-4A1F-B062-A9E2044F6D94}"/>
                </a:ext>
              </a:extLst>
            </p:cNvPr>
            <p:cNvSpPr txBox="1"/>
            <p:nvPr/>
          </p:nvSpPr>
          <p:spPr>
            <a:xfrm>
              <a:off x="8321662" y="6219797"/>
              <a:ext cx="586276" cy="217215"/>
            </a:xfrm>
            <a:prstGeom prst="rect">
              <a:avLst/>
            </a:prstGeom>
            <a:solidFill>
              <a:schemeClr val="bg1"/>
            </a:solid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node 3</a:t>
              </a:r>
            </a:p>
          </p:txBody>
        </p:sp>
      </p:grpSp>
      <p:sp>
        <p:nvSpPr>
          <p:cNvPr id="126" name="Textfeld 125">
            <a:extLst>
              <a:ext uri="{FF2B5EF4-FFF2-40B4-BE49-F238E27FC236}">
                <a16:creationId xmlns:a16="http://schemas.microsoft.com/office/drawing/2014/main" id="{54D44B74-27AC-4933-8319-9F97429540D2}"/>
              </a:ext>
            </a:extLst>
          </p:cNvPr>
          <p:cNvSpPr txBox="1"/>
          <p:nvPr/>
        </p:nvSpPr>
        <p:spPr>
          <a:xfrm>
            <a:off x="6182749" y="901122"/>
            <a:ext cx="6009247" cy="233354"/>
          </a:xfrm>
          <a:prstGeom prst="rect">
            <a:avLst/>
          </a:prstGeom>
          <a:noFill/>
        </p:spPr>
        <p:txBody>
          <a:bodyPr wrap="square" lIns="0" tIns="0" rIns="0" bIns="0" rtlCol="0">
            <a:noAutofit/>
          </a:bodyPr>
          <a:lstStyle/>
          <a:p>
            <a:pP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Due to </a:t>
            </a:r>
            <a:r>
              <a:rPr lang="en-US" sz="1300" b="1" dirty="0">
                <a:latin typeface="Open Sans" panose="020B0606030504020204" pitchFamily="34" charset="0"/>
                <a:ea typeface="Open Sans" panose="020B0606030504020204" pitchFamily="34" charset="0"/>
                <a:cs typeface="Open Sans" panose="020B0606030504020204" pitchFamily="34" charset="0"/>
              </a:rPr>
              <a:t>non-termination</a:t>
            </a:r>
            <a:r>
              <a:rPr lang="en-US" sz="1300" dirty="0">
                <a:latin typeface="Open Sans" panose="020B0606030504020204" pitchFamily="34" charset="0"/>
                <a:ea typeface="Open Sans" panose="020B0606030504020204" pitchFamily="34" charset="0"/>
                <a:cs typeface="Open Sans" panose="020B0606030504020204" pitchFamily="34" charset="0"/>
              </a:rPr>
              <a:t>, blockchain states evolve across the network:</a:t>
            </a:r>
          </a:p>
        </p:txBody>
      </p:sp>
      <p:cxnSp>
        <p:nvCxnSpPr>
          <p:cNvPr id="66" name="Gerader Verbinder 65">
            <a:extLst>
              <a:ext uri="{FF2B5EF4-FFF2-40B4-BE49-F238E27FC236}">
                <a16:creationId xmlns:a16="http://schemas.microsoft.com/office/drawing/2014/main" id="{46674723-C76B-44D9-932A-5C873992D26C}"/>
              </a:ext>
            </a:extLst>
          </p:cNvPr>
          <p:cNvCxnSpPr>
            <a:cxnSpLocks/>
          </p:cNvCxnSpPr>
          <p:nvPr/>
        </p:nvCxnSpPr>
        <p:spPr>
          <a:xfrm>
            <a:off x="9265891" y="1203404"/>
            <a:ext cx="0" cy="199249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6887D3BD-DD13-4C62-A6DD-AEBCD4704E90}"/>
              </a:ext>
            </a:extLst>
          </p:cNvPr>
          <p:cNvSpPr txBox="1"/>
          <p:nvPr/>
        </p:nvSpPr>
        <p:spPr>
          <a:xfrm>
            <a:off x="6182750" y="3273122"/>
            <a:ext cx="5647300" cy="249759"/>
          </a:xfrm>
          <a:prstGeom prst="rect">
            <a:avLst/>
          </a:prstGeom>
          <a:noFill/>
        </p:spPr>
        <p:txBody>
          <a:bodyPr wrap="square" lIns="0" tIns="0" rIns="0" bIns="0" rtlCol="0">
            <a:noAutofit/>
          </a:bodyPr>
          <a:lstStyle/>
          <a:p>
            <a:pP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In a </a:t>
            </a:r>
            <a:r>
              <a:rPr lang="en-US" sz="1300" b="1" dirty="0">
                <a:latin typeface="Open Sans" panose="020B0606030504020204" pitchFamily="34" charset="0"/>
                <a:ea typeface="Open Sans" panose="020B0606030504020204" pitchFamily="34" charset="0"/>
                <a:cs typeface="Open Sans" panose="020B0606030504020204" pitchFamily="34" charset="0"/>
              </a:rPr>
              <a:t>Sybil attack</a:t>
            </a:r>
            <a:r>
              <a:rPr lang="en-US" sz="1300" dirty="0">
                <a:latin typeface="Open Sans" panose="020B0606030504020204" pitchFamily="34" charset="0"/>
                <a:ea typeface="Open Sans" panose="020B0606030504020204" pitchFamily="34" charset="0"/>
                <a:cs typeface="Open Sans" panose="020B0606030504020204" pitchFamily="34" charset="0"/>
              </a:rPr>
              <a:t>, fake nodes manipulate the „truth“:</a:t>
            </a:r>
          </a:p>
        </p:txBody>
      </p:sp>
      <p:grpSp>
        <p:nvGrpSpPr>
          <p:cNvPr id="221" name="Gruppieren 220">
            <a:extLst>
              <a:ext uri="{FF2B5EF4-FFF2-40B4-BE49-F238E27FC236}">
                <a16:creationId xmlns:a16="http://schemas.microsoft.com/office/drawing/2014/main" id="{9E17AAF8-C512-4705-8CD6-876F298855C1}"/>
              </a:ext>
            </a:extLst>
          </p:cNvPr>
          <p:cNvGrpSpPr/>
          <p:nvPr/>
        </p:nvGrpSpPr>
        <p:grpSpPr>
          <a:xfrm>
            <a:off x="6110479" y="3624968"/>
            <a:ext cx="2880589" cy="1391799"/>
            <a:chOff x="6110479" y="3664373"/>
            <a:chExt cx="2880589" cy="1391799"/>
          </a:xfrm>
        </p:grpSpPr>
        <p:grpSp>
          <p:nvGrpSpPr>
            <p:cNvPr id="108" name="Gruppieren 107">
              <a:extLst>
                <a:ext uri="{FF2B5EF4-FFF2-40B4-BE49-F238E27FC236}">
                  <a16:creationId xmlns:a16="http://schemas.microsoft.com/office/drawing/2014/main" id="{0358EFFA-15F5-4B04-924D-EE445DE76FD4}"/>
                </a:ext>
              </a:extLst>
            </p:cNvPr>
            <p:cNvGrpSpPr/>
            <p:nvPr/>
          </p:nvGrpSpPr>
          <p:grpSpPr>
            <a:xfrm>
              <a:off x="6657160" y="3694977"/>
              <a:ext cx="2333908" cy="231288"/>
              <a:chOff x="6715125" y="1533525"/>
              <a:chExt cx="3171825" cy="314325"/>
            </a:xfrm>
          </p:grpSpPr>
          <p:sp>
            <p:nvSpPr>
              <p:cNvPr id="162" name="Ellipse 161">
                <a:extLst>
                  <a:ext uri="{FF2B5EF4-FFF2-40B4-BE49-F238E27FC236}">
                    <a16:creationId xmlns:a16="http://schemas.microsoft.com/office/drawing/2014/main" id="{DC551447-4BD5-4D0D-B2A5-489C7C95B3B8}"/>
                  </a:ext>
                </a:extLst>
              </p:cNvPr>
              <p:cNvSpPr/>
              <p:nvPr/>
            </p:nvSpPr>
            <p:spPr bwMode="gray">
              <a:xfrm>
                <a:off x="7191375" y="1533525"/>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Ellipse 162">
                <a:extLst>
                  <a:ext uri="{FF2B5EF4-FFF2-40B4-BE49-F238E27FC236}">
                    <a16:creationId xmlns:a16="http://schemas.microsoft.com/office/drawing/2014/main" id="{4C3C1609-7CD5-44F9-8600-88A91B23DD29}"/>
                  </a:ext>
                </a:extLst>
              </p:cNvPr>
              <p:cNvSpPr/>
              <p:nvPr/>
            </p:nvSpPr>
            <p:spPr bwMode="gray">
              <a:xfrm>
                <a:off x="7667625" y="1533525"/>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Ellipse 163">
                <a:extLst>
                  <a:ext uri="{FF2B5EF4-FFF2-40B4-BE49-F238E27FC236}">
                    <a16:creationId xmlns:a16="http://schemas.microsoft.com/office/drawing/2014/main" id="{715A4005-B96E-4E50-87F2-2DBB6252211C}"/>
                  </a:ext>
                </a:extLst>
              </p:cNvPr>
              <p:cNvSpPr/>
              <p:nvPr/>
            </p:nvSpPr>
            <p:spPr bwMode="gray">
              <a:xfrm>
                <a:off x="8143875" y="1533525"/>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Ellipse 164">
                <a:extLst>
                  <a:ext uri="{FF2B5EF4-FFF2-40B4-BE49-F238E27FC236}">
                    <a16:creationId xmlns:a16="http://schemas.microsoft.com/office/drawing/2014/main" id="{77BD0AB1-A754-449D-880F-5FCB52C923A5}"/>
                  </a:ext>
                </a:extLst>
              </p:cNvPr>
              <p:cNvSpPr/>
              <p:nvPr/>
            </p:nvSpPr>
            <p:spPr bwMode="gray">
              <a:xfrm>
                <a:off x="8620125" y="1533525"/>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Ellipse 165">
                <a:extLst>
                  <a:ext uri="{FF2B5EF4-FFF2-40B4-BE49-F238E27FC236}">
                    <a16:creationId xmlns:a16="http://schemas.microsoft.com/office/drawing/2014/main" id="{89AA9F48-1A12-4D6D-9B6D-CA68E0479985}"/>
                  </a:ext>
                </a:extLst>
              </p:cNvPr>
              <p:cNvSpPr/>
              <p:nvPr/>
            </p:nvSpPr>
            <p:spPr bwMode="gray">
              <a:xfrm>
                <a:off x="9096375" y="1533525"/>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7" name="Ellipse 166">
                <a:extLst>
                  <a:ext uri="{FF2B5EF4-FFF2-40B4-BE49-F238E27FC236}">
                    <a16:creationId xmlns:a16="http://schemas.microsoft.com/office/drawing/2014/main" id="{7AAC12F0-1A6C-4E00-B22B-28C0A02B02AE}"/>
                  </a:ext>
                </a:extLst>
              </p:cNvPr>
              <p:cNvSpPr/>
              <p:nvPr/>
            </p:nvSpPr>
            <p:spPr bwMode="gray">
              <a:xfrm>
                <a:off x="9572625" y="1533525"/>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Ellipse 167">
                <a:extLst>
                  <a:ext uri="{FF2B5EF4-FFF2-40B4-BE49-F238E27FC236}">
                    <a16:creationId xmlns:a16="http://schemas.microsoft.com/office/drawing/2014/main" id="{7C54D16E-04AB-468C-BD6D-C8C561EEEC01}"/>
                  </a:ext>
                </a:extLst>
              </p:cNvPr>
              <p:cNvSpPr/>
              <p:nvPr/>
            </p:nvSpPr>
            <p:spPr bwMode="gray">
              <a:xfrm>
                <a:off x="6715125" y="1533525"/>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9" name="Gruppieren 108">
              <a:extLst>
                <a:ext uri="{FF2B5EF4-FFF2-40B4-BE49-F238E27FC236}">
                  <a16:creationId xmlns:a16="http://schemas.microsoft.com/office/drawing/2014/main" id="{2D2E496D-0A2E-4C5E-B332-C57287A87DC1}"/>
                </a:ext>
              </a:extLst>
            </p:cNvPr>
            <p:cNvGrpSpPr/>
            <p:nvPr/>
          </p:nvGrpSpPr>
          <p:grpSpPr>
            <a:xfrm>
              <a:off x="6657160" y="4062969"/>
              <a:ext cx="2333908" cy="231288"/>
              <a:chOff x="6715125" y="2017243"/>
              <a:chExt cx="3171825" cy="314325"/>
            </a:xfrm>
          </p:grpSpPr>
          <p:sp>
            <p:nvSpPr>
              <p:cNvPr id="155" name="Ellipse 154">
                <a:extLst>
                  <a:ext uri="{FF2B5EF4-FFF2-40B4-BE49-F238E27FC236}">
                    <a16:creationId xmlns:a16="http://schemas.microsoft.com/office/drawing/2014/main" id="{835E8BBE-F1EE-4B5A-BADD-22CCC838BCA3}"/>
                  </a:ext>
                </a:extLst>
              </p:cNvPr>
              <p:cNvSpPr/>
              <p:nvPr/>
            </p:nvSpPr>
            <p:spPr bwMode="gray">
              <a:xfrm>
                <a:off x="7191375" y="2017243"/>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Ellipse 155">
                <a:extLst>
                  <a:ext uri="{FF2B5EF4-FFF2-40B4-BE49-F238E27FC236}">
                    <a16:creationId xmlns:a16="http://schemas.microsoft.com/office/drawing/2014/main" id="{64E4DC84-F0FB-464F-A5B3-EFECFA3C8E53}"/>
                  </a:ext>
                </a:extLst>
              </p:cNvPr>
              <p:cNvSpPr/>
              <p:nvPr/>
            </p:nvSpPr>
            <p:spPr bwMode="gray">
              <a:xfrm>
                <a:off x="7667625" y="2017243"/>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Ellipse 156">
                <a:extLst>
                  <a:ext uri="{FF2B5EF4-FFF2-40B4-BE49-F238E27FC236}">
                    <a16:creationId xmlns:a16="http://schemas.microsoft.com/office/drawing/2014/main" id="{D8A98C63-04A7-41E1-BD3D-12A89558B606}"/>
                  </a:ext>
                </a:extLst>
              </p:cNvPr>
              <p:cNvSpPr/>
              <p:nvPr/>
            </p:nvSpPr>
            <p:spPr bwMode="gray">
              <a:xfrm>
                <a:off x="8143875" y="2017243"/>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Ellipse 157">
                <a:extLst>
                  <a:ext uri="{FF2B5EF4-FFF2-40B4-BE49-F238E27FC236}">
                    <a16:creationId xmlns:a16="http://schemas.microsoft.com/office/drawing/2014/main" id="{160BC875-89BD-4E6A-B3DE-6542113990B9}"/>
                  </a:ext>
                </a:extLst>
              </p:cNvPr>
              <p:cNvSpPr/>
              <p:nvPr/>
            </p:nvSpPr>
            <p:spPr bwMode="gray">
              <a:xfrm>
                <a:off x="8620125" y="2017243"/>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Ellipse 158">
                <a:extLst>
                  <a:ext uri="{FF2B5EF4-FFF2-40B4-BE49-F238E27FC236}">
                    <a16:creationId xmlns:a16="http://schemas.microsoft.com/office/drawing/2014/main" id="{4794E76D-BF11-48F0-B09D-53C9E5BE11C2}"/>
                  </a:ext>
                </a:extLst>
              </p:cNvPr>
              <p:cNvSpPr/>
              <p:nvPr/>
            </p:nvSpPr>
            <p:spPr bwMode="gray">
              <a:xfrm>
                <a:off x="9096375" y="2017243"/>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Ellipse 159">
                <a:extLst>
                  <a:ext uri="{FF2B5EF4-FFF2-40B4-BE49-F238E27FC236}">
                    <a16:creationId xmlns:a16="http://schemas.microsoft.com/office/drawing/2014/main" id="{EE151F78-C99A-4459-8483-C12579548BA7}"/>
                  </a:ext>
                </a:extLst>
              </p:cNvPr>
              <p:cNvSpPr/>
              <p:nvPr/>
            </p:nvSpPr>
            <p:spPr bwMode="gray">
              <a:xfrm>
                <a:off x="9572625" y="2017243"/>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Ellipse 160">
                <a:extLst>
                  <a:ext uri="{FF2B5EF4-FFF2-40B4-BE49-F238E27FC236}">
                    <a16:creationId xmlns:a16="http://schemas.microsoft.com/office/drawing/2014/main" id="{BA241A05-A169-4820-B9DF-7EF072CF90A7}"/>
                  </a:ext>
                </a:extLst>
              </p:cNvPr>
              <p:cNvSpPr/>
              <p:nvPr/>
            </p:nvSpPr>
            <p:spPr bwMode="gray">
              <a:xfrm>
                <a:off x="6715125" y="2017243"/>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1" name="Gruppieren 110">
              <a:extLst>
                <a:ext uri="{FF2B5EF4-FFF2-40B4-BE49-F238E27FC236}">
                  <a16:creationId xmlns:a16="http://schemas.microsoft.com/office/drawing/2014/main" id="{DEC6C9C9-D83C-4B85-B6B1-A1ECE6EAA9E7}"/>
                </a:ext>
              </a:extLst>
            </p:cNvPr>
            <p:cNvGrpSpPr/>
            <p:nvPr/>
          </p:nvGrpSpPr>
          <p:grpSpPr>
            <a:xfrm>
              <a:off x="6657160" y="4430961"/>
              <a:ext cx="2333908" cy="231288"/>
              <a:chOff x="6715125" y="2532244"/>
              <a:chExt cx="3171825" cy="314325"/>
            </a:xfrm>
          </p:grpSpPr>
          <p:sp>
            <p:nvSpPr>
              <p:cNvPr id="148" name="Ellipse 147">
                <a:extLst>
                  <a:ext uri="{FF2B5EF4-FFF2-40B4-BE49-F238E27FC236}">
                    <a16:creationId xmlns:a16="http://schemas.microsoft.com/office/drawing/2014/main" id="{850F89B1-A837-4759-B3C5-AC479345E7C1}"/>
                  </a:ext>
                </a:extLst>
              </p:cNvPr>
              <p:cNvSpPr/>
              <p:nvPr/>
            </p:nvSpPr>
            <p:spPr bwMode="gray">
              <a:xfrm>
                <a:off x="719137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Ellipse 148">
                <a:extLst>
                  <a:ext uri="{FF2B5EF4-FFF2-40B4-BE49-F238E27FC236}">
                    <a16:creationId xmlns:a16="http://schemas.microsoft.com/office/drawing/2014/main" id="{D497D553-70F7-457F-B7B0-E6BE360549E6}"/>
                  </a:ext>
                </a:extLst>
              </p:cNvPr>
              <p:cNvSpPr/>
              <p:nvPr/>
            </p:nvSpPr>
            <p:spPr bwMode="gray">
              <a:xfrm>
                <a:off x="766762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Ellipse 149">
                <a:extLst>
                  <a:ext uri="{FF2B5EF4-FFF2-40B4-BE49-F238E27FC236}">
                    <a16:creationId xmlns:a16="http://schemas.microsoft.com/office/drawing/2014/main" id="{6B366565-E078-4D16-9C75-DBBA98C9255A}"/>
                  </a:ext>
                </a:extLst>
              </p:cNvPr>
              <p:cNvSpPr/>
              <p:nvPr/>
            </p:nvSpPr>
            <p:spPr bwMode="gray">
              <a:xfrm>
                <a:off x="814387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Ellipse 150">
                <a:extLst>
                  <a:ext uri="{FF2B5EF4-FFF2-40B4-BE49-F238E27FC236}">
                    <a16:creationId xmlns:a16="http://schemas.microsoft.com/office/drawing/2014/main" id="{EA03EB1F-2F03-4CAD-8FFA-AF8B6431B878}"/>
                  </a:ext>
                </a:extLst>
              </p:cNvPr>
              <p:cNvSpPr/>
              <p:nvPr/>
            </p:nvSpPr>
            <p:spPr bwMode="gray">
              <a:xfrm>
                <a:off x="862012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Ellipse 151">
                <a:extLst>
                  <a:ext uri="{FF2B5EF4-FFF2-40B4-BE49-F238E27FC236}">
                    <a16:creationId xmlns:a16="http://schemas.microsoft.com/office/drawing/2014/main" id="{274415B5-F2E3-4531-B4C5-C1022E9E1BDA}"/>
                  </a:ext>
                </a:extLst>
              </p:cNvPr>
              <p:cNvSpPr/>
              <p:nvPr/>
            </p:nvSpPr>
            <p:spPr bwMode="gray">
              <a:xfrm>
                <a:off x="909637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Ellipse 152">
                <a:extLst>
                  <a:ext uri="{FF2B5EF4-FFF2-40B4-BE49-F238E27FC236}">
                    <a16:creationId xmlns:a16="http://schemas.microsoft.com/office/drawing/2014/main" id="{8E9A0056-B372-4523-88BD-36F572E359CC}"/>
                  </a:ext>
                </a:extLst>
              </p:cNvPr>
              <p:cNvSpPr/>
              <p:nvPr/>
            </p:nvSpPr>
            <p:spPr bwMode="gray">
              <a:xfrm>
                <a:off x="957262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4" name="Ellipse 153">
                <a:extLst>
                  <a:ext uri="{FF2B5EF4-FFF2-40B4-BE49-F238E27FC236}">
                    <a16:creationId xmlns:a16="http://schemas.microsoft.com/office/drawing/2014/main" id="{5031A51D-3599-43AF-A7D4-263903794AF7}"/>
                  </a:ext>
                </a:extLst>
              </p:cNvPr>
              <p:cNvSpPr/>
              <p:nvPr/>
            </p:nvSpPr>
            <p:spPr bwMode="gray">
              <a:xfrm>
                <a:off x="6715125" y="2532244"/>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2" name="Gruppieren 111">
              <a:extLst>
                <a:ext uri="{FF2B5EF4-FFF2-40B4-BE49-F238E27FC236}">
                  <a16:creationId xmlns:a16="http://schemas.microsoft.com/office/drawing/2014/main" id="{A8BB3A61-AAC1-4FC3-9672-EAD241A2273C}"/>
                </a:ext>
              </a:extLst>
            </p:cNvPr>
            <p:cNvGrpSpPr/>
            <p:nvPr/>
          </p:nvGrpSpPr>
          <p:grpSpPr>
            <a:xfrm>
              <a:off x="6657160" y="4798952"/>
              <a:ext cx="2333908" cy="231288"/>
              <a:chOff x="6715125" y="2532244"/>
              <a:chExt cx="3171825" cy="314325"/>
            </a:xfrm>
          </p:grpSpPr>
          <p:sp>
            <p:nvSpPr>
              <p:cNvPr id="141" name="Ellipse 140">
                <a:extLst>
                  <a:ext uri="{FF2B5EF4-FFF2-40B4-BE49-F238E27FC236}">
                    <a16:creationId xmlns:a16="http://schemas.microsoft.com/office/drawing/2014/main" id="{B04EF1B8-C6A3-42AF-BDE3-CBD137AEF756}"/>
                  </a:ext>
                </a:extLst>
              </p:cNvPr>
              <p:cNvSpPr/>
              <p:nvPr/>
            </p:nvSpPr>
            <p:spPr bwMode="gray">
              <a:xfrm>
                <a:off x="719137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Ellipse 141">
                <a:extLst>
                  <a:ext uri="{FF2B5EF4-FFF2-40B4-BE49-F238E27FC236}">
                    <a16:creationId xmlns:a16="http://schemas.microsoft.com/office/drawing/2014/main" id="{DEF7F0C9-75C1-4B0C-A6D0-5E6711B5DD6A}"/>
                  </a:ext>
                </a:extLst>
              </p:cNvPr>
              <p:cNvSpPr/>
              <p:nvPr/>
            </p:nvSpPr>
            <p:spPr bwMode="gray">
              <a:xfrm>
                <a:off x="766762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Ellipse 142">
                <a:extLst>
                  <a:ext uri="{FF2B5EF4-FFF2-40B4-BE49-F238E27FC236}">
                    <a16:creationId xmlns:a16="http://schemas.microsoft.com/office/drawing/2014/main" id="{052BFBAB-439A-4195-B536-C6DA221353D6}"/>
                  </a:ext>
                </a:extLst>
              </p:cNvPr>
              <p:cNvSpPr/>
              <p:nvPr/>
            </p:nvSpPr>
            <p:spPr bwMode="gray">
              <a:xfrm>
                <a:off x="814387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Ellipse 143">
                <a:extLst>
                  <a:ext uri="{FF2B5EF4-FFF2-40B4-BE49-F238E27FC236}">
                    <a16:creationId xmlns:a16="http://schemas.microsoft.com/office/drawing/2014/main" id="{D4F1C6B5-E00C-4209-8EF1-F2A534FCC61F}"/>
                  </a:ext>
                </a:extLst>
              </p:cNvPr>
              <p:cNvSpPr/>
              <p:nvPr/>
            </p:nvSpPr>
            <p:spPr bwMode="gray">
              <a:xfrm>
                <a:off x="862012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Ellipse 144">
                <a:extLst>
                  <a:ext uri="{FF2B5EF4-FFF2-40B4-BE49-F238E27FC236}">
                    <a16:creationId xmlns:a16="http://schemas.microsoft.com/office/drawing/2014/main" id="{A1C0F8BE-B9D4-49EE-9E4A-BD04BD39F90A}"/>
                  </a:ext>
                </a:extLst>
              </p:cNvPr>
              <p:cNvSpPr/>
              <p:nvPr/>
            </p:nvSpPr>
            <p:spPr bwMode="gray">
              <a:xfrm>
                <a:off x="909637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Ellipse 145">
                <a:extLst>
                  <a:ext uri="{FF2B5EF4-FFF2-40B4-BE49-F238E27FC236}">
                    <a16:creationId xmlns:a16="http://schemas.microsoft.com/office/drawing/2014/main" id="{FC1254F4-7BD2-4574-AEE7-64D0726D172E}"/>
                  </a:ext>
                </a:extLst>
              </p:cNvPr>
              <p:cNvSpPr/>
              <p:nvPr/>
            </p:nvSpPr>
            <p:spPr bwMode="gray">
              <a:xfrm>
                <a:off x="9572625" y="2532244"/>
                <a:ext cx="314325" cy="314325"/>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Ellipse 146">
                <a:extLst>
                  <a:ext uri="{FF2B5EF4-FFF2-40B4-BE49-F238E27FC236}">
                    <a16:creationId xmlns:a16="http://schemas.microsoft.com/office/drawing/2014/main" id="{35B8B3FB-CAF8-4738-A1DE-BAD719BACE88}"/>
                  </a:ext>
                </a:extLst>
              </p:cNvPr>
              <p:cNvSpPr/>
              <p:nvPr/>
            </p:nvSpPr>
            <p:spPr bwMode="gray">
              <a:xfrm>
                <a:off x="6715125" y="2532244"/>
                <a:ext cx="314325" cy="314325"/>
              </a:xfrm>
              <a:prstGeom prst="ellipse">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7" name="Textfeld 136">
              <a:extLst>
                <a:ext uri="{FF2B5EF4-FFF2-40B4-BE49-F238E27FC236}">
                  <a16:creationId xmlns:a16="http://schemas.microsoft.com/office/drawing/2014/main" id="{BCA528D3-A1DA-4759-8433-73654E76E89E}"/>
                </a:ext>
              </a:extLst>
            </p:cNvPr>
            <p:cNvSpPr txBox="1"/>
            <p:nvPr/>
          </p:nvSpPr>
          <p:spPr>
            <a:xfrm>
              <a:off x="6110479" y="4773019"/>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4</a:t>
              </a:r>
            </a:p>
          </p:txBody>
        </p:sp>
        <p:sp>
          <p:nvSpPr>
            <p:cNvPr id="138" name="Textfeld 137">
              <a:extLst>
                <a:ext uri="{FF2B5EF4-FFF2-40B4-BE49-F238E27FC236}">
                  <a16:creationId xmlns:a16="http://schemas.microsoft.com/office/drawing/2014/main" id="{159A580F-75E1-4C7C-9339-E3C38947C4C6}"/>
                </a:ext>
              </a:extLst>
            </p:cNvPr>
            <p:cNvSpPr txBox="1"/>
            <p:nvPr/>
          </p:nvSpPr>
          <p:spPr>
            <a:xfrm>
              <a:off x="6110479" y="4405028"/>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3</a:t>
              </a:r>
            </a:p>
          </p:txBody>
        </p:sp>
        <p:sp>
          <p:nvSpPr>
            <p:cNvPr id="139" name="Textfeld 138">
              <a:extLst>
                <a:ext uri="{FF2B5EF4-FFF2-40B4-BE49-F238E27FC236}">
                  <a16:creationId xmlns:a16="http://schemas.microsoft.com/office/drawing/2014/main" id="{A8ABA340-D71B-4A3A-8FF7-90B019F53B36}"/>
                </a:ext>
              </a:extLst>
            </p:cNvPr>
            <p:cNvSpPr txBox="1"/>
            <p:nvPr/>
          </p:nvSpPr>
          <p:spPr>
            <a:xfrm>
              <a:off x="6110479" y="4035001"/>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2</a:t>
              </a:r>
            </a:p>
          </p:txBody>
        </p:sp>
        <p:sp>
          <p:nvSpPr>
            <p:cNvPr id="140" name="Textfeld 139">
              <a:extLst>
                <a:ext uri="{FF2B5EF4-FFF2-40B4-BE49-F238E27FC236}">
                  <a16:creationId xmlns:a16="http://schemas.microsoft.com/office/drawing/2014/main" id="{6E12BD3F-3DB2-4D7A-B333-B5654C1A14D9}"/>
                </a:ext>
              </a:extLst>
            </p:cNvPr>
            <p:cNvSpPr txBox="1"/>
            <p:nvPr/>
          </p:nvSpPr>
          <p:spPr>
            <a:xfrm>
              <a:off x="6110479" y="3664373"/>
              <a:ext cx="521642" cy="28315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fake 1</a:t>
              </a:r>
            </a:p>
          </p:txBody>
        </p:sp>
      </p:grpSp>
      <p:grpSp>
        <p:nvGrpSpPr>
          <p:cNvPr id="222" name="Gruppieren 221">
            <a:extLst>
              <a:ext uri="{FF2B5EF4-FFF2-40B4-BE49-F238E27FC236}">
                <a16:creationId xmlns:a16="http://schemas.microsoft.com/office/drawing/2014/main" id="{41461250-2EB0-4FFC-B019-573BC1528D99}"/>
              </a:ext>
            </a:extLst>
          </p:cNvPr>
          <p:cNvGrpSpPr/>
          <p:nvPr/>
        </p:nvGrpSpPr>
        <p:grpSpPr>
          <a:xfrm>
            <a:off x="9514782" y="3511973"/>
            <a:ext cx="2333080" cy="1617789"/>
            <a:chOff x="9514782" y="3760007"/>
            <a:chExt cx="2333080" cy="1617789"/>
          </a:xfrm>
        </p:grpSpPr>
        <p:sp>
          <p:nvSpPr>
            <p:cNvPr id="170" name="Rechteck 169">
              <a:extLst>
                <a:ext uri="{FF2B5EF4-FFF2-40B4-BE49-F238E27FC236}">
                  <a16:creationId xmlns:a16="http://schemas.microsoft.com/office/drawing/2014/main" id="{AD60E9D5-7516-4096-8898-C95FFA1CD895}"/>
                </a:ext>
              </a:extLst>
            </p:cNvPr>
            <p:cNvSpPr/>
            <p:nvPr/>
          </p:nvSpPr>
          <p:spPr bwMode="gray">
            <a:xfrm>
              <a:off x="9514782" y="4451387"/>
              <a:ext cx="230460" cy="230460"/>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Rechteck 171">
              <a:extLst>
                <a:ext uri="{FF2B5EF4-FFF2-40B4-BE49-F238E27FC236}">
                  <a16:creationId xmlns:a16="http://schemas.microsoft.com/office/drawing/2014/main" id="{E8FEC2D7-962B-457C-8BD9-9B31D10E3607}"/>
                </a:ext>
              </a:extLst>
            </p:cNvPr>
            <p:cNvSpPr/>
            <p:nvPr/>
          </p:nvSpPr>
          <p:spPr bwMode="gray">
            <a:xfrm>
              <a:off x="9865219" y="4451387"/>
              <a:ext cx="230460" cy="23046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Rechteck 173">
              <a:extLst>
                <a:ext uri="{FF2B5EF4-FFF2-40B4-BE49-F238E27FC236}">
                  <a16:creationId xmlns:a16="http://schemas.microsoft.com/office/drawing/2014/main" id="{737A3F31-371E-4F61-8A8B-6268C64FB896}"/>
                </a:ext>
              </a:extLst>
            </p:cNvPr>
            <p:cNvSpPr/>
            <p:nvPr/>
          </p:nvSpPr>
          <p:spPr bwMode="gray">
            <a:xfrm>
              <a:off x="10215655" y="4451387"/>
              <a:ext cx="230460" cy="23046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6" name="Rechteck 175">
              <a:extLst>
                <a:ext uri="{FF2B5EF4-FFF2-40B4-BE49-F238E27FC236}">
                  <a16:creationId xmlns:a16="http://schemas.microsoft.com/office/drawing/2014/main" id="{AE5D0D7F-A936-4D2F-9051-7B72CA44EAD7}"/>
                </a:ext>
              </a:extLst>
            </p:cNvPr>
            <p:cNvSpPr/>
            <p:nvPr/>
          </p:nvSpPr>
          <p:spPr bwMode="gray">
            <a:xfrm>
              <a:off x="10566092" y="4451387"/>
              <a:ext cx="230460" cy="23046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180">
              <a:extLst>
                <a:ext uri="{FF2B5EF4-FFF2-40B4-BE49-F238E27FC236}">
                  <a16:creationId xmlns:a16="http://schemas.microsoft.com/office/drawing/2014/main" id="{BCAA009C-B25A-4F9C-BCDD-97E026FB1576}"/>
                </a:ext>
              </a:extLst>
            </p:cNvPr>
            <p:cNvSpPr/>
            <p:nvPr/>
          </p:nvSpPr>
          <p:spPr bwMode="gray">
            <a:xfrm>
              <a:off x="9865219"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2" name="Rechteck 181">
              <a:extLst>
                <a:ext uri="{FF2B5EF4-FFF2-40B4-BE49-F238E27FC236}">
                  <a16:creationId xmlns:a16="http://schemas.microsoft.com/office/drawing/2014/main" id="{F8326808-494E-4D69-A18E-7A1D5FBC5F86}"/>
                </a:ext>
              </a:extLst>
            </p:cNvPr>
            <p:cNvSpPr/>
            <p:nvPr/>
          </p:nvSpPr>
          <p:spPr bwMode="gray">
            <a:xfrm>
              <a:off x="10215655"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3" name="Rechteck 182">
              <a:extLst>
                <a:ext uri="{FF2B5EF4-FFF2-40B4-BE49-F238E27FC236}">
                  <a16:creationId xmlns:a16="http://schemas.microsoft.com/office/drawing/2014/main" id="{90EC53C4-6572-43DF-AE77-75E37A91C90C}"/>
                </a:ext>
              </a:extLst>
            </p:cNvPr>
            <p:cNvSpPr/>
            <p:nvPr/>
          </p:nvSpPr>
          <p:spPr bwMode="gray">
            <a:xfrm>
              <a:off x="10566092"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91" name="Rechteck 190">
              <a:extLst>
                <a:ext uri="{FF2B5EF4-FFF2-40B4-BE49-F238E27FC236}">
                  <a16:creationId xmlns:a16="http://schemas.microsoft.com/office/drawing/2014/main" id="{02958C39-13CB-4D29-95DE-82B29474B8A6}"/>
                </a:ext>
              </a:extLst>
            </p:cNvPr>
            <p:cNvSpPr/>
            <p:nvPr/>
          </p:nvSpPr>
          <p:spPr bwMode="gray">
            <a:xfrm>
              <a:off x="9514782" y="4681847"/>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0</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2" name="Gerader Verbinder 191">
              <a:extLst>
                <a:ext uri="{FF2B5EF4-FFF2-40B4-BE49-F238E27FC236}">
                  <a16:creationId xmlns:a16="http://schemas.microsoft.com/office/drawing/2014/main" id="{A6B0139F-8340-42A4-A862-03332C22207A}"/>
                </a:ext>
              </a:extLst>
            </p:cNvPr>
            <p:cNvCxnSpPr>
              <a:stCxn id="170" idx="3"/>
              <a:endCxn id="171" idx="1"/>
            </p:cNvCxnSpPr>
            <p:nvPr/>
          </p:nvCxnSpPr>
          <p:spPr>
            <a:xfrm flipV="1">
              <a:off x="9745242" y="4105697"/>
              <a:ext cx="119977" cy="46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pieren 93">
              <a:extLst>
                <a:ext uri="{FF2B5EF4-FFF2-40B4-BE49-F238E27FC236}">
                  <a16:creationId xmlns:a16="http://schemas.microsoft.com/office/drawing/2014/main" id="{F9B87A6E-40CB-4284-843C-9513156341B8}"/>
                </a:ext>
              </a:extLst>
            </p:cNvPr>
            <p:cNvGrpSpPr/>
            <p:nvPr/>
          </p:nvGrpSpPr>
          <p:grpSpPr>
            <a:xfrm>
              <a:off x="9865219" y="3760007"/>
              <a:ext cx="1632206" cy="460920"/>
              <a:chOff x="9865219" y="3805775"/>
              <a:chExt cx="1632206" cy="460920"/>
            </a:xfrm>
          </p:grpSpPr>
          <p:sp>
            <p:nvSpPr>
              <p:cNvPr id="171" name="Rechteck 170">
                <a:extLst>
                  <a:ext uri="{FF2B5EF4-FFF2-40B4-BE49-F238E27FC236}">
                    <a16:creationId xmlns:a16="http://schemas.microsoft.com/office/drawing/2014/main" id="{7D5DCF23-4DB3-4290-9E05-EE0FF3F1D48A}"/>
                  </a:ext>
                </a:extLst>
              </p:cNvPr>
              <p:cNvSpPr/>
              <p:nvPr/>
            </p:nvSpPr>
            <p:spPr bwMode="gray">
              <a:xfrm>
                <a:off x="9865219" y="4036235"/>
                <a:ext cx="230460" cy="230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Rechteck 172">
                <a:extLst>
                  <a:ext uri="{FF2B5EF4-FFF2-40B4-BE49-F238E27FC236}">
                    <a16:creationId xmlns:a16="http://schemas.microsoft.com/office/drawing/2014/main" id="{3A26E38D-AA9D-4ADD-8026-3A712E757A7D}"/>
                  </a:ext>
                </a:extLst>
              </p:cNvPr>
              <p:cNvSpPr/>
              <p:nvPr/>
            </p:nvSpPr>
            <p:spPr bwMode="gray">
              <a:xfrm>
                <a:off x="10215655" y="4036235"/>
                <a:ext cx="230460" cy="230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5" name="Rechteck 174">
                <a:extLst>
                  <a:ext uri="{FF2B5EF4-FFF2-40B4-BE49-F238E27FC236}">
                    <a16:creationId xmlns:a16="http://schemas.microsoft.com/office/drawing/2014/main" id="{A756491E-9F91-4EDB-92E0-483B51FAE54F}"/>
                  </a:ext>
                </a:extLst>
              </p:cNvPr>
              <p:cNvSpPr/>
              <p:nvPr/>
            </p:nvSpPr>
            <p:spPr bwMode="gray">
              <a:xfrm>
                <a:off x="10566092" y="4036235"/>
                <a:ext cx="230460" cy="230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7" name="Rechteck 176">
                <a:extLst>
                  <a:ext uri="{FF2B5EF4-FFF2-40B4-BE49-F238E27FC236}">
                    <a16:creationId xmlns:a16="http://schemas.microsoft.com/office/drawing/2014/main" id="{0772A668-6F60-437E-A2D9-ACE1BA884089}"/>
                  </a:ext>
                </a:extLst>
              </p:cNvPr>
              <p:cNvSpPr/>
              <p:nvPr/>
            </p:nvSpPr>
            <p:spPr bwMode="gray">
              <a:xfrm>
                <a:off x="10916528" y="4036235"/>
                <a:ext cx="230460" cy="230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178">
                <a:extLst>
                  <a:ext uri="{FF2B5EF4-FFF2-40B4-BE49-F238E27FC236}">
                    <a16:creationId xmlns:a16="http://schemas.microsoft.com/office/drawing/2014/main" id="{C389BA3F-EFB2-48B6-BFBF-6FB52FAD97DA}"/>
                  </a:ext>
                </a:extLst>
              </p:cNvPr>
              <p:cNvSpPr/>
              <p:nvPr/>
            </p:nvSpPr>
            <p:spPr bwMode="gray">
              <a:xfrm>
                <a:off x="11266965" y="4036235"/>
                <a:ext cx="230460" cy="230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Rechteck 184">
                <a:extLst>
                  <a:ext uri="{FF2B5EF4-FFF2-40B4-BE49-F238E27FC236}">
                    <a16:creationId xmlns:a16="http://schemas.microsoft.com/office/drawing/2014/main" id="{180C8030-D7D9-4299-8F6E-69022AC4BCA6}"/>
                  </a:ext>
                </a:extLst>
              </p:cNvPr>
              <p:cNvSpPr/>
              <p:nvPr/>
            </p:nvSpPr>
            <p:spPr bwMode="gray">
              <a:xfrm>
                <a:off x="9865219"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35083062-045A-4A56-8B7F-431A35DBDFB8}"/>
                  </a:ext>
                </a:extLst>
              </p:cNvPr>
              <p:cNvSpPr/>
              <p:nvPr/>
            </p:nvSpPr>
            <p:spPr bwMode="gray">
              <a:xfrm>
                <a:off x="10215655"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7" name="Rechteck 186">
                <a:extLst>
                  <a:ext uri="{FF2B5EF4-FFF2-40B4-BE49-F238E27FC236}">
                    <a16:creationId xmlns:a16="http://schemas.microsoft.com/office/drawing/2014/main" id="{2D81B611-6148-4437-8945-BBD0D50809C7}"/>
                  </a:ext>
                </a:extLst>
              </p:cNvPr>
              <p:cNvSpPr/>
              <p:nvPr/>
            </p:nvSpPr>
            <p:spPr bwMode="gray">
              <a:xfrm>
                <a:off x="10566092"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FE1BD9F3-946C-4BB6-9B30-0FCBCB8643B3}"/>
                  </a:ext>
                </a:extLst>
              </p:cNvPr>
              <p:cNvSpPr/>
              <p:nvPr/>
            </p:nvSpPr>
            <p:spPr bwMode="gray">
              <a:xfrm>
                <a:off x="10916528"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FEFD550F-A07C-4AB2-AADD-373E4966D9A6}"/>
                  </a:ext>
                </a:extLst>
              </p:cNvPr>
              <p:cNvSpPr/>
              <p:nvPr/>
            </p:nvSpPr>
            <p:spPr bwMode="gray">
              <a:xfrm>
                <a:off x="11266965" y="3805775"/>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3" name="Gerader Verbinder 192">
                <a:extLst>
                  <a:ext uri="{FF2B5EF4-FFF2-40B4-BE49-F238E27FC236}">
                    <a16:creationId xmlns:a16="http://schemas.microsoft.com/office/drawing/2014/main" id="{75E12457-BE5C-4B6B-A72B-67CCE98A3744}"/>
                  </a:ext>
                </a:extLst>
              </p:cNvPr>
              <p:cNvCxnSpPr>
                <a:cxnSpLocks/>
                <a:stCxn id="171" idx="3"/>
                <a:endCxn id="173" idx="1"/>
              </p:cNvCxnSpPr>
              <p:nvPr/>
            </p:nvCxnSpPr>
            <p:spPr>
              <a:xfrm>
                <a:off x="10095679"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AD4E4854-5F5F-4928-BAAB-8D618FDE8557}"/>
                  </a:ext>
                </a:extLst>
              </p:cNvPr>
              <p:cNvCxnSpPr>
                <a:cxnSpLocks/>
                <a:stCxn id="173" idx="3"/>
                <a:endCxn id="175" idx="1"/>
              </p:cNvCxnSpPr>
              <p:nvPr/>
            </p:nvCxnSpPr>
            <p:spPr>
              <a:xfrm>
                <a:off x="10446116"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3664912F-F372-4836-8366-DEE8E321EF96}"/>
                  </a:ext>
                </a:extLst>
              </p:cNvPr>
              <p:cNvCxnSpPr>
                <a:cxnSpLocks/>
                <a:stCxn id="175" idx="3"/>
                <a:endCxn id="177" idx="1"/>
              </p:cNvCxnSpPr>
              <p:nvPr/>
            </p:nvCxnSpPr>
            <p:spPr>
              <a:xfrm>
                <a:off x="10796552"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385D7050-920D-4E01-A49E-D3DEB8CDAF30}"/>
                  </a:ext>
                </a:extLst>
              </p:cNvPr>
              <p:cNvCxnSpPr>
                <a:cxnSpLocks/>
                <a:stCxn id="177" idx="3"/>
                <a:endCxn id="179" idx="1"/>
              </p:cNvCxnSpPr>
              <p:nvPr/>
            </p:nvCxnSpPr>
            <p:spPr>
              <a:xfrm>
                <a:off x="11146989" y="4151466"/>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8" name="Gerader Verbinder 197">
              <a:extLst>
                <a:ext uri="{FF2B5EF4-FFF2-40B4-BE49-F238E27FC236}">
                  <a16:creationId xmlns:a16="http://schemas.microsoft.com/office/drawing/2014/main" id="{88E0ED9E-2220-451D-9129-194C51EA9840}"/>
                </a:ext>
              </a:extLst>
            </p:cNvPr>
            <p:cNvCxnSpPr>
              <a:cxnSpLocks/>
              <a:stCxn id="170" idx="3"/>
              <a:endCxn id="172" idx="1"/>
            </p:cNvCxnSpPr>
            <p:nvPr/>
          </p:nvCxnSpPr>
          <p:spPr>
            <a:xfrm>
              <a:off x="9745242" y="4566617"/>
              <a:ext cx="119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73F2FC7C-B1CF-486F-9940-46C8A4496A4B}"/>
                </a:ext>
              </a:extLst>
            </p:cNvPr>
            <p:cNvCxnSpPr>
              <a:cxnSpLocks/>
              <a:stCxn id="172" idx="3"/>
              <a:endCxn id="174" idx="1"/>
            </p:cNvCxnSpPr>
            <p:nvPr/>
          </p:nvCxnSpPr>
          <p:spPr>
            <a:xfrm>
              <a:off x="10095679" y="4566617"/>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a:extLst>
                <a:ext uri="{FF2B5EF4-FFF2-40B4-BE49-F238E27FC236}">
                  <a16:creationId xmlns:a16="http://schemas.microsoft.com/office/drawing/2014/main" id="{7090E1C7-BE1C-42E8-8640-30547DBF49BA}"/>
                </a:ext>
              </a:extLst>
            </p:cNvPr>
            <p:cNvCxnSpPr>
              <a:cxnSpLocks/>
              <a:stCxn id="174" idx="3"/>
              <a:endCxn id="176" idx="1"/>
            </p:cNvCxnSpPr>
            <p:nvPr/>
          </p:nvCxnSpPr>
          <p:spPr>
            <a:xfrm>
              <a:off x="10446116" y="4566617"/>
              <a:ext cx="119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uppieren 92">
              <a:extLst>
                <a:ext uri="{FF2B5EF4-FFF2-40B4-BE49-F238E27FC236}">
                  <a16:creationId xmlns:a16="http://schemas.microsoft.com/office/drawing/2014/main" id="{1A165FDA-5F7C-4B53-82CD-330B8F22A358}"/>
                </a:ext>
              </a:extLst>
            </p:cNvPr>
            <p:cNvGrpSpPr/>
            <p:nvPr/>
          </p:nvGrpSpPr>
          <p:grpSpPr>
            <a:xfrm>
              <a:off x="9865219" y="4916876"/>
              <a:ext cx="1982643" cy="460920"/>
              <a:chOff x="9865219" y="4975844"/>
              <a:chExt cx="1982643" cy="460920"/>
            </a:xfrm>
          </p:grpSpPr>
          <p:sp>
            <p:nvSpPr>
              <p:cNvPr id="206" name="Rechteck 205">
                <a:extLst>
                  <a:ext uri="{FF2B5EF4-FFF2-40B4-BE49-F238E27FC236}">
                    <a16:creationId xmlns:a16="http://schemas.microsoft.com/office/drawing/2014/main" id="{5FFE67DC-76BD-449F-BFFF-3309A11A5119}"/>
                  </a:ext>
                </a:extLst>
              </p:cNvPr>
              <p:cNvSpPr/>
              <p:nvPr/>
            </p:nvSpPr>
            <p:spPr bwMode="gray">
              <a:xfrm>
                <a:off x="9865219" y="4975844"/>
                <a:ext cx="230460" cy="230460"/>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 name="Rechteck 206">
                <a:extLst>
                  <a:ext uri="{FF2B5EF4-FFF2-40B4-BE49-F238E27FC236}">
                    <a16:creationId xmlns:a16="http://schemas.microsoft.com/office/drawing/2014/main" id="{45101959-55F2-48B3-AB79-2472565BB24E}"/>
                  </a:ext>
                </a:extLst>
              </p:cNvPr>
              <p:cNvSpPr/>
              <p:nvPr/>
            </p:nvSpPr>
            <p:spPr bwMode="gray">
              <a:xfrm>
                <a:off x="10215655" y="4975844"/>
                <a:ext cx="230460" cy="230460"/>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Rechteck 207">
                <a:extLst>
                  <a:ext uri="{FF2B5EF4-FFF2-40B4-BE49-F238E27FC236}">
                    <a16:creationId xmlns:a16="http://schemas.microsoft.com/office/drawing/2014/main" id="{B24E6634-8081-485F-A67B-28622D5DE663}"/>
                  </a:ext>
                </a:extLst>
              </p:cNvPr>
              <p:cNvSpPr/>
              <p:nvPr/>
            </p:nvSpPr>
            <p:spPr bwMode="gray">
              <a:xfrm>
                <a:off x="10566092" y="4975844"/>
                <a:ext cx="230460" cy="230460"/>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9" name="Rechteck 208">
                <a:extLst>
                  <a:ext uri="{FF2B5EF4-FFF2-40B4-BE49-F238E27FC236}">
                    <a16:creationId xmlns:a16="http://schemas.microsoft.com/office/drawing/2014/main" id="{E0390D20-CB51-4DEE-A1E4-135AA9BFF03B}"/>
                  </a:ext>
                </a:extLst>
              </p:cNvPr>
              <p:cNvSpPr/>
              <p:nvPr/>
            </p:nvSpPr>
            <p:spPr bwMode="gray">
              <a:xfrm>
                <a:off x="10916528" y="4975844"/>
                <a:ext cx="230460" cy="230460"/>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0" name="Rechteck 209">
                <a:extLst>
                  <a:ext uri="{FF2B5EF4-FFF2-40B4-BE49-F238E27FC236}">
                    <a16:creationId xmlns:a16="http://schemas.microsoft.com/office/drawing/2014/main" id="{ED852891-90C0-4CDD-814D-58B0192756E7}"/>
                  </a:ext>
                </a:extLst>
              </p:cNvPr>
              <p:cNvSpPr/>
              <p:nvPr/>
            </p:nvSpPr>
            <p:spPr bwMode="gray">
              <a:xfrm>
                <a:off x="9865219"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1" name="Rechteck 210">
                <a:extLst>
                  <a:ext uri="{FF2B5EF4-FFF2-40B4-BE49-F238E27FC236}">
                    <a16:creationId xmlns:a16="http://schemas.microsoft.com/office/drawing/2014/main" id="{899D947C-1562-4B22-880A-E4309F2D81FC}"/>
                  </a:ext>
                </a:extLst>
              </p:cNvPr>
              <p:cNvSpPr/>
              <p:nvPr/>
            </p:nvSpPr>
            <p:spPr bwMode="gray">
              <a:xfrm>
                <a:off x="10215655"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2" name="Rechteck 211">
                <a:extLst>
                  <a:ext uri="{FF2B5EF4-FFF2-40B4-BE49-F238E27FC236}">
                    <a16:creationId xmlns:a16="http://schemas.microsoft.com/office/drawing/2014/main" id="{B2DD7060-6292-400C-BAE9-E9188BAD67F3}"/>
                  </a:ext>
                </a:extLst>
              </p:cNvPr>
              <p:cNvSpPr/>
              <p:nvPr/>
            </p:nvSpPr>
            <p:spPr bwMode="gray">
              <a:xfrm>
                <a:off x="10566092"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3" name="Rechteck 212">
                <a:extLst>
                  <a:ext uri="{FF2B5EF4-FFF2-40B4-BE49-F238E27FC236}">
                    <a16:creationId xmlns:a16="http://schemas.microsoft.com/office/drawing/2014/main" id="{6D4D73FA-6AA0-41CE-93E9-FB0168BF94E9}"/>
                  </a:ext>
                </a:extLst>
              </p:cNvPr>
              <p:cNvSpPr/>
              <p:nvPr/>
            </p:nvSpPr>
            <p:spPr bwMode="gray">
              <a:xfrm>
                <a:off x="10916528"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4" name="Rechteck 213">
                <a:extLst>
                  <a:ext uri="{FF2B5EF4-FFF2-40B4-BE49-F238E27FC236}">
                    <a16:creationId xmlns:a16="http://schemas.microsoft.com/office/drawing/2014/main" id="{E299A8E2-8176-47F1-9258-F100FD6F4977}"/>
                  </a:ext>
                </a:extLst>
              </p:cNvPr>
              <p:cNvSpPr/>
              <p:nvPr/>
            </p:nvSpPr>
            <p:spPr bwMode="gray">
              <a:xfrm>
                <a:off x="11264713" y="4975844"/>
                <a:ext cx="230460" cy="230460"/>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Rechteck 214">
                <a:extLst>
                  <a:ext uri="{FF2B5EF4-FFF2-40B4-BE49-F238E27FC236}">
                    <a16:creationId xmlns:a16="http://schemas.microsoft.com/office/drawing/2014/main" id="{E67D6936-D3C6-48B5-B909-3C356483CC44}"/>
                  </a:ext>
                </a:extLst>
              </p:cNvPr>
              <p:cNvSpPr/>
              <p:nvPr/>
            </p:nvSpPr>
            <p:spPr bwMode="gray">
              <a:xfrm>
                <a:off x="11264713"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6" name="Rechteck 215">
                <a:extLst>
                  <a:ext uri="{FF2B5EF4-FFF2-40B4-BE49-F238E27FC236}">
                    <a16:creationId xmlns:a16="http://schemas.microsoft.com/office/drawing/2014/main" id="{8276A0F9-9010-46E7-9DC6-40F9E9D277A2}"/>
                  </a:ext>
                </a:extLst>
              </p:cNvPr>
              <p:cNvSpPr/>
              <p:nvPr/>
            </p:nvSpPr>
            <p:spPr bwMode="gray">
              <a:xfrm>
                <a:off x="11617402" y="4975844"/>
                <a:ext cx="230460" cy="230460"/>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7" name="Rechteck 216">
                <a:extLst>
                  <a:ext uri="{FF2B5EF4-FFF2-40B4-BE49-F238E27FC236}">
                    <a16:creationId xmlns:a16="http://schemas.microsoft.com/office/drawing/2014/main" id="{BE1C7A02-03C1-425C-A26A-609575BC8B7B}"/>
                  </a:ext>
                </a:extLst>
              </p:cNvPr>
              <p:cNvSpPr/>
              <p:nvPr/>
            </p:nvSpPr>
            <p:spPr bwMode="gray">
              <a:xfrm>
                <a:off x="11617402" y="5206304"/>
                <a:ext cx="230460" cy="23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a:t>
                </a:r>
                <a:r>
                  <a:rPr lang="en-US" sz="1000"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grpSp>
        <p:cxnSp>
          <p:nvCxnSpPr>
            <p:cNvPr id="219" name="Gerader Verbinder 218">
              <a:extLst>
                <a:ext uri="{FF2B5EF4-FFF2-40B4-BE49-F238E27FC236}">
                  <a16:creationId xmlns:a16="http://schemas.microsoft.com/office/drawing/2014/main" id="{019491FA-486D-4DAC-92B0-49811CF29C48}"/>
                </a:ext>
              </a:extLst>
            </p:cNvPr>
            <p:cNvCxnSpPr>
              <a:cxnSpLocks/>
              <a:stCxn id="170" idx="3"/>
              <a:endCxn id="206" idx="1"/>
            </p:cNvCxnSpPr>
            <p:nvPr/>
          </p:nvCxnSpPr>
          <p:spPr>
            <a:xfrm>
              <a:off x="9745242" y="4566617"/>
              <a:ext cx="119977" cy="465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0" name="Gerader Verbinder 219">
            <a:extLst>
              <a:ext uri="{FF2B5EF4-FFF2-40B4-BE49-F238E27FC236}">
                <a16:creationId xmlns:a16="http://schemas.microsoft.com/office/drawing/2014/main" id="{89E93ADA-540A-4252-831A-C45F09C9A264}"/>
              </a:ext>
            </a:extLst>
          </p:cNvPr>
          <p:cNvCxnSpPr>
            <a:cxnSpLocks/>
          </p:cNvCxnSpPr>
          <p:nvPr/>
        </p:nvCxnSpPr>
        <p:spPr>
          <a:xfrm>
            <a:off x="9265891" y="3655571"/>
            <a:ext cx="0" cy="1440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25" name="Textfeld 224">
            <a:extLst>
              <a:ext uri="{FF2B5EF4-FFF2-40B4-BE49-F238E27FC236}">
                <a16:creationId xmlns:a16="http://schemas.microsoft.com/office/drawing/2014/main" id="{DE76A847-EB97-48F7-BD5B-510D7C4CABF8}"/>
              </a:ext>
            </a:extLst>
          </p:cNvPr>
          <p:cNvSpPr txBox="1"/>
          <p:nvPr/>
        </p:nvSpPr>
        <p:spPr>
          <a:xfrm>
            <a:off x="6182750" y="5122347"/>
            <a:ext cx="5647300" cy="249759"/>
          </a:xfrm>
          <a:prstGeom prst="rect">
            <a:avLst/>
          </a:prstGeom>
          <a:noFill/>
        </p:spPr>
        <p:txBody>
          <a:bodyPr wrap="square" lIns="0" tIns="0" rIns="0" bIns="0" rtlCol="0">
            <a:noAutofit/>
          </a:bodyPr>
          <a:lstStyle/>
          <a:p>
            <a:pP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Sybil control mechanisms </a:t>
            </a:r>
            <a:r>
              <a:rPr lang="en-US" sz="1300" dirty="0">
                <a:latin typeface="Open Sans" panose="020B0606030504020204" pitchFamily="34" charset="0"/>
                <a:ea typeface="Open Sans" panose="020B0606030504020204" pitchFamily="34" charset="0"/>
                <a:cs typeface="Open Sans" panose="020B0606030504020204" pitchFamily="34" charset="0"/>
              </a:rPr>
              <a:t>(</a:t>
            </a:r>
            <a:r>
              <a:rPr lang="en-US" sz="1300" dirty="0" err="1">
                <a:latin typeface="Open Sans" panose="020B0606030504020204" pitchFamily="34" charset="0"/>
                <a:ea typeface="Open Sans" panose="020B0606030504020204" pitchFamily="34" charset="0"/>
                <a:cs typeface="Open Sans" panose="020B0606030504020204" pitchFamily="34" charset="0"/>
              </a:rPr>
              <a:t>PoX</a:t>
            </a:r>
            <a:r>
              <a:rPr lang="en-US" sz="1300" dirty="0">
                <a:latin typeface="Open Sans" panose="020B0606030504020204" pitchFamily="34" charset="0"/>
                <a:ea typeface="Open Sans" panose="020B0606030504020204" pitchFamily="34" charset="0"/>
                <a:cs typeface="Open Sans" panose="020B0606030504020204" pitchFamily="34" charset="0"/>
              </a:rPr>
              <a:t>) prevent this through </a:t>
            </a:r>
            <a:r>
              <a:rPr lang="en-US" sz="1300" b="1" dirty="0">
                <a:latin typeface="Open Sans" panose="020B0606030504020204" pitchFamily="34" charset="0"/>
                <a:ea typeface="Open Sans" panose="020B0606030504020204" pitchFamily="34" charset="0"/>
                <a:cs typeface="Open Sans" panose="020B0606030504020204" pitchFamily="34" charset="0"/>
              </a:rPr>
              <a:t>economic </a:t>
            </a:r>
            <a:r>
              <a:rPr lang="en-US" sz="1300" b="1" dirty="0" err="1">
                <a:latin typeface="Open Sans" panose="020B0606030504020204" pitchFamily="34" charset="0"/>
                <a:ea typeface="Open Sans" panose="020B0606030504020204" pitchFamily="34" charset="0"/>
                <a:cs typeface="Open Sans" panose="020B0606030504020204" pitchFamily="34" charset="0"/>
              </a:rPr>
              <a:t>incentivisation</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with a coin:</a:t>
            </a:r>
          </a:p>
        </p:txBody>
      </p:sp>
      <p:cxnSp>
        <p:nvCxnSpPr>
          <p:cNvPr id="280" name="Gerader Verbinder 279">
            <a:extLst>
              <a:ext uri="{FF2B5EF4-FFF2-40B4-BE49-F238E27FC236}">
                <a16:creationId xmlns:a16="http://schemas.microsoft.com/office/drawing/2014/main" id="{09A61BA2-8F48-4357-B7B8-CF6B3D277786}"/>
              </a:ext>
            </a:extLst>
          </p:cNvPr>
          <p:cNvCxnSpPr>
            <a:cxnSpLocks/>
          </p:cNvCxnSpPr>
          <p:nvPr/>
        </p:nvCxnSpPr>
        <p:spPr>
          <a:xfrm>
            <a:off x="9006400" y="5651223"/>
            <a:ext cx="0" cy="8280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283" name="Gruppieren 282">
            <a:extLst>
              <a:ext uri="{FF2B5EF4-FFF2-40B4-BE49-F238E27FC236}">
                <a16:creationId xmlns:a16="http://schemas.microsoft.com/office/drawing/2014/main" id="{42489474-288D-443D-8219-BB87CEBFF0A5}"/>
              </a:ext>
            </a:extLst>
          </p:cNvPr>
          <p:cNvGrpSpPr/>
          <p:nvPr/>
        </p:nvGrpSpPr>
        <p:grpSpPr>
          <a:xfrm>
            <a:off x="9318989" y="5743086"/>
            <a:ext cx="2222714" cy="644274"/>
            <a:chOff x="6358037" y="6597248"/>
            <a:chExt cx="2222714" cy="644274"/>
          </a:xfrm>
        </p:grpSpPr>
        <p:grpSp>
          <p:nvGrpSpPr>
            <p:cNvPr id="258" name="Gruppieren 257">
              <a:extLst>
                <a:ext uri="{FF2B5EF4-FFF2-40B4-BE49-F238E27FC236}">
                  <a16:creationId xmlns:a16="http://schemas.microsoft.com/office/drawing/2014/main" id="{8814830A-DFD6-4F24-AB04-68F2BB0259DD}"/>
                </a:ext>
              </a:extLst>
            </p:cNvPr>
            <p:cNvGrpSpPr/>
            <p:nvPr/>
          </p:nvGrpSpPr>
          <p:grpSpPr>
            <a:xfrm>
              <a:off x="6358037" y="6597248"/>
              <a:ext cx="542221" cy="644274"/>
              <a:chOff x="6593966" y="5454673"/>
              <a:chExt cx="729859" cy="867228"/>
            </a:xfrm>
          </p:grpSpPr>
          <p:sp>
            <p:nvSpPr>
              <p:cNvPr id="254" name="Freihandform: Form 253">
                <a:extLst>
                  <a:ext uri="{FF2B5EF4-FFF2-40B4-BE49-F238E27FC236}">
                    <a16:creationId xmlns:a16="http://schemas.microsoft.com/office/drawing/2014/main" id="{1C694464-7B72-4F8F-AB88-F3F317C2F3D2}"/>
                  </a:ext>
                </a:extLst>
              </p:cNvPr>
              <p:cNvSpPr>
                <a:spLocks/>
              </p:cNvSpPr>
              <p:nvPr/>
            </p:nvSpPr>
            <p:spPr bwMode="auto">
              <a:xfrm>
                <a:off x="6593966" y="5829323"/>
                <a:ext cx="587412" cy="346075"/>
              </a:xfrm>
              <a:custGeom>
                <a:avLst/>
                <a:gdLst>
                  <a:gd name="connsiteX0" fmla="*/ 132746 w 587412"/>
                  <a:gd name="connsiteY0" fmla="*/ 0 h 346075"/>
                  <a:gd name="connsiteX1" fmla="*/ 141042 w 587412"/>
                  <a:gd name="connsiteY1" fmla="*/ 0 h 346075"/>
                  <a:gd name="connsiteX2" fmla="*/ 290381 w 587412"/>
                  <a:gd name="connsiteY2" fmla="*/ 49453 h 346075"/>
                  <a:gd name="connsiteX3" fmla="*/ 439720 w 587412"/>
                  <a:gd name="connsiteY3" fmla="*/ 0 h 346075"/>
                  <a:gd name="connsiteX4" fmla="*/ 448016 w 587412"/>
                  <a:gd name="connsiteY4" fmla="*/ 0 h 346075"/>
                  <a:gd name="connsiteX5" fmla="*/ 577441 w 587412"/>
                  <a:gd name="connsiteY5" fmla="*/ 122887 h 346075"/>
                  <a:gd name="connsiteX6" fmla="*/ 587412 w 587412"/>
                  <a:gd name="connsiteY6" fmla="*/ 173461 h 346075"/>
                  <a:gd name="connsiteX7" fmla="*/ 583357 w 587412"/>
                  <a:gd name="connsiteY7" fmla="*/ 172642 h 346075"/>
                  <a:gd name="connsiteX8" fmla="*/ 409923 w 587412"/>
                  <a:gd name="connsiteY8" fmla="*/ 346075 h 346075"/>
                  <a:gd name="connsiteX9" fmla="*/ 340494 w 587412"/>
                  <a:gd name="connsiteY9" fmla="*/ 346075 h 346075"/>
                  <a:gd name="connsiteX10" fmla="*/ 0 w 587412"/>
                  <a:gd name="connsiteY10" fmla="*/ 346075 h 346075"/>
                  <a:gd name="connsiteX11" fmla="*/ 0 w 587412"/>
                  <a:gd name="connsiteY11" fmla="*/ 181328 h 346075"/>
                  <a:gd name="connsiteX12" fmla="*/ 132746 w 587412"/>
                  <a:gd name="connsiteY12"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412" h="346075">
                    <a:moveTo>
                      <a:pt x="132746" y="0"/>
                    </a:moveTo>
                    <a:cubicBezTo>
                      <a:pt x="132746" y="0"/>
                      <a:pt x="132746" y="0"/>
                      <a:pt x="141042" y="0"/>
                    </a:cubicBezTo>
                    <a:cubicBezTo>
                      <a:pt x="182525" y="32969"/>
                      <a:pt x="232305" y="49453"/>
                      <a:pt x="290381" y="49453"/>
                    </a:cubicBezTo>
                    <a:cubicBezTo>
                      <a:pt x="348457" y="49453"/>
                      <a:pt x="398237" y="32969"/>
                      <a:pt x="439720" y="0"/>
                    </a:cubicBezTo>
                    <a:cubicBezTo>
                      <a:pt x="439720" y="0"/>
                      <a:pt x="439720" y="0"/>
                      <a:pt x="448016" y="0"/>
                    </a:cubicBezTo>
                    <a:cubicBezTo>
                      <a:pt x="504018" y="6218"/>
                      <a:pt x="555300" y="63406"/>
                      <a:pt x="577441" y="122887"/>
                    </a:cubicBezTo>
                    <a:lnTo>
                      <a:pt x="587412" y="173461"/>
                    </a:lnTo>
                    <a:lnTo>
                      <a:pt x="583357" y="172642"/>
                    </a:lnTo>
                    <a:cubicBezTo>
                      <a:pt x="487572" y="172642"/>
                      <a:pt x="409923" y="250291"/>
                      <a:pt x="409923" y="346075"/>
                    </a:cubicBezTo>
                    <a:lnTo>
                      <a:pt x="340494" y="346075"/>
                    </a:lnTo>
                    <a:cubicBezTo>
                      <a:pt x="257672" y="346075"/>
                      <a:pt x="147241" y="346075"/>
                      <a:pt x="0" y="346075"/>
                    </a:cubicBezTo>
                    <a:cubicBezTo>
                      <a:pt x="0" y="346075"/>
                      <a:pt x="0" y="346075"/>
                      <a:pt x="0" y="181328"/>
                    </a:cubicBezTo>
                    <a:cubicBezTo>
                      <a:pt x="0" y="107196"/>
                      <a:pt x="58076" y="8290"/>
                      <a:pt x="132746"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Oval 62">
                <a:extLst>
                  <a:ext uri="{FF2B5EF4-FFF2-40B4-BE49-F238E27FC236}">
                    <a16:creationId xmlns:a16="http://schemas.microsoft.com/office/drawing/2014/main" id="{C84B506D-D87C-47FD-9BF5-021AF29315BB}"/>
                  </a:ext>
                </a:extLst>
              </p:cNvPr>
              <p:cNvSpPr>
                <a:spLocks noChangeArrowheads="1"/>
              </p:cNvSpPr>
              <p:nvPr/>
            </p:nvSpPr>
            <p:spPr bwMode="auto">
              <a:xfrm>
                <a:off x="6701916" y="5454673"/>
                <a:ext cx="365125" cy="365125"/>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2" name="Freihandform: Form 251">
                <a:extLst>
                  <a:ext uri="{FF2B5EF4-FFF2-40B4-BE49-F238E27FC236}">
                    <a16:creationId xmlns:a16="http://schemas.microsoft.com/office/drawing/2014/main" id="{C30F5B25-ABAB-4863-BDAA-7C4293D5EA27}"/>
                  </a:ext>
                </a:extLst>
              </p:cNvPr>
              <p:cNvSpPr/>
              <p:nvPr/>
            </p:nvSpPr>
            <p:spPr bwMode="gray">
              <a:xfrm>
                <a:off x="7030819" y="6028895"/>
                <a:ext cx="293006" cy="293006"/>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70" name="Gruppieren 269">
              <a:extLst>
                <a:ext uri="{FF2B5EF4-FFF2-40B4-BE49-F238E27FC236}">
                  <a16:creationId xmlns:a16="http://schemas.microsoft.com/office/drawing/2014/main" id="{78CD56B0-65C0-4E0F-8005-00325917F18D}"/>
                </a:ext>
              </a:extLst>
            </p:cNvPr>
            <p:cNvGrpSpPr/>
            <p:nvPr/>
          </p:nvGrpSpPr>
          <p:grpSpPr>
            <a:xfrm>
              <a:off x="7944089" y="6601674"/>
              <a:ext cx="636662" cy="635422"/>
              <a:chOff x="7547414" y="5862577"/>
              <a:chExt cx="636662" cy="635422"/>
            </a:xfrm>
          </p:grpSpPr>
          <p:grpSp>
            <p:nvGrpSpPr>
              <p:cNvPr id="271" name="Gruppieren 270">
                <a:extLst>
                  <a:ext uri="{FF2B5EF4-FFF2-40B4-BE49-F238E27FC236}">
                    <a16:creationId xmlns:a16="http://schemas.microsoft.com/office/drawing/2014/main" id="{31C67863-9916-4625-9278-FD89CDDA28CA}"/>
                  </a:ext>
                </a:extLst>
              </p:cNvPr>
              <p:cNvGrpSpPr/>
              <p:nvPr/>
            </p:nvGrpSpPr>
            <p:grpSpPr>
              <a:xfrm>
                <a:off x="7547414" y="6121629"/>
                <a:ext cx="376370" cy="376370"/>
                <a:chOff x="7682537" y="5862577"/>
                <a:chExt cx="376370" cy="376370"/>
              </a:xfrm>
            </p:grpSpPr>
            <p:sp>
              <p:nvSpPr>
                <p:cNvPr id="278" name="Ellipse 277">
                  <a:extLst>
                    <a:ext uri="{FF2B5EF4-FFF2-40B4-BE49-F238E27FC236}">
                      <a16:creationId xmlns:a16="http://schemas.microsoft.com/office/drawing/2014/main" id="{FB18CE93-483D-4D7A-ABB5-A8412B1FB6AF}"/>
                    </a:ext>
                  </a:extLst>
                </p:cNvPr>
                <p:cNvSpPr/>
                <p:nvPr/>
              </p:nvSpPr>
              <p:spPr bwMode="gray">
                <a:xfrm>
                  <a:off x="7682537" y="5862577"/>
                  <a:ext cx="376370" cy="3763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9" name="Grafik 278">
                  <a:extLst>
                    <a:ext uri="{FF2B5EF4-FFF2-40B4-BE49-F238E27FC236}">
                      <a16:creationId xmlns:a16="http://schemas.microsoft.com/office/drawing/2014/main" id="{735E5B20-C568-4294-A19A-51CF10072D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1883" y="5902556"/>
                  <a:ext cx="217678" cy="296413"/>
                </a:xfrm>
                <a:prstGeom prst="rect">
                  <a:avLst/>
                </a:prstGeom>
              </p:spPr>
            </p:pic>
          </p:grpSp>
          <p:grpSp>
            <p:nvGrpSpPr>
              <p:cNvPr id="272" name="Gruppieren 271">
                <a:extLst>
                  <a:ext uri="{FF2B5EF4-FFF2-40B4-BE49-F238E27FC236}">
                    <a16:creationId xmlns:a16="http://schemas.microsoft.com/office/drawing/2014/main" id="{DAA189F2-E03E-4E97-A397-456A1B42A10B}"/>
                  </a:ext>
                </a:extLst>
              </p:cNvPr>
              <p:cNvGrpSpPr/>
              <p:nvPr/>
            </p:nvGrpSpPr>
            <p:grpSpPr>
              <a:xfrm>
                <a:off x="7807706" y="6060709"/>
                <a:ext cx="376370" cy="376370"/>
                <a:chOff x="7682537" y="5862577"/>
                <a:chExt cx="376370" cy="376370"/>
              </a:xfrm>
            </p:grpSpPr>
            <p:sp>
              <p:nvSpPr>
                <p:cNvPr id="276" name="Ellipse 275">
                  <a:extLst>
                    <a:ext uri="{FF2B5EF4-FFF2-40B4-BE49-F238E27FC236}">
                      <a16:creationId xmlns:a16="http://schemas.microsoft.com/office/drawing/2014/main" id="{449B782A-F53F-4B3A-9D32-AF35A1BF9628}"/>
                    </a:ext>
                  </a:extLst>
                </p:cNvPr>
                <p:cNvSpPr/>
                <p:nvPr/>
              </p:nvSpPr>
              <p:spPr bwMode="gray">
                <a:xfrm>
                  <a:off x="7682537" y="5862577"/>
                  <a:ext cx="376370" cy="3763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7" name="Grafik 276">
                  <a:extLst>
                    <a:ext uri="{FF2B5EF4-FFF2-40B4-BE49-F238E27FC236}">
                      <a16:creationId xmlns:a16="http://schemas.microsoft.com/office/drawing/2014/main" id="{D85BE874-26B2-4F58-B42A-2419683B77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1883" y="5902556"/>
                  <a:ext cx="217678" cy="296413"/>
                </a:xfrm>
                <a:prstGeom prst="rect">
                  <a:avLst/>
                </a:prstGeom>
              </p:spPr>
            </p:pic>
          </p:grpSp>
          <p:grpSp>
            <p:nvGrpSpPr>
              <p:cNvPr id="273" name="Gruppieren 272">
                <a:extLst>
                  <a:ext uri="{FF2B5EF4-FFF2-40B4-BE49-F238E27FC236}">
                    <a16:creationId xmlns:a16="http://schemas.microsoft.com/office/drawing/2014/main" id="{E0979D8C-EBD6-425C-9D48-18CE2BCEB089}"/>
                  </a:ext>
                </a:extLst>
              </p:cNvPr>
              <p:cNvGrpSpPr/>
              <p:nvPr/>
            </p:nvGrpSpPr>
            <p:grpSpPr>
              <a:xfrm>
                <a:off x="7682537" y="5862577"/>
                <a:ext cx="376370" cy="376370"/>
                <a:chOff x="7682537" y="5862577"/>
                <a:chExt cx="376370" cy="376370"/>
              </a:xfrm>
            </p:grpSpPr>
            <p:sp>
              <p:nvSpPr>
                <p:cNvPr id="274" name="Ellipse 273">
                  <a:extLst>
                    <a:ext uri="{FF2B5EF4-FFF2-40B4-BE49-F238E27FC236}">
                      <a16:creationId xmlns:a16="http://schemas.microsoft.com/office/drawing/2014/main" id="{35CD9666-39F7-4394-BE81-59C2F548F4AE}"/>
                    </a:ext>
                  </a:extLst>
                </p:cNvPr>
                <p:cNvSpPr/>
                <p:nvPr/>
              </p:nvSpPr>
              <p:spPr bwMode="gray">
                <a:xfrm>
                  <a:off x="7682537" y="5862577"/>
                  <a:ext cx="376370" cy="3763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5" name="Grafik 274">
                  <a:extLst>
                    <a:ext uri="{FF2B5EF4-FFF2-40B4-BE49-F238E27FC236}">
                      <a16:creationId xmlns:a16="http://schemas.microsoft.com/office/drawing/2014/main" id="{6B01E3F6-DC74-4014-9577-8ED9D114AE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1883" y="5902556"/>
                  <a:ext cx="217678" cy="296413"/>
                </a:xfrm>
                <a:prstGeom prst="rect">
                  <a:avLst/>
                </a:prstGeom>
              </p:spPr>
            </p:pic>
          </p:grpSp>
        </p:grpSp>
        <p:sp>
          <p:nvSpPr>
            <p:cNvPr id="281" name="Pfeil: nach rechts 280">
              <a:extLst>
                <a:ext uri="{FF2B5EF4-FFF2-40B4-BE49-F238E27FC236}">
                  <a16:creationId xmlns:a16="http://schemas.microsoft.com/office/drawing/2014/main" id="{E8D3C2A5-E784-486C-8623-4E1F4DEA5AC1}"/>
                </a:ext>
              </a:extLst>
            </p:cNvPr>
            <p:cNvSpPr/>
            <p:nvPr/>
          </p:nvSpPr>
          <p:spPr bwMode="gray">
            <a:xfrm>
              <a:off x="7122964" y="6771179"/>
              <a:ext cx="598419" cy="29641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4" name="Gruppieren 283">
            <a:extLst>
              <a:ext uri="{FF2B5EF4-FFF2-40B4-BE49-F238E27FC236}">
                <a16:creationId xmlns:a16="http://schemas.microsoft.com/office/drawing/2014/main" id="{9F7B08A2-6D49-49E9-9FC0-CE3C62D906A4}"/>
              </a:ext>
            </a:extLst>
          </p:cNvPr>
          <p:cNvGrpSpPr/>
          <p:nvPr/>
        </p:nvGrpSpPr>
        <p:grpSpPr>
          <a:xfrm>
            <a:off x="6472337" y="5743086"/>
            <a:ext cx="2222714" cy="644274"/>
            <a:chOff x="6358037" y="5726949"/>
            <a:chExt cx="2222714" cy="644274"/>
          </a:xfrm>
        </p:grpSpPr>
        <p:grpSp>
          <p:nvGrpSpPr>
            <p:cNvPr id="259" name="Gruppieren 258">
              <a:extLst>
                <a:ext uri="{FF2B5EF4-FFF2-40B4-BE49-F238E27FC236}">
                  <a16:creationId xmlns:a16="http://schemas.microsoft.com/office/drawing/2014/main" id="{6CC9502D-541A-45F8-B810-0D933A5DA43F}"/>
                </a:ext>
              </a:extLst>
            </p:cNvPr>
            <p:cNvGrpSpPr/>
            <p:nvPr/>
          </p:nvGrpSpPr>
          <p:grpSpPr>
            <a:xfrm>
              <a:off x="6358037" y="5726949"/>
              <a:ext cx="542221" cy="644274"/>
              <a:chOff x="6593966" y="6318406"/>
              <a:chExt cx="729859" cy="867228"/>
            </a:xfrm>
          </p:grpSpPr>
          <p:sp>
            <p:nvSpPr>
              <p:cNvPr id="251" name="Freihandform: Form 250">
                <a:extLst>
                  <a:ext uri="{FF2B5EF4-FFF2-40B4-BE49-F238E27FC236}">
                    <a16:creationId xmlns:a16="http://schemas.microsoft.com/office/drawing/2014/main" id="{6D8269D9-72E5-4ED4-A0B2-41BE45368344}"/>
                  </a:ext>
                </a:extLst>
              </p:cNvPr>
              <p:cNvSpPr/>
              <p:nvPr/>
            </p:nvSpPr>
            <p:spPr bwMode="gray">
              <a:xfrm>
                <a:off x="7030819" y="6892628"/>
                <a:ext cx="293006" cy="293006"/>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1"/>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5" name="Freihandform: Form 254">
                <a:extLst>
                  <a:ext uri="{FF2B5EF4-FFF2-40B4-BE49-F238E27FC236}">
                    <a16:creationId xmlns:a16="http://schemas.microsoft.com/office/drawing/2014/main" id="{CDD07874-1256-4C6C-83FE-AB6263238F77}"/>
                  </a:ext>
                </a:extLst>
              </p:cNvPr>
              <p:cNvSpPr>
                <a:spLocks/>
              </p:cNvSpPr>
              <p:nvPr/>
            </p:nvSpPr>
            <p:spPr bwMode="auto">
              <a:xfrm>
                <a:off x="6593966" y="6693056"/>
                <a:ext cx="587412" cy="346075"/>
              </a:xfrm>
              <a:custGeom>
                <a:avLst/>
                <a:gdLst>
                  <a:gd name="connsiteX0" fmla="*/ 132746 w 587412"/>
                  <a:gd name="connsiteY0" fmla="*/ 0 h 346075"/>
                  <a:gd name="connsiteX1" fmla="*/ 141042 w 587412"/>
                  <a:gd name="connsiteY1" fmla="*/ 0 h 346075"/>
                  <a:gd name="connsiteX2" fmla="*/ 290381 w 587412"/>
                  <a:gd name="connsiteY2" fmla="*/ 49453 h 346075"/>
                  <a:gd name="connsiteX3" fmla="*/ 439720 w 587412"/>
                  <a:gd name="connsiteY3" fmla="*/ 0 h 346075"/>
                  <a:gd name="connsiteX4" fmla="*/ 448016 w 587412"/>
                  <a:gd name="connsiteY4" fmla="*/ 0 h 346075"/>
                  <a:gd name="connsiteX5" fmla="*/ 577441 w 587412"/>
                  <a:gd name="connsiteY5" fmla="*/ 122887 h 346075"/>
                  <a:gd name="connsiteX6" fmla="*/ 587412 w 587412"/>
                  <a:gd name="connsiteY6" fmla="*/ 173461 h 346075"/>
                  <a:gd name="connsiteX7" fmla="*/ 583357 w 587412"/>
                  <a:gd name="connsiteY7" fmla="*/ 172642 h 346075"/>
                  <a:gd name="connsiteX8" fmla="*/ 409923 w 587412"/>
                  <a:gd name="connsiteY8" fmla="*/ 346075 h 346075"/>
                  <a:gd name="connsiteX9" fmla="*/ 340494 w 587412"/>
                  <a:gd name="connsiteY9" fmla="*/ 346075 h 346075"/>
                  <a:gd name="connsiteX10" fmla="*/ 0 w 587412"/>
                  <a:gd name="connsiteY10" fmla="*/ 346075 h 346075"/>
                  <a:gd name="connsiteX11" fmla="*/ 0 w 587412"/>
                  <a:gd name="connsiteY11" fmla="*/ 181328 h 346075"/>
                  <a:gd name="connsiteX12" fmla="*/ 132746 w 587412"/>
                  <a:gd name="connsiteY12"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412" h="346075">
                    <a:moveTo>
                      <a:pt x="132746" y="0"/>
                    </a:moveTo>
                    <a:cubicBezTo>
                      <a:pt x="132746" y="0"/>
                      <a:pt x="132746" y="0"/>
                      <a:pt x="141042" y="0"/>
                    </a:cubicBezTo>
                    <a:cubicBezTo>
                      <a:pt x="182525" y="32969"/>
                      <a:pt x="232305" y="49453"/>
                      <a:pt x="290381" y="49453"/>
                    </a:cubicBezTo>
                    <a:cubicBezTo>
                      <a:pt x="348457" y="49453"/>
                      <a:pt x="398237" y="32969"/>
                      <a:pt x="439720" y="0"/>
                    </a:cubicBezTo>
                    <a:cubicBezTo>
                      <a:pt x="439720" y="0"/>
                      <a:pt x="439720" y="0"/>
                      <a:pt x="448016" y="0"/>
                    </a:cubicBezTo>
                    <a:cubicBezTo>
                      <a:pt x="504018" y="6218"/>
                      <a:pt x="555300" y="63406"/>
                      <a:pt x="577441" y="122887"/>
                    </a:cubicBezTo>
                    <a:lnTo>
                      <a:pt x="587412" y="173461"/>
                    </a:lnTo>
                    <a:lnTo>
                      <a:pt x="583357" y="172642"/>
                    </a:lnTo>
                    <a:cubicBezTo>
                      <a:pt x="487572" y="172642"/>
                      <a:pt x="409923" y="250291"/>
                      <a:pt x="409923" y="346075"/>
                    </a:cubicBezTo>
                    <a:lnTo>
                      <a:pt x="340494" y="346075"/>
                    </a:lnTo>
                    <a:cubicBezTo>
                      <a:pt x="257672" y="346075"/>
                      <a:pt x="147241" y="346075"/>
                      <a:pt x="0" y="346075"/>
                    </a:cubicBezTo>
                    <a:cubicBezTo>
                      <a:pt x="0" y="346075"/>
                      <a:pt x="0" y="346075"/>
                      <a:pt x="0" y="181328"/>
                    </a:cubicBezTo>
                    <a:cubicBezTo>
                      <a:pt x="0" y="107196"/>
                      <a:pt x="58076" y="8290"/>
                      <a:pt x="132746"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6" name="Oval 62">
                <a:extLst>
                  <a:ext uri="{FF2B5EF4-FFF2-40B4-BE49-F238E27FC236}">
                    <a16:creationId xmlns:a16="http://schemas.microsoft.com/office/drawing/2014/main" id="{FED3AAFB-2B05-4682-AA5B-7A3BFF645463}"/>
                  </a:ext>
                </a:extLst>
              </p:cNvPr>
              <p:cNvSpPr>
                <a:spLocks noChangeArrowheads="1"/>
              </p:cNvSpPr>
              <p:nvPr/>
            </p:nvSpPr>
            <p:spPr bwMode="auto">
              <a:xfrm>
                <a:off x="6701916" y="6318406"/>
                <a:ext cx="365125" cy="365125"/>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9" name="Gruppieren 268">
              <a:extLst>
                <a:ext uri="{FF2B5EF4-FFF2-40B4-BE49-F238E27FC236}">
                  <a16:creationId xmlns:a16="http://schemas.microsoft.com/office/drawing/2014/main" id="{6A53D477-E786-4DD0-823D-085FDD58E083}"/>
                </a:ext>
              </a:extLst>
            </p:cNvPr>
            <p:cNvGrpSpPr/>
            <p:nvPr/>
          </p:nvGrpSpPr>
          <p:grpSpPr>
            <a:xfrm>
              <a:off x="7944089" y="5726949"/>
              <a:ext cx="636662" cy="635422"/>
              <a:chOff x="7547414" y="5862577"/>
              <a:chExt cx="636662" cy="635422"/>
            </a:xfrm>
          </p:grpSpPr>
          <p:grpSp>
            <p:nvGrpSpPr>
              <p:cNvPr id="266" name="Gruppieren 265">
                <a:extLst>
                  <a:ext uri="{FF2B5EF4-FFF2-40B4-BE49-F238E27FC236}">
                    <a16:creationId xmlns:a16="http://schemas.microsoft.com/office/drawing/2014/main" id="{350398DE-D095-422F-9B7B-8A1D91FE21C5}"/>
                  </a:ext>
                </a:extLst>
              </p:cNvPr>
              <p:cNvGrpSpPr/>
              <p:nvPr/>
            </p:nvGrpSpPr>
            <p:grpSpPr>
              <a:xfrm>
                <a:off x="7547414" y="6121629"/>
                <a:ext cx="376370" cy="376370"/>
                <a:chOff x="7682537" y="5862577"/>
                <a:chExt cx="376370" cy="376370"/>
              </a:xfrm>
            </p:grpSpPr>
            <p:sp>
              <p:nvSpPr>
                <p:cNvPr id="267" name="Ellipse 266">
                  <a:extLst>
                    <a:ext uri="{FF2B5EF4-FFF2-40B4-BE49-F238E27FC236}">
                      <a16:creationId xmlns:a16="http://schemas.microsoft.com/office/drawing/2014/main" id="{9A530F34-AE41-4FA0-8E9D-2052508EA31B}"/>
                    </a:ext>
                  </a:extLst>
                </p:cNvPr>
                <p:cNvSpPr/>
                <p:nvPr/>
              </p:nvSpPr>
              <p:spPr bwMode="gray">
                <a:xfrm>
                  <a:off x="7682537" y="5862577"/>
                  <a:ext cx="376370" cy="3763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8" name="Grafik 267">
                  <a:extLst>
                    <a:ext uri="{FF2B5EF4-FFF2-40B4-BE49-F238E27FC236}">
                      <a16:creationId xmlns:a16="http://schemas.microsoft.com/office/drawing/2014/main" id="{1C90BB3A-A9AC-4814-9A3F-957BC8B787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1883" y="5902556"/>
                  <a:ext cx="217678" cy="296413"/>
                </a:xfrm>
                <a:prstGeom prst="rect">
                  <a:avLst/>
                </a:prstGeom>
              </p:spPr>
            </p:pic>
          </p:grpSp>
          <p:grpSp>
            <p:nvGrpSpPr>
              <p:cNvPr id="263" name="Gruppieren 262">
                <a:extLst>
                  <a:ext uri="{FF2B5EF4-FFF2-40B4-BE49-F238E27FC236}">
                    <a16:creationId xmlns:a16="http://schemas.microsoft.com/office/drawing/2014/main" id="{4BE62761-E352-48FA-B378-3C8DED460826}"/>
                  </a:ext>
                </a:extLst>
              </p:cNvPr>
              <p:cNvGrpSpPr/>
              <p:nvPr/>
            </p:nvGrpSpPr>
            <p:grpSpPr>
              <a:xfrm>
                <a:off x="7807706" y="6060709"/>
                <a:ext cx="376370" cy="376370"/>
                <a:chOff x="7682537" y="5862577"/>
                <a:chExt cx="376370" cy="376370"/>
              </a:xfrm>
            </p:grpSpPr>
            <p:sp>
              <p:nvSpPr>
                <p:cNvPr id="264" name="Ellipse 263">
                  <a:extLst>
                    <a:ext uri="{FF2B5EF4-FFF2-40B4-BE49-F238E27FC236}">
                      <a16:creationId xmlns:a16="http://schemas.microsoft.com/office/drawing/2014/main" id="{B11A64F1-6D37-468C-9220-23EF681070BF}"/>
                    </a:ext>
                  </a:extLst>
                </p:cNvPr>
                <p:cNvSpPr/>
                <p:nvPr/>
              </p:nvSpPr>
              <p:spPr bwMode="gray">
                <a:xfrm>
                  <a:off x="7682537" y="5862577"/>
                  <a:ext cx="376370" cy="3763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5" name="Grafik 264">
                  <a:extLst>
                    <a:ext uri="{FF2B5EF4-FFF2-40B4-BE49-F238E27FC236}">
                      <a16:creationId xmlns:a16="http://schemas.microsoft.com/office/drawing/2014/main" id="{A7935209-2F7D-42CE-A635-6A050E0FB7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1883" y="5902556"/>
                  <a:ext cx="217678" cy="296413"/>
                </a:xfrm>
                <a:prstGeom prst="rect">
                  <a:avLst/>
                </a:prstGeom>
              </p:spPr>
            </p:pic>
          </p:grpSp>
          <p:grpSp>
            <p:nvGrpSpPr>
              <p:cNvPr id="262" name="Gruppieren 261">
                <a:extLst>
                  <a:ext uri="{FF2B5EF4-FFF2-40B4-BE49-F238E27FC236}">
                    <a16:creationId xmlns:a16="http://schemas.microsoft.com/office/drawing/2014/main" id="{7067FBCF-DEA6-4E56-92B1-692698B2AE81}"/>
                  </a:ext>
                </a:extLst>
              </p:cNvPr>
              <p:cNvGrpSpPr/>
              <p:nvPr/>
            </p:nvGrpSpPr>
            <p:grpSpPr>
              <a:xfrm>
                <a:off x="7682537" y="5862577"/>
                <a:ext cx="376370" cy="376370"/>
                <a:chOff x="7682537" y="5862577"/>
                <a:chExt cx="376370" cy="376370"/>
              </a:xfrm>
            </p:grpSpPr>
            <p:sp>
              <p:nvSpPr>
                <p:cNvPr id="260" name="Ellipse 259">
                  <a:extLst>
                    <a:ext uri="{FF2B5EF4-FFF2-40B4-BE49-F238E27FC236}">
                      <a16:creationId xmlns:a16="http://schemas.microsoft.com/office/drawing/2014/main" id="{B0A4D1F7-37C3-4646-A5CB-757F113988FC}"/>
                    </a:ext>
                  </a:extLst>
                </p:cNvPr>
                <p:cNvSpPr/>
                <p:nvPr/>
              </p:nvSpPr>
              <p:spPr bwMode="gray">
                <a:xfrm>
                  <a:off x="7682537" y="5862577"/>
                  <a:ext cx="376370" cy="3763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1" name="Grafik 260">
                  <a:extLst>
                    <a:ext uri="{FF2B5EF4-FFF2-40B4-BE49-F238E27FC236}">
                      <a16:creationId xmlns:a16="http://schemas.microsoft.com/office/drawing/2014/main" id="{6603DD18-E99A-4B27-B8FD-B3B91E78EE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1883" y="5902556"/>
                  <a:ext cx="217678" cy="296413"/>
                </a:xfrm>
                <a:prstGeom prst="rect">
                  <a:avLst/>
                </a:prstGeom>
              </p:spPr>
            </p:pic>
          </p:grpSp>
        </p:grpSp>
        <p:sp>
          <p:nvSpPr>
            <p:cNvPr id="282" name="Pfeil: nach rechts 281">
              <a:extLst>
                <a:ext uri="{FF2B5EF4-FFF2-40B4-BE49-F238E27FC236}">
                  <a16:creationId xmlns:a16="http://schemas.microsoft.com/office/drawing/2014/main" id="{21D15060-A792-4981-81EA-CE0E75BB36A8}"/>
                </a:ext>
              </a:extLst>
            </p:cNvPr>
            <p:cNvSpPr/>
            <p:nvPr/>
          </p:nvSpPr>
          <p:spPr bwMode="gray">
            <a:xfrm flipH="1">
              <a:off x="7122964" y="5900880"/>
              <a:ext cx="598419" cy="29641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18" name="Fußzeilenplatzhalter 2">
            <a:extLst>
              <a:ext uri="{FF2B5EF4-FFF2-40B4-BE49-F238E27FC236}">
                <a16:creationId xmlns:a16="http://schemas.microsoft.com/office/drawing/2014/main" id="{A50794A4-20B4-430D-9A67-BEF20BFDFA99}"/>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78147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851" name="think-cell Folie" r:id="rId5" imgW="473" imgH="476" progId="TCLayout.ActiveDocument.1">
                  <p:embed/>
                </p:oleObj>
              </mc:Choice>
              <mc:Fallback>
                <p:oleObj name="think-cell Folie" r:id="rId5" imgW="473" imgH="476" progId="TCLayout.ActiveDocument.1">
                  <p:embed/>
                  <p:pic>
                    <p:nvPicPr>
                      <p:cNvPr id="7" name="Objekt 6" hidden="1">
                        <a:extLst>
                          <a:ext uri="{FF2B5EF4-FFF2-40B4-BE49-F238E27FC236}">
                            <a16:creationId xmlns:a16="http://schemas.microsoft.com/office/drawing/2014/main" id="{BF6ACF52-55ED-4126-BB74-ED0866C424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6600" b="1" dirty="0">
                <a:solidFill>
                  <a:schemeClr val="bg1"/>
                </a:solidFill>
                <a:latin typeface="+mj-lt"/>
                <a:ea typeface="Open Sans" panose="020B0606030504020204" pitchFamily="34" charset="0"/>
                <a:cs typeface="Open Sans" panose="020B0606030504020204" pitchFamily="34" charset="0"/>
              </a:rPr>
              <a:t>WHY</a:t>
            </a:r>
            <a:r>
              <a:rPr lang="en-US" sz="6600" b="1" dirty="0">
                <a:solidFill>
                  <a:schemeClr val="bg1"/>
                </a:solidFill>
                <a:latin typeface="+mj-lt"/>
              </a:rPr>
              <a:t> TEZOS?</a:t>
            </a:r>
          </a:p>
        </p:txBody>
      </p:sp>
      <p:pic>
        <p:nvPicPr>
          <p:cNvPr id="9" name="Grafik 8">
            <a:extLst>
              <a:ext uri="{FF2B5EF4-FFF2-40B4-BE49-F238E27FC236}">
                <a16:creationId xmlns:a16="http://schemas.microsoft.com/office/drawing/2014/main" id="{C1FCDC39-9E51-4532-A7F4-35B08EF500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23639">
            <a:off x="10185400" y="262166"/>
            <a:ext cx="1658130" cy="2257883"/>
          </a:xfrm>
          <a:prstGeom prst="rect">
            <a:avLst/>
          </a:prstGeom>
        </p:spPr>
      </p:pic>
    </p:spTree>
    <p:extLst>
      <p:ext uri="{BB962C8B-B14F-4D97-AF65-F5344CB8AC3E}">
        <p14:creationId xmlns:p14="http://schemas.microsoft.com/office/powerpoint/2010/main" val="121218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3424674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252"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Tezos? – A definition by Arthur </a:t>
            </a:r>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Breitman</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co-founder of Tezos</a:t>
            </a:r>
          </a:p>
        </p:txBody>
      </p:sp>
      <p:sp>
        <p:nvSpPr>
          <p:cNvPr id="3" name="Fußzeilenplatzhalter 2">
            <a:extLst>
              <a:ext uri="{FF2B5EF4-FFF2-40B4-BE49-F238E27FC236}">
                <a16:creationId xmlns:a16="http://schemas.microsoft.com/office/drawing/2014/main" id="{1269E050-B799-41A5-A810-C47F7D3C8E3F}"/>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19</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06DCA498-BEFF-404A-82FF-1E98A2420CDE}"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A9C8BA87-1812-4901-82CD-7715490A9541}"/>
              </a:ext>
            </a:extLst>
          </p:cNvPr>
          <p:cNvSpPr>
            <a:spLocks noGrp="1"/>
          </p:cNvSpPr>
          <p:nvPr>
            <p:ph idx="1"/>
          </p:nvPr>
        </p:nvSpPr>
        <p:spPr/>
        <p:txBody>
          <a:bodyPr anchor="ctr"/>
          <a:lstStyle/>
          <a:p>
            <a:pPr marL="16129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“Tezos is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technology</a:t>
            </a: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…implemented in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software project</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…which allows participation in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peer-to-peer network</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produces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…which maintains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decentralized ledger</a:t>
            </a:r>
          </a:p>
          <a:p>
            <a:pPr marL="2514600" indent="0">
              <a:lnSpc>
                <a:spcPct val="150000"/>
              </a:lnSpc>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…instantiating a </a:t>
            </a:r>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cryptocurrency.”</a:t>
            </a:r>
          </a:p>
          <a:p>
            <a:pPr marL="7170738" indent="0">
              <a:lnSpc>
                <a:spcPct val="150000"/>
              </a:lnSpc>
              <a:buNone/>
            </a:pP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Arthur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Breitman</a:t>
            </a:r>
            <a:endPar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grpSp>
        <p:nvGrpSpPr>
          <p:cNvPr id="34" name="Gruppieren 33">
            <a:extLst>
              <a:ext uri="{FF2B5EF4-FFF2-40B4-BE49-F238E27FC236}">
                <a16:creationId xmlns:a16="http://schemas.microsoft.com/office/drawing/2014/main" id="{A36E467A-81CC-4086-BF8E-8E25ACA388CC}"/>
              </a:ext>
            </a:extLst>
          </p:cNvPr>
          <p:cNvGrpSpPr/>
          <p:nvPr/>
        </p:nvGrpSpPr>
        <p:grpSpPr>
          <a:xfrm>
            <a:off x="10544174" y="5621527"/>
            <a:ext cx="504786" cy="504786"/>
            <a:chOff x="6661210" y="1533327"/>
            <a:chExt cx="161216" cy="161216"/>
          </a:xfrm>
        </p:grpSpPr>
        <p:sp>
          <p:nvSpPr>
            <p:cNvPr id="38" name="Ellipse 37">
              <a:extLst>
                <a:ext uri="{FF2B5EF4-FFF2-40B4-BE49-F238E27FC236}">
                  <a16:creationId xmlns:a16="http://schemas.microsoft.com/office/drawing/2014/main" id="{390877F0-52D1-4C50-9751-176ED9D3B2EE}"/>
                </a:ext>
              </a:extLst>
            </p:cNvPr>
            <p:cNvSpPr/>
            <p:nvPr/>
          </p:nvSpPr>
          <p:spPr bwMode="gray">
            <a:xfrm>
              <a:off x="6661210" y="1533327"/>
              <a:ext cx="161216" cy="16121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 name="Grafik 38">
              <a:extLst>
                <a:ext uri="{FF2B5EF4-FFF2-40B4-BE49-F238E27FC236}">
                  <a16:creationId xmlns:a16="http://schemas.microsoft.com/office/drawing/2014/main" id="{064FD26A-E231-4244-A15E-8467D2A217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1004" y="1558359"/>
              <a:ext cx="81628" cy="111154"/>
            </a:xfrm>
            <a:prstGeom prst="rect">
              <a:avLst/>
            </a:prstGeom>
          </p:spPr>
        </p:pic>
      </p:grpSp>
      <p:grpSp>
        <p:nvGrpSpPr>
          <p:cNvPr id="13" name="Gruppieren 12">
            <a:extLst>
              <a:ext uri="{FF2B5EF4-FFF2-40B4-BE49-F238E27FC236}">
                <a16:creationId xmlns:a16="http://schemas.microsoft.com/office/drawing/2014/main" id="{84AEEF88-52BE-4FAD-ABEB-03D6688D4578}"/>
              </a:ext>
            </a:extLst>
          </p:cNvPr>
          <p:cNvGrpSpPr/>
          <p:nvPr/>
        </p:nvGrpSpPr>
        <p:grpSpPr>
          <a:xfrm>
            <a:off x="643631" y="5621527"/>
            <a:ext cx="2073079" cy="411608"/>
            <a:chOff x="856738" y="4224450"/>
            <a:chExt cx="2073079" cy="411608"/>
          </a:xfrm>
        </p:grpSpPr>
        <p:grpSp>
          <p:nvGrpSpPr>
            <p:cNvPr id="120" name="Group 15">
              <a:extLst>
                <a:ext uri="{FF2B5EF4-FFF2-40B4-BE49-F238E27FC236}">
                  <a16:creationId xmlns:a16="http://schemas.microsoft.com/office/drawing/2014/main" id="{8D29015A-6158-4B5F-8373-AA2E2AD7F7D7}"/>
                </a:ext>
              </a:extLst>
            </p:cNvPr>
            <p:cNvGrpSpPr>
              <a:grpSpLocks noChangeAspect="1"/>
            </p:cNvGrpSpPr>
            <p:nvPr/>
          </p:nvGrpSpPr>
          <p:grpSpPr bwMode="auto">
            <a:xfrm>
              <a:off x="2365810" y="4224450"/>
              <a:ext cx="564007" cy="411608"/>
              <a:chOff x="803" y="803"/>
              <a:chExt cx="433" cy="316"/>
            </a:xfrm>
            <a:solidFill>
              <a:schemeClr val="bg1"/>
            </a:solidFill>
          </p:grpSpPr>
          <p:sp>
            <p:nvSpPr>
              <p:cNvPr id="122" name="Freeform 16">
                <a:extLst>
                  <a:ext uri="{FF2B5EF4-FFF2-40B4-BE49-F238E27FC236}">
                    <a16:creationId xmlns:a16="http://schemas.microsoft.com/office/drawing/2014/main" id="{190357BA-8E3E-420B-BF03-A86B5B92A542}"/>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17">
                <a:extLst>
                  <a:ext uri="{FF2B5EF4-FFF2-40B4-BE49-F238E27FC236}">
                    <a16:creationId xmlns:a16="http://schemas.microsoft.com/office/drawing/2014/main" id="{80657736-E715-401B-8508-6E253E2CA7E9}"/>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18">
                <a:extLst>
                  <a:ext uri="{FF2B5EF4-FFF2-40B4-BE49-F238E27FC236}">
                    <a16:creationId xmlns:a16="http://schemas.microsoft.com/office/drawing/2014/main" id="{8ADFD9B3-B3C2-4675-B6E7-51466688D028}"/>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5" name="Group 15">
              <a:extLst>
                <a:ext uri="{FF2B5EF4-FFF2-40B4-BE49-F238E27FC236}">
                  <a16:creationId xmlns:a16="http://schemas.microsoft.com/office/drawing/2014/main" id="{3BD30EB3-F56F-46E6-B295-A88CAF4D1DA7}"/>
                </a:ext>
              </a:extLst>
            </p:cNvPr>
            <p:cNvGrpSpPr>
              <a:grpSpLocks noChangeAspect="1"/>
            </p:cNvGrpSpPr>
            <p:nvPr/>
          </p:nvGrpSpPr>
          <p:grpSpPr bwMode="auto">
            <a:xfrm>
              <a:off x="1592766" y="4224450"/>
              <a:ext cx="564007" cy="411608"/>
              <a:chOff x="803" y="803"/>
              <a:chExt cx="433" cy="316"/>
            </a:xfrm>
            <a:solidFill>
              <a:schemeClr val="bg1"/>
            </a:solidFill>
          </p:grpSpPr>
          <p:sp>
            <p:nvSpPr>
              <p:cNvPr id="126" name="Freeform 16">
                <a:extLst>
                  <a:ext uri="{FF2B5EF4-FFF2-40B4-BE49-F238E27FC236}">
                    <a16:creationId xmlns:a16="http://schemas.microsoft.com/office/drawing/2014/main" id="{159C89C8-7731-4513-A51A-15B55E7AB1E4}"/>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17">
                <a:extLst>
                  <a:ext uri="{FF2B5EF4-FFF2-40B4-BE49-F238E27FC236}">
                    <a16:creationId xmlns:a16="http://schemas.microsoft.com/office/drawing/2014/main" id="{0746603A-1FE4-4C11-965F-D1888CDA319C}"/>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18">
                <a:extLst>
                  <a:ext uri="{FF2B5EF4-FFF2-40B4-BE49-F238E27FC236}">
                    <a16:creationId xmlns:a16="http://schemas.microsoft.com/office/drawing/2014/main" id="{E12811A8-390D-44C6-97E2-08C68879D4AF}"/>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9" name="Group 15">
              <a:extLst>
                <a:ext uri="{FF2B5EF4-FFF2-40B4-BE49-F238E27FC236}">
                  <a16:creationId xmlns:a16="http://schemas.microsoft.com/office/drawing/2014/main" id="{B3BF4980-5B1A-46A6-9EAF-4CCECE9D9D88}"/>
                </a:ext>
              </a:extLst>
            </p:cNvPr>
            <p:cNvGrpSpPr>
              <a:grpSpLocks noChangeAspect="1"/>
            </p:cNvGrpSpPr>
            <p:nvPr/>
          </p:nvGrpSpPr>
          <p:grpSpPr bwMode="auto">
            <a:xfrm>
              <a:off x="856738" y="4224450"/>
              <a:ext cx="564007" cy="411608"/>
              <a:chOff x="803" y="803"/>
              <a:chExt cx="433" cy="316"/>
            </a:xfrm>
            <a:solidFill>
              <a:schemeClr val="bg1"/>
            </a:solidFill>
          </p:grpSpPr>
          <p:sp>
            <p:nvSpPr>
              <p:cNvPr id="130" name="Freeform 16">
                <a:extLst>
                  <a:ext uri="{FF2B5EF4-FFF2-40B4-BE49-F238E27FC236}">
                    <a16:creationId xmlns:a16="http://schemas.microsoft.com/office/drawing/2014/main" id="{ABC2162D-5514-4FCB-B981-87AFA5573578}"/>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17">
                <a:extLst>
                  <a:ext uri="{FF2B5EF4-FFF2-40B4-BE49-F238E27FC236}">
                    <a16:creationId xmlns:a16="http://schemas.microsoft.com/office/drawing/2014/main" id="{EE8E2870-F423-4F3F-AEF9-3A4491FD0204}"/>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18">
                <a:extLst>
                  <a:ext uri="{FF2B5EF4-FFF2-40B4-BE49-F238E27FC236}">
                    <a16:creationId xmlns:a16="http://schemas.microsoft.com/office/drawing/2014/main" id="{C131553F-D2EE-4A14-BB44-4E3A91D4DC49}"/>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33" name="Grafik 132">
              <a:extLst>
                <a:ext uri="{FF2B5EF4-FFF2-40B4-BE49-F238E27FC236}">
                  <a16:creationId xmlns:a16="http://schemas.microsoft.com/office/drawing/2014/main" id="{4D11E5BD-526C-4104-9124-4A2430F9DC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2742" y="4297527"/>
              <a:ext cx="146288" cy="199202"/>
            </a:xfrm>
            <a:prstGeom prst="rect">
              <a:avLst/>
            </a:prstGeom>
          </p:spPr>
        </p:pic>
        <p:pic>
          <p:nvPicPr>
            <p:cNvPr id="134" name="Grafik 133">
              <a:extLst>
                <a:ext uri="{FF2B5EF4-FFF2-40B4-BE49-F238E27FC236}">
                  <a16:creationId xmlns:a16="http://schemas.microsoft.com/office/drawing/2014/main" id="{188AABF0-4800-4DFF-ACDF-8F8ECE80B9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4932" y="4297527"/>
              <a:ext cx="146288" cy="199202"/>
            </a:xfrm>
            <a:prstGeom prst="rect">
              <a:avLst/>
            </a:prstGeom>
          </p:spPr>
        </p:pic>
        <p:pic>
          <p:nvPicPr>
            <p:cNvPr id="135" name="Grafik 134">
              <a:extLst>
                <a:ext uri="{FF2B5EF4-FFF2-40B4-BE49-F238E27FC236}">
                  <a16:creationId xmlns:a16="http://schemas.microsoft.com/office/drawing/2014/main" id="{9CB49608-9C45-4CD4-BC94-18960E7F5A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91721" y="4297527"/>
              <a:ext cx="146288" cy="199202"/>
            </a:xfrm>
            <a:prstGeom prst="rect">
              <a:avLst/>
            </a:prstGeom>
          </p:spPr>
        </p:pic>
        <p:cxnSp>
          <p:nvCxnSpPr>
            <p:cNvPr id="137" name="Gerader Verbinder 136">
              <a:extLst>
                <a:ext uri="{FF2B5EF4-FFF2-40B4-BE49-F238E27FC236}">
                  <a16:creationId xmlns:a16="http://schemas.microsoft.com/office/drawing/2014/main" id="{A2C8C0C7-F7C3-4189-9FC4-8628E11220FA}"/>
                </a:ext>
              </a:extLst>
            </p:cNvPr>
            <p:cNvCxnSpPr>
              <a:cxnSpLocks/>
            </p:cNvCxnSpPr>
            <p:nvPr/>
          </p:nvCxnSpPr>
          <p:spPr>
            <a:xfrm>
              <a:off x="934908" y="4507433"/>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A0075957-72C0-4EA5-848C-5C25B90F20CA}"/>
                </a:ext>
              </a:extLst>
            </p:cNvPr>
            <p:cNvCxnSpPr>
              <a:cxnSpLocks/>
            </p:cNvCxnSpPr>
            <p:nvPr/>
          </p:nvCxnSpPr>
          <p:spPr>
            <a:xfrm>
              <a:off x="934908" y="4454958"/>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34BFC504-3D9C-4417-98C1-4069B5205708}"/>
                </a:ext>
              </a:extLst>
            </p:cNvPr>
            <p:cNvCxnSpPr>
              <a:cxnSpLocks/>
            </p:cNvCxnSpPr>
            <p:nvPr/>
          </p:nvCxnSpPr>
          <p:spPr>
            <a:xfrm>
              <a:off x="934908" y="4402481"/>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FD011A3A-3730-42F4-9382-E5FE396BD8F3}"/>
                </a:ext>
              </a:extLst>
            </p:cNvPr>
            <p:cNvCxnSpPr>
              <a:cxnSpLocks/>
            </p:cNvCxnSpPr>
            <p:nvPr/>
          </p:nvCxnSpPr>
          <p:spPr>
            <a:xfrm>
              <a:off x="934908" y="4350004"/>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CC20E420-F898-4D6A-9EBC-8A45FA9989E8}"/>
                </a:ext>
              </a:extLst>
            </p:cNvPr>
            <p:cNvCxnSpPr>
              <a:cxnSpLocks/>
            </p:cNvCxnSpPr>
            <p:nvPr/>
          </p:nvCxnSpPr>
          <p:spPr>
            <a:xfrm>
              <a:off x="934908" y="4297527"/>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BA65B5C9-F06A-45C7-BC5A-7D73CAEA7CEA}"/>
                </a:ext>
              </a:extLst>
            </p:cNvPr>
            <p:cNvCxnSpPr>
              <a:cxnSpLocks/>
            </p:cNvCxnSpPr>
            <p:nvPr/>
          </p:nvCxnSpPr>
          <p:spPr>
            <a:xfrm>
              <a:off x="1669181" y="4507433"/>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BB4A2390-51D5-4C39-A95F-F73BD715CAD4}"/>
                </a:ext>
              </a:extLst>
            </p:cNvPr>
            <p:cNvCxnSpPr>
              <a:cxnSpLocks/>
            </p:cNvCxnSpPr>
            <p:nvPr/>
          </p:nvCxnSpPr>
          <p:spPr>
            <a:xfrm>
              <a:off x="1669181" y="4454958"/>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468FA7E3-45E3-486B-8F37-5AAB4B2AD80B}"/>
                </a:ext>
              </a:extLst>
            </p:cNvPr>
            <p:cNvCxnSpPr>
              <a:cxnSpLocks/>
            </p:cNvCxnSpPr>
            <p:nvPr/>
          </p:nvCxnSpPr>
          <p:spPr>
            <a:xfrm>
              <a:off x="1669181" y="4402481"/>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15B80284-1DB6-491F-B6AD-618980091419}"/>
                </a:ext>
              </a:extLst>
            </p:cNvPr>
            <p:cNvCxnSpPr>
              <a:cxnSpLocks/>
            </p:cNvCxnSpPr>
            <p:nvPr/>
          </p:nvCxnSpPr>
          <p:spPr>
            <a:xfrm>
              <a:off x="1669181" y="4350004"/>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8F9D6270-0A1A-4C00-88BC-68996B817B57}"/>
                </a:ext>
              </a:extLst>
            </p:cNvPr>
            <p:cNvCxnSpPr>
              <a:cxnSpLocks/>
            </p:cNvCxnSpPr>
            <p:nvPr/>
          </p:nvCxnSpPr>
          <p:spPr>
            <a:xfrm>
              <a:off x="1669181" y="4297527"/>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D90D8AFE-B838-4E50-8576-121DAFC05D72}"/>
                </a:ext>
              </a:extLst>
            </p:cNvPr>
            <p:cNvCxnSpPr>
              <a:cxnSpLocks/>
            </p:cNvCxnSpPr>
            <p:nvPr/>
          </p:nvCxnSpPr>
          <p:spPr>
            <a:xfrm>
              <a:off x="2445166" y="4507433"/>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A80525CF-07E4-4CDA-9026-B3EE4C73CBAD}"/>
                </a:ext>
              </a:extLst>
            </p:cNvPr>
            <p:cNvCxnSpPr>
              <a:cxnSpLocks/>
            </p:cNvCxnSpPr>
            <p:nvPr/>
          </p:nvCxnSpPr>
          <p:spPr>
            <a:xfrm>
              <a:off x="2445166" y="4454958"/>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8360A90E-C028-489D-84DF-067AB5DC6A7A}"/>
                </a:ext>
              </a:extLst>
            </p:cNvPr>
            <p:cNvCxnSpPr>
              <a:cxnSpLocks/>
            </p:cNvCxnSpPr>
            <p:nvPr/>
          </p:nvCxnSpPr>
          <p:spPr>
            <a:xfrm>
              <a:off x="2445166" y="4402481"/>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4E45417B-7A00-400F-9E7C-EFE4F17E5E71}"/>
                </a:ext>
              </a:extLst>
            </p:cNvPr>
            <p:cNvCxnSpPr>
              <a:cxnSpLocks/>
            </p:cNvCxnSpPr>
            <p:nvPr/>
          </p:nvCxnSpPr>
          <p:spPr>
            <a:xfrm>
              <a:off x="2445166" y="4350004"/>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7B831EA4-BDD4-4551-9FC3-94BAE077D9EB}"/>
                </a:ext>
              </a:extLst>
            </p:cNvPr>
            <p:cNvCxnSpPr>
              <a:cxnSpLocks/>
            </p:cNvCxnSpPr>
            <p:nvPr/>
          </p:nvCxnSpPr>
          <p:spPr>
            <a:xfrm>
              <a:off x="2445166" y="4297527"/>
              <a:ext cx="1591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6" name="Gruppieren 155">
            <a:extLst>
              <a:ext uri="{FF2B5EF4-FFF2-40B4-BE49-F238E27FC236}">
                <a16:creationId xmlns:a16="http://schemas.microsoft.com/office/drawing/2014/main" id="{48ACEED7-C414-4CED-900F-E1C89707E49B}"/>
              </a:ext>
            </a:extLst>
          </p:cNvPr>
          <p:cNvGrpSpPr/>
          <p:nvPr/>
        </p:nvGrpSpPr>
        <p:grpSpPr>
          <a:xfrm>
            <a:off x="10550012" y="3922593"/>
            <a:ext cx="1288287" cy="318789"/>
            <a:chOff x="7856392" y="3542932"/>
            <a:chExt cx="1623383" cy="401709"/>
          </a:xfrm>
        </p:grpSpPr>
        <p:sp>
          <p:nvSpPr>
            <p:cNvPr id="48" name="Rechteck 47">
              <a:extLst>
                <a:ext uri="{FF2B5EF4-FFF2-40B4-BE49-F238E27FC236}">
                  <a16:creationId xmlns:a16="http://schemas.microsoft.com/office/drawing/2014/main" id="{7AA3D1A8-91BC-4BC4-9E03-C04EE7D9CD93}"/>
                </a:ext>
              </a:extLst>
            </p:cNvPr>
            <p:cNvSpPr/>
            <p:nvPr/>
          </p:nvSpPr>
          <p:spPr bwMode="gray">
            <a:xfrm>
              <a:off x="7856392" y="3542932"/>
              <a:ext cx="401709" cy="401709"/>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49">
              <a:extLst>
                <a:ext uri="{FF2B5EF4-FFF2-40B4-BE49-F238E27FC236}">
                  <a16:creationId xmlns:a16="http://schemas.microsoft.com/office/drawing/2014/main" id="{CA375FFC-264E-4B3F-8F49-1FAE18F93A74}"/>
                </a:ext>
              </a:extLst>
            </p:cNvPr>
            <p:cNvSpPr/>
            <p:nvPr/>
          </p:nvSpPr>
          <p:spPr bwMode="gray">
            <a:xfrm>
              <a:off x="8467229" y="3542932"/>
              <a:ext cx="401709" cy="401709"/>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hteck 50">
              <a:extLst>
                <a:ext uri="{FF2B5EF4-FFF2-40B4-BE49-F238E27FC236}">
                  <a16:creationId xmlns:a16="http://schemas.microsoft.com/office/drawing/2014/main" id="{A33ADFB9-D623-499F-93C7-234E17A04497}"/>
                </a:ext>
              </a:extLst>
            </p:cNvPr>
            <p:cNvSpPr/>
            <p:nvPr/>
          </p:nvSpPr>
          <p:spPr bwMode="gray">
            <a:xfrm>
              <a:off x="9078066" y="3542932"/>
              <a:ext cx="401709" cy="401709"/>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7" name="Gerader Verbinder 66">
              <a:extLst>
                <a:ext uri="{FF2B5EF4-FFF2-40B4-BE49-F238E27FC236}">
                  <a16:creationId xmlns:a16="http://schemas.microsoft.com/office/drawing/2014/main" id="{B08B3817-5551-4EA1-8F3F-D8D0D78A28B2}"/>
                </a:ext>
              </a:extLst>
            </p:cNvPr>
            <p:cNvCxnSpPr>
              <a:cxnSpLocks/>
              <a:stCxn id="48" idx="3"/>
              <a:endCxn id="50" idx="1"/>
            </p:cNvCxnSpPr>
            <p:nvPr/>
          </p:nvCxnSpPr>
          <p:spPr>
            <a:xfrm>
              <a:off x="8258101" y="3743787"/>
              <a:ext cx="209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4E67523A-807E-48C5-A827-86721F594FA7}"/>
                </a:ext>
              </a:extLst>
            </p:cNvPr>
            <p:cNvCxnSpPr>
              <a:cxnSpLocks/>
              <a:stCxn id="50" idx="3"/>
              <a:endCxn id="51" idx="1"/>
            </p:cNvCxnSpPr>
            <p:nvPr/>
          </p:nvCxnSpPr>
          <p:spPr>
            <a:xfrm>
              <a:off x="8868938" y="3743787"/>
              <a:ext cx="209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2" name="Grafik 151">
              <a:extLst>
                <a:ext uri="{FF2B5EF4-FFF2-40B4-BE49-F238E27FC236}">
                  <a16:creationId xmlns:a16="http://schemas.microsoft.com/office/drawing/2014/main" id="{E9AF7C50-568E-4C57-81CF-CBC5FF760D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69090" y="3594228"/>
              <a:ext cx="219662" cy="299116"/>
            </a:xfrm>
            <a:prstGeom prst="rect">
              <a:avLst/>
            </a:prstGeom>
          </p:spPr>
        </p:pic>
        <p:pic>
          <p:nvPicPr>
            <p:cNvPr id="153" name="Grafik 152">
              <a:extLst>
                <a:ext uri="{FF2B5EF4-FFF2-40B4-BE49-F238E27FC236}">
                  <a16:creationId xmlns:a16="http://schemas.microsoft.com/office/drawing/2014/main" id="{26CE382C-4A3A-4053-AAFA-F43B1C49FC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58253" y="3594228"/>
              <a:ext cx="219662" cy="299116"/>
            </a:xfrm>
            <a:prstGeom prst="rect">
              <a:avLst/>
            </a:prstGeom>
          </p:spPr>
        </p:pic>
        <p:pic>
          <p:nvPicPr>
            <p:cNvPr id="154" name="Grafik 153">
              <a:extLst>
                <a:ext uri="{FF2B5EF4-FFF2-40B4-BE49-F238E27FC236}">
                  <a16:creationId xmlns:a16="http://schemas.microsoft.com/office/drawing/2014/main" id="{DABFBCD1-DFE0-49A2-A3B8-D5A12ED8C7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47416" y="3594228"/>
              <a:ext cx="219662" cy="299116"/>
            </a:xfrm>
            <a:prstGeom prst="rect">
              <a:avLst/>
            </a:prstGeom>
          </p:spPr>
        </p:pic>
      </p:grpSp>
      <p:grpSp>
        <p:nvGrpSpPr>
          <p:cNvPr id="166" name="Gruppieren 165">
            <a:extLst>
              <a:ext uri="{FF2B5EF4-FFF2-40B4-BE49-F238E27FC236}">
                <a16:creationId xmlns:a16="http://schemas.microsoft.com/office/drawing/2014/main" id="{7CC5A788-D7B3-4C9E-9977-2DF33C83165B}"/>
              </a:ext>
            </a:extLst>
          </p:cNvPr>
          <p:cNvGrpSpPr/>
          <p:nvPr/>
        </p:nvGrpSpPr>
        <p:grpSpPr>
          <a:xfrm>
            <a:off x="110701" y="3304119"/>
            <a:ext cx="1581088" cy="772826"/>
            <a:chOff x="1527101" y="2769947"/>
            <a:chExt cx="1581088" cy="772826"/>
          </a:xfrm>
        </p:grpSpPr>
        <p:sp>
          <p:nvSpPr>
            <p:cNvPr id="79" name="Flussdiagramm: Magnetplattenspeicher 78">
              <a:extLst>
                <a:ext uri="{FF2B5EF4-FFF2-40B4-BE49-F238E27FC236}">
                  <a16:creationId xmlns:a16="http://schemas.microsoft.com/office/drawing/2014/main" id="{FCDAC8F4-E9D7-45EA-982A-55AA1771DF28}"/>
                </a:ext>
              </a:extLst>
            </p:cNvPr>
            <p:cNvSpPr/>
            <p:nvPr/>
          </p:nvSpPr>
          <p:spPr bwMode="gray">
            <a:xfrm>
              <a:off x="2295252" y="3256964"/>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Flussdiagramm: Magnetplattenspeicher 79">
              <a:extLst>
                <a:ext uri="{FF2B5EF4-FFF2-40B4-BE49-F238E27FC236}">
                  <a16:creationId xmlns:a16="http://schemas.microsoft.com/office/drawing/2014/main" id="{955B5E47-F43B-4854-BDC1-406EE0AB3968}"/>
                </a:ext>
              </a:extLst>
            </p:cNvPr>
            <p:cNvSpPr/>
            <p:nvPr/>
          </p:nvSpPr>
          <p:spPr bwMode="gray">
            <a:xfrm>
              <a:off x="1711038" y="3140991"/>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Flussdiagramm: Magnetplattenspeicher 80">
              <a:extLst>
                <a:ext uri="{FF2B5EF4-FFF2-40B4-BE49-F238E27FC236}">
                  <a16:creationId xmlns:a16="http://schemas.microsoft.com/office/drawing/2014/main" id="{30A1BCDC-F494-4400-8DA7-F84FED2CD205}"/>
                </a:ext>
              </a:extLst>
            </p:cNvPr>
            <p:cNvSpPr/>
            <p:nvPr/>
          </p:nvSpPr>
          <p:spPr bwMode="gray">
            <a:xfrm>
              <a:off x="2078679" y="3014434"/>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Flussdiagramm: Magnetplattenspeicher 81">
              <a:extLst>
                <a:ext uri="{FF2B5EF4-FFF2-40B4-BE49-F238E27FC236}">
                  <a16:creationId xmlns:a16="http://schemas.microsoft.com/office/drawing/2014/main" id="{FEA2F6A3-F0B1-4A78-9324-55F8F02614BD}"/>
                </a:ext>
              </a:extLst>
            </p:cNvPr>
            <p:cNvSpPr/>
            <p:nvPr/>
          </p:nvSpPr>
          <p:spPr bwMode="gray">
            <a:xfrm>
              <a:off x="1853176" y="2798710"/>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Flussdiagramm: Magnetplattenspeicher 82">
              <a:extLst>
                <a:ext uri="{FF2B5EF4-FFF2-40B4-BE49-F238E27FC236}">
                  <a16:creationId xmlns:a16="http://schemas.microsoft.com/office/drawing/2014/main" id="{71D17B43-7ABA-4758-82BE-C19CB7A68EC9}"/>
                </a:ext>
              </a:extLst>
            </p:cNvPr>
            <p:cNvSpPr/>
            <p:nvPr/>
          </p:nvSpPr>
          <p:spPr bwMode="gray">
            <a:xfrm>
              <a:off x="2538338" y="2769947"/>
              <a:ext cx="178372" cy="185005"/>
            </a:xfrm>
            <a:prstGeom prst="flowChartMagneticDisk">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Flussdiagramm: Magnetplattenspeicher 83">
              <a:extLst>
                <a:ext uri="{FF2B5EF4-FFF2-40B4-BE49-F238E27FC236}">
                  <a16:creationId xmlns:a16="http://schemas.microsoft.com/office/drawing/2014/main" id="{9D68E7DF-A411-4A8D-BD02-826DCFD13736}"/>
                </a:ext>
              </a:extLst>
            </p:cNvPr>
            <p:cNvSpPr/>
            <p:nvPr/>
          </p:nvSpPr>
          <p:spPr bwMode="gray">
            <a:xfrm>
              <a:off x="2771847" y="3071960"/>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5" name="Gerader Verbinder 84">
              <a:extLst>
                <a:ext uri="{FF2B5EF4-FFF2-40B4-BE49-F238E27FC236}">
                  <a16:creationId xmlns:a16="http://schemas.microsoft.com/office/drawing/2014/main" id="{84E4FE1C-4922-4CE5-9308-C8046FD6FE81}"/>
                </a:ext>
              </a:extLst>
            </p:cNvPr>
            <p:cNvCxnSpPr>
              <a:cxnSpLocks/>
            </p:cNvCxnSpPr>
            <p:nvPr/>
          </p:nvCxnSpPr>
          <p:spPr>
            <a:xfrm flipH="1">
              <a:off x="1844206" y="3001166"/>
              <a:ext cx="81650" cy="12924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E9273646-45B2-4ABE-A9FE-918BF9477E70}"/>
                </a:ext>
              </a:extLst>
            </p:cNvPr>
            <p:cNvCxnSpPr>
              <a:cxnSpLocks/>
              <a:stCxn id="83" idx="2"/>
              <a:endCxn id="82" idx="4"/>
            </p:cNvCxnSpPr>
            <p:nvPr/>
          </p:nvCxnSpPr>
          <p:spPr>
            <a:xfrm flipH="1">
              <a:off x="2031548" y="2862450"/>
              <a:ext cx="506790" cy="2876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E12F6642-C85C-4A4B-A6E2-1C9651CD38AF}"/>
                </a:ext>
              </a:extLst>
            </p:cNvPr>
            <p:cNvCxnSpPr>
              <a:cxnSpLocks/>
            </p:cNvCxnSpPr>
            <p:nvPr/>
          </p:nvCxnSpPr>
          <p:spPr>
            <a:xfrm flipH="1" flipV="1">
              <a:off x="2720964" y="2961746"/>
              <a:ext cx="87330" cy="7910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FC2A62B9-DA75-4794-8437-2553BC7D6E24}"/>
                </a:ext>
              </a:extLst>
            </p:cNvPr>
            <p:cNvCxnSpPr>
              <a:cxnSpLocks/>
            </p:cNvCxnSpPr>
            <p:nvPr/>
          </p:nvCxnSpPr>
          <p:spPr>
            <a:xfrm flipH="1">
              <a:off x="2286964" y="2952192"/>
              <a:ext cx="251375" cy="14892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362863FE-2E24-4FDA-8B56-2A4E11A4EF4E}"/>
                </a:ext>
              </a:extLst>
            </p:cNvPr>
            <p:cNvCxnSpPr>
              <a:cxnSpLocks/>
            </p:cNvCxnSpPr>
            <p:nvPr/>
          </p:nvCxnSpPr>
          <p:spPr>
            <a:xfrm flipH="1">
              <a:off x="2494991" y="3240782"/>
              <a:ext cx="244162" cy="8521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7D1486A2-B16E-4DEF-9E2F-FC93958C00A3}"/>
                </a:ext>
              </a:extLst>
            </p:cNvPr>
            <p:cNvCxnSpPr>
              <a:cxnSpLocks/>
            </p:cNvCxnSpPr>
            <p:nvPr/>
          </p:nvCxnSpPr>
          <p:spPr>
            <a:xfrm flipH="1" flipV="1">
              <a:off x="1922395" y="3276239"/>
              <a:ext cx="334656" cy="79047"/>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3750991F-6E6E-4B81-9638-E6545BE6E615}"/>
                </a:ext>
              </a:extLst>
            </p:cNvPr>
            <p:cNvCxnSpPr>
              <a:cxnSpLocks/>
            </p:cNvCxnSpPr>
            <p:nvPr/>
          </p:nvCxnSpPr>
          <p:spPr>
            <a:xfrm>
              <a:off x="2018237" y="3001016"/>
              <a:ext cx="44992" cy="31595"/>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59BECD29-1C46-4F88-9CFA-11065108D19C}"/>
                </a:ext>
              </a:extLst>
            </p:cNvPr>
            <p:cNvCxnSpPr>
              <a:cxnSpLocks/>
            </p:cNvCxnSpPr>
            <p:nvPr/>
          </p:nvCxnSpPr>
          <p:spPr>
            <a:xfrm>
              <a:off x="2238858" y="3219417"/>
              <a:ext cx="37575" cy="4439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ADD8C7CC-DE9C-43E5-B513-66FFFD2F97C9}"/>
                </a:ext>
              </a:extLst>
            </p:cNvPr>
            <p:cNvCxnSpPr>
              <a:cxnSpLocks/>
            </p:cNvCxnSpPr>
            <p:nvPr/>
          </p:nvCxnSpPr>
          <p:spPr>
            <a:xfrm flipH="1">
              <a:off x="1925856" y="3175686"/>
              <a:ext cx="127454" cy="31952"/>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4" name="Flussdiagramm: Magnetplattenspeicher 93">
              <a:extLst>
                <a:ext uri="{FF2B5EF4-FFF2-40B4-BE49-F238E27FC236}">
                  <a16:creationId xmlns:a16="http://schemas.microsoft.com/office/drawing/2014/main" id="{D2BC857F-0880-49A4-A812-6EA0C1D97C6C}"/>
                </a:ext>
              </a:extLst>
            </p:cNvPr>
            <p:cNvSpPr/>
            <p:nvPr/>
          </p:nvSpPr>
          <p:spPr bwMode="gray">
            <a:xfrm>
              <a:off x="1527101" y="2884476"/>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Flussdiagramm: Magnetplattenspeicher 94">
              <a:extLst>
                <a:ext uri="{FF2B5EF4-FFF2-40B4-BE49-F238E27FC236}">
                  <a16:creationId xmlns:a16="http://schemas.microsoft.com/office/drawing/2014/main" id="{B6EBA3B6-7C39-4F14-AB40-FDE3AE9AC4B8}"/>
                </a:ext>
              </a:extLst>
            </p:cNvPr>
            <p:cNvSpPr/>
            <p:nvPr/>
          </p:nvSpPr>
          <p:spPr bwMode="gray">
            <a:xfrm>
              <a:off x="2929817" y="2774521"/>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Flussdiagramm: Magnetplattenspeicher 95">
              <a:extLst>
                <a:ext uri="{FF2B5EF4-FFF2-40B4-BE49-F238E27FC236}">
                  <a16:creationId xmlns:a16="http://schemas.microsoft.com/office/drawing/2014/main" id="{41821AE1-D59E-49B4-A496-C6075A8A2A1C}"/>
                </a:ext>
              </a:extLst>
            </p:cNvPr>
            <p:cNvSpPr/>
            <p:nvPr/>
          </p:nvSpPr>
          <p:spPr bwMode="gray">
            <a:xfrm>
              <a:off x="2871277" y="3357768"/>
              <a:ext cx="178372" cy="185005"/>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7" name="Gerader Verbinder 96">
              <a:extLst>
                <a:ext uri="{FF2B5EF4-FFF2-40B4-BE49-F238E27FC236}">
                  <a16:creationId xmlns:a16="http://schemas.microsoft.com/office/drawing/2014/main" id="{099E0A68-377E-47E8-8249-D610435FDD66}"/>
                </a:ext>
              </a:extLst>
            </p:cNvPr>
            <p:cNvCxnSpPr>
              <a:cxnSpLocks/>
            </p:cNvCxnSpPr>
            <p:nvPr/>
          </p:nvCxnSpPr>
          <p:spPr>
            <a:xfrm flipH="1">
              <a:off x="1718049" y="2912401"/>
              <a:ext cx="116592" cy="73232"/>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A89DBDC0-AF6F-4C36-A615-877CEBDFEEDA}"/>
                </a:ext>
              </a:extLst>
            </p:cNvPr>
            <p:cNvCxnSpPr>
              <a:cxnSpLocks/>
            </p:cNvCxnSpPr>
            <p:nvPr/>
          </p:nvCxnSpPr>
          <p:spPr>
            <a:xfrm flipH="1" flipV="1">
              <a:off x="1622315" y="3087418"/>
              <a:ext cx="72680" cy="11202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67EB2FEC-3DFC-416D-BF82-7F6B9DDFB961}"/>
                </a:ext>
              </a:extLst>
            </p:cNvPr>
            <p:cNvCxnSpPr>
              <a:cxnSpLocks/>
            </p:cNvCxnSpPr>
            <p:nvPr/>
          </p:nvCxnSpPr>
          <p:spPr>
            <a:xfrm flipH="1" flipV="1">
              <a:off x="2755873" y="2865827"/>
              <a:ext cx="140699" cy="55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4046B218-7E6F-44ED-B319-AEC1B084F981}"/>
                </a:ext>
              </a:extLst>
            </p:cNvPr>
            <p:cNvCxnSpPr>
              <a:cxnSpLocks/>
            </p:cNvCxnSpPr>
            <p:nvPr/>
          </p:nvCxnSpPr>
          <p:spPr>
            <a:xfrm flipH="1">
              <a:off x="2936217" y="2973366"/>
              <a:ext cx="53354" cy="83236"/>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0B5F9CD4-C91A-4CCC-A902-490D4CE0457F}"/>
                </a:ext>
              </a:extLst>
            </p:cNvPr>
            <p:cNvCxnSpPr>
              <a:cxnSpLocks/>
            </p:cNvCxnSpPr>
            <p:nvPr/>
          </p:nvCxnSpPr>
          <p:spPr>
            <a:xfrm flipH="1">
              <a:off x="2994881" y="2985632"/>
              <a:ext cx="41457" cy="34539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24FF2445-4D93-480F-BF95-0A95C895EEAA}"/>
                </a:ext>
              </a:extLst>
            </p:cNvPr>
            <p:cNvCxnSpPr>
              <a:cxnSpLocks/>
            </p:cNvCxnSpPr>
            <p:nvPr/>
          </p:nvCxnSpPr>
          <p:spPr>
            <a:xfrm>
              <a:off x="2899447" y="3274340"/>
              <a:ext cx="31411" cy="75127"/>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27F83214-FCE6-4D8E-BB97-5BCF05A7F2DF}"/>
                </a:ext>
              </a:extLst>
            </p:cNvPr>
            <p:cNvCxnSpPr>
              <a:cxnSpLocks/>
            </p:cNvCxnSpPr>
            <p:nvPr/>
          </p:nvCxnSpPr>
          <p:spPr>
            <a:xfrm>
              <a:off x="2498457" y="3408902"/>
              <a:ext cx="339459" cy="51391"/>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57" name="Grafik 156">
              <a:extLst>
                <a:ext uri="{FF2B5EF4-FFF2-40B4-BE49-F238E27FC236}">
                  <a16:creationId xmlns:a16="http://schemas.microsoft.com/office/drawing/2014/main" id="{1117D6EE-725F-4EE2-B54D-80648CCAAB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54312" y="3339650"/>
              <a:ext cx="60252" cy="82046"/>
            </a:xfrm>
            <a:prstGeom prst="rect">
              <a:avLst/>
            </a:prstGeom>
          </p:spPr>
        </p:pic>
        <p:pic>
          <p:nvPicPr>
            <p:cNvPr id="158" name="Grafik 157">
              <a:extLst>
                <a:ext uri="{FF2B5EF4-FFF2-40B4-BE49-F238E27FC236}">
                  <a16:creationId xmlns:a16="http://schemas.microsoft.com/office/drawing/2014/main" id="{8A8E595E-155D-47BB-801C-E751F39BCE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30337" y="3437837"/>
              <a:ext cx="60252" cy="82046"/>
            </a:xfrm>
            <a:prstGeom prst="rect">
              <a:avLst/>
            </a:prstGeom>
          </p:spPr>
        </p:pic>
        <p:pic>
          <p:nvPicPr>
            <p:cNvPr id="159" name="Grafik 158">
              <a:extLst>
                <a:ext uri="{FF2B5EF4-FFF2-40B4-BE49-F238E27FC236}">
                  <a16:creationId xmlns:a16="http://schemas.microsoft.com/office/drawing/2014/main" id="{76D89CD2-2902-4D97-A6D7-5965D4D06B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30907" y="3151447"/>
              <a:ext cx="60252" cy="82046"/>
            </a:xfrm>
            <a:prstGeom prst="rect">
              <a:avLst/>
            </a:prstGeom>
          </p:spPr>
        </p:pic>
        <p:pic>
          <p:nvPicPr>
            <p:cNvPr id="160" name="Grafik 159">
              <a:extLst>
                <a:ext uri="{FF2B5EF4-FFF2-40B4-BE49-F238E27FC236}">
                  <a16:creationId xmlns:a16="http://schemas.microsoft.com/office/drawing/2014/main" id="{5AFE3F7B-0FD2-40CF-913C-95675F4904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88877" y="2856430"/>
              <a:ext cx="60252" cy="82046"/>
            </a:xfrm>
            <a:prstGeom prst="rect">
              <a:avLst/>
            </a:prstGeom>
          </p:spPr>
        </p:pic>
        <p:pic>
          <p:nvPicPr>
            <p:cNvPr id="161" name="Grafik 160">
              <a:extLst>
                <a:ext uri="{FF2B5EF4-FFF2-40B4-BE49-F238E27FC236}">
                  <a16:creationId xmlns:a16="http://schemas.microsoft.com/office/drawing/2014/main" id="{B4A23693-3806-4142-9845-D0D284562B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96352" y="2850189"/>
              <a:ext cx="60252" cy="82046"/>
            </a:xfrm>
            <a:prstGeom prst="rect">
              <a:avLst/>
            </a:prstGeom>
          </p:spPr>
        </p:pic>
        <p:pic>
          <p:nvPicPr>
            <p:cNvPr id="162" name="Grafik 161">
              <a:extLst>
                <a:ext uri="{FF2B5EF4-FFF2-40B4-BE49-F238E27FC236}">
                  <a16:creationId xmlns:a16="http://schemas.microsoft.com/office/drawing/2014/main" id="{B86992B5-53CC-4494-863E-959ADDD439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7739" y="3098595"/>
              <a:ext cx="60252" cy="82046"/>
            </a:xfrm>
            <a:prstGeom prst="rect">
              <a:avLst/>
            </a:prstGeom>
          </p:spPr>
        </p:pic>
        <p:pic>
          <p:nvPicPr>
            <p:cNvPr id="163" name="Grafik 162">
              <a:extLst>
                <a:ext uri="{FF2B5EF4-FFF2-40B4-BE49-F238E27FC236}">
                  <a16:creationId xmlns:a16="http://schemas.microsoft.com/office/drawing/2014/main" id="{97300125-4A20-4418-B6E4-9BA7A3A376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2236" y="2880687"/>
              <a:ext cx="60252" cy="82046"/>
            </a:xfrm>
            <a:prstGeom prst="rect">
              <a:avLst/>
            </a:prstGeom>
          </p:spPr>
        </p:pic>
        <p:pic>
          <p:nvPicPr>
            <p:cNvPr id="164" name="Grafik 163">
              <a:extLst>
                <a:ext uri="{FF2B5EF4-FFF2-40B4-BE49-F238E27FC236}">
                  <a16:creationId xmlns:a16="http://schemas.microsoft.com/office/drawing/2014/main" id="{CEB2BA4B-6EDE-43A3-9E65-A746D348C6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70098" y="3226768"/>
              <a:ext cx="60252" cy="82046"/>
            </a:xfrm>
            <a:prstGeom prst="rect">
              <a:avLst/>
            </a:prstGeom>
          </p:spPr>
        </p:pic>
        <p:pic>
          <p:nvPicPr>
            <p:cNvPr id="165" name="Grafik 164">
              <a:extLst>
                <a:ext uri="{FF2B5EF4-FFF2-40B4-BE49-F238E27FC236}">
                  <a16:creationId xmlns:a16="http://schemas.microsoft.com/office/drawing/2014/main" id="{8E5AD53F-E646-4AEB-A41D-39CBAAA91E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86161" y="2967087"/>
              <a:ext cx="60252" cy="82046"/>
            </a:xfrm>
            <a:prstGeom prst="rect">
              <a:avLst/>
            </a:prstGeom>
          </p:spPr>
        </p:pic>
      </p:grpSp>
      <p:grpSp>
        <p:nvGrpSpPr>
          <p:cNvPr id="172" name="Gruppieren 171">
            <a:extLst>
              <a:ext uri="{FF2B5EF4-FFF2-40B4-BE49-F238E27FC236}">
                <a16:creationId xmlns:a16="http://schemas.microsoft.com/office/drawing/2014/main" id="{2994BF7A-CE2B-4754-B03E-F09D1E3C2C04}"/>
              </a:ext>
            </a:extLst>
          </p:cNvPr>
          <p:cNvGrpSpPr/>
          <p:nvPr/>
        </p:nvGrpSpPr>
        <p:grpSpPr>
          <a:xfrm>
            <a:off x="783141" y="996081"/>
            <a:ext cx="711200" cy="719138"/>
            <a:chOff x="1420745" y="1404863"/>
            <a:chExt cx="711200" cy="719138"/>
          </a:xfrm>
        </p:grpSpPr>
        <p:sp>
          <p:nvSpPr>
            <p:cNvPr id="115" name="Freeform 10">
              <a:extLst>
                <a:ext uri="{FF2B5EF4-FFF2-40B4-BE49-F238E27FC236}">
                  <a16:creationId xmlns:a16="http://schemas.microsoft.com/office/drawing/2014/main" id="{0CBB6360-DE33-48F7-86EC-C7C195BDFB97}"/>
                </a:ext>
              </a:extLst>
            </p:cNvPr>
            <p:cNvSpPr>
              <a:spLocks noEditPoints="1"/>
            </p:cNvSpPr>
            <p:nvPr/>
          </p:nvSpPr>
          <p:spPr bwMode="auto">
            <a:xfrm>
              <a:off x="1420745" y="1404863"/>
              <a:ext cx="454025" cy="455613"/>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Freeform 11">
              <a:extLst>
                <a:ext uri="{FF2B5EF4-FFF2-40B4-BE49-F238E27FC236}">
                  <a16:creationId xmlns:a16="http://schemas.microsoft.com/office/drawing/2014/main" id="{D37A2709-88CB-4762-B2E2-6D468048218E}"/>
                </a:ext>
              </a:extLst>
            </p:cNvPr>
            <p:cNvSpPr>
              <a:spLocks noEditPoints="1"/>
            </p:cNvSpPr>
            <p:nvPr/>
          </p:nvSpPr>
          <p:spPr bwMode="auto">
            <a:xfrm>
              <a:off x="1823970" y="1639813"/>
              <a:ext cx="307975" cy="307975"/>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Freeform 12">
              <a:extLst>
                <a:ext uri="{FF2B5EF4-FFF2-40B4-BE49-F238E27FC236}">
                  <a16:creationId xmlns:a16="http://schemas.microsoft.com/office/drawing/2014/main" id="{471E4D87-D2AA-4271-A4B1-6969BB3EDE61}"/>
                </a:ext>
              </a:extLst>
            </p:cNvPr>
            <p:cNvSpPr>
              <a:spLocks noEditPoints="1"/>
            </p:cNvSpPr>
            <p:nvPr/>
          </p:nvSpPr>
          <p:spPr bwMode="auto">
            <a:xfrm>
              <a:off x="1695383" y="1885876"/>
              <a:ext cx="234950" cy="238125"/>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solidFill>
              <a:schemeClr val="bg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67" name="Grafik 166">
              <a:extLst>
                <a:ext uri="{FF2B5EF4-FFF2-40B4-BE49-F238E27FC236}">
                  <a16:creationId xmlns:a16="http://schemas.microsoft.com/office/drawing/2014/main" id="{97190E58-E393-4CB5-A9CA-3ACB255E7A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4095" y="1586831"/>
              <a:ext cx="67324" cy="91676"/>
            </a:xfrm>
            <a:prstGeom prst="rect">
              <a:avLst/>
            </a:prstGeom>
          </p:spPr>
        </p:pic>
        <p:pic>
          <p:nvPicPr>
            <p:cNvPr id="168" name="Grafik 167">
              <a:extLst>
                <a:ext uri="{FF2B5EF4-FFF2-40B4-BE49-F238E27FC236}">
                  <a16:creationId xmlns:a16="http://schemas.microsoft.com/office/drawing/2014/main" id="{A0286272-7E55-4C6A-B6C8-0F8FA5C00F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47831" y="1752777"/>
              <a:ext cx="60252" cy="82046"/>
            </a:xfrm>
            <a:prstGeom prst="rect">
              <a:avLst/>
            </a:prstGeom>
          </p:spPr>
        </p:pic>
        <p:pic>
          <p:nvPicPr>
            <p:cNvPr id="169" name="Grafik 168">
              <a:extLst>
                <a:ext uri="{FF2B5EF4-FFF2-40B4-BE49-F238E27FC236}">
                  <a16:creationId xmlns:a16="http://schemas.microsoft.com/office/drawing/2014/main" id="{DB6CA2C1-798F-4601-AE56-9998A502A2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89998" y="1973809"/>
              <a:ext cx="45720" cy="62258"/>
            </a:xfrm>
            <a:prstGeom prst="rect">
              <a:avLst/>
            </a:prstGeom>
          </p:spPr>
        </p:pic>
      </p:grpSp>
      <p:grpSp>
        <p:nvGrpSpPr>
          <p:cNvPr id="171" name="Gruppieren 170">
            <a:extLst>
              <a:ext uri="{FF2B5EF4-FFF2-40B4-BE49-F238E27FC236}">
                <a16:creationId xmlns:a16="http://schemas.microsoft.com/office/drawing/2014/main" id="{BBEB2D2D-CB10-4F4D-9F89-361C0EEAAFF8}"/>
              </a:ext>
            </a:extLst>
          </p:cNvPr>
          <p:cNvGrpSpPr/>
          <p:nvPr/>
        </p:nvGrpSpPr>
        <p:grpSpPr>
          <a:xfrm>
            <a:off x="10450445" y="1053440"/>
            <a:ext cx="641350" cy="592138"/>
            <a:chOff x="8501343" y="2177809"/>
            <a:chExt cx="641350" cy="592138"/>
          </a:xfrm>
        </p:grpSpPr>
        <p:grpSp>
          <p:nvGrpSpPr>
            <p:cNvPr id="110" name="Gruppieren 109">
              <a:extLst>
                <a:ext uri="{FF2B5EF4-FFF2-40B4-BE49-F238E27FC236}">
                  <a16:creationId xmlns:a16="http://schemas.microsoft.com/office/drawing/2014/main" id="{5050275B-A694-4ADD-AFAC-A7FDE4E31B19}"/>
                </a:ext>
              </a:extLst>
            </p:cNvPr>
            <p:cNvGrpSpPr/>
            <p:nvPr/>
          </p:nvGrpSpPr>
          <p:grpSpPr>
            <a:xfrm>
              <a:off x="8501343" y="2177809"/>
              <a:ext cx="641350" cy="592138"/>
              <a:chOff x="8501343" y="2177809"/>
              <a:chExt cx="641350" cy="592138"/>
            </a:xfrm>
          </p:grpSpPr>
          <p:sp>
            <p:nvSpPr>
              <p:cNvPr id="108" name="Freeform 6">
                <a:extLst>
                  <a:ext uri="{FF2B5EF4-FFF2-40B4-BE49-F238E27FC236}">
                    <a16:creationId xmlns:a16="http://schemas.microsoft.com/office/drawing/2014/main" id="{5D821D10-6370-4BF5-AED6-F46EE1651B2D}"/>
                  </a:ext>
                </a:extLst>
              </p:cNvPr>
              <p:cNvSpPr>
                <a:spLocks noEditPoints="1"/>
              </p:cNvSpPr>
              <p:nvPr/>
            </p:nvSpPr>
            <p:spPr bwMode="auto">
              <a:xfrm>
                <a:off x="8501343" y="2177809"/>
                <a:ext cx="641350" cy="592138"/>
              </a:xfrm>
              <a:custGeom>
                <a:avLst/>
                <a:gdLst>
                  <a:gd name="T0" fmla="*/ 3360 w 6720"/>
                  <a:gd name="T1" fmla="*/ 4474 h 6192"/>
                  <a:gd name="T2" fmla="*/ 3129 w 6720"/>
                  <a:gd name="T3" fmla="*/ 4700 h 6192"/>
                  <a:gd name="T4" fmla="*/ 3360 w 6720"/>
                  <a:gd name="T5" fmla="*/ 4927 h 6192"/>
                  <a:gd name="T6" fmla="*/ 3592 w 6720"/>
                  <a:gd name="T7" fmla="*/ 4700 h 6192"/>
                  <a:gd name="T8" fmla="*/ 3360 w 6720"/>
                  <a:gd name="T9" fmla="*/ 4474 h 6192"/>
                  <a:gd name="T10" fmla="*/ 481 w 6720"/>
                  <a:gd name="T11" fmla="*/ 386 h 6192"/>
                  <a:gd name="T12" fmla="*/ 403 w 6720"/>
                  <a:gd name="T13" fmla="*/ 464 h 6192"/>
                  <a:gd name="T14" fmla="*/ 403 w 6720"/>
                  <a:gd name="T15" fmla="*/ 4087 h 6192"/>
                  <a:gd name="T16" fmla="*/ 481 w 6720"/>
                  <a:gd name="T17" fmla="*/ 4165 h 6192"/>
                  <a:gd name="T18" fmla="*/ 6213 w 6720"/>
                  <a:gd name="T19" fmla="*/ 4165 h 6192"/>
                  <a:gd name="T20" fmla="*/ 6318 w 6720"/>
                  <a:gd name="T21" fmla="*/ 4087 h 6192"/>
                  <a:gd name="T22" fmla="*/ 6318 w 6720"/>
                  <a:gd name="T23" fmla="*/ 464 h 6192"/>
                  <a:gd name="T24" fmla="*/ 6213 w 6720"/>
                  <a:gd name="T25" fmla="*/ 386 h 6192"/>
                  <a:gd name="T26" fmla="*/ 481 w 6720"/>
                  <a:gd name="T27" fmla="*/ 386 h 6192"/>
                  <a:gd name="T28" fmla="*/ 495 w 6720"/>
                  <a:gd name="T29" fmla="*/ 0 h 6192"/>
                  <a:gd name="T30" fmla="*/ 6226 w 6720"/>
                  <a:gd name="T31" fmla="*/ 0 h 6192"/>
                  <a:gd name="T32" fmla="*/ 6720 w 6720"/>
                  <a:gd name="T33" fmla="*/ 469 h 6192"/>
                  <a:gd name="T34" fmla="*/ 6720 w 6720"/>
                  <a:gd name="T35" fmla="*/ 3981 h 6192"/>
                  <a:gd name="T36" fmla="*/ 6720 w 6720"/>
                  <a:gd name="T37" fmla="*/ 4788 h 6192"/>
                  <a:gd name="T38" fmla="*/ 6304 w 6720"/>
                  <a:gd name="T39" fmla="*/ 5204 h 6192"/>
                  <a:gd name="T40" fmla="*/ 4116 w 6720"/>
                  <a:gd name="T41" fmla="*/ 5204 h 6192"/>
                  <a:gd name="T42" fmla="*/ 4819 w 6720"/>
                  <a:gd name="T43" fmla="*/ 5828 h 6192"/>
                  <a:gd name="T44" fmla="*/ 4793 w 6720"/>
                  <a:gd name="T45" fmla="*/ 5828 h 6192"/>
                  <a:gd name="T46" fmla="*/ 4975 w 6720"/>
                  <a:gd name="T47" fmla="*/ 6010 h 6192"/>
                  <a:gd name="T48" fmla="*/ 4793 w 6720"/>
                  <a:gd name="T49" fmla="*/ 6192 h 6192"/>
                  <a:gd name="T50" fmla="*/ 1928 w 6720"/>
                  <a:gd name="T51" fmla="*/ 6192 h 6192"/>
                  <a:gd name="T52" fmla="*/ 1746 w 6720"/>
                  <a:gd name="T53" fmla="*/ 6010 h 6192"/>
                  <a:gd name="T54" fmla="*/ 1928 w 6720"/>
                  <a:gd name="T55" fmla="*/ 5828 h 6192"/>
                  <a:gd name="T56" fmla="*/ 1902 w 6720"/>
                  <a:gd name="T57" fmla="*/ 5828 h 6192"/>
                  <a:gd name="T58" fmla="*/ 2605 w 6720"/>
                  <a:gd name="T59" fmla="*/ 5204 h 6192"/>
                  <a:gd name="T60" fmla="*/ 443 w 6720"/>
                  <a:gd name="T61" fmla="*/ 5204 h 6192"/>
                  <a:gd name="T62" fmla="*/ 0 w 6720"/>
                  <a:gd name="T63" fmla="*/ 4788 h 6192"/>
                  <a:gd name="T64" fmla="*/ 0 w 6720"/>
                  <a:gd name="T65" fmla="*/ 4736 h 6192"/>
                  <a:gd name="T66" fmla="*/ 0 w 6720"/>
                  <a:gd name="T67" fmla="*/ 4085 h 6192"/>
                  <a:gd name="T68" fmla="*/ 0 w 6720"/>
                  <a:gd name="T69" fmla="*/ 469 h 6192"/>
                  <a:gd name="T70" fmla="*/ 495 w 6720"/>
                  <a:gd name="T71" fmla="*/ 0 h 6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20" h="6192">
                    <a:moveTo>
                      <a:pt x="3360" y="4474"/>
                    </a:moveTo>
                    <a:cubicBezTo>
                      <a:pt x="3232" y="4474"/>
                      <a:pt x="3129" y="4575"/>
                      <a:pt x="3129" y="4700"/>
                    </a:cubicBezTo>
                    <a:cubicBezTo>
                      <a:pt x="3129" y="4825"/>
                      <a:pt x="3232" y="4927"/>
                      <a:pt x="3360" y="4927"/>
                    </a:cubicBezTo>
                    <a:cubicBezTo>
                      <a:pt x="3488" y="4927"/>
                      <a:pt x="3592" y="4825"/>
                      <a:pt x="3592" y="4700"/>
                    </a:cubicBezTo>
                    <a:cubicBezTo>
                      <a:pt x="3592" y="4575"/>
                      <a:pt x="3488" y="4474"/>
                      <a:pt x="3360" y="4474"/>
                    </a:cubicBezTo>
                    <a:close/>
                    <a:moveTo>
                      <a:pt x="481" y="386"/>
                    </a:moveTo>
                    <a:cubicBezTo>
                      <a:pt x="429" y="386"/>
                      <a:pt x="403" y="412"/>
                      <a:pt x="403" y="464"/>
                    </a:cubicBezTo>
                    <a:cubicBezTo>
                      <a:pt x="403" y="464"/>
                      <a:pt x="403" y="464"/>
                      <a:pt x="403" y="4087"/>
                    </a:cubicBezTo>
                    <a:cubicBezTo>
                      <a:pt x="403" y="4113"/>
                      <a:pt x="429" y="4165"/>
                      <a:pt x="481" y="4165"/>
                    </a:cubicBezTo>
                    <a:lnTo>
                      <a:pt x="6213" y="4165"/>
                    </a:lnTo>
                    <a:cubicBezTo>
                      <a:pt x="6266" y="4165"/>
                      <a:pt x="6318" y="4113"/>
                      <a:pt x="6318" y="4087"/>
                    </a:cubicBezTo>
                    <a:cubicBezTo>
                      <a:pt x="6318" y="4087"/>
                      <a:pt x="6318" y="4087"/>
                      <a:pt x="6318" y="464"/>
                    </a:cubicBezTo>
                    <a:cubicBezTo>
                      <a:pt x="6318" y="412"/>
                      <a:pt x="6266" y="386"/>
                      <a:pt x="6213" y="386"/>
                    </a:cubicBezTo>
                    <a:cubicBezTo>
                      <a:pt x="6213" y="386"/>
                      <a:pt x="6213" y="386"/>
                      <a:pt x="481" y="386"/>
                    </a:cubicBezTo>
                    <a:close/>
                    <a:moveTo>
                      <a:pt x="495" y="0"/>
                    </a:moveTo>
                    <a:cubicBezTo>
                      <a:pt x="495" y="0"/>
                      <a:pt x="495" y="0"/>
                      <a:pt x="6226" y="0"/>
                    </a:cubicBezTo>
                    <a:cubicBezTo>
                      <a:pt x="6512" y="0"/>
                      <a:pt x="6720" y="209"/>
                      <a:pt x="6720" y="469"/>
                    </a:cubicBezTo>
                    <a:cubicBezTo>
                      <a:pt x="6720" y="469"/>
                      <a:pt x="6720" y="469"/>
                      <a:pt x="6720" y="3981"/>
                    </a:cubicBezTo>
                    <a:cubicBezTo>
                      <a:pt x="6720" y="3981"/>
                      <a:pt x="6720" y="3981"/>
                      <a:pt x="6720" y="4788"/>
                    </a:cubicBezTo>
                    <a:cubicBezTo>
                      <a:pt x="6720" y="5022"/>
                      <a:pt x="6512" y="5204"/>
                      <a:pt x="6304" y="5204"/>
                    </a:cubicBezTo>
                    <a:cubicBezTo>
                      <a:pt x="6304" y="5204"/>
                      <a:pt x="6304" y="5204"/>
                      <a:pt x="4116" y="5204"/>
                    </a:cubicBezTo>
                    <a:cubicBezTo>
                      <a:pt x="4116" y="5308"/>
                      <a:pt x="4168" y="5750"/>
                      <a:pt x="4819" y="5828"/>
                    </a:cubicBezTo>
                    <a:cubicBezTo>
                      <a:pt x="4819" y="5828"/>
                      <a:pt x="4819" y="5828"/>
                      <a:pt x="4793" y="5828"/>
                    </a:cubicBezTo>
                    <a:cubicBezTo>
                      <a:pt x="4897" y="5828"/>
                      <a:pt x="4975" y="5906"/>
                      <a:pt x="4975" y="6010"/>
                    </a:cubicBezTo>
                    <a:cubicBezTo>
                      <a:pt x="4975" y="6114"/>
                      <a:pt x="4897" y="6192"/>
                      <a:pt x="4793" y="6192"/>
                    </a:cubicBezTo>
                    <a:cubicBezTo>
                      <a:pt x="4793" y="6192"/>
                      <a:pt x="4793" y="6192"/>
                      <a:pt x="1928" y="6192"/>
                    </a:cubicBezTo>
                    <a:cubicBezTo>
                      <a:pt x="1824" y="6192"/>
                      <a:pt x="1746" y="6114"/>
                      <a:pt x="1746" y="6010"/>
                    </a:cubicBezTo>
                    <a:cubicBezTo>
                      <a:pt x="1746" y="5906"/>
                      <a:pt x="1824" y="5828"/>
                      <a:pt x="1928" y="5828"/>
                    </a:cubicBezTo>
                    <a:cubicBezTo>
                      <a:pt x="1928" y="5828"/>
                      <a:pt x="1928" y="5828"/>
                      <a:pt x="1902" y="5828"/>
                    </a:cubicBezTo>
                    <a:cubicBezTo>
                      <a:pt x="2553" y="5750"/>
                      <a:pt x="2605" y="5308"/>
                      <a:pt x="2605" y="5204"/>
                    </a:cubicBezTo>
                    <a:cubicBezTo>
                      <a:pt x="2605" y="5204"/>
                      <a:pt x="2605" y="5204"/>
                      <a:pt x="443" y="5204"/>
                    </a:cubicBezTo>
                    <a:cubicBezTo>
                      <a:pt x="209" y="5204"/>
                      <a:pt x="0" y="5022"/>
                      <a:pt x="0" y="4788"/>
                    </a:cubicBezTo>
                    <a:cubicBezTo>
                      <a:pt x="0" y="4788"/>
                      <a:pt x="0" y="4788"/>
                      <a:pt x="0" y="4736"/>
                    </a:cubicBezTo>
                    <a:cubicBezTo>
                      <a:pt x="0" y="4736"/>
                      <a:pt x="0" y="4736"/>
                      <a:pt x="0" y="4085"/>
                    </a:cubicBezTo>
                    <a:cubicBezTo>
                      <a:pt x="0" y="4085"/>
                      <a:pt x="0" y="4085"/>
                      <a:pt x="0" y="469"/>
                    </a:cubicBezTo>
                    <a:cubicBezTo>
                      <a:pt x="0" y="209"/>
                      <a:pt x="235" y="0"/>
                      <a:pt x="495" y="0"/>
                    </a:cubicBez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feld 108">
                <a:extLst>
                  <a:ext uri="{FF2B5EF4-FFF2-40B4-BE49-F238E27FC236}">
                    <a16:creationId xmlns:a16="http://schemas.microsoft.com/office/drawing/2014/main" id="{9BA5BBE2-9C48-40EA-977D-144C5E95C374}"/>
                  </a:ext>
                </a:extLst>
              </p:cNvPr>
              <p:cNvSpPr txBox="1"/>
              <p:nvPr/>
            </p:nvSpPr>
            <p:spPr>
              <a:xfrm>
                <a:off x="8543925" y="2216150"/>
                <a:ext cx="557311" cy="35877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&lt;/&gt;</a:t>
                </a:r>
              </a:p>
            </p:txBody>
          </p:sp>
        </p:grpSp>
        <p:pic>
          <p:nvPicPr>
            <p:cNvPr id="170" name="Grafik 169">
              <a:extLst>
                <a:ext uri="{FF2B5EF4-FFF2-40B4-BE49-F238E27FC236}">
                  <a16:creationId xmlns:a16="http://schemas.microsoft.com/office/drawing/2014/main" id="{131130EF-732A-42F6-9848-EA8969609D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36349" y="2584581"/>
              <a:ext cx="60252" cy="82046"/>
            </a:xfrm>
            <a:prstGeom prst="rect">
              <a:avLst/>
            </a:prstGeom>
          </p:spPr>
        </p:pic>
      </p:grpSp>
      <p:sp>
        <p:nvSpPr>
          <p:cNvPr id="19" name="Flussdiagramm: Prozess 18">
            <a:extLst>
              <a:ext uri="{FF2B5EF4-FFF2-40B4-BE49-F238E27FC236}">
                <a16:creationId xmlns:a16="http://schemas.microsoft.com/office/drawing/2014/main" id="{ECCF1136-BB16-480B-B9F6-F6EC2BA6DDAC}"/>
              </a:ext>
            </a:extLst>
          </p:cNvPr>
          <p:cNvSpPr/>
          <p:nvPr/>
        </p:nvSpPr>
        <p:spPr bwMode="gray">
          <a:xfrm>
            <a:off x="1864038" y="1565027"/>
            <a:ext cx="8463925" cy="3855906"/>
          </a:xfrm>
          <a:prstGeom prst="flowChartProcess">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0BC6D622-2108-4A12-9F81-4AF7A6E99EFD}"/>
              </a:ext>
            </a:extLst>
          </p:cNvPr>
          <p:cNvSpPr/>
          <p:nvPr/>
        </p:nvSpPr>
        <p:spPr bwMode="gray">
          <a:xfrm>
            <a:off x="10282897" y="2070391"/>
            <a:ext cx="84395" cy="13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Freihandform: Form 10">
            <a:extLst>
              <a:ext uri="{FF2B5EF4-FFF2-40B4-BE49-F238E27FC236}">
                <a16:creationId xmlns:a16="http://schemas.microsoft.com/office/drawing/2014/main" id="{BC1F02AA-7DA9-497F-81BB-36978A37CAD9}"/>
              </a:ext>
            </a:extLst>
          </p:cNvPr>
          <p:cNvSpPr/>
          <p:nvPr/>
        </p:nvSpPr>
        <p:spPr bwMode="gray">
          <a:xfrm>
            <a:off x="7987863" y="1800410"/>
            <a:ext cx="2748774" cy="728234"/>
          </a:xfrm>
          <a:custGeom>
            <a:avLst/>
            <a:gdLst>
              <a:gd name="connsiteX0" fmla="*/ 1852863 w 1852863"/>
              <a:gd name="connsiteY0" fmla="*/ 0 h 442232"/>
              <a:gd name="connsiteX1" fmla="*/ 1179095 w 1852863"/>
              <a:gd name="connsiteY1" fmla="*/ 385011 h 442232"/>
              <a:gd name="connsiteX2" fmla="*/ 0 w 1852863"/>
              <a:gd name="connsiteY2" fmla="*/ 433137 h 442232"/>
            </a:gdLst>
            <a:ahLst/>
            <a:cxnLst>
              <a:cxn ang="0">
                <a:pos x="connsiteX0" y="connsiteY0"/>
              </a:cxn>
              <a:cxn ang="0">
                <a:pos x="connsiteX1" y="connsiteY1"/>
              </a:cxn>
              <a:cxn ang="0">
                <a:pos x="connsiteX2" y="connsiteY2"/>
              </a:cxn>
            </a:cxnLst>
            <a:rect l="l" t="t" r="r" b="b"/>
            <a:pathLst>
              <a:path w="1852863" h="442232">
                <a:moveTo>
                  <a:pt x="1852863" y="0"/>
                </a:moveTo>
                <a:cubicBezTo>
                  <a:pt x="1670384" y="156411"/>
                  <a:pt x="1487905" y="312822"/>
                  <a:pt x="1179095" y="385011"/>
                </a:cubicBezTo>
                <a:cubicBezTo>
                  <a:pt x="870284" y="457201"/>
                  <a:pt x="435142" y="445169"/>
                  <a:pt x="0" y="433137"/>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110">
            <a:extLst>
              <a:ext uri="{FF2B5EF4-FFF2-40B4-BE49-F238E27FC236}">
                <a16:creationId xmlns:a16="http://schemas.microsoft.com/office/drawing/2014/main" id="{142CBCA2-C777-4727-9776-DE503507C32A}"/>
              </a:ext>
            </a:extLst>
          </p:cNvPr>
          <p:cNvSpPr/>
          <p:nvPr/>
        </p:nvSpPr>
        <p:spPr bwMode="gray">
          <a:xfrm>
            <a:off x="10282897" y="3887664"/>
            <a:ext cx="84395" cy="13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reihandform: Form 15">
            <a:extLst>
              <a:ext uri="{FF2B5EF4-FFF2-40B4-BE49-F238E27FC236}">
                <a16:creationId xmlns:a16="http://schemas.microsoft.com/office/drawing/2014/main" id="{F6E9712C-D2A5-4D85-842A-39FCE0D9BEC0}"/>
              </a:ext>
            </a:extLst>
          </p:cNvPr>
          <p:cNvSpPr/>
          <p:nvPr/>
        </p:nvSpPr>
        <p:spPr bwMode="gray">
          <a:xfrm>
            <a:off x="6884277" y="3664582"/>
            <a:ext cx="3640430" cy="431154"/>
          </a:xfrm>
          <a:custGeom>
            <a:avLst/>
            <a:gdLst>
              <a:gd name="connsiteX0" fmla="*/ 2286000 w 2286000"/>
              <a:gd name="connsiteY0" fmla="*/ 320782 h 320782"/>
              <a:gd name="connsiteX1" fmla="*/ 1070811 w 2286000"/>
              <a:gd name="connsiteY1" fmla="*/ 32024 h 320782"/>
              <a:gd name="connsiteX2" fmla="*/ 0 w 2286000"/>
              <a:gd name="connsiteY2" fmla="*/ 19992 h 320782"/>
            </a:gdLst>
            <a:ahLst/>
            <a:cxnLst>
              <a:cxn ang="0">
                <a:pos x="connsiteX0" y="connsiteY0"/>
              </a:cxn>
              <a:cxn ang="0">
                <a:pos x="connsiteX1" y="connsiteY1"/>
              </a:cxn>
              <a:cxn ang="0">
                <a:pos x="connsiteX2" y="connsiteY2"/>
              </a:cxn>
            </a:cxnLst>
            <a:rect l="l" t="t" r="r" b="b"/>
            <a:pathLst>
              <a:path w="2286000" h="320782">
                <a:moveTo>
                  <a:pt x="2286000" y="320782"/>
                </a:moveTo>
                <a:cubicBezTo>
                  <a:pt x="1868905" y="201469"/>
                  <a:pt x="1451811" y="82156"/>
                  <a:pt x="1070811" y="32024"/>
                </a:cubicBezTo>
                <a:cubicBezTo>
                  <a:pt x="689811" y="-18108"/>
                  <a:pt x="344905" y="942"/>
                  <a:pt x="0" y="19992"/>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2" name="Rechteck 111">
            <a:extLst>
              <a:ext uri="{FF2B5EF4-FFF2-40B4-BE49-F238E27FC236}">
                <a16:creationId xmlns:a16="http://schemas.microsoft.com/office/drawing/2014/main" id="{E5561BAD-FB2D-4BEA-87D2-518F47BC95BD}"/>
              </a:ext>
            </a:extLst>
          </p:cNvPr>
          <p:cNvSpPr/>
          <p:nvPr/>
        </p:nvSpPr>
        <p:spPr bwMode="gray">
          <a:xfrm>
            <a:off x="10282897" y="5195999"/>
            <a:ext cx="84395" cy="13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ihandform: Form 17">
            <a:extLst>
              <a:ext uri="{FF2B5EF4-FFF2-40B4-BE49-F238E27FC236}">
                <a16:creationId xmlns:a16="http://schemas.microsoft.com/office/drawing/2014/main" id="{D200E80F-7FB1-4B4D-AC85-12775F55EEAD}"/>
              </a:ext>
            </a:extLst>
          </p:cNvPr>
          <p:cNvSpPr/>
          <p:nvPr/>
        </p:nvSpPr>
        <p:spPr bwMode="gray">
          <a:xfrm>
            <a:off x="7493876" y="4965054"/>
            <a:ext cx="4427334" cy="869798"/>
          </a:xfrm>
          <a:custGeom>
            <a:avLst/>
            <a:gdLst>
              <a:gd name="connsiteX0" fmla="*/ 2995864 w 3601896"/>
              <a:gd name="connsiteY0" fmla="*/ 733926 h 733926"/>
              <a:gd name="connsiteX1" fmla="*/ 3380874 w 3601896"/>
              <a:gd name="connsiteY1" fmla="*/ 276726 h 733926"/>
              <a:gd name="connsiteX2" fmla="*/ 0 w 3601896"/>
              <a:gd name="connsiteY2" fmla="*/ 0 h 733926"/>
            </a:gdLst>
            <a:ahLst/>
            <a:cxnLst>
              <a:cxn ang="0">
                <a:pos x="connsiteX0" y="connsiteY0"/>
              </a:cxn>
              <a:cxn ang="0">
                <a:pos x="connsiteX1" y="connsiteY1"/>
              </a:cxn>
              <a:cxn ang="0">
                <a:pos x="connsiteX2" y="connsiteY2"/>
              </a:cxn>
            </a:cxnLst>
            <a:rect l="l" t="t" r="r" b="b"/>
            <a:pathLst>
              <a:path w="3601896" h="733926">
                <a:moveTo>
                  <a:pt x="2995864" y="733926"/>
                </a:moveTo>
                <a:cubicBezTo>
                  <a:pt x="3438024" y="566486"/>
                  <a:pt x="3880185" y="399047"/>
                  <a:pt x="3380874" y="276726"/>
                </a:cubicBezTo>
                <a:cubicBezTo>
                  <a:pt x="2881563" y="154405"/>
                  <a:pt x="1440781" y="77202"/>
                  <a:pt x="0"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Rechteck 112">
            <a:extLst>
              <a:ext uri="{FF2B5EF4-FFF2-40B4-BE49-F238E27FC236}">
                <a16:creationId xmlns:a16="http://schemas.microsoft.com/office/drawing/2014/main" id="{1A6484BE-7F05-425B-8691-88BD16FFEC05}"/>
              </a:ext>
            </a:extLst>
          </p:cNvPr>
          <p:cNvSpPr/>
          <p:nvPr/>
        </p:nvSpPr>
        <p:spPr bwMode="gray">
          <a:xfrm>
            <a:off x="1820951" y="4560686"/>
            <a:ext cx="84395" cy="13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reihandform: Form 13">
            <a:extLst>
              <a:ext uri="{FF2B5EF4-FFF2-40B4-BE49-F238E27FC236}">
                <a16:creationId xmlns:a16="http://schemas.microsoft.com/office/drawing/2014/main" id="{BC90037B-DE14-44B9-80B1-7C98FC234AB4}"/>
              </a:ext>
            </a:extLst>
          </p:cNvPr>
          <p:cNvSpPr/>
          <p:nvPr/>
        </p:nvSpPr>
        <p:spPr bwMode="gray">
          <a:xfrm>
            <a:off x="1150101" y="4400448"/>
            <a:ext cx="1642938" cy="1034716"/>
          </a:xfrm>
          <a:custGeom>
            <a:avLst/>
            <a:gdLst>
              <a:gd name="connsiteX0" fmla="*/ 487278 w 2003257"/>
              <a:gd name="connsiteY0" fmla="*/ 1034716 h 1034716"/>
              <a:gd name="connsiteX1" fmla="*/ 90236 w 2003257"/>
              <a:gd name="connsiteY1" fmla="*/ 385010 h 1034716"/>
              <a:gd name="connsiteX2" fmla="*/ 2003257 w 2003257"/>
              <a:gd name="connsiteY2" fmla="*/ 0 h 1034716"/>
            </a:gdLst>
            <a:ahLst/>
            <a:cxnLst>
              <a:cxn ang="0">
                <a:pos x="connsiteX0" y="connsiteY0"/>
              </a:cxn>
              <a:cxn ang="0">
                <a:pos x="connsiteX1" y="connsiteY1"/>
              </a:cxn>
              <a:cxn ang="0">
                <a:pos x="connsiteX2" y="connsiteY2"/>
              </a:cxn>
            </a:cxnLst>
            <a:rect l="l" t="t" r="r" b="b"/>
            <a:pathLst>
              <a:path w="2003257" h="1034716">
                <a:moveTo>
                  <a:pt x="487278" y="1034716"/>
                </a:moveTo>
                <a:cubicBezTo>
                  <a:pt x="162425" y="796089"/>
                  <a:pt x="-162427" y="557463"/>
                  <a:pt x="90236" y="385010"/>
                </a:cubicBezTo>
                <a:cubicBezTo>
                  <a:pt x="342899" y="212557"/>
                  <a:pt x="1173078" y="106278"/>
                  <a:pt x="2003257"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4" name="Rechteck 113">
            <a:extLst>
              <a:ext uri="{FF2B5EF4-FFF2-40B4-BE49-F238E27FC236}">
                <a16:creationId xmlns:a16="http://schemas.microsoft.com/office/drawing/2014/main" id="{0BDC0ED6-42DC-43C0-871C-7D0CE761C14C}"/>
              </a:ext>
            </a:extLst>
          </p:cNvPr>
          <p:cNvSpPr/>
          <p:nvPr/>
        </p:nvSpPr>
        <p:spPr bwMode="gray">
          <a:xfrm>
            <a:off x="1820951" y="3567677"/>
            <a:ext cx="84395" cy="13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Freihandform: Form 16">
            <a:extLst>
              <a:ext uri="{FF2B5EF4-FFF2-40B4-BE49-F238E27FC236}">
                <a16:creationId xmlns:a16="http://schemas.microsoft.com/office/drawing/2014/main" id="{5CA9C8CD-6DCB-468C-9A8F-F6AB5D10CAA1}"/>
              </a:ext>
            </a:extLst>
          </p:cNvPr>
          <p:cNvSpPr/>
          <p:nvPr/>
        </p:nvSpPr>
        <p:spPr bwMode="gray">
          <a:xfrm>
            <a:off x="1660672" y="3113591"/>
            <a:ext cx="1143314" cy="531977"/>
          </a:xfrm>
          <a:custGeom>
            <a:avLst/>
            <a:gdLst>
              <a:gd name="connsiteX0" fmla="*/ 0 w 794084"/>
              <a:gd name="connsiteY0" fmla="*/ 531977 h 531977"/>
              <a:gd name="connsiteX1" fmla="*/ 348915 w 794084"/>
              <a:gd name="connsiteY1" fmla="*/ 423693 h 531977"/>
              <a:gd name="connsiteX2" fmla="*/ 481263 w 794084"/>
              <a:gd name="connsiteY2" fmla="*/ 62746 h 531977"/>
              <a:gd name="connsiteX3" fmla="*/ 794084 w 794084"/>
              <a:gd name="connsiteY3" fmla="*/ 2588 h 531977"/>
            </a:gdLst>
            <a:ahLst/>
            <a:cxnLst>
              <a:cxn ang="0">
                <a:pos x="connsiteX0" y="connsiteY0"/>
              </a:cxn>
              <a:cxn ang="0">
                <a:pos x="connsiteX1" y="connsiteY1"/>
              </a:cxn>
              <a:cxn ang="0">
                <a:pos x="connsiteX2" y="connsiteY2"/>
              </a:cxn>
              <a:cxn ang="0">
                <a:pos x="connsiteX3" y="connsiteY3"/>
              </a:cxn>
            </a:cxnLst>
            <a:rect l="l" t="t" r="r" b="b"/>
            <a:pathLst>
              <a:path w="794084" h="531977">
                <a:moveTo>
                  <a:pt x="0" y="531977"/>
                </a:moveTo>
                <a:cubicBezTo>
                  <a:pt x="134352" y="516937"/>
                  <a:pt x="268705" y="501898"/>
                  <a:pt x="348915" y="423693"/>
                </a:cubicBezTo>
                <a:cubicBezTo>
                  <a:pt x="429125" y="345488"/>
                  <a:pt x="407068" y="132930"/>
                  <a:pt x="481263" y="62746"/>
                </a:cubicBezTo>
                <a:cubicBezTo>
                  <a:pt x="555458" y="-7438"/>
                  <a:pt x="674771" y="-2425"/>
                  <a:pt x="794084" y="2588"/>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18" name="Rechteck 117">
            <a:extLst>
              <a:ext uri="{FF2B5EF4-FFF2-40B4-BE49-F238E27FC236}">
                <a16:creationId xmlns:a16="http://schemas.microsoft.com/office/drawing/2014/main" id="{9F54703C-F40A-4F08-951B-2FF29B83C209}"/>
              </a:ext>
            </a:extLst>
          </p:cNvPr>
          <p:cNvSpPr/>
          <p:nvPr/>
        </p:nvSpPr>
        <p:spPr bwMode="gray">
          <a:xfrm>
            <a:off x="1820951" y="1776686"/>
            <a:ext cx="84395" cy="13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reihandform: Form 11">
            <a:extLst>
              <a:ext uri="{FF2B5EF4-FFF2-40B4-BE49-F238E27FC236}">
                <a16:creationId xmlns:a16="http://schemas.microsoft.com/office/drawing/2014/main" id="{FE9B9F34-3D98-4E01-9072-E5A3A37B267E}"/>
              </a:ext>
            </a:extLst>
          </p:cNvPr>
          <p:cNvSpPr/>
          <p:nvPr/>
        </p:nvSpPr>
        <p:spPr bwMode="gray">
          <a:xfrm>
            <a:off x="413950" y="1606091"/>
            <a:ext cx="1432734" cy="400453"/>
          </a:xfrm>
          <a:custGeom>
            <a:avLst/>
            <a:gdLst>
              <a:gd name="connsiteX0" fmla="*/ 311666 w 1550919"/>
              <a:gd name="connsiteY0" fmla="*/ 0 h 254523"/>
              <a:gd name="connsiteX1" fmla="*/ 83066 w 1550919"/>
              <a:gd name="connsiteY1" fmla="*/ 240632 h 254523"/>
              <a:gd name="connsiteX2" fmla="*/ 1550919 w 1550919"/>
              <a:gd name="connsiteY2" fmla="*/ 204537 h 254523"/>
            </a:gdLst>
            <a:ahLst/>
            <a:cxnLst>
              <a:cxn ang="0">
                <a:pos x="connsiteX0" y="connsiteY0"/>
              </a:cxn>
              <a:cxn ang="0">
                <a:pos x="connsiteX1" y="connsiteY1"/>
              </a:cxn>
              <a:cxn ang="0">
                <a:pos x="connsiteX2" y="connsiteY2"/>
              </a:cxn>
            </a:cxnLst>
            <a:rect l="l" t="t" r="r" b="b"/>
            <a:pathLst>
              <a:path w="1550919" h="254523">
                <a:moveTo>
                  <a:pt x="311666" y="0"/>
                </a:moveTo>
                <a:cubicBezTo>
                  <a:pt x="94095" y="103271"/>
                  <a:pt x="-123476" y="206543"/>
                  <a:pt x="83066" y="240632"/>
                </a:cubicBezTo>
                <a:cubicBezTo>
                  <a:pt x="289608" y="274721"/>
                  <a:pt x="920263" y="239629"/>
                  <a:pt x="1550919" y="204537"/>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01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68034AC-233C-4410-84B4-EDFBB8598E16}"/>
              </a:ext>
            </a:extLst>
          </p:cNvPr>
          <p:cNvGraphicFramePr>
            <a:graphicFrameLocks noChangeAspect="1"/>
          </p:cNvGraphicFramePr>
          <p:nvPr>
            <p:custDataLst>
              <p:tags r:id="rId2"/>
            </p:custDataLst>
            <p:extLst>
              <p:ext uri="{D42A27DB-BD31-4B8C-83A1-F6EECF244321}">
                <p14:modId xmlns:p14="http://schemas.microsoft.com/office/powerpoint/2010/main" val="3489140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520"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E319373-0FAA-45D9-BDA3-D6B7916E20DA}"/>
              </a:ext>
            </a:extLst>
          </p:cNvPr>
          <p:cNvSpPr>
            <a:spLocks noGrp="1"/>
          </p:cNvSpPr>
          <p:nvPr>
            <p:ph type="title"/>
          </p:nvPr>
        </p:nvSpPr>
        <p:spPr>
          <a:solidFill>
            <a:schemeClr val="accent1"/>
          </a:solidFill>
        </p:spPr>
        <p:txBody>
          <a:bodyPr vert="horz" lIns="360000" tIns="0" rIns="360000" bIns="0" rtlCol="0" anchor="ctr">
            <a:noAutofit/>
          </a:bodyPr>
          <a:lstStyle/>
          <a:p>
            <a:pPr algn="ctr">
              <a:lnSpc>
                <a:spcPct val="100000"/>
              </a:lnSpc>
              <a:spcBef>
                <a:spcPts val="600"/>
              </a:spcBef>
              <a:spcAft>
                <a:spcPts val="200"/>
              </a:spcAft>
              <a:buClr>
                <a:schemeClr val="accent1"/>
              </a:buClr>
            </a:pPr>
            <a:r>
              <a:rPr lang="en-US" sz="4400" dirty="0">
                <a:latin typeface="Open Sans" panose="020B0606030504020204" pitchFamily="34" charset="0"/>
                <a:ea typeface="Open Sans" panose="020B0606030504020204" pitchFamily="34" charset="0"/>
                <a:cs typeface="Open Sans" panose="020B0606030504020204" pitchFamily="34" charset="0"/>
              </a:rPr>
              <a:t>YOU</a:t>
            </a:r>
          </a:p>
        </p:txBody>
      </p:sp>
      <p:sp>
        <p:nvSpPr>
          <p:cNvPr id="3" name="Fußzeilenplatzhalter 2">
            <a:extLst>
              <a:ext uri="{FF2B5EF4-FFF2-40B4-BE49-F238E27FC236}">
                <a16:creationId xmlns:a16="http://schemas.microsoft.com/office/drawing/2014/main" id="{EF997146-BCB8-427E-AF7F-D98083C01A1F}"/>
              </a:ext>
            </a:extLst>
          </p:cNvPr>
          <p:cNvSpPr>
            <a:spLocks noGrp="1"/>
          </p:cNvSpPr>
          <p:nvPr>
            <p:ph type="ftr" sz="quarter" idx="3"/>
          </p:nvPr>
        </p:nvSpPr>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
        <p:nvSpPr>
          <p:cNvPr id="4" name="Foliennummernplatzhalter 3">
            <a:extLst>
              <a:ext uri="{FF2B5EF4-FFF2-40B4-BE49-F238E27FC236}">
                <a16:creationId xmlns:a16="http://schemas.microsoft.com/office/drawing/2014/main" id="{D946E033-BAAD-40DB-992C-4834F1F7D959}"/>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81069D1F-A3E4-4B4C-9DD5-D664E08194E2}"/>
              </a:ext>
            </a:extLst>
          </p:cNvPr>
          <p:cNvSpPr>
            <a:spLocks noGrp="1"/>
          </p:cNvSpPr>
          <p:nvPr>
            <p:ph type="dt" sz="half" idx="2"/>
          </p:nvPr>
        </p:nvSpPr>
        <p:spPr/>
        <p:txBody>
          <a:bodyPr/>
          <a:lstStyle/>
          <a:p>
            <a:fld id="{203E9EC0-830B-4B51-A927-47D3B308E361}"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platzhalter 6">
            <a:extLst>
              <a:ext uri="{FF2B5EF4-FFF2-40B4-BE49-F238E27FC236}">
                <a16:creationId xmlns:a16="http://schemas.microsoft.com/office/drawing/2014/main" id="{852B4E2F-C096-45C9-9154-0EC342CB92B7}"/>
              </a:ext>
            </a:extLst>
          </p:cNvPr>
          <p:cNvSpPr>
            <a:spLocks noGrp="1"/>
          </p:cNvSpPr>
          <p:nvPr>
            <p:ph type="body" sz="quarter" idx="10"/>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Let us tell you something about yourself…</a:t>
            </a:r>
          </a:p>
        </p:txBody>
      </p:sp>
      <p:grpSp>
        <p:nvGrpSpPr>
          <p:cNvPr id="37" name="Group 28">
            <a:extLst>
              <a:ext uri="{FF2B5EF4-FFF2-40B4-BE49-F238E27FC236}">
                <a16:creationId xmlns:a16="http://schemas.microsoft.com/office/drawing/2014/main" id="{C23D37FB-C42E-43F2-AD69-C5A54C080B30}"/>
              </a:ext>
            </a:extLst>
          </p:cNvPr>
          <p:cNvGrpSpPr>
            <a:grpSpLocks noChangeAspect="1"/>
          </p:cNvGrpSpPr>
          <p:nvPr/>
        </p:nvGrpSpPr>
        <p:grpSpPr bwMode="auto">
          <a:xfrm>
            <a:off x="6748277" y="2437923"/>
            <a:ext cx="2184399" cy="2505218"/>
            <a:chOff x="804" y="803"/>
            <a:chExt cx="463" cy="531"/>
          </a:xfrm>
          <a:solidFill>
            <a:schemeClr val="accent1"/>
          </a:solidFill>
        </p:grpSpPr>
        <p:sp>
          <p:nvSpPr>
            <p:cNvPr id="39" name="Freeform 29">
              <a:extLst>
                <a:ext uri="{FF2B5EF4-FFF2-40B4-BE49-F238E27FC236}">
                  <a16:creationId xmlns:a16="http://schemas.microsoft.com/office/drawing/2014/main" id="{31668A90-B41E-42B2-ABAA-7F9058B5D2AC}"/>
                </a:ext>
              </a:extLst>
            </p:cNvPr>
            <p:cNvSpPr>
              <a:spLocks noEditPoints="1"/>
            </p:cNvSpPr>
            <p:nvPr/>
          </p:nvSpPr>
          <p:spPr bwMode="auto">
            <a:xfrm>
              <a:off x="988" y="803"/>
              <a:ext cx="97" cy="178"/>
            </a:xfrm>
            <a:custGeom>
              <a:avLst/>
              <a:gdLst>
                <a:gd name="T0" fmla="*/ 116 w 404"/>
                <a:gd name="T1" fmla="*/ 297 h 740"/>
                <a:gd name="T2" fmla="*/ 150 w 404"/>
                <a:gd name="T3" fmla="*/ 300 h 740"/>
                <a:gd name="T4" fmla="*/ 269 w 404"/>
                <a:gd name="T5" fmla="*/ 196 h 740"/>
                <a:gd name="T6" fmla="*/ 205 w 404"/>
                <a:gd name="T7" fmla="*/ 114 h 740"/>
                <a:gd name="T8" fmla="*/ 142 w 404"/>
                <a:gd name="T9" fmla="*/ 190 h 740"/>
                <a:gd name="T10" fmla="*/ 142 w 404"/>
                <a:gd name="T11" fmla="*/ 202 h 740"/>
                <a:gd name="T12" fmla="*/ 7 w 404"/>
                <a:gd name="T13" fmla="*/ 202 h 740"/>
                <a:gd name="T14" fmla="*/ 203 w 404"/>
                <a:gd name="T15" fmla="*/ 0 h 740"/>
                <a:gd name="T16" fmla="*/ 404 w 404"/>
                <a:gd name="T17" fmla="*/ 201 h 740"/>
                <a:gd name="T18" fmla="*/ 254 w 404"/>
                <a:gd name="T19" fmla="*/ 393 h 740"/>
                <a:gd name="T20" fmla="*/ 246 w 404"/>
                <a:gd name="T21" fmla="*/ 482 h 740"/>
                <a:gd name="T22" fmla="*/ 116 w 404"/>
                <a:gd name="T23" fmla="*/ 482 h 740"/>
                <a:gd name="T24" fmla="*/ 116 w 404"/>
                <a:gd name="T25" fmla="*/ 297 h 740"/>
                <a:gd name="T26" fmla="*/ 266 w 404"/>
                <a:gd name="T27" fmla="*/ 656 h 740"/>
                <a:gd name="T28" fmla="*/ 183 w 404"/>
                <a:gd name="T29" fmla="*/ 740 h 740"/>
                <a:gd name="T30" fmla="*/ 100 w 404"/>
                <a:gd name="T31" fmla="*/ 656 h 740"/>
                <a:gd name="T32" fmla="*/ 183 w 404"/>
                <a:gd name="T33" fmla="*/ 575 h 740"/>
                <a:gd name="T34" fmla="*/ 266 w 404"/>
                <a:gd name="T35" fmla="*/ 656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740">
                  <a:moveTo>
                    <a:pt x="116" y="297"/>
                  </a:moveTo>
                  <a:cubicBezTo>
                    <a:pt x="127" y="300"/>
                    <a:pt x="139" y="300"/>
                    <a:pt x="150" y="300"/>
                  </a:cubicBezTo>
                  <a:cubicBezTo>
                    <a:pt x="212" y="300"/>
                    <a:pt x="269" y="263"/>
                    <a:pt x="269" y="196"/>
                  </a:cubicBezTo>
                  <a:cubicBezTo>
                    <a:pt x="269" y="158"/>
                    <a:pt x="247" y="114"/>
                    <a:pt x="205" y="114"/>
                  </a:cubicBezTo>
                  <a:cubicBezTo>
                    <a:pt x="162" y="114"/>
                    <a:pt x="142" y="153"/>
                    <a:pt x="142" y="190"/>
                  </a:cubicBezTo>
                  <a:cubicBezTo>
                    <a:pt x="142" y="202"/>
                    <a:pt x="142" y="202"/>
                    <a:pt x="142" y="202"/>
                  </a:cubicBezTo>
                  <a:cubicBezTo>
                    <a:pt x="7" y="202"/>
                    <a:pt x="7" y="202"/>
                    <a:pt x="7" y="202"/>
                  </a:cubicBezTo>
                  <a:cubicBezTo>
                    <a:pt x="0" y="89"/>
                    <a:pt x="90" y="0"/>
                    <a:pt x="203" y="0"/>
                  </a:cubicBezTo>
                  <a:cubicBezTo>
                    <a:pt x="318" y="0"/>
                    <a:pt x="404" y="86"/>
                    <a:pt x="404" y="201"/>
                  </a:cubicBezTo>
                  <a:cubicBezTo>
                    <a:pt x="404" y="292"/>
                    <a:pt x="343" y="372"/>
                    <a:pt x="254" y="393"/>
                  </a:cubicBezTo>
                  <a:cubicBezTo>
                    <a:pt x="246" y="482"/>
                    <a:pt x="246" y="482"/>
                    <a:pt x="246" y="482"/>
                  </a:cubicBezTo>
                  <a:cubicBezTo>
                    <a:pt x="116" y="482"/>
                    <a:pt x="116" y="482"/>
                    <a:pt x="116" y="482"/>
                  </a:cubicBezTo>
                  <a:lnTo>
                    <a:pt x="116" y="297"/>
                  </a:lnTo>
                  <a:close/>
                  <a:moveTo>
                    <a:pt x="266" y="656"/>
                  </a:moveTo>
                  <a:cubicBezTo>
                    <a:pt x="266" y="702"/>
                    <a:pt x="229" y="740"/>
                    <a:pt x="183" y="740"/>
                  </a:cubicBezTo>
                  <a:cubicBezTo>
                    <a:pt x="138" y="740"/>
                    <a:pt x="100" y="702"/>
                    <a:pt x="100" y="656"/>
                  </a:cubicBezTo>
                  <a:cubicBezTo>
                    <a:pt x="100" y="612"/>
                    <a:pt x="138" y="575"/>
                    <a:pt x="183" y="575"/>
                  </a:cubicBezTo>
                  <a:cubicBezTo>
                    <a:pt x="229" y="575"/>
                    <a:pt x="266" y="612"/>
                    <a:pt x="266" y="656"/>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30">
              <a:extLst>
                <a:ext uri="{FF2B5EF4-FFF2-40B4-BE49-F238E27FC236}">
                  <a16:creationId xmlns:a16="http://schemas.microsoft.com/office/drawing/2014/main" id="{D3A27A80-0B9A-46C2-9D42-673FD14DCBF0}"/>
                </a:ext>
              </a:extLst>
            </p:cNvPr>
            <p:cNvSpPr>
              <a:spLocks noEditPoints="1"/>
            </p:cNvSpPr>
            <p:nvPr/>
          </p:nvSpPr>
          <p:spPr bwMode="auto">
            <a:xfrm>
              <a:off x="1131" y="878"/>
              <a:ext cx="72" cy="134"/>
            </a:xfrm>
            <a:custGeom>
              <a:avLst/>
              <a:gdLst>
                <a:gd name="T0" fmla="*/ 85 w 300"/>
                <a:gd name="T1" fmla="*/ 223 h 556"/>
                <a:gd name="T2" fmla="*/ 111 w 300"/>
                <a:gd name="T3" fmla="*/ 226 h 556"/>
                <a:gd name="T4" fmla="*/ 199 w 300"/>
                <a:gd name="T5" fmla="*/ 148 h 556"/>
                <a:gd name="T6" fmla="*/ 152 w 300"/>
                <a:gd name="T7" fmla="*/ 86 h 556"/>
                <a:gd name="T8" fmla="*/ 105 w 300"/>
                <a:gd name="T9" fmla="*/ 143 h 556"/>
                <a:gd name="T10" fmla="*/ 105 w 300"/>
                <a:gd name="T11" fmla="*/ 152 h 556"/>
                <a:gd name="T12" fmla="*/ 3 w 300"/>
                <a:gd name="T13" fmla="*/ 152 h 556"/>
                <a:gd name="T14" fmla="*/ 150 w 300"/>
                <a:gd name="T15" fmla="*/ 0 h 556"/>
                <a:gd name="T16" fmla="*/ 300 w 300"/>
                <a:gd name="T17" fmla="*/ 151 h 556"/>
                <a:gd name="T18" fmla="*/ 188 w 300"/>
                <a:gd name="T19" fmla="*/ 295 h 556"/>
                <a:gd name="T20" fmla="*/ 182 w 300"/>
                <a:gd name="T21" fmla="*/ 362 h 556"/>
                <a:gd name="T22" fmla="*/ 85 w 300"/>
                <a:gd name="T23" fmla="*/ 362 h 556"/>
                <a:gd name="T24" fmla="*/ 85 w 300"/>
                <a:gd name="T25" fmla="*/ 223 h 556"/>
                <a:gd name="T26" fmla="*/ 197 w 300"/>
                <a:gd name="T27" fmla="*/ 494 h 556"/>
                <a:gd name="T28" fmla="*/ 135 w 300"/>
                <a:gd name="T29" fmla="*/ 556 h 556"/>
                <a:gd name="T30" fmla="*/ 75 w 300"/>
                <a:gd name="T31" fmla="*/ 494 h 556"/>
                <a:gd name="T32" fmla="*/ 135 w 300"/>
                <a:gd name="T33" fmla="*/ 432 h 556"/>
                <a:gd name="T34" fmla="*/ 197 w 300"/>
                <a:gd name="T35" fmla="*/ 49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556">
                  <a:moveTo>
                    <a:pt x="85" y="223"/>
                  </a:moveTo>
                  <a:cubicBezTo>
                    <a:pt x="94" y="226"/>
                    <a:pt x="102" y="226"/>
                    <a:pt x="111" y="226"/>
                  </a:cubicBezTo>
                  <a:cubicBezTo>
                    <a:pt x="157" y="226"/>
                    <a:pt x="199" y="198"/>
                    <a:pt x="199" y="148"/>
                  </a:cubicBezTo>
                  <a:cubicBezTo>
                    <a:pt x="199" y="120"/>
                    <a:pt x="184" y="86"/>
                    <a:pt x="152" y="86"/>
                  </a:cubicBezTo>
                  <a:cubicBezTo>
                    <a:pt x="120" y="86"/>
                    <a:pt x="105" y="115"/>
                    <a:pt x="105" y="143"/>
                  </a:cubicBezTo>
                  <a:cubicBezTo>
                    <a:pt x="105" y="152"/>
                    <a:pt x="105" y="152"/>
                    <a:pt x="105" y="152"/>
                  </a:cubicBezTo>
                  <a:cubicBezTo>
                    <a:pt x="3" y="152"/>
                    <a:pt x="3" y="152"/>
                    <a:pt x="3" y="152"/>
                  </a:cubicBezTo>
                  <a:cubicBezTo>
                    <a:pt x="0" y="66"/>
                    <a:pt x="67" y="0"/>
                    <a:pt x="150" y="0"/>
                  </a:cubicBezTo>
                  <a:cubicBezTo>
                    <a:pt x="237" y="0"/>
                    <a:pt x="300" y="65"/>
                    <a:pt x="300" y="151"/>
                  </a:cubicBezTo>
                  <a:cubicBezTo>
                    <a:pt x="300" y="219"/>
                    <a:pt x="255" y="279"/>
                    <a:pt x="188" y="295"/>
                  </a:cubicBezTo>
                  <a:cubicBezTo>
                    <a:pt x="182" y="362"/>
                    <a:pt x="182" y="362"/>
                    <a:pt x="182" y="362"/>
                  </a:cubicBezTo>
                  <a:cubicBezTo>
                    <a:pt x="85" y="362"/>
                    <a:pt x="85" y="362"/>
                    <a:pt x="85" y="362"/>
                  </a:cubicBezTo>
                  <a:lnTo>
                    <a:pt x="85" y="223"/>
                  </a:lnTo>
                  <a:close/>
                  <a:moveTo>
                    <a:pt x="197" y="494"/>
                  </a:moveTo>
                  <a:cubicBezTo>
                    <a:pt x="197" y="527"/>
                    <a:pt x="170" y="556"/>
                    <a:pt x="135" y="556"/>
                  </a:cubicBezTo>
                  <a:cubicBezTo>
                    <a:pt x="102" y="556"/>
                    <a:pt x="75" y="527"/>
                    <a:pt x="75" y="494"/>
                  </a:cubicBezTo>
                  <a:cubicBezTo>
                    <a:pt x="75" y="460"/>
                    <a:pt x="102" y="432"/>
                    <a:pt x="135" y="432"/>
                  </a:cubicBezTo>
                  <a:cubicBezTo>
                    <a:pt x="170" y="432"/>
                    <a:pt x="197" y="460"/>
                    <a:pt x="197" y="49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31">
              <a:extLst>
                <a:ext uri="{FF2B5EF4-FFF2-40B4-BE49-F238E27FC236}">
                  <a16:creationId xmlns:a16="http://schemas.microsoft.com/office/drawing/2014/main" id="{428F749B-7615-4206-8075-60F520512804}"/>
                </a:ext>
              </a:extLst>
            </p:cNvPr>
            <p:cNvSpPr>
              <a:spLocks noEditPoints="1"/>
            </p:cNvSpPr>
            <p:nvPr/>
          </p:nvSpPr>
          <p:spPr bwMode="auto">
            <a:xfrm>
              <a:off x="880" y="904"/>
              <a:ext cx="61" cy="112"/>
            </a:xfrm>
            <a:custGeom>
              <a:avLst/>
              <a:gdLst>
                <a:gd name="T0" fmla="*/ 73 w 256"/>
                <a:gd name="T1" fmla="*/ 186 h 464"/>
                <a:gd name="T2" fmla="*/ 95 w 256"/>
                <a:gd name="T3" fmla="*/ 188 h 464"/>
                <a:gd name="T4" fmla="*/ 171 w 256"/>
                <a:gd name="T5" fmla="*/ 123 h 464"/>
                <a:gd name="T6" fmla="*/ 131 w 256"/>
                <a:gd name="T7" fmla="*/ 71 h 464"/>
                <a:gd name="T8" fmla="*/ 90 w 256"/>
                <a:gd name="T9" fmla="*/ 119 h 464"/>
                <a:gd name="T10" fmla="*/ 90 w 256"/>
                <a:gd name="T11" fmla="*/ 126 h 464"/>
                <a:gd name="T12" fmla="*/ 4 w 256"/>
                <a:gd name="T13" fmla="*/ 126 h 464"/>
                <a:gd name="T14" fmla="*/ 129 w 256"/>
                <a:gd name="T15" fmla="*/ 0 h 464"/>
                <a:gd name="T16" fmla="*/ 256 w 256"/>
                <a:gd name="T17" fmla="*/ 125 h 464"/>
                <a:gd name="T18" fmla="*/ 162 w 256"/>
                <a:gd name="T19" fmla="*/ 246 h 464"/>
                <a:gd name="T20" fmla="*/ 157 w 256"/>
                <a:gd name="T21" fmla="*/ 303 h 464"/>
                <a:gd name="T22" fmla="*/ 73 w 256"/>
                <a:gd name="T23" fmla="*/ 303 h 464"/>
                <a:gd name="T24" fmla="*/ 73 w 256"/>
                <a:gd name="T25" fmla="*/ 186 h 464"/>
                <a:gd name="T26" fmla="*/ 170 w 256"/>
                <a:gd name="T27" fmla="*/ 412 h 464"/>
                <a:gd name="T28" fmla="*/ 117 w 256"/>
                <a:gd name="T29" fmla="*/ 464 h 464"/>
                <a:gd name="T30" fmla="*/ 64 w 256"/>
                <a:gd name="T31" fmla="*/ 412 h 464"/>
                <a:gd name="T32" fmla="*/ 117 w 256"/>
                <a:gd name="T33" fmla="*/ 360 h 464"/>
                <a:gd name="T34" fmla="*/ 170 w 256"/>
                <a:gd name="T35" fmla="*/ 41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464">
                  <a:moveTo>
                    <a:pt x="73" y="186"/>
                  </a:moveTo>
                  <a:cubicBezTo>
                    <a:pt x="81" y="188"/>
                    <a:pt x="87" y="188"/>
                    <a:pt x="95" y="188"/>
                  </a:cubicBezTo>
                  <a:cubicBezTo>
                    <a:pt x="135" y="188"/>
                    <a:pt x="171" y="165"/>
                    <a:pt x="171" y="123"/>
                  </a:cubicBezTo>
                  <a:cubicBezTo>
                    <a:pt x="171" y="99"/>
                    <a:pt x="157" y="71"/>
                    <a:pt x="131" y="71"/>
                  </a:cubicBezTo>
                  <a:cubicBezTo>
                    <a:pt x="103" y="71"/>
                    <a:pt x="90" y="96"/>
                    <a:pt x="90" y="119"/>
                  </a:cubicBezTo>
                  <a:cubicBezTo>
                    <a:pt x="90" y="126"/>
                    <a:pt x="90" y="126"/>
                    <a:pt x="90" y="126"/>
                  </a:cubicBezTo>
                  <a:cubicBezTo>
                    <a:pt x="4" y="126"/>
                    <a:pt x="4" y="126"/>
                    <a:pt x="4" y="126"/>
                  </a:cubicBezTo>
                  <a:cubicBezTo>
                    <a:pt x="0" y="56"/>
                    <a:pt x="58" y="0"/>
                    <a:pt x="129" y="0"/>
                  </a:cubicBezTo>
                  <a:cubicBezTo>
                    <a:pt x="202" y="0"/>
                    <a:pt x="256" y="54"/>
                    <a:pt x="256" y="125"/>
                  </a:cubicBezTo>
                  <a:cubicBezTo>
                    <a:pt x="256" y="183"/>
                    <a:pt x="218" y="234"/>
                    <a:pt x="162" y="246"/>
                  </a:cubicBezTo>
                  <a:cubicBezTo>
                    <a:pt x="157" y="303"/>
                    <a:pt x="157" y="303"/>
                    <a:pt x="157" y="303"/>
                  </a:cubicBezTo>
                  <a:cubicBezTo>
                    <a:pt x="73" y="303"/>
                    <a:pt x="73" y="303"/>
                    <a:pt x="73" y="303"/>
                  </a:cubicBezTo>
                  <a:lnTo>
                    <a:pt x="73" y="186"/>
                  </a:lnTo>
                  <a:close/>
                  <a:moveTo>
                    <a:pt x="170" y="412"/>
                  </a:moveTo>
                  <a:cubicBezTo>
                    <a:pt x="170" y="441"/>
                    <a:pt x="145" y="464"/>
                    <a:pt x="117" y="464"/>
                  </a:cubicBezTo>
                  <a:cubicBezTo>
                    <a:pt x="87" y="464"/>
                    <a:pt x="64" y="441"/>
                    <a:pt x="64" y="412"/>
                  </a:cubicBezTo>
                  <a:cubicBezTo>
                    <a:pt x="64" y="383"/>
                    <a:pt x="87" y="360"/>
                    <a:pt x="117" y="360"/>
                  </a:cubicBezTo>
                  <a:cubicBezTo>
                    <a:pt x="145" y="360"/>
                    <a:pt x="170" y="383"/>
                    <a:pt x="170" y="412"/>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32">
              <a:extLst>
                <a:ext uri="{FF2B5EF4-FFF2-40B4-BE49-F238E27FC236}">
                  <a16:creationId xmlns:a16="http://schemas.microsoft.com/office/drawing/2014/main" id="{CEF6D552-DB98-41B7-B0C4-35670AD3BC01}"/>
                </a:ext>
              </a:extLst>
            </p:cNvPr>
            <p:cNvSpPr>
              <a:spLocks/>
            </p:cNvSpPr>
            <p:nvPr/>
          </p:nvSpPr>
          <p:spPr bwMode="auto">
            <a:xfrm>
              <a:off x="920" y="1195"/>
              <a:ext cx="231" cy="139"/>
            </a:xfrm>
            <a:custGeom>
              <a:avLst/>
              <a:gdLst>
                <a:gd name="T0" fmla="*/ 0 w 960"/>
                <a:gd name="T1" fmla="*/ 306 h 576"/>
                <a:gd name="T2" fmla="*/ 0 w 960"/>
                <a:gd name="T3" fmla="*/ 576 h 576"/>
                <a:gd name="T4" fmla="*/ 960 w 960"/>
                <a:gd name="T5" fmla="*/ 576 h 576"/>
                <a:gd name="T6" fmla="*/ 960 w 960"/>
                <a:gd name="T7" fmla="*/ 306 h 576"/>
                <a:gd name="T8" fmla="*/ 728 w 960"/>
                <a:gd name="T9" fmla="*/ 0 h 576"/>
                <a:gd name="T10" fmla="*/ 727 w 960"/>
                <a:gd name="T11" fmla="*/ 0 h 576"/>
                <a:gd name="T12" fmla="*/ 226 w 960"/>
                <a:gd name="T13" fmla="*/ 0 h 576"/>
                <a:gd name="T14" fmla="*/ 225 w 960"/>
                <a:gd name="T15" fmla="*/ 0 h 576"/>
                <a:gd name="T16" fmla="*/ 0 w 960"/>
                <a:gd name="T17" fmla="*/ 30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576">
                  <a:moveTo>
                    <a:pt x="0" y="306"/>
                  </a:moveTo>
                  <a:cubicBezTo>
                    <a:pt x="0" y="576"/>
                    <a:pt x="0" y="576"/>
                    <a:pt x="0" y="576"/>
                  </a:cubicBezTo>
                  <a:cubicBezTo>
                    <a:pt x="960" y="576"/>
                    <a:pt x="960" y="576"/>
                    <a:pt x="960" y="576"/>
                  </a:cubicBezTo>
                  <a:cubicBezTo>
                    <a:pt x="960" y="306"/>
                    <a:pt x="960" y="306"/>
                    <a:pt x="960" y="306"/>
                  </a:cubicBezTo>
                  <a:cubicBezTo>
                    <a:pt x="960" y="175"/>
                    <a:pt x="857" y="10"/>
                    <a:pt x="728" y="0"/>
                  </a:cubicBezTo>
                  <a:cubicBezTo>
                    <a:pt x="727" y="0"/>
                    <a:pt x="727" y="0"/>
                    <a:pt x="727" y="0"/>
                  </a:cubicBezTo>
                  <a:cubicBezTo>
                    <a:pt x="582" y="110"/>
                    <a:pt x="373" y="110"/>
                    <a:pt x="226" y="0"/>
                  </a:cubicBezTo>
                  <a:cubicBezTo>
                    <a:pt x="225" y="0"/>
                    <a:pt x="225" y="0"/>
                    <a:pt x="225" y="0"/>
                  </a:cubicBezTo>
                  <a:cubicBezTo>
                    <a:pt x="101" y="13"/>
                    <a:pt x="0" y="178"/>
                    <a:pt x="0" y="30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33">
              <a:extLst>
                <a:ext uri="{FF2B5EF4-FFF2-40B4-BE49-F238E27FC236}">
                  <a16:creationId xmlns:a16="http://schemas.microsoft.com/office/drawing/2014/main" id="{57334686-F56E-4283-A06C-62B1F0F36D4A}"/>
                </a:ext>
              </a:extLst>
            </p:cNvPr>
            <p:cNvSpPr>
              <a:spLocks/>
            </p:cNvSpPr>
            <p:nvPr/>
          </p:nvSpPr>
          <p:spPr bwMode="auto">
            <a:xfrm>
              <a:off x="804" y="1194"/>
              <a:ext cx="124" cy="122"/>
            </a:xfrm>
            <a:custGeom>
              <a:avLst/>
              <a:gdLst>
                <a:gd name="T0" fmla="*/ 425 w 516"/>
                <a:gd name="T1" fmla="*/ 312 h 508"/>
                <a:gd name="T2" fmla="*/ 516 w 516"/>
                <a:gd name="T3" fmla="*/ 61 h 508"/>
                <a:gd name="T4" fmla="*/ 199 w 516"/>
                <a:gd name="T5" fmla="*/ 0 h 508"/>
                <a:gd name="T6" fmla="*/ 199 w 516"/>
                <a:gd name="T7" fmla="*/ 0 h 508"/>
                <a:gd name="T8" fmla="*/ 0 w 516"/>
                <a:gd name="T9" fmla="*/ 270 h 508"/>
                <a:gd name="T10" fmla="*/ 0 w 516"/>
                <a:gd name="T11" fmla="*/ 508 h 508"/>
                <a:gd name="T12" fmla="*/ 425 w 516"/>
                <a:gd name="T13" fmla="*/ 508 h 508"/>
                <a:gd name="T14" fmla="*/ 425 w 516"/>
                <a:gd name="T15" fmla="*/ 31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508">
                  <a:moveTo>
                    <a:pt x="425" y="312"/>
                  </a:moveTo>
                  <a:cubicBezTo>
                    <a:pt x="425" y="226"/>
                    <a:pt x="460" y="133"/>
                    <a:pt x="516" y="61"/>
                  </a:cubicBezTo>
                  <a:cubicBezTo>
                    <a:pt x="410" y="89"/>
                    <a:pt x="291" y="69"/>
                    <a:pt x="199" y="0"/>
                  </a:cubicBezTo>
                  <a:cubicBezTo>
                    <a:pt x="199" y="0"/>
                    <a:pt x="199" y="0"/>
                    <a:pt x="199" y="0"/>
                  </a:cubicBezTo>
                  <a:cubicBezTo>
                    <a:pt x="91" y="11"/>
                    <a:pt x="0" y="158"/>
                    <a:pt x="0" y="270"/>
                  </a:cubicBezTo>
                  <a:cubicBezTo>
                    <a:pt x="0" y="508"/>
                    <a:pt x="0" y="508"/>
                    <a:pt x="0" y="508"/>
                  </a:cubicBezTo>
                  <a:cubicBezTo>
                    <a:pt x="425" y="508"/>
                    <a:pt x="425" y="508"/>
                    <a:pt x="425" y="508"/>
                  </a:cubicBezTo>
                  <a:lnTo>
                    <a:pt x="425" y="31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34">
              <a:extLst>
                <a:ext uri="{FF2B5EF4-FFF2-40B4-BE49-F238E27FC236}">
                  <a16:creationId xmlns:a16="http://schemas.microsoft.com/office/drawing/2014/main" id="{6688A233-2A5F-44FB-9874-9BED83602C3C}"/>
                </a:ext>
              </a:extLst>
            </p:cNvPr>
            <p:cNvSpPr>
              <a:spLocks/>
            </p:cNvSpPr>
            <p:nvPr/>
          </p:nvSpPr>
          <p:spPr bwMode="auto">
            <a:xfrm>
              <a:off x="1143" y="1194"/>
              <a:ext cx="124" cy="122"/>
            </a:xfrm>
            <a:custGeom>
              <a:avLst/>
              <a:gdLst>
                <a:gd name="T0" fmla="*/ 311 w 516"/>
                <a:gd name="T1" fmla="*/ 0 h 508"/>
                <a:gd name="T2" fmla="*/ 0 w 516"/>
                <a:gd name="T3" fmla="*/ 65 h 508"/>
                <a:gd name="T4" fmla="*/ 91 w 516"/>
                <a:gd name="T5" fmla="*/ 312 h 508"/>
                <a:gd name="T6" fmla="*/ 91 w 516"/>
                <a:gd name="T7" fmla="*/ 508 h 508"/>
                <a:gd name="T8" fmla="*/ 516 w 516"/>
                <a:gd name="T9" fmla="*/ 508 h 508"/>
                <a:gd name="T10" fmla="*/ 516 w 516"/>
                <a:gd name="T11" fmla="*/ 270 h 508"/>
                <a:gd name="T12" fmla="*/ 311 w 516"/>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516" h="508">
                  <a:moveTo>
                    <a:pt x="311" y="0"/>
                  </a:moveTo>
                  <a:cubicBezTo>
                    <a:pt x="222" y="68"/>
                    <a:pt x="108" y="87"/>
                    <a:pt x="0" y="65"/>
                  </a:cubicBezTo>
                  <a:cubicBezTo>
                    <a:pt x="57" y="135"/>
                    <a:pt x="91" y="226"/>
                    <a:pt x="91" y="312"/>
                  </a:cubicBezTo>
                  <a:cubicBezTo>
                    <a:pt x="91" y="508"/>
                    <a:pt x="91" y="508"/>
                    <a:pt x="91" y="508"/>
                  </a:cubicBezTo>
                  <a:cubicBezTo>
                    <a:pt x="516" y="508"/>
                    <a:pt x="516" y="508"/>
                    <a:pt x="516" y="508"/>
                  </a:cubicBezTo>
                  <a:cubicBezTo>
                    <a:pt x="516" y="270"/>
                    <a:pt x="516" y="270"/>
                    <a:pt x="516" y="270"/>
                  </a:cubicBezTo>
                  <a:cubicBezTo>
                    <a:pt x="516" y="155"/>
                    <a:pt x="426" y="10"/>
                    <a:pt x="31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35">
              <a:extLst>
                <a:ext uri="{FF2B5EF4-FFF2-40B4-BE49-F238E27FC236}">
                  <a16:creationId xmlns:a16="http://schemas.microsoft.com/office/drawing/2014/main" id="{68C06958-846E-4C43-B98E-9B66382BEDBF}"/>
                </a:ext>
              </a:extLst>
            </p:cNvPr>
            <p:cNvSpPr>
              <a:spLocks/>
            </p:cNvSpPr>
            <p:nvPr/>
          </p:nvSpPr>
          <p:spPr bwMode="auto">
            <a:xfrm>
              <a:off x="843" y="1062"/>
              <a:ext cx="116" cy="128"/>
            </a:xfrm>
            <a:custGeom>
              <a:avLst/>
              <a:gdLst>
                <a:gd name="T0" fmla="*/ 442 w 484"/>
                <a:gd name="T1" fmla="*/ 242 h 532"/>
                <a:gd name="T2" fmla="*/ 469 w 484"/>
                <a:gd name="T3" fmla="*/ 103 h 532"/>
                <a:gd name="T4" fmla="*/ 264 w 484"/>
                <a:gd name="T5" fmla="*/ 0 h 532"/>
                <a:gd name="T6" fmla="*/ 0 w 484"/>
                <a:gd name="T7" fmla="*/ 266 h 532"/>
                <a:gd name="T8" fmla="*/ 264 w 484"/>
                <a:gd name="T9" fmla="*/ 532 h 532"/>
                <a:gd name="T10" fmla="*/ 484 w 484"/>
                <a:gd name="T11" fmla="*/ 411 h 532"/>
                <a:gd name="T12" fmla="*/ 442 w 484"/>
                <a:gd name="T13" fmla="*/ 242 h 532"/>
              </a:gdLst>
              <a:ahLst/>
              <a:cxnLst>
                <a:cxn ang="0">
                  <a:pos x="T0" y="T1"/>
                </a:cxn>
                <a:cxn ang="0">
                  <a:pos x="T2" y="T3"/>
                </a:cxn>
                <a:cxn ang="0">
                  <a:pos x="T4" y="T5"/>
                </a:cxn>
                <a:cxn ang="0">
                  <a:pos x="T6" y="T7"/>
                </a:cxn>
                <a:cxn ang="0">
                  <a:pos x="T8" y="T9"/>
                </a:cxn>
                <a:cxn ang="0">
                  <a:pos x="T10" y="T11"/>
                </a:cxn>
                <a:cxn ang="0">
                  <a:pos x="T12" y="T13"/>
                </a:cxn>
              </a:cxnLst>
              <a:rect l="0" t="0" r="r" b="b"/>
              <a:pathLst>
                <a:path w="484" h="532">
                  <a:moveTo>
                    <a:pt x="442" y="242"/>
                  </a:moveTo>
                  <a:cubicBezTo>
                    <a:pt x="442" y="193"/>
                    <a:pt x="453" y="147"/>
                    <a:pt x="469" y="103"/>
                  </a:cubicBezTo>
                  <a:cubicBezTo>
                    <a:pt x="422" y="40"/>
                    <a:pt x="347" y="0"/>
                    <a:pt x="264" y="0"/>
                  </a:cubicBezTo>
                  <a:cubicBezTo>
                    <a:pt x="118" y="0"/>
                    <a:pt x="0" y="119"/>
                    <a:pt x="0" y="266"/>
                  </a:cubicBezTo>
                  <a:cubicBezTo>
                    <a:pt x="0" y="413"/>
                    <a:pt x="118" y="532"/>
                    <a:pt x="264" y="532"/>
                  </a:cubicBezTo>
                  <a:cubicBezTo>
                    <a:pt x="357" y="532"/>
                    <a:pt x="437" y="483"/>
                    <a:pt x="484" y="411"/>
                  </a:cubicBezTo>
                  <a:cubicBezTo>
                    <a:pt x="457" y="360"/>
                    <a:pt x="442" y="303"/>
                    <a:pt x="442" y="24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36">
              <a:extLst>
                <a:ext uri="{FF2B5EF4-FFF2-40B4-BE49-F238E27FC236}">
                  <a16:creationId xmlns:a16="http://schemas.microsoft.com/office/drawing/2014/main" id="{B0511F25-D0D1-483F-BB30-188294485359}"/>
                </a:ext>
              </a:extLst>
            </p:cNvPr>
            <p:cNvSpPr>
              <a:spLocks noChangeArrowheads="1"/>
            </p:cNvSpPr>
            <p:nvPr/>
          </p:nvSpPr>
          <p:spPr bwMode="auto">
            <a:xfrm>
              <a:off x="963" y="1048"/>
              <a:ext cx="142" cy="143"/>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37">
              <a:extLst>
                <a:ext uri="{FF2B5EF4-FFF2-40B4-BE49-F238E27FC236}">
                  <a16:creationId xmlns:a16="http://schemas.microsoft.com/office/drawing/2014/main" id="{0285FFBB-5A7A-4526-8E70-13916670A1CB}"/>
                </a:ext>
              </a:extLst>
            </p:cNvPr>
            <p:cNvSpPr>
              <a:spLocks/>
            </p:cNvSpPr>
            <p:nvPr/>
          </p:nvSpPr>
          <p:spPr bwMode="auto">
            <a:xfrm>
              <a:off x="1110" y="1062"/>
              <a:ext cx="116" cy="128"/>
            </a:xfrm>
            <a:custGeom>
              <a:avLst/>
              <a:gdLst>
                <a:gd name="T0" fmla="*/ 221 w 484"/>
                <a:gd name="T1" fmla="*/ 0 h 532"/>
                <a:gd name="T2" fmla="*/ 14 w 484"/>
                <a:gd name="T3" fmla="*/ 103 h 532"/>
                <a:gd name="T4" fmla="*/ 42 w 484"/>
                <a:gd name="T5" fmla="*/ 242 h 532"/>
                <a:gd name="T6" fmla="*/ 0 w 484"/>
                <a:gd name="T7" fmla="*/ 409 h 532"/>
                <a:gd name="T8" fmla="*/ 221 w 484"/>
                <a:gd name="T9" fmla="*/ 532 h 532"/>
                <a:gd name="T10" fmla="*/ 484 w 484"/>
                <a:gd name="T11" fmla="*/ 266 h 532"/>
                <a:gd name="T12" fmla="*/ 221 w 484"/>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484" h="532">
                  <a:moveTo>
                    <a:pt x="221" y="0"/>
                  </a:moveTo>
                  <a:cubicBezTo>
                    <a:pt x="137" y="0"/>
                    <a:pt x="63" y="42"/>
                    <a:pt x="14" y="103"/>
                  </a:cubicBezTo>
                  <a:cubicBezTo>
                    <a:pt x="32" y="147"/>
                    <a:pt x="42" y="193"/>
                    <a:pt x="42" y="242"/>
                  </a:cubicBezTo>
                  <a:cubicBezTo>
                    <a:pt x="42" y="302"/>
                    <a:pt x="28" y="360"/>
                    <a:pt x="0" y="409"/>
                  </a:cubicBezTo>
                  <a:cubicBezTo>
                    <a:pt x="48" y="483"/>
                    <a:pt x="130" y="532"/>
                    <a:pt x="221" y="532"/>
                  </a:cubicBezTo>
                  <a:cubicBezTo>
                    <a:pt x="367" y="532"/>
                    <a:pt x="484" y="413"/>
                    <a:pt x="484" y="266"/>
                  </a:cubicBezTo>
                  <a:cubicBezTo>
                    <a:pt x="484" y="119"/>
                    <a:pt x="367" y="0"/>
                    <a:pt x="22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8" name="Textfeld 47">
            <a:extLst>
              <a:ext uri="{FF2B5EF4-FFF2-40B4-BE49-F238E27FC236}">
                <a16:creationId xmlns:a16="http://schemas.microsoft.com/office/drawing/2014/main" id="{61DAFF91-C525-41FC-8073-BA884ACCB626}"/>
              </a:ext>
            </a:extLst>
          </p:cNvPr>
          <p:cNvSpPr txBox="1"/>
          <p:nvPr/>
        </p:nvSpPr>
        <p:spPr>
          <a:xfrm>
            <a:off x="4766846" y="1642219"/>
            <a:ext cx="1851001" cy="70275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are </a:t>
            </a:r>
          </a:p>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technologically affine</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9" name="Textfeld 48">
            <a:extLst>
              <a:ext uri="{FF2B5EF4-FFF2-40B4-BE49-F238E27FC236}">
                <a16:creationId xmlns:a16="http://schemas.microsoft.com/office/drawing/2014/main" id="{0280DCCB-C8AE-417C-97D5-A1902FA3C55F}"/>
              </a:ext>
            </a:extLst>
          </p:cNvPr>
          <p:cNvSpPr txBox="1"/>
          <p:nvPr/>
        </p:nvSpPr>
        <p:spPr>
          <a:xfrm>
            <a:off x="8843332" y="5162884"/>
            <a:ext cx="2474185"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Your superiors may have heard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of blockchain during the </a:t>
            </a:r>
            <a:r>
              <a:rPr lang="en-US" sz="1300" b="1" i="1" dirty="0">
                <a:latin typeface="Open Sans" panose="020B0606030504020204" pitchFamily="34" charset="0"/>
                <a:ea typeface="Open Sans" panose="020B0606030504020204" pitchFamily="34" charset="0"/>
                <a:cs typeface="Open Sans" panose="020B0606030504020204" pitchFamily="34" charset="0"/>
              </a:rPr>
              <a:t>hype</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50" name="Textfeld 49">
            <a:extLst>
              <a:ext uri="{FF2B5EF4-FFF2-40B4-BE49-F238E27FC236}">
                <a16:creationId xmlns:a16="http://schemas.microsoft.com/office/drawing/2014/main" id="{8407CAA9-ADAD-49EE-9345-1A4D62B1540C}"/>
              </a:ext>
            </a:extLst>
          </p:cNvPr>
          <p:cNvSpPr txBox="1"/>
          <p:nvPr/>
        </p:nvSpPr>
        <p:spPr>
          <a:xfrm>
            <a:off x="4626065" y="5593382"/>
            <a:ext cx="3737608"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probably have at least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a:t>
            </a:r>
            <a:r>
              <a:rPr lang="en-US" sz="1300" b="1" i="1" dirty="0">
                <a:latin typeface="Open Sans" panose="020B0606030504020204" pitchFamily="34" charset="0"/>
                <a:ea typeface="Open Sans" panose="020B0606030504020204" pitchFamily="34" charset="0"/>
                <a:cs typeface="Open Sans" panose="020B0606030504020204" pitchFamily="34" charset="0"/>
              </a:rPr>
              <a:t>basic understanding </a:t>
            </a:r>
            <a:r>
              <a:rPr lang="en-US" sz="1300" i="1" dirty="0">
                <a:latin typeface="Open Sans" panose="020B0606030504020204" pitchFamily="34" charset="0"/>
                <a:ea typeface="Open Sans" panose="020B0606030504020204" pitchFamily="34" charset="0"/>
                <a:cs typeface="Open Sans" panose="020B0606030504020204" pitchFamily="34" charset="0"/>
              </a:rPr>
              <a:t>of what a blockchain is…</a:t>
            </a:r>
          </a:p>
        </p:txBody>
      </p:sp>
      <p:sp>
        <p:nvSpPr>
          <p:cNvPr id="51" name="Textfeld 50">
            <a:extLst>
              <a:ext uri="{FF2B5EF4-FFF2-40B4-BE49-F238E27FC236}">
                <a16:creationId xmlns:a16="http://schemas.microsoft.com/office/drawing/2014/main" id="{D2A82D5A-F3E8-4E0E-B1D8-35D0CAA37249}"/>
              </a:ext>
            </a:extLst>
          </p:cNvPr>
          <p:cNvSpPr txBox="1"/>
          <p:nvPr/>
        </p:nvSpPr>
        <p:spPr>
          <a:xfrm>
            <a:off x="9607347" y="3193070"/>
            <a:ext cx="1866903"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Maybe you work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in the </a:t>
            </a:r>
            <a:r>
              <a:rPr lang="en-US" sz="1300" b="1" i="1" dirty="0">
                <a:latin typeface="Open Sans" panose="020B0606030504020204" pitchFamily="34" charset="0"/>
                <a:ea typeface="Open Sans" panose="020B0606030504020204" pitchFamily="34" charset="0"/>
                <a:cs typeface="Open Sans" panose="020B0606030504020204" pitchFamily="34" charset="0"/>
              </a:rPr>
              <a:t>“old economy”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52" name="Textfeld 51">
            <a:extLst>
              <a:ext uri="{FF2B5EF4-FFF2-40B4-BE49-F238E27FC236}">
                <a16:creationId xmlns:a16="http://schemas.microsoft.com/office/drawing/2014/main" id="{07A0BA65-9E0C-4604-82B5-B9F55C06D81F}"/>
              </a:ext>
            </a:extLst>
          </p:cNvPr>
          <p:cNvSpPr txBox="1"/>
          <p:nvPr/>
        </p:nvSpPr>
        <p:spPr>
          <a:xfrm>
            <a:off x="7845414" y="1704398"/>
            <a:ext cx="3673231" cy="45140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Your superiors </a:t>
            </a:r>
            <a:r>
              <a:rPr lang="en-US" sz="1300" b="1" i="1" dirty="0">
                <a:latin typeface="Open Sans" panose="020B0606030504020204" pitchFamily="34" charset="0"/>
                <a:ea typeface="Open Sans" panose="020B0606030504020204" pitchFamily="34" charset="0"/>
                <a:cs typeface="Open Sans" panose="020B0606030504020204" pitchFamily="34" charset="0"/>
              </a:rPr>
              <a:t>manage </a:t>
            </a:r>
            <a:r>
              <a:rPr lang="en-US" sz="1300" i="1" dirty="0">
                <a:latin typeface="Open Sans" panose="020B0606030504020204" pitchFamily="34" charset="0"/>
                <a:ea typeface="Open Sans" panose="020B0606030504020204" pitchFamily="34" charset="0"/>
                <a:cs typeface="Open Sans" panose="020B0606030504020204" pitchFamily="34" charset="0"/>
              </a:rPr>
              <a:t>things,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but they never really get to the bottom of them…</a:t>
            </a:r>
          </a:p>
        </p:txBody>
      </p:sp>
      <p:sp>
        <p:nvSpPr>
          <p:cNvPr id="53" name="Textfeld 52">
            <a:extLst>
              <a:ext uri="{FF2B5EF4-FFF2-40B4-BE49-F238E27FC236}">
                <a16:creationId xmlns:a16="http://schemas.microsoft.com/office/drawing/2014/main" id="{98BF602F-78B7-457E-B364-C460BED322E3}"/>
              </a:ext>
            </a:extLst>
          </p:cNvPr>
          <p:cNvSpPr txBox="1"/>
          <p:nvPr/>
        </p:nvSpPr>
        <p:spPr>
          <a:xfrm>
            <a:off x="4029387" y="3492174"/>
            <a:ext cx="2147044" cy="702756"/>
          </a:xfrm>
          <a:prstGeom prst="rect">
            <a:avLst/>
          </a:prstGeom>
          <a:noFill/>
        </p:spPr>
        <p:txBody>
          <a:bodyPr wrap="none" lIns="72000" tIns="0" rIns="72000" bIns="0" rtlCol="0" anchor="ctr">
            <a:sp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are well-respected and </a:t>
            </a:r>
          </a:p>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your opinion counts </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in your organization</a:t>
            </a:r>
          </a:p>
        </p:txBody>
      </p:sp>
    </p:spTree>
    <p:extLst>
      <p:ext uri="{BB962C8B-B14F-4D97-AF65-F5344CB8AC3E}">
        <p14:creationId xmlns:p14="http://schemas.microsoft.com/office/powerpoint/2010/main" val="380643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E639C18-FBFD-4108-996C-903B8E18BA25}"/>
              </a:ext>
            </a:extLst>
          </p:cNvPr>
          <p:cNvGraphicFramePr>
            <a:graphicFrameLocks noChangeAspect="1"/>
          </p:cNvGraphicFramePr>
          <p:nvPr>
            <p:custDataLst>
              <p:tags r:id="rId2"/>
            </p:custDataLst>
            <p:extLst>
              <p:ext uri="{D42A27DB-BD31-4B8C-83A1-F6EECF244321}">
                <p14:modId xmlns:p14="http://schemas.microsoft.com/office/powerpoint/2010/main" val="4123187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167"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9708574C-B273-460D-B708-A71AFD5B208B}"/>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2" name="Rechteck 101">
            <a:extLst>
              <a:ext uri="{FF2B5EF4-FFF2-40B4-BE49-F238E27FC236}">
                <a16:creationId xmlns:a16="http://schemas.microsoft.com/office/drawing/2014/main" id="{13A048A1-42C3-47B5-B0BD-574D62FC5317}"/>
              </a:ext>
            </a:extLst>
          </p:cNvPr>
          <p:cNvSpPr/>
          <p:nvPr/>
        </p:nvSpPr>
        <p:spPr bwMode="gray">
          <a:xfrm>
            <a:off x="359999" y="884238"/>
            <a:ext cx="11470051" cy="561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B564AF08-D4B3-4847-9295-4B506E60D70F}"/>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Tezos is the right choice when building your blockchain solution… </a:t>
            </a:r>
          </a:p>
        </p:txBody>
      </p:sp>
      <p:sp>
        <p:nvSpPr>
          <p:cNvPr id="4" name="Foliennummernplatzhalter 3">
            <a:extLst>
              <a:ext uri="{FF2B5EF4-FFF2-40B4-BE49-F238E27FC236}">
                <a16:creationId xmlns:a16="http://schemas.microsoft.com/office/drawing/2014/main" id="{9E6957C3-EC3B-4AFE-8165-E5AF2D73DC9E}"/>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27FA76C6-A9FE-44DB-A96D-C787BCF0D3BA}"/>
              </a:ext>
            </a:extLst>
          </p:cNvPr>
          <p:cNvSpPr>
            <a:spLocks noGrp="1"/>
          </p:cNvSpPr>
          <p:nvPr>
            <p:ph type="dt" sz="half" idx="2"/>
          </p:nvPr>
        </p:nvSpPr>
        <p:spPr/>
        <p:txBody>
          <a:bodyPr/>
          <a:lstStyle/>
          <a:p>
            <a:fld id="{95AEC498-BE6E-4B02-89CD-611E1B1435AE}"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4B0F0483-AD69-403A-926C-4CBFEC243CA1}"/>
              </a:ext>
            </a:extLst>
          </p:cNvPr>
          <p:cNvSpPr>
            <a:spLocks noGrp="1"/>
          </p:cNvSpPr>
          <p:nvPr>
            <p:ph idx="1"/>
          </p:nvPr>
        </p:nvSpPr>
        <p:spPr>
          <a:xfrm>
            <a:off x="360362" y="883065"/>
            <a:ext cx="11469239" cy="5614935"/>
          </a:xfrm>
        </p:spPr>
        <p:txBody>
          <a:bodyPr anchor="ctr"/>
          <a:lstStyle/>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Tezos is a </a:t>
            </a:r>
            <a:r>
              <a:rPr lang="en-US" sz="1300" b="1" dirty="0">
                <a:latin typeface="Open Sans" panose="020B0606030504020204" pitchFamily="34" charset="0"/>
                <a:ea typeface="Open Sans" panose="020B0606030504020204" pitchFamily="34" charset="0"/>
                <a:cs typeface="Open Sans" panose="020B0606030504020204" pitchFamily="34" charset="0"/>
              </a:rPr>
              <a:t>public and permissionless blockchain </a:t>
            </a:r>
            <a:r>
              <a:rPr lang="en-US" sz="1300" dirty="0">
                <a:latin typeface="Open Sans" panose="020B0606030504020204" pitchFamily="34" charset="0"/>
                <a:ea typeface="Open Sans" panose="020B0606030504020204" pitchFamily="34" charset="0"/>
                <a:cs typeface="Open Sans" panose="020B0606030504020204" pitchFamily="34" charset="0"/>
              </a:rPr>
              <a:t>and public blockchains are </a:t>
            </a:r>
            <a:r>
              <a:rPr lang="en-US" sz="1300" b="1" dirty="0">
                <a:latin typeface="Open Sans" panose="020B0606030504020204" pitchFamily="34" charset="0"/>
                <a:ea typeface="Open Sans" panose="020B0606030504020204" pitchFamily="34" charset="0"/>
                <a:cs typeface="Open Sans" panose="020B0606030504020204" pitchFamily="34" charset="0"/>
              </a:rPr>
              <a:t>the future</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Tezos is </a:t>
            </a:r>
            <a:r>
              <a:rPr lang="en-US" sz="1300" b="1" dirty="0">
                <a:latin typeface="Open Sans" panose="020B0606030504020204" pitchFamily="34" charset="0"/>
                <a:ea typeface="Open Sans" panose="020B0606030504020204" pitchFamily="34" charset="0"/>
                <a:cs typeface="Open Sans" panose="020B0606030504020204" pitchFamily="34" charset="0"/>
              </a:rPr>
              <a:t>upgradable</a:t>
            </a:r>
            <a:r>
              <a:rPr lang="en-US" sz="1300" dirty="0">
                <a:latin typeface="Open Sans" panose="020B0606030504020204" pitchFamily="34" charset="0"/>
                <a:ea typeface="Open Sans" panose="020B0606030504020204" pitchFamily="34" charset="0"/>
                <a:cs typeface="Open Sans" panose="020B0606030504020204" pitchFamily="34" charset="0"/>
              </a:rPr>
              <a:t> through a </a:t>
            </a:r>
            <a:r>
              <a:rPr lang="en-US" sz="1300" b="1" dirty="0">
                <a:latin typeface="Open Sans" panose="020B0606030504020204" pitchFamily="34" charset="0"/>
                <a:ea typeface="Open Sans" panose="020B0606030504020204" pitchFamily="34" charset="0"/>
                <a:cs typeface="Open Sans" panose="020B0606030504020204" pitchFamily="34" charset="0"/>
              </a:rPr>
              <a:t>proven on-chain governance mechanism </a:t>
            </a:r>
            <a:r>
              <a:rPr lang="en-US" sz="1300" dirty="0">
                <a:latin typeface="Open Sans" panose="020B0606030504020204" pitchFamily="34" charset="0"/>
                <a:ea typeface="Open Sans" panose="020B0606030504020204" pitchFamily="34" charset="0"/>
                <a:cs typeface="Open Sans" panose="020B0606030504020204" pitchFamily="34" charset="0"/>
              </a:rPr>
              <a:t>and thus </a:t>
            </a:r>
            <a:r>
              <a:rPr lang="en-US" sz="1300" b="1" dirty="0">
                <a:latin typeface="Open Sans" panose="020B0606030504020204" pitchFamily="34" charset="0"/>
                <a:ea typeface="Open Sans" panose="020B0606030504020204" pitchFamily="34" charset="0"/>
                <a:cs typeface="Open Sans" panose="020B0606030504020204" pitchFamily="34" charset="0"/>
              </a:rPr>
              <a:t>built to last</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Tezos employs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Liquid Proof-of-Stake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which is more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scalable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than Proof-of-Work and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does not consume much energy</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Tezos is </a:t>
            </a:r>
            <a:r>
              <a:rPr lang="en-US" sz="1300" b="1" dirty="0">
                <a:latin typeface="Open Sans" panose="020B0606030504020204" pitchFamily="34" charset="0"/>
                <a:ea typeface="Open Sans" panose="020B0606030504020204" pitchFamily="34" charset="0"/>
                <a:cs typeface="Open Sans" panose="020B0606030504020204" pitchFamily="34" charset="0"/>
              </a:rPr>
              <a:t>secure </a:t>
            </a:r>
            <a:r>
              <a:rPr lang="en-US" sz="1300" dirty="0">
                <a:latin typeface="Open Sans" panose="020B0606030504020204" pitchFamily="34" charset="0"/>
                <a:ea typeface="Open Sans" panose="020B0606030504020204" pitchFamily="34" charset="0"/>
                <a:cs typeface="Open Sans" panose="020B0606030504020204" pitchFamily="34" charset="0"/>
              </a:rPr>
              <a:t>and uses the purpose-built functional language </a:t>
            </a:r>
            <a:r>
              <a:rPr lang="en-US" sz="1300" b="1" dirty="0">
                <a:latin typeface="Open Sans" panose="020B0606030504020204" pitchFamily="34" charset="0"/>
                <a:ea typeface="Open Sans" panose="020B0606030504020204" pitchFamily="34" charset="0"/>
                <a:cs typeface="Open Sans" panose="020B0606030504020204" pitchFamily="34" charset="0"/>
              </a:rPr>
              <a:t>Michelson </a:t>
            </a:r>
            <a:r>
              <a:rPr lang="en-US" sz="1300" dirty="0">
                <a:latin typeface="Open Sans" panose="020B0606030504020204" pitchFamily="34" charset="0"/>
                <a:ea typeface="Open Sans" panose="020B0606030504020204" pitchFamily="34" charset="0"/>
                <a:cs typeface="Open Sans" panose="020B0606030504020204" pitchFamily="34" charset="0"/>
              </a:rPr>
              <a:t>which allows </a:t>
            </a:r>
            <a:r>
              <a:rPr lang="en-US" sz="1300" b="1" dirty="0">
                <a:latin typeface="Open Sans" panose="020B0606030504020204" pitchFamily="34" charset="0"/>
                <a:ea typeface="Open Sans" panose="020B0606030504020204" pitchFamily="34" charset="0"/>
                <a:cs typeface="Open Sans" panose="020B0606030504020204" pitchFamily="34" charset="0"/>
              </a:rPr>
              <a:t>formal verification of smart contracts</a:t>
            </a:r>
            <a:r>
              <a:rPr lang="en-US" sz="1300" dirty="0">
                <a:latin typeface="Open Sans" panose="020B0606030504020204" pitchFamily="34" charset="0"/>
                <a:ea typeface="Open Sans" panose="020B0606030504020204" pitchFamily="34" charset="0"/>
                <a:cs typeface="Open Sans" panose="020B0606030504020204" pitchFamily="34" charset="0"/>
              </a:rPr>
              <a:t>!</a:t>
            </a: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Tezos is driven by a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vibrant and active community</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with a lot of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academic backing</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Powerful new features like </a:t>
            </a:r>
            <a:r>
              <a:rPr lang="en-US" sz="1300" b="1"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zkSNARKs</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for privacy and scalability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and a </a:t>
            </a:r>
            <a:r>
              <a:rPr lang="en-US" sz="13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Layer 2 solution for further scalability </a:t>
            </a:r>
            <a:r>
              <a:rPr lang="en-US" sz="13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are under way!</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8">
            <a:extLst>
              <a:ext uri="{FF2B5EF4-FFF2-40B4-BE49-F238E27FC236}">
                <a16:creationId xmlns:a16="http://schemas.microsoft.com/office/drawing/2014/main" id="{9932F7BB-16D1-432F-8C2B-BB13B66B0B8E}"/>
              </a:ext>
            </a:extLst>
          </p:cNvPr>
          <p:cNvSpPr>
            <a:spLocks noEditPoints="1"/>
          </p:cNvSpPr>
          <p:nvPr/>
        </p:nvSpPr>
        <p:spPr bwMode="auto">
          <a:xfrm rot="775461">
            <a:off x="11088734" y="2951109"/>
            <a:ext cx="320676" cy="518540"/>
          </a:xfrm>
          <a:custGeom>
            <a:avLst/>
            <a:gdLst>
              <a:gd name="T0" fmla="*/ 947 w 1172"/>
              <a:gd name="T1" fmla="*/ 181 h 1896"/>
              <a:gd name="T2" fmla="*/ 812 w 1172"/>
              <a:gd name="T3" fmla="*/ 181 h 1896"/>
              <a:gd name="T4" fmla="*/ 812 w 1172"/>
              <a:gd name="T5" fmla="*/ 46 h 1896"/>
              <a:gd name="T6" fmla="*/ 767 w 1172"/>
              <a:gd name="T7" fmla="*/ 0 h 1896"/>
              <a:gd name="T8" fmla="*/ 406 w 1172"/>
              <a:gd name="T9" fmla="*/ 0 h 1896"/>
              <a:gd name="T10" fmla="*/ 361 w 1172"/>
              <a:gd name="T11" fmla="*/ 46 h 1896"/>
              <a:gd name="T12" fmla="*/ 361 w 1172"/>
              <a:gd name="T13" fmla="*/ 181 h 1896"/>
              <a:gd name="T14" fmla="*/ 226 w 1172"/>
              <a:gd name="T15" fmla="*/ 181 h 1896"/>
              <a:gd name="T16" fmla="*/ 0 w 1172"/>
              <a:gd name="T17" fmla="*/ 406 h 1896"/>
              <a:gd name="T18" fmla="*/ 0 w 1172"/>
              <a:gd name="T19" fmla="*/ 1670 h 1896"/>
              <a:gd name="T20" fmla="*/ 226 w 1172"/>
              <a:gd name="T21" fmla="*/ 1896 h 1896"/>
              <a:gd name="T22" fmla="*/ 947 w 1172"/>
              <a:gd name="T23" fmla="*/ 1896 h 1896"/>
              <a:gd name="T24" fmla="*/ 1172 w 1172"/>
              <a:gd name="T25" fmla="*/ 1670 h 1896"/>
              <a:gd name="T26" fmla="*/ 1172 w 1172"/>
              <a:gd name="T27" fmla="*/ 406 h 1896"/>
              <a:gd name="T28" fmla="*/ 947 w 1172"/>
              <a:gd name="T29" fmla="*/ 181 h 1896"/>
              <a:gd name="T30" fmla="*/ 899 w 1172"/>
              <a:gd name="T31" fmla="*/ 966 h 1896"/>
              <a:gd name="T32" fmla="*/ 628 w 1172"/>
              <a:gd name="T33" fmla="*/ 1598 h 1896"/>
              <a:gd name="T34" fmla="*/ 587 w 1172"/>
              <a:gd name="T35" fmla="*/ 1626 h 1896"/>
              <a:gd name="T36" fmla="*/ 578 w 1172"/>
              <a:gd name="T37" fmla="*/ 1624 h 1896"/>
              <a:gd name="T38" fmla="*/ 541 w 1172"/>
              <a:gd name="T39" fmla="*/ 1580 h 1896"/>
              <a:gd name="T40" fmla="*/ 541 w 1172"/>
              <a:gd name="T41" fmla="*/ 1174 h 1896"/>
              <a:gd name="T42" fmla="*/ 316 w 1172"/>
              <a:gd name="T43" fmla="*/ 1174 h 1896"/>
              <a:gd name="T44" fmla="*/ 279 w 1172"/>
              <a:gd name="T45" fmla="*/ 1153 h 1896"/>
              <a:gd name="T46" fmla="*/ 275 w 1172"/>
              <a:gd name="T47" fmla="*/ 1111 h 1896"/>
              <a:gd name="T48" fmla="*/ 545 w 1172"/>
              <a:gd name="T49" fmla="*/ 479 h 1896"/>
              <a:gd name="T50" fmla="*/ 596 w 1172"/>
              <a:gd name="T51" fmla="*/ 453 h 1896"/>
              <a:gd name="T52" fmla="*/ 632 w 1172"/>
              <a:gd name="T53" fmla="*/ 497 h 1896"/>
              <a:gd name="T54" fmla="*/ 632 w 1172"/>
              <a:gd name="T55" fmla="*/ 903 h 1896"/>
              <a:gd name="T56" fmla="*/ 857 w 1172"/>
              <a:gd name="T57" fmla="*/ 903 h 1896"/>
              <a:gd name="T58" fmla="*/ 895 w 1172"/>
              <a:gd name="T59" fmla="*/ 923 h 1896"/>
              <a:gd name="T60" fmla="*/ 899 w 1172"/>
              <a:gd name="T61" fmla="*/ 966 h 1896"/>
              <a:gd name="T62" fmla="*/ 899 w 1172"/>
              <a:gd name="T63" fmla="*/ 966 h 1896"/>
              <a:gd name="T64" fmla="*/ 899 w 1172"/>
              <a:gd name="T65" fmla="*/ 96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2" h="1896">
                <a:moveTo>
                  <a:pt x="947" y="181"/>
                </a:moveTo>
                <a:cubicBezTo>
                  <a:pt x="812" y="181"/>
                  <a:pt x="812" y="181"/>
                  <a:pt x="812" y="181"/>
                </a:cubicBezTo>
                <a:cubicBezTo>
                  <a:pt x="812" y="46"/>
                  <a:pt x="812" y="46"/>
                  <a:pt x="812" y="46"/>
                </a:cubicBezTo>
                <a:cubicBezTo>
                  <a:pt x="812" y="21"/>
                  <a:pt x="792" y="0"/>
                  <a:pt x="767" y="0"/>
                </a:cubicBezTo>
                <a:cubicBezTo>
                  <a:pt x="406" y="0"/>
                  <a:pt x="406" y="0"/>
                  <a:pt x="406" y="0"/>
                </a:cubicBezTo>
                <a:cubicBezTo>
                  <a:pt x="381" y="0"/>
                  <a:pt x="361" y="21"/>
                  <a:pt x="361" y="46"/>
                </a:cubicBezTo>
                <a:cubicBezTo>
                  <a:pt x="361" y="181"/>
                  <a:pt x="361" y="181"/>
                  <a:pt x="361" y="181"/>
                </a:cubicBezTo>
                <a:cubicBezTo>
                  <a:pt x="226" y="181"/>
                  <a:pt x="226" y="181"/>
                  <a:pt x="226" y="181"/>
                </a:cubicBezTo>
                <a:cubicBezTo>
                  <a:pt x="102" y="181"/>
                  <a:pt x="0" y="282"/>
                  <a:pt x="0" y="406"/>
                </a:cubicBezTo>
                <a:cubicBezTo>
                  <a:pt x="0" y="1670"/>
                  <a:pt x="0" y="1670"/>
                  <a:pt x="0" y="1670"/>
                </a:cubicBezTo>
                <a:cubicBezTo>
                  <a:pt x="0" y="1795"/>
                  <a:pt x="102" y="1896"/>
                  <a:pt x="226" y="1896"/>
                </a:cubicBezTo>
                <a:cubicBezTo>
                  <a:pt x="947" y="1896"/>
                  <a:pt x="947" y="1896"/>
                  <a:pt x="947" y="1896"/>
                </a:cubicBezTo>
                <a:cubicBezTo>
                  <a:pt x="1071" y="1896"/>
                  <a:pt x="1172" y="1795"/>
                  <a:pt x="1172" y="1670"/>
                </a:cubicBezTo>
                <a:cubicBezTo>
                  <a:pt x="1172" y="406"/>
                  <a:pt x="1172" y="406"/>
                  <a:pt x="1172" y="406"/>
                </a:cubicBezTo>
                <a:cubicBezTo>
                  <a:pt x="1172" y="282"/>
                  <a:pt x="1071" y="181"/>
                  <a:pt x="947" y="181"/>
                </a:cubicBezTo>
                <a:close/>
                <a:moveTo>
                  <a:pt x="899" y="966"/>
                </a:moveTo>
                <a:cubicBezTo>
                  <a:pt x="628" y="1598"/>
                  <a:pt x="628" y="1598"/>
                  <a:pt x="628" y="1598"/>
                </a:cubicBezTo>
                <a:cubicBezTo>
                  <a:pt x="621" y="1615"/>
                  <a:pt x="604" y="1626"/>
                  <a:pt x="587" y="1626"/>
                </a:cubicBezTo>
                <a:cubicBezTo>
                  <a:pt x="584" y="1626"/>
                  <a:pt x="581" y="1625"/>
                  <a:pt x="578" y="1624"/>
                </a:cubicBezTo>
                <a:cubicBezTo>
                  <a:pt x="556" y="1620"/>
                  <a:pt x="541" y="1602"/>
                  <a:pt x="541" y="1580"/>
                </a:cubicBezTo>
                <a:cubicBezTo>
                  <a:pt x="541" y="1174"/>
                  <a:pt x="541" y="1174"/>
                  <a:pt x="541" y="1174"/>
                </a:cubicBezTo>
                <a:cubicBezTo>
                  <a:pt x="316" y="1174"/>
                  <a:pt x="316" y="1174"/>
                  <a:pt x="316" y="1174"/>
                </a:cubicBezTo>
                <a:cubicBezTo>
                  <a:pt x="301" y="1174"/>
                  <a:pt x="287" y="1166"/>
                  <a:pt x="279" y="1153"/>
                </a:cubicBezTo>
                <a:cubicBezTo>
                  <a:pt x="270" y="1141"/>
                  <a:pt x="269" y="1125"/>
                  <a:pt x="275" y="1111"/>
                </a:cubicBezTo>
                <a:cubicBezTo>
                  <a:pt x="545" y="479"/>
                  <a:pt x="545" y="479"/>
                  <a:pt x="545" y="479"/>
                </a:cubicBezTo>
                <a:cubicBezTo>
                  <a:pt x="554" y="460"/>
                  <a:pt x="574" y="449"/>
                  <a:pt x="596" y="453"/>
                </a:cubicBezTo>
                <a:cubicBezTo>
                  <a:pt x="617" y="457"/>
                  <a:pt x="632" y="475"/>
                  <a:pt x="632" y="497"/>
                </a:cubicBezTo>
                <a:cubicBezTo>
                  <a:pt x="632" y="903"/>
                  <a:pt x="632" y="903"/>
                  <a:pt x="632" y="903"/>
                </a:cubicBezTo>
                <a:cubicBezTo>
                  <a:pt x="857" y="903"/>
                  <a:pt x="857" y="903"/>
                  <a:pt x="857" y="903"/>
                </a:cubicBezTo>
                <a:cubicBezTo>
                  <a:pt x="872" y="903"/>
                  <a:pt x="886" y="910"/>
                  <a:pt x="895" y="923"/>
                </a:cubicBezTo>
                <a:cubicBezTo>
                  <a:pt x="903" y="936"/>
                  <a:pt x="905" y="952"/>
                  <a:pt x="899" y="966"/>
                </a:cubicBezTo>
                <a:close/>
                <a:moveTo>
                  <a:pt x="899" y="966"/>
                </a:moveTo>
                <a:cubicBezTo>
                  <a:pt x="899" y="966"/>
                  <a:pt x="899" y="966"/>
                  <a:pt x="899" y="966"/>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1">
            <a:extLst>
              <a:ext uri="{FF2B5EF4-FFF2-40B4-BE49-F238E27FC236}">
                <a16:creationId xmlns:a16="http://schemas.microsoft.com/office/drawing/2014/main" id="{70219D21-0E0B-42F7-ADCD-C979541BB567}"/>
              </a:ext>
            </a:extLst>
          </p:cNvPr>
          <p:cNvGrpSpPr>
            <a:grpSpLocks noChangeAspect="1"/>
          </p:cNvGrpSpPr>
          <p:nvPr/>
        </p:nvGrpSpPr>
        <p:grpSpPr bwMode="auto">
          <a:xfrm>
            <a:off x="1982317" y="4751783"/>
            <a:ext cx="738188" cy="338138"/>
            <a:chOff x="804" y="803"/>
            <a:chExt cx="465" cy="213"/>
          </a:xfrm>
          <a:solidFill>
            <a:schemeClr val="accent1"/>
          </a:solidFill>
        </p:grpSpPr>
        <p:sp>
          <p:nvSpPr>
            <p:cNvPr id="19" name="Freeform 12">
              <a:extLst>
                <a:ext uri="{FF2B5EF4-FFF2-40B4-BE49-F238E27FC236}">
                  <a16:creationId xmlns:a16="http://schemas.microsoft.com/office/drawing/2014/main" id="{67F67577-E0FE-4DD9-BE10-03C4331128E1}"/>
                </a:ext>
              </a:extLst>
            </p:cNvPr>
            <p:cNvSpPr>
              <a:spLocks/>
            </p:cNvSpPr>
            <p:nvPr/>
          </p:nvSpPr>
          <p:spPr bwMode="auto">
            <a:xfrm>
              <a:off x="1202" y="915"/>
              <a:ext cx="67" cy="70"/>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13">
              <a:extLst>
                <a:ext uri="{FF2B5EF4-FFF2-40B4-BE49-F238E27FC236}">
                  <a16:creationId xmlns:a16="http://schemas.microsoft.com/office/drawing/2014/main" id="{6D2919E7-2FA6-4A5B-9561-280BC93DD235}"/>
                </a:ext>
              </a:extLst>
            </p:cNvPr>
            <p:cNvSpPr>
              <a:spLocks/>
            </p:cNvSpPr>
            <p:nvPr/>
          </p:nvSpPr>
          <p:spPr bwMode="auto">
            <a:xfrm>
              <a:off x="1179" y="838"/>
              <a:ext cx="67" cy="72"/>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4">
              <a:extLst>
                <a:ext uri="{FF2B5EF4-FFF2-40B4-BE49-F238E27FC236}">
                  <a16:creationId xmlns:a16="http://schemas.microsoft.com/office/drawing/2014/main" id="{94F80D47-3383-4B47-B772-EDE447CB0A04}"/>
                </a:ext>
              </a:extLst>
            </p:cNvPr>
            <p:cNvSpPr>
              <a:spLocks/>
            </p:cNvSpPr>
            <p:nvPr/>
          </p:nvSpPr>
          <p:spPr bwMode="auto">
            <a:xfrm>
              <a:off x="804" y="915"/>
              <a:ext cx="69" cy="70"/>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15">
              <a:extLst>
                <a:ext uri="{FF2B5EF4-FFF2-40B4-BE49-F238E27FC236}">
                  <a16:creationId xmlns:a16="http://schemas.microsoft.com/office/drawing/2014/main" id="{8AA8964D-54DC-4A6B-8257-049FF967C0B0}"/>
                </a:ext>
              </a:extLst>
            </p:cNvPr>
            <p:cNvSpPr>
              <a:spLocks/>
            </p:cNvSpPr>
            <p:nvPr/>
          </p:nvSpPr>
          <p:spPr bwMode="auto">
            <a:xfrm>
              <a:off x="827" y="838"/>
              <a:ext cx="67" cy="72"/>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16">
              <a:extLst>
                <a:ext uri="{FF2B5EF4-FFF2-40B4-BE49-F238E27FC236}">
                  <a16:creationId xmlns:a16="http://schemas.microsoft.com/office/drawing/2014/main" id="{E7A2EFAB-5029-46DD-B6A5-A8FED64FB9B4}"/>
                </a:ext>
              </a:extLst>
            </p:cNvPr>
            <p:cNvSpPr>
              <a:spLocks/>
            </p:cNvSpPr>
            <p:nvPr/>
          </p:nvSpPr>
          <p:spPr bwMode="auto">
            <a:xfrm>
              <a:off x="954" y="913"/>
              <a:ext cx="168" cy="103"/>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17">
              <a:extLst>
                <a:ext uri="{FF2B5EF4-FFF2-40B4-BE49-F238E27FC236}">
                  <a16:creationId xmlns:a16="http://schemas.microsoft.com/office/drawing/2014/main" id="{AA145BA0-B8D1-4B79-A009-6324033139F2}"/>
                </a:ext>
              </a:extLst>
            </p:cNvPr>
            <p:cNvSpPr>
              <a:spLocks/>
            </p:cNvSpPr>
            <p:nvPr/>
          </p:nvSpPr>
          <p:spPr bwMode="auto">
            <a:xfrm>
              <a:off x="868" y="913"/>
              <a:ext cx="91" cy="89"/>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18">
              <a:extLst>
                <a:ext uri="{FF2B5EF4-FFF2-40B4-BE49-F238E27FC236}">
                  <a16:creationId xmlns:a16="http://schemas.microsoft.com/office/drawing/2014/main" id="{D9CB49C1-7944-4116-A6C8-78730E19DF74}"/>
                </a:ext>
              </a:extLst>
            </p:cNvPr>
            <p:cNvSpPr>
              <a:spLocks/>
            </p:cNvSpPr>
            <p:nvPr/>
          </p:nvSpPr>
          <p:spPr bwMode="auto">
            <a:xfrm>
              <a:off x="1113" y="913"/>
              <a:ext cx="92" cy="89"/>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19">
              <a:extLst>
                <a:ext uri="{FF2B5EF4-FFF2-40B4-BE49-F238E27FC236}">
                  <a16:creationId xmlns:a16="http://schemas.microsoft.com/office/drawing/2014/main" id="{8E800A67-2EDC-44A2-BA0E-C51C97DA13CC}"/>
                </a:ext>
              </a:extLst>
            </p:cNvPr>
            <p:cNvSpPr>
              <a:spLocks/>
            </p:cNvSpPr>
            <p:nvPr/>
          </p:nvSpPr>
          <p:spPr bwMode="auto">
            <a:xfrm>
              <a:off x="896" y="815"/>
              <a:ext cx="85" cy="91"/>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0">
              <a:extLst>
                <a:ext uri="{FF2B5EF4-FFF2-40B4-BE49-F238E27FC236}">
                  <a16:creationId xmlns:a16="http://schemas.microsoft.com/office/drawing/2014/main" id="{DB5C1805-C2AA-4813-A307-BFDC93E72971}"/>
                </a:ext>
              </a:extLst>
            </p:cNvPr>
            <p:cNvSpPr>
              <a:spLocks noChangeArrowheads="1"/>
            </p:cNvSpPr>
            <p:nvPr/>
          </p:nvSpPr>
          <p:spPr bwMode="auto">
            <a:xfrm>
              <a:off x="984" y="803"/>
              <a:ext cx="105" cy="107"/>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21">
              <a:extLst>
                <a:ext uri="{FF2B5EF4-FFF2-40B4-BE49-F238E27FC236}">
                  <a16:creationId xmlns:a16="http://schemas.microsoft.com/office/drawing/2014/main" id="{E52FD112-78C4-4996-A98E-1FB0869F0490}"/>
                </a:ext>
              </a:extLst>
            </p:cNvPr>
            <p:cNvSpPr>
              <a:spLocks/>
            </p:cNvSpPr>
            <p:nvPr/>
          </p:nvSpPr>
          <p:spPr bwMode="auto">
            <a:xfrm>
              <a:off x="1091" y="815"/>
              <a:ext cx="84" cy="9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24">
            <a:extLst>
              <a:ext uri="{FF2B5EF4-FFF2-40B4-BE49-F238E27FC236}">
                <a16:creationId xmlns:a16="http://schemas.microsoft.com/office/drawing/2014/main" id="{F9A2056D-AC8B-4B7A-94C8-EB8FEC22B9AE}"/>
              </a:ext>
            </a:extLst>
          </p:cNvPr>
          <p:cNvGrpSpPr>
            <a:grpSpLocks noChangeAspect="1"/>
          </p:cNvGrpSpPr>
          <p:nvPr/>
        </p:nvGrpSpPr>
        <p:grpSpPr bwMode="auto">
          <a:xfrm>
            <a:off x="9556788" y="4751783"/>
            <a:ext cx="637928" cy="306388"/>
            <a:chOff x="820" y="804"/>
            <a:chExt cx="279" cy="134"/>
          </a:xfrm>
          <a:solidFill>
            <a:schemeClr val="accent1"/>
          </a:solidFill>
        </p:grpSpPr>
        <p:sp>
          <p:nvSpPr>
            <p:cNvPr id="34" name="Freeform 26">
              <a:extLst>
                <a:ext uri="{FF2B5EF4-FFF2-40B4-BE49-F238E27FC236}">
                  <a16:creationId xmlns:a16="http://schemas.microsoft.com/office/drawing/2014/main" id="{2CDC169F-5391-4379-843A-BEFD9AD9FAE5}"/>
                </a:ext>
              </a:extLst>
            </p:cNvPr>
            <p:cNvSpPr>
              <a:spLocks/>
            </p:cNvSpPr>
            <p:nvPr/>
          </p:nvSpPr>
          <p:spPr bwMode="auto">
            <a:xfrm>
              <a:off x="828" y="856"/>
              <a:ext cx="17" cy="66"/>
            </a:xfrm>
            <a:custGeom>
              <a:avLst/>
              <a:gdLst>
                <a:gd name="T0" fmla="*/ 10 w 17"/>
                <a:gd name="T1" fmla="*/ 0 h 66"/>
                <a:gd name="T2" fmla="*/ 0 w 17"/>
                <a:gd name="T3" fmla="*/ 66 h 66"/>
                <a:gd name="T4" fmla="*/ 17 w 17"/>
                <a:gd name="T5" fmla="*/ 66 h 66"/>
                <a:gd name="T6" fmla="*/ 10 w 17"/>
                <a:gd name="T7" fmla="*/ 0 h 66"/>
              </a:gdLst>
              <a:ahLst/>
              <a:cxnLst>
                <a:cxn ang="0">
                  <a:pos x="T0" y="T1"/>
                </a:cxn>
                <a:cxn ang="0">
                  <a:pos x="T2" y="T3"/>
                </a:cxn>
                <a:cxn ang="0">
                  <a:pos x="T4" y="T5"/>
                </a:cxn>
                <a:cxn ang="0">
                  <a:pos x="T6" y="T7"/>
                </a:cxn>
              </a:cxnLst>
              <a:rect l="0" t="0" r="r" b="b"/>
              <a:pathLst>
                <a:path w="17" h="66">
                  <a:moveTo>
                    <a:pt x="10" y="0"/>
                  </a:moveTo>
                  <a:lnTo>
                    <a:pt x="0" y="66"/>
                  </a:lnTo>
                  <a:lnTo>
                    <a:pt x="17" y="66"/>
                  </a:lnTo>
                  <a:lnTo>
                    <a:pt x="10"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28">
              <a:extLst>
                <a:ext uri="{FF2B5EF4-FFF2-40B4-BE49-F238E27FC236}">
                  <a16:creationId xmlns:a16="http://schemas.microsoft.com/office/drawing/2014/main" id="{2F0B5D10-009E-45C3-BC54-84E3C4E02D99}"/>
                </a:ext>
              </a:extLst>
            </p:cNvPr>
            <p:cNvSpPr>
              <a:spLocks/>
            </p:cNvSpPr>
            <p:nvPr/>
          </p:nvSpPr>
          <p:spPr bwMode="auto">
            <a:xfrm>
              <a:off x="820" y="804"/>
              <a:ext cx="279" cy="70"/>
            </a:xfrm>
            <a:custGeom>
              <a:avLst/>
              <a:gdLst>
                <a:gd name="T0" fmla="*/ 142 w 279"/>
                <a:gd name="T1" fmla="*/ 0 h 70"/>
                <a:gd name="T2" fmla="*/ 0 w 279"/>
                <a:gd name="T3" fmla="*/ 35 h 70"/>
                <a:gd name="T4" fmla="*/ 142 w 279"/>
                <a:gd name="T5" fmla="*/ 70 h 70"/>
                <a:gd name="T6" fmla="*/ 279 w 279"/>
                <a:gd name="T7" fmla="*/ 35 h 70"/>
                <a:gd name="T8" fmla="*/ 142 w 279"/>
                <a:gd name="T9" fmla="*/ 0 h 70"/>
              </a:gdLst>
              <a:ahLst/>
              <a:cxnLst>
                <a:cxn ang="0">
                  <a:pos x="T0" y="T1"/>
                </a:cxn>
                <a:cxn ang="0">
                  <a:pos x="T2" y="T3"/>
                </a:cxn>
                <a:cxn ang="0">
                  <a:pos x="T4" y="T5"/>
                </a:cxn>
                <a:cxn ang="0">
                  <a:pos x="T6" y="T7"/>
                </a:cxn>
                <a:cxn ang="0">
                  <a:pos x="T8" y="T9"/>
                </a:cxn>
              </a:cxnLst>
              <a:rect l="0" t="0" r="r" b="b"/>
              <a:pathLst>
                <a:path w="279" h="70">
                  <a:moveTo>
                    <a:pt x="142" y="0"/>
                  </a:moveTo>
                  <a:lnTo>
                    <a:pt x="0" y="35"/>
                  </a:lnTo>
                  <a:lnTo>
                    <a:pt x="142" y="70"/>
                  </a:lnTo>
                  <a:lnTo>
                    <a:pt x="279" y="35"/>
                  </a:lnTo>
                  <a:lnTo>
                    <a:pt x="142"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29">
              <a:extLst>
                <a:ext uri="{FF2B5EF4-FFF2-40B4-BE49-F238E27FC236}">
                  <a16:creationId xmlns:a16="http://schemas.microsoft.com/office/drawing/2014/main" id="{C75A460B-7F9B-4779-9296-B3FF66F1122B}"/>
                </a:ext>
              </a:extLst>
            </p:cNvPr>
            <p:cNvSpPr>
              <a:spLocks/>
            </p:cNvSpPr>
            <p:nvPr/>
          </p:nvSpPr>
          <p:spPr bwMode="auto">
            <a:xfrm>
              <a:off x="874" y="868"/>
              <a:ext cx="177" cy="70"/>
            </a:xfrm>
            <a:custGeom>
              <a:avLst/>
              <a:gdLst>
                <a:gd name="T0" fmla="*/ 736 w 1472"/>
                <a:gd name="T1" fmla="*/ 176 h 584"/>
                <a:gd name="T2" fmla="*/ 0 w 1472"/>
                <a:gd name="T3" fmla="*/ 0 h 584"/>
                <a:gd name="T4" fmla="*/ 0 w 1472"/>
                <a:gd name="T5" fmla="*/ 409 h 584"/>
                <a:gd name="T6" fmla="*/ 736 w 1472"/>
                <a:gd name="T7" fmla="*/ 584 h 584"/>
                <a:gd name="T8" fmla="*/ 1472 w 1472"/>
                <a:gd name="T9" fmla="*/ 409 h 584"/>
                <a:gd name="T10" fmla="*/ 1472 w 1472"/>
                <a:gd name="T11" fmla="*/ 0 h 584"/>
                <a:gd name="T12" fmla="*/ 736 w 1472"/>
                <a:gd name="T13" fmla="*/ 176 h 584"/>
              </a:gdLst>
              <a:ahLst/>
              <a:cxnLst>
                <a:cxn ang="0">
                  <a:pos x="T0" y="T1"/>
                </a:cxn>
                <a:cxn ang="0">
                  <a:pos x="T2" y="T3"/>
                </a:cxn>
                <a:cxn ang="0">
                  <a:pos x="T4" y="T5"/>
                </a:cxn>
                <a:cxn ang="0">
                  <a:pos x="T6" y="T7"/>
                </a:cxn>
                <a:cxn ang="0">
                  <a:pos x="T8" y="T9"/>
                </a:cxn>
                <a:cxn ang="0">
                  <a:pos x="T10" y="T11"/>
                </a:cxn>
                <a:cxn ang="0">
                  <a:pos x="T12" y="T13"/>
                </a:cxn>
              </a:cxnLst>
              <a:rect l="0" t="0" r="r" b="b"/>
              <a:pathLst>
                <a:path w="1472" h="584">
                  <a:moveTo>
                    <a:pt x="736" y="176"/>
                  </a:moveTo>
                  <a:cubicBezTo>
                    <a:pt x="0" y="0"/>
                    <a:pt x="0" y="0"/>
                    <a:pt x="0" y="0"/>
                  </a:cubicBezTo>
                  <a:cubicBezTo>
                    <a:pt x="0" y="409"/>
                    <a:pt x="0" y="409"/>
                    <a:pt x="0" y="409"/>
                  </a:cubicBezTo>
                  <a:cubicBezTo>
                    <a:pt x="0" y="438"/>
                    <a:pt x="295" y="584"/>
                    <a:pt x="736" y="584"/>
                  </a:cubicBezTo>
                  <a:cubicBezTo>
                    <a:pt x="1178" y="584"/>
                    <a:pt x="1472" y="438"/>
                    <a:pt x="1472" y="409"/>
                  </a:cubicBezTo>
                  <a:cubicBezTo>
                    <a:pt x="1472" y="0"/>
                    <a:pt x="1472" y="0"/>
                    <a:pt x="1472" y="0"/>
                  </a:cubicBezTo>
                  <a:lnTo>
                    <a:pt x="736" y="176"/>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uppieren 46">
            <a:extLst>
              <a:ext uri="{FF2B5EF4-FFF2-40B4-BE49-F238E27FC236}">
                <a16:creationId xmlns:a16="http://schemas.microsoft.com/office/drawing/2014/main" id="{7E3C7F66-8BFF-4E8B-8A68-D2510D1C482E}"/>
              </a:ext>
            </a:extLst>
          </p:cNvPr>
          <p:cNvGrpSpPr/>
          <p:nvPr/>
        </p:nvGrpSpPr>
        <p:grpSpPr>
          <a:xfrm>
            <a:off x="854229" y="2996113"/>
            <a:ext cx="428532" cy="428532"/>
            <a:chOff x="607295" y="3810508"/>
            <a:chExt cx="720000" cy="720000"/>
          </a:xfrm>
        </p:grpSpPr>
        <p:sp>
          <p:nvSpPr>
            <p:cNvPr id="44" name="Rechteck 43">
              <a:extLst>
                <a:ext uri="{FF2B5EF4-FFF2-40B4-BE49-F238E27FC236}">
                  <a16:creationId xmlns:a16="http://schemas.microsoft.com/office/drawing/2014/main" id="{A156A8D0-3612-4A1C-AB13-DB2C2D61632D}"/>
                </a:ext>
              </a:extLst>
            </p:cNvPr>
            <p:cNvSpPr/>
            <p:nvPr/>
          </p:nvSpPr>
          <p:spPr bwMode="gray">
            <a:xfrm>
              <a:off x="607295" y="3810508"/>
              <a:ext cx="720000" cy="720000"/>
            </a:xfrm>
            <a:prstGeom prst="rect">
              <a:avLst/>
            </a:prstGeom>
            <a:pattFill prst="pct5">
              <a:fgClr>
                <a:schemeClr val="accent1"/>
              </a:fgClr>
              <a:bgClr>
                <a:schemeClr val="accent1">
                  <a:lumMod val="20000"/>
                  <a:lumOff val="80000"/>
                </a:schemeClr>
              </a:bgClr>
            </a:patt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hteck 42">
              <a:extLst>
                <a:ext uri="{FF2B5EF4-FFF2-40B4-BE49-F238E27FC236}">
                  <a16:creationId xmlns:a16="http://schemas.microsoft.com/office/drawing/2014/main" id="{F8FEE5BD-7251-433D-B992-79395A5175EA}"/>
                </a:ext>
              </a:extLst>
            </p:cNvPr>
            <p:cNvSpPr/>
            <p:nvPr/>
          </p:nvSpPr>
          <p:spPr bwMode="gray">
            <a:xfrm>
              <a:off x="607295" y="4170508"/>
              <a:ext cx="360000" cy="36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6" name="Gerade Verbindung mit Pfeil 45">
              <a:extLst>
                <a:ext uri="{FF2B5EF4-FFF2-40B4-BE49-F238E27FC236}">
                  <a16:creationId xmlns:a16="http://schemas.microsoft.com/office/drawing/2014/main" id="{DFB86F9A-A529-4540-A620-4F6C73F54E08}"/>
                </a:ext>
              </a:extLst>
            </p:cNvPr>
            <p:cNvCxnSpPr/>
            <p:nvPr/>
          </p:nvCxnSpPr>
          <p:spPr>
            <a:xfrm flipV="1">
              <a:off x="981581" y="3831937"/>
              <a:ext cx="324000" cy="32400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extfeld 47">
            <a:extLst>
              <a:ext uri="{FF2B5EF4-FFF2-40B4-BE49-F238E27FC236}">
                <a16:creationId xmlns:a16="http://schemas.microsoft.com/office/drawing/2014/main" id="{6D1AE5A3-C098-496D-A1C0-61C1615B88F5}"/>
              </a:ext>
            </a:extLst>
          </p:cNvPr>
          <p:cNvSpPr txBox="1"/>
          <p:nvPr/>
        </p:nvSpPr>
        <p:spPr>
          <a:xfrm>
            <a:off x="10239819" y="2171950"/>
            <a:ext cx="460929" cy="46092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58" name="Gruppieren 57">
            <a:extLst>
              <a:ext uri="{FF2B5EF4-FFF2-40B4-BE49-F238E27FC236}">
                <a16:creationId xmlns:a16="http://schemas.microsoft.com/office/drawing/2014/main" id="{6E67505F-B378-4975-97EB-42B2E68946A3}"/>
              </a:ext>
            </a:extLst>
          </p:cNvPr>
          <p:cNvGrpSpPr/>
          <p:nvPr/>
        </p:nvGrpSpPr>
        <p:grpSpPr>
          <a:xfrm>
            <a:off x="1441437" y="2171036"/>
            <a:ext cx="462757" cy="462757"/>
            <a:chOff x="1274763" y="1274763"/>
            <a:chExt cx="741363" cy="741363"/>
          </a:xfrm>
        </p:grpSpPr>
        <p:grpSp>
          <p:nvGrpSpPr>
            <p:cNvPr id="51" name="Group 39">
              <a:extLst>
                <a:ext uri="{FF2B5EF4-FFF2-40B4-BE49-F238E27FC236}">
                  <a16:creationId xmlns:a16="http://schemas.microsoft.com/office/drawing/2014/main" id="{288407FA-D90B-4016-BE27-2AAC8B667712}"/>
                </a:ext>
              </a:extLst>
            </p:cNvPr>
            <p:cNvGrpSpPr>
              <a:grpSpLocks noChangeAspect="1"/>
            </p:cNvGrpSpPr>
            <p:nvPr/>
          </p:nvGrpSpPr>
          <p:grpSpPr bwMode="auto">
            <a:xfrm>
              <a:off x="1274763" y="1274763"/>
              <a:ext cx="741363" cy="741363"/>
              <a:chOff x="803" y="803"/>
              <a:chExt cx="467" cy="467"/>
            </a:xfrm>
            <a:solidFill>
              <a:schemeClr val="accent1"/>
            </a:solidFill>
          </p:grpSpPr>
          <p:sp>
            <p:nvSpPr>
              <p:cNvPr id="53" name="Freeform 40">
                <a:extLst>
                  <a:ext uri="{FF2B5EF4-FFF2-40B4-BE49-F238E27FC236}">
                    <a16:creationId xmlns:a16="http://schemas.microsoft.com/office/drawing/2014/main" id="{3DA29927-DCA1-4E8A-AE66-334C69092D68}"/>
                  </a:ext>
                </a:extLst>
              </p:cNvPr>
              <p:cNvSpPr>
                <a:spLocks/>
              </p:cNvSpPr>
              <p:nvPr/>
            </p:nvSpPr>
            <p:spPr bwMode="auto">
              <a:xfrm>
                <a:off x="1054" y="1050"/>
                <a:ext cx="216" cy="218"/>
              </a:xfrm>
              <a:custGeom>
                <a:avLst/>
                <a:gdLst>
                  <a:gd name="T0" fmla="*/ 158 w 1800"/>
                  <a:gd name="T1" fmla="*/ 1816 h 1816"/>
                  <a:gd name="T2" fmla="*/ 1294 w 1800"/>
                  <a:gd name="T3" fmla="*/ 1205 h 1816"/>
                  <a:gd name="T4" fmla="*/ 1800 w 1800"/>
                  <a:gd name="T5" fmla="*/ 35 h 1816"/>
                  <a:gd name="T6" fmla="*/ 1591 w 1800"/>
                  <a:gd name="T7" fmla="*/ 140 h 1816"/>
                  <a:gd name="T8" fmla="*/ 1416 w 1800"/>
                  <a:gd name="T9" fmla="*/ 0 h 1816"/>
                  <a:gd name="T10" fmla="*/ 997 w 1800"/>
                  <a:gd name="T11" fmla="*/ 943 h 1816"/>
                  <a:gd name="T12" fmla="*/ 88 w 1800"/>
                  <a:gd name="T13" fmla="*/ 1415 h 1816"/>
                  <a:gd name="T14" fmla="*/ 0 w 1800"/>
                  <a:gd name="T15" fmla="*/ 1624 h 1816"/>
                  <a:gd name="T16" fmla="*/ 158 w 1800"/>
                  <a:gd name="T17"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1816">
                    <a:moveTo>
                      <a:pt x="158" y="1816"/>
                    </a:moveTo>
                    <a:cubicBezTo>
                      <a:pt x="595" y="1747"/>
                      <a:pt x="997" y="1537"/>
                      <a:pt x="1294" y="1205"/>
                    </a:cubicBezTo>
                    <a:cubicBezTo>
                      <a:pt x="1591" y="891"/>
                      <a:pt x="1783" y="472"/>
                      <a:pt x="1800" y="35"/>
                    </a:cubicBezTo>
                    <a:cubicBezTo>
                      <a:pt x="1731" y="70"/>
                      <a:pt x="1661" y="105"/>
                      <a:pt x="1591" y="140"/>
                    </a:cubicBezTo>
                    <a:cubicBezTo>
                      <a:pt x="1538" y="88"/>
                      <a:pt x="1468" y="35"/>
                      <a:pt x="1416" y="0"/>
                    </a:cubicBezTo>
                    <a:cubicBezTo>
                      <a:pt x="1381" y="350"/>
                      <a:pt x="1241" y="681"/>
                      <a:pt x="997" y="943"/>
                    </a:cubicBezTo>
                    <a:cubicBezTo>
                      <a:pt x="769" y="1188"/>
                      <a:pt x="437" y="1362"/>
                      <a:pt x="88" y="1415"/>
                    </a:cubicBezTo>
                    <a:cubicBezTo>
                      <a:pt x="70" y="1485"/>
                      <a:pt x="35" y="1555"/>
                      <a:pt x="0" y="1624"/>
                    </a:cubicBezTo>
                    <a:cubicBezTo>
                      <a:pt x="53" y="1694"/>
                      <a:pt x="105" y="1764"/>
                      <a:pt x="158" y="18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41">
                <a:extLst>
                  <a:ext uri="{FF2B5EF4-FFF2-40B4-BE49-F238E27FC236}">
                    <a16:creationId xmlns:a16="http://schemas.microsoft.com/office/drawing/2014/main" id="{F4B03840-D8C3-43E4-8A27-A46663DD8B5B}"/>
                  </a:ext>
                </a:extLst>
              </p:cNvPr>
              <p:cNvSpPr>
                <a:spLocks/>
              </p:cNvSpPr>
              <p:nvPr/>
            </p:nvSpPr>
            <p:spPr bwMode="auto">
              <a:xfrm>
                <a:off x="805" y="1055"/>
                <a:ext cx="218" cy="215"/>
              </a:xfrm>
              <a:custGeom>
                <a:avLst/>
                <a:gdLst>
                  <a:gd name="T0" fmla="*/ 0 w 1816"/>
                  <a:gd name="T1" fmla="*/ 157 h 1792"/>
                  <a:gd name="T2" fmla="*/ 612 w 1816"/>
                  <a:gd name="T3" fmla="*/ 1288 h 1792"/>
                  <a:gd name="T4" fmla="*/ 1799 w 1816"/>
                  <a:gd name="T5" fmla="*/ 1792 h 1792"/>
                  <a:gd name="T6" fmla="*/ 1677 w 1816"/>
                  <a:gd name="T7" fmla="*/ 1584 h 1792"/>
                  <a:gd name="T8" fmla="*/ 1816 w 1816"/>
                  <a:gd name="T9" fmla="*/ 1392 h 1792"/>
                  <a:gd name="T10" fmla="*/ 874 w 1816"/>
                  <a:gd name="T11" fmla="*/ 992 h 1792"/>
                  <a:gd name="T12" fmla="*/ 402 w 1816"/>
                  <a:gd name="T13" fmla="*/ 87 h 1792"/>
                  <a:gd name="T14" fmla="*/ 193 w 1816"/>
                  <a:gd name="T15" fmla="*/ 0 h 1792"/>
                  <a:gd name="T16" fmla="*/ 0 w 1816"/>
                  <a:gd name="T17" fmla="*/ 15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 h="1792">
                    <a:moveTo>
                      <a:pt x="0" y="157"/>
                    </a:moveTo>
                    <a:cubicBezTo>
                      <a:pt x="70" y="575"/>
                      <a:pt x="297" y="992"/>
                      <a:pt x="612" y="1288"/>
                    </a:cubicBezTo>
                    <a:cubicBezTo>
                      <a:pt x="926" y="1584"/>
                      <a:pt x="1362" y="1758"/>
                      <a:pt x="1799" y="1792"/>
                    </a:cubicBezTo>
                    <a:cubicBezTo>
                      <a:pt x="1747" y="1723"/>
                      <a:pt x="1712" y="1653"/>
                      <a:pt x="1677" y="1584"/>
                    </a:cubicBezTo>
                    <a:cubicBezTo>
                      <a:pt x="1729" y="1514"/>
                      <a:pt x="1782" y="1462"/>
                      <a:pt x="1816" y="1392"/>
                    </a:cubicBezTo>
                    <a:cubicBezTo>
                      <a:pt x="1467" y="1375"/>
                      <a:pt x="1135" y="1218"/>
                      <a:pt x="874" y="992"/>
                    </a:cubicBezTo>
                    <a:cubicBezTo>
                      <a:pt x="629" y="749"/>
                      <a:pt x="454" y="435"/>
                      <a:pt x="402" y="87"/>
                    </a:cubicBezTo>
                    <a:cubicBezTo>
                      <a:pt x="332" y="70"/>
                      <a:pt x="262" y="35"/>
                      <a:pt x="193" y="0"/>
                    </a:cubicBezTo>
                    <a:cubicBezTo>
                      <a:pt x="123" y="53"/>
                      <a:pt x="70" y="87"/>
                      <a:pt x="0" y="15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42">
                <a:extLst>
                  <a:ext uri="{FF2B5EF4-FFF2-40B4-BE49-F238E27FC236}">
                    <a16:creationId xmlns:a16="http://schemas.microsoft.com/office/drawing/2014/main" id="{0953B987-6AB8-4AE3-97AC-61D3DFC27FB6}"/>
                  </a:ext>
                </a:extLst>
              </p:cNvPr>
              <p:cNvSpPr>
                <a:spLocks/>
              </p:cNvSpPr>
              <p:nvPr/>
            </p:nvSpPr>
            <p:spPr bwMode="auto">
              <a:xfrm>
                <a:off x="803" y="805"/>
                <a:ext cx="216" cy="217"/>
              </a:xfrm>
              <a:custGeom>
                <a:avLst/>
                <a:gdLst>
                  <a:gd name="T0" fmla="*/ 1661 w 1800"/>
                  <a:gd name="T1" fmla="*/ 0 h 1808"/>
                  <a:gd name="T2" fmla="*/ 525 w 1800"/>
                  <a:gd name="T3" fmla="*/ 609 h 1808"/>
                  <a:gd name="T4" fmla="*/ 0 w 1800"/>
                  <a:gd name="T5" fmla="*/ 1774 h 1808"/>
                  <a:gd name="T6" fmla="*/ 210 w 1800"/>
                  <a:gd name="T7" fmla="*/ 1669 h 1808"/>
                  <a:gd name="T8" fmla="*/ 402 w 1800"/>
                  <a:gd name="T9" fmla="*/ 1808 h 1808"/>
                  <a:gd name="T10" fmla="*/ 804 w 1800"/>
                  <a:gd name="T11" fmla="*/ 870 h 1808"/>
                  <a:gd name="T12" fmla="*/ 1713 w 1800"/>
                  <a:gd name="T13" fmla="*/ 383 h 1808"/>
                  <a:gd name="T14" fmla="*/ 1800 w 1800"/>
                  <a:gd name="T15" fmla="*/ 174 h 1808"/>
                  <a:gd name="T16" fmla="*/ 1661 w 1800"/>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1808">
                    <a:moveTo>
                      <a:pt x="1661" y="0"/>
                    </a:moveTo>
                    <a:cubicBezTo>
                      <a:pt x="1224" y="70"/>
                      <a:pt x="804" y="279"/>
                      <a:pt x="525" y="609"/>
                    </a:cubicBezTo>
                    <a:cubicBezTo>
                      <a:pt x="228" y="922"/>
                      <a:pt x="35" y="1339"/>
                      <a:pt x="0" y="1774"/>
                    </a:cubicBezTo>
                    <a:cubicBezTo>
                      <a:pt x="70" y="1739"/>
                      <a:pt x="140" y="1704"/>
                      <a:pt x="210" y="1669"/>
                    </a:cubicBezTo>
                    <a:cubicBezTo>
                      <a:pt x="280" y="1722"/>
                      <a:pt x="333" y="1756"/>
                      <a:pt x="402" y="1808"/>
                    </a:cubicBezTo>
                    <a:cubicBezTo>
                      <a:pt x="420" y="1461"/>
                      <a:pt x="577" y="1130"/>
                      <a:pt x="804" y="870"/>
                    </a:cubicBezTo>
                    <a:cubicBezTo>
                      <a:pt x="1049" y="609"/>
                      <a:pt x="1364" y="435"/>
                      <a:pt x="1713" y="383"/>
                    </a:cubicBezTo>
                    <a:cubicBezTo>
                      <a:pt x="1748" y="313"/>
                      <a:pt x="1800" y="174"/>
                      <a:pt x="1800" y="174"/>
                    </a:cubicBezTo>
                    <a:cubicBezTo>
                      <a:pt x="1800" y="174"/>
                      <a:pt x="1713" y="53"/>
                      <a:pt x="16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43">
                <a:extLst>
                  <a:ext uri="{FF2B5EF4-FFF2-40B4-BE49-F238E27FC236}">
                    <a16:creationId xmlns:a16="http://schemas.microsoft.com/office/drawing/2014/main" id="{80C2A877-A04B-4CE1-A3F4-AB3D9EEBA798}"/>
                  </a:ext>
                </a:extLst>
              </p:cNvPr>
              <p:cNvSpPr>
                <a:spLocks/>
              </p:cNvSpPr>
              <p:nvPr/>
            </p:nvSpPr>
            <p:spPr bwMode="auto">
              <a:xfrm>
                <a:off x="1050" y="803"/>
                <a:ext cx="218" cy="216"/>
              </a:xfrm>
              <a:custGeom>
                <a:avLst/>
                <a:gdLst>
                  <a:gd name="T0" fmla="*/ 1816 w 1816"/>
                  <a:gd name="T1" fmla="*/ 1643 h 1800"/>
                  <a:gd name="T2" fmla="*/ 1223 w 1816"/>
                  <a:gd name="T3" fmla="*/ 507 h 1800"/>
                  <a:gd name="T4" fmla="*/ 35 w 1816"/>
                  <a:gd name="T5" fmla="*/ 0 h 1800"/>
                  <a:gd name="T6" fmla="*/ 140 w 1816"/>
                  <a:gd name="T7" fmla="*/ 210 h 1800"/>
                  <a:gd name="T8" fmla="*/ 0 w 1816"/>
                  <a:gd name="T9" fmla="*/ 402 h 1800"/>
                  <a:gd name="T10" fmla="*/ 943 w 1816"/>
                  <a:gd name="T11" fmla="*/ 804 h 1800"/>
                  <a:gd name="T12" fmla="*/ 1432 w 1816"/>
                  <a:gd name="T13" fmla="*/ 1713 h 1800"/>
                  <a:gd name="T14" fmla="*/ 1642 w 1816"/>
                  <a:gd name="T15" fmla="*/ 1800 h 1800"/>
                  <a:gd name="T16" fmla="*/ 1816 w 1816"/>
                  <a:gd name="T17" fmla="*/ 1643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 h="1800">
                    <a:moveTo>
                      <a:pt x="1816" y="1643"/>
                    </a:moveTo>
                    <a:cubicBezTo>
                      <a:pt x="1764" y="1206"/>
                      <a:pt x="1537" y="804"/>
                      <a:pt x="1223" y="507"/>
                    </a:cubicBezTo>
                    <a:cubicBezTo>
                      <a:pt x="891" y="210"/>
                      <a:pt x="472" y="35"/>
                      <a:pt x="35" y="0"/>
                    </a:cubicBezTo>
                    <a:cubicBezTo>
                      <a:pt x="70" y="70"/>
                      <a:pt x="105" y="140"/>
                      <a:pt x="140" y="210"/>
                    </a:cubicBezTo>
                    <a:cubicBezTo>
                      <a:pt x="88" y="263"/>
                      <a:pt x="53" y="333"/>
                      <a:pt x="0" y="402"/>
                    </a:cubicBezTo>
                    <a:cubicBezTo>
                      <a:pt x="350" y="420"/>
                      <a:pt x="681" y="560"/>
                      <a:pt x="943" y="804"/>
                    </a:cubicBezTo>
                    <a:cubicBezTo>
                      <a:pt x="1205" y="1032"/>
                      <a:pt x="1380" y="1364"/>
                      <a:pt x="1432" y="1713"/>
                    </a:cubicBezTo>
                    <a:cubicBezTo>
                      <a:pt x="1502" y="1731"/>
                      <a:pt x="1572" y="1766"/>
                      <a:pt x="1642" y="1800"/>
                    </a:cubicBezTo>
                    <a:cubicBezTo>
                      <a:pt x="1694" y="1748"/>
                      <a:pt x="1764" y="1696"/>
                      <a:pt x="1816" y="164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Pfeil: nach rechts 56">
              <a:extLst>
                <a:ext uri="{FF2B5EF4-FFF2-40B4-BE49-F238E27FC236}">
                  <a16:creationId xmlns:a16="http://schemas.microsoft.com/office/drawing/2014/main" id="{42008F02-156B-43A1-BEF2-BB6A59954245}"/>
                </a:ext>
              </a:extLst>
            </p:cNvPr>
            <p:cNvSpPr/>
            <p:nvPr/>
          </p:nvSpPr>
          <p:spPr bwMode="gray">
            <a:xfrm rot="16200000">
              <a:off x="1453752" y="1485242"/>
              <a:ext cx="383384" cy="32040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 name="Gruppieren 63">
            <a:extLst>
              <a:ext uri="{FF2B5EF4-FFF2-40B4-BE49-F238E27FC236}">
                <a16:creationId xmlns:a16="http://schemas.microsoft.com/office/drawing/2014/main" id="{07FB5025-BEED-4FB9-B403-9DE23C7DAA5C}"/>
              </a:ext>
            </a:extLst>
          </p:cNvPr>
          <p:cNvGrpSpPr/>
          <p:nvPr/>
        </p:nvGrpSpPr>
        <p:grpSpPr>
          <a:xfrm>
            <a:off x="9716509" y="1335164"/>
            <a:ext cx="276212" cy="554804"/>
            <a:chOff x="1155447" y="1341372"/>
            <a:chExt cx="1060704" cy="2130552"/>
          </a:xfrm>
        </p:grpSpPr>
        <p:sp>
          <p:nvSpPr>
            <p:cNvPr id="60" name="Gleichschenkliges Dreieck 59">
              <a:extLst>
                <a:ext uri="{FF2B5EF4-FFF2-40B4-BE49-F238E27FC236}">
                  <a16:creationId xmlns:a16="http://schemas.microsoft.com/office/drawing/2014/main" id="{15A7B0BC-B70A-4E8A-81C6-EC5A9D0DB6DE}"/>
                </a:ext>
              </a:extLst>
            </p:cNvPr>
            <p:cNvSpPr/>
            <p:nvPr/>
          </p:nvSpPr>
          <p:spPr bwMode="gray">
            <a:xfrm>
              <a:off x="1155447" y="1341372"/>
              <a:ext cx="1060704" cy="914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rapezoid 60">
              <a:extLst>
                <a:ext uri="{FF2B5EF4-FFF2-40B4-BE49-F238E27FC236}">
                  <a16:creationId xmlns:a16="http://schemas.microsoft.com/office/drawing/2014/main" id="{D5FE12AA-9D52-4176-AD57-719F5A068BA9}"/>
                </a:ext>
              </a:extLst>
            </p:cNvPr>
            <p:cNvSpPr/>
            <p:nvPr/>
          </p:nvSpPr>
          <p:spPr bwMode="gray">
            <a:xfrm>
              <a:off x="1228599" y="2255772"/>
              <a:ext cx="914400" cy="1216152"/>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3" name="Gerader Verbinder 62">
              <a:extLst>
                <a:ext uri="{FF2B5EF4-FFF2-40B4-BE49-F238E27FC236}">
                  <a16:creationId xmlns:a16="http://schemas.microsoft.com/office/drawing/2014/main" id="{C1A6C918-6A60-45D9-AD04-C9FF2592BF34}"/>
                </a:ext>
              </a:extLst>
            </p:cNvPr>
            <p:cNvCxnSpPr>
              <a:cxnSpLocks/>
            </p:cNvCxnSpPr>
            <p:nvPr/>
          </p:nvCxnSpPr>
          <p:spPr>
            <a:xfrm>
              <a:off x="1685799" y="1639409"/>
              <a:ext cx="0" cy="1760788"/>
            </a:xfrm>
            <a:prstGeom prst="line">
              <a:avLst/>
            </a:prstGeom>
            <a:ln w="127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uppieren 77">
            <a:extLst>
              <a:ext uri="{FF2B5EF4-FFF2-40B4-BE49-F238E27FC236}">
                <a16:creationId xmlns:a16="http://schemas.microsoft.com/office/drawing/2014/main" id="{641D7DF6-3B9D-4A94-A071-3B50A84F1447}"/>
              </a:ext>
            </a:extLst>
          </p:cNvPr>
          <p:cNvGrpSpPr/>
          <p:nvPr/>
        </p:nvGrpSpPr>
        <p:grpSpPr>
          <a:xfrm>
            <a:off x="1973971" y="1382102"/>
            <a:ext cx="460784" cy="460929"/>
            <a:chOff x="610062" y="1045213"/>
            <a:chExt cx="1877206" cy="1877797"/>
          </a:xfrm>
        </p:grpSpPr>
        <p:sp>
          <p:nvSpPr>
            <p:cNvPr id="65" name="Rechteck 64">
              <a:extLst>
                <a:ext uri="{FF2B5EF4-FFF2-40B4-BE49-F238E27FC236}">
                  <a16:creationId xmlns:a16="http://schemas.microsoft.com/office/drawing/2014/main" id="{26B68B2B-83F7-4A6F-880E-A6F5B55A3CDC}"/>
                </a:ext>
              </a:extLst>
            </p:cNvPr>
            <p:cNvSpPr/>
            <p:nvPr/>
          </p:nvSpPr>
          <p:spPr bwMode="gray">
            <a:xfrm>
              <a:off x="613613" y="1085474"/>
              <a:ext cx="914339" cy="917889"/>
            </a:xfrm>
            <a:prstGeom prst="rect">
              <a:avLst/>
            </a:prstGeom>
            <a:pattFill prst="wdDn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Rechteck 65">
              <a:extLst>
                <a:ext uri="{FF2B5EF4-FFF2-40B4-BE49-F238E27FC236}">
                  <a16:creationId xmlns:a16="http://schemas.microsoft.com/office/drawing/2014/main" id="{80A097D9-4AF3-4A6B-83AE-2628EB6EBE4D}"/>
                </a:ext>
              </a:extLst>
            </p:cNvPr>
            <p:cNvSpPr/>
            <p:nvPr/>
          </p:nvSpPr>
          <p:spPr bwMode="gray">
            <a:xfrm>
              <a:off x="1527952" y="1085474"/>
              <a:ext cx="914339" cy="91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Rechteck 66">
              <a:extLst>
                <a:ext uri="{FF2B5EF4-FFF2-40B4-BE49-F238E27FC236}">
                  <a16:creationId xmlns:a16="http://schemas.microsoft.com/office/drawing/2014/main" id="{0DB2F481-A0C6-4870-969E-EC634695DBA3}"/>
                </a:ext>
              </a:extLst>
            </p:cNvPr>
            <p:cNvSpPr/>
            <p:nvPr/>
          </p:nvSpPr>
          <p:spPr bwMode="gray">
            <a:xfrm>
              <a:off x="1527952" y="2003364"/>
              <a:ext cx="914339" cy="917889"/>
            </a:xfrm>
            <a:prstGeom prst="rect">
              <a:avLst/>
            </a:prstGeom>
            <a:pattFill prst="wdDn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67">
              <a:extLst>
                <a:ext uri="{FF2B5EF4-FFF2-40B4-BE49-F238E27FC236}">
                  <a16:creationId xmlns:a16="http://schemas.microsoft.com/office/drawing/2014/main" id="{935B4B54-0C52-4F80-9DB5-1EC8CA1F27D2}"/>
                </a:ext>
              </a:extLst>
            </p:cNvPr>
            <p:cNvSpPr/>
            <p:nvPr/>
          </p:nvSpPr>
          <p:spPr bwMode="gray">
            <a:xfrm>
              <a:off x="613613" y="2003364"/>
              <a:ext cx="914339" cy="91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25">
              <a:extLst>
                <a:ext uri="{FF2B5EF4-FFF2-40B4-BE49-F238E27FC236}">
                  <a16:creationId xmlns:a16="http://schemas.microsoft.com/office/drawing/2014/main" id="{04EFA2CD-EA2D-4270-BB0F-7748F39C0667}"/>
                </a:ext>
              </a:extLst>
            </p:cNvPr>
            <p:cNvSpPr>
              <a:spLocks/>
            </p:cNvSpPr>
            <p:nvPr/>
          </p:nvSpPr>
          <p:spPr bwMode="auto">
            <a:xfrm>
              <a:off x="610062" y="1045213"/>
              <a:ext cx="1877206" cy="1877797"/>
            </a:xfrm>
            <a:custGeom>
              <a:avLst/>
              <a:gdLst>
                <a:gd name="T0" fmla="*/ 0 w 3291"/>
                <a:gd name="T1" fmla="*/ 0 h 3225"/>
                <a:gd name="T2" fmla="*/ 0 w 3291"/>
                <a:gd name="T3" fmla="*/ 3225 h 3225"/>
                <a:gd name="T4" fmla="*/ 3291 w 3291"/>
                <a:gd name="T5" fmla="*/ 3225 h 3225"/>
              </a:gdLst>
              <a:ahLst/>
              <a:cxnLst>
                <a:cxn ang="0">
                  <a:pos x="T0" y="T1"/>
                </a:cxn>
                <a:cxn ang="0">
                  <a:pos x="T2" y="T3"/>
                </a:cxn>
                <a:cxn ang="0">
                  <a:pos x="T4" y="T5"/>
                </a:cxn>
              </a:cxnLst>
              <a:rect l="0" t="0" r="r" b="b"/>
              <a:pathLst>
                <a:path w="3291" h="3225">
                  <a:moveTo>
                    <a:pt x="0" y="0"/>
                  </a:moveTo>
                  <a:lnTo>
                    <a:pt x="0" y="3225"/>
                  </a:lnTo>
                  <a:lnTo>
                    <a:pt x="3291" y="3225"/>
                  </a:lnTo>
                </a:path>
              </a:pathLst>
            </a:custGeom>
            <a:noFill/>
            <a:ln w="1905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gradFill rotWithShape="0">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7" name="Grafik 76">
              <a:extLst>
                <a:ext uri="{FF2B5EF4-FFF2-40B4-BE49-F238E27FC236}">
                  <a16:creationId xmlns:a16="http://schemas.microsoft.com/office/drawing/2014/main" id="{69C90250-8C09-4B3F-B0B3-73C0C9E0DD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985" y="2086755"/>
              <a:ext cx="551594" cy="751108"/>
            </a:xfrm>
            <a:prstGeom prst="rect">
              <a:avLst/>
            </a:prstGeom>
          </p:spPr>
        </p:pic>
      </p:grpSp>
      <p:sp>
        <p:nvSpPr>
          <p:cNvPr id="98" name="Freihandform: Form 97">
            <a:extLst>
              <a:ext uri="{FF2B5EF4-FFF2-40B4-BE49-F238E27FC236}">
                <a16:creationId xmlns:a16="http://schemas.microsoft.com/office/drawing/2014/main" id="{C560ED59-CA12-4FB7-8871-1B2491C4B3BC}"/>
              </a:ext>
            </a:extLst>
          </p:cNvPr>
          <p:cNvSpPr/>
          <p:nvPr/>
        </p:nvSpPr>
        <p:spPr bwMode="gray">
          <a:xfrm>
            <a:off x="655429" y="5458595"/>
            <a:ext cx="311252" cy="474116"/>
          </a:xfrm>
          <a:custGeom>
            <a:avLst/>
            <a:gdLst>
              <a:gd name="connsiteX0" fmla="*/ 505267 w 864000"/>
              <a:gd name="connsiteY0" fmla="*/ 1185256 h 1316094"/>
              <a:gd name="connsiteX1" fmla="*/ 475020 w 864000"/>
              <a:gd name="connsiteY1" fmla="*/ 1226573 h 1316094"/>
              <a:gd name="connsiteX2" fmla="*/ 475020 w 864000"/>
              <a:gd name="connsiteY2" fmla="*/ 1264111 h 1316094"/>
              <a:gd name="connsiteX3" fmla="*/ 609218 w 864000"/>
              <a:gd name="connsiteY3" fmla="*/ 1264111 h 1316094"/>
              <a:gd name="connsiteX4" fmla="*/ 609218 w 864000"/>
              <a:gd name="connsiteY4" fmla="*/ 1226573 h 1316094"/>
              <a:gd name="connsiteX5" fmla="*/ 577103 w 864000"/>
              <a:gd name="connsiteY5" fmla="*/ 1185256 h 1316094"/>
              <a:gd name="connsiteX6" fmla="*/ 575212 w 864000"/>
              <a:gd name="connsiteY6" fmla="*/ 1185256 h 1316094"/>
              <a:gd name="connsiteX7" fmla="*/ 541185 w 864000"/>
              <a:gd name="connsiteY7" fmla="*/ 1196524 h 1316094"/>
              <a:gd name="connsiteX8" fmla="*/ 507157 w 864000"/>
              <a:gd name="connsiteY8" fmla="*/ 1185256 h 1316094"/>
              <a:gd name="connsiteX9" fmla="*/ 505267 w 864000"/>
              <a:gd name="connsiteY9" fmla="*/ 1185256 h 1316094"/>
              <a:gd name="connsiteX10" fmla="*/ 541215 w 864000"/>
              <a:gd name="connsiteY10" fmla="*/ 1099890 h 1316094"/>
              <a:gd name="connsiteX11" fmla="*/ 499617 w 864000"/>
              <a:gd name="connsiteY11" fmla="*/ 1141488 h 1316094"/>
              <a:gd name="connsiteX12" fmla="*/ 541215 w 864000"/>
              <a:gd name="connsiteY12" fmla="*/ 1183086 h 1316094"/>
              <a:gd name="connsiteX13" fmla="*/ 582813 w 864000"/>
              <a:gd name="connsiteY13" fmla="*/ 1141488 h 1316094"/>
              <a:gd name="connsiteX14" fmla="*/ 541215 w 864000"/>
              <a:gd name="connsiteY14" fmla="*/ 1099890 h 1316094"/>
              <a:gd name="connsiteX15" fmla="*/ 611148 w 864000"/>
              <a:gd name="connsiteY15" fmla="*/ 85366 h 1316094"/>
              <a:gd name="connsiteX16" fmla="*/ 613038 w 864000"/>
              <a:gd name="connsiteY16" fmla="*/ 85366 h 1316094"/>
              <a:gd name="connsiteX17" fmla="*/ 647066 w 864000"/>
              <a:gd name="connsiteY17" fmla="*/ 96634 h 1316094"/>
              <a:gd name="connsiteX18" fmla="*/ 681093 w 864000"/>
              <a:gd name="connsiteY18" fmla="*/ 85366 h 1316094"/>
              <a:gd name="connsiteX19" fmla="*/ 682984 w 864000"/>
              <a:gd name="connsiteY19" fmla="*/ 85366 h 1316094"/>
              <a:gd name="connsiteX20" fmla="*/ 715099 w 864000"/>
              <a:gd name="connsiteY20" fmla="*/ 126683 h 1316094"/>
              <a:gd name="connsiteX21" fmla="*/ 715099 w 864000"/>
              <a:gd name="connsiteY21" fmla="*/ 164221 h 1316094"/>
              <a:gd name="connsiteX22" fmla="*/ 580901 w 864000"/>
              <a:gd name="connsiteY22" fmla="*/ 164221 h 1316094"/>
              <a:gd name="connsiteX23" fmla="*/ 580901 w 864000"/>
              <a:gd name="connsiteY23" fmla="*/ 126683 h 1316094"/>
              <a:gd name="connsiteX24" fmla="*/ 611148 w 864000"/>
              <a:gd name="connsiteY24" fmla="*/ 85366 h 1316094"/>
              <a:gd name="connsiteX25" fmla="*/ 647096 w 864000"/>
              <a:gd name="connsiteY25" fmla="*/ 0 h 1316094"/>
              <a:gd name="connsiteX26" fmla="*/ 688694 w 864000"/>
              <a:gd name="connsiteY26" fmla="*/ 41598 h 1316094"/>
              <a:gd name="connsiteX27" fmla="*/ 647096 w 864000"/>
              <a:gd name="connsiteY27" fmla="*/ 83196 h 1316094"/>
              <a:gd name="connsiteX28" fmla="*/ 605498 w 864000"/>
              <a:gd name="connsiteY28" fmla="*/ 41598 h 1316094"/>
              <a:gd name="connsiteX29" fmla="*/ 647096 w 864000"/>
              <a:gd name="connsiteY29" fmla="*/ 0 h 1316094"/>
              <a:gd name="connsiteX30" fmla="*/ 324000 w 864000"/>
              <a:gd name="connsiteY30" fmla="*/ 0 h 1316094"/>
              <a:gd name="connsiteX31" fmla="*/ 540000 w 864000"/>
              <a:gd name="connsiteY31" fmla="*/ 0 h 1316094"/>
              <a:gd name="connsiteX32" fmla="*/ 540000 w 864000"/>
              <a:gd name="connsiteY32" fmla="*/ 468277 h 1316094"/>
              <a:gd name="connsiteX33" fmla="*/ 600154 w 864000"/>
              <a:gd name="connsiteY33" fmla="*/ 486950 h 1316094"/>
              <a:gd name="connsiteX34" fmla="*/ 864000 w 864000"/>
              <a:gd name="connsiteY34" fmla="*/ 885001 h 1316094"/>
              <a:gd name="connsiteX35" fmla="*/ 519063 w 864000"/>
              <a:gd name="connsiteY35" fmla="*/ 1308225 h 1316094"/>
              <a:gd name="connsiteX36" fmla="*/ 441000 w 864000"/>
              <a:gd name="connsiteY36" fmla="*/ 1316094 h 1316094"/>
              <a:gd name="connsiteX37" fmla="*/ 441000 w 864000"/>
              <a:gd name="connsiteY37" fmla="*/ 1101001 h 1316094"/>
              <a:gd name="connsiteX38" fmla="*/ 432000 w 864000"/>
              <a:gd name="connsiteY38" fmla="*/ 1101001 h 1316094"/>
              <a:gd name="connsiteX39" fmla="*/ 648000 w 864000"/>
              <a:gd name="connsiteY39" fmla="*/ 885001 h 1316094"/>
              <a:gd name="connsiteX40" fmla="*/ 432000 w 864000"/>
              <a:gd name="connsiteY40" fmla="*/ 669001 h 1316094"/>
              <a:gd name="connsiteX41" fmla="*/ 216000 w 864000"/>
              <a:gd name="connsiteY41" fmla="*/ 885001 h 1316094"/>
              <a:gd name="connsiteX42" fmla="*/ 432000 w 864000"/>
              <a:gd name="connsiteY42" fmla="*/ 1101001 h 1316094"/>
              <a:gd name="connsiteX43" fmla="*/ 423000 w 864000"/>
              <a:gd name="connsiteY43" fmla="*/ 1101001 h 1316094"/>
              <a:gd name="connsiteX44" fmla="*/ 423000 w 864000"/>
              <a:gd name="connsiteY44" fmla="*/ 1316094 h 1316094"/>
              <a:gd name="connsiteX45" fmla="*/ 344937 w 864000"/>
              <a:gd name="connsiteY45" fmla="*/ 1308225 h 1316094"/>
              <a:gd name="connsiteX46" fmla="*/ 0 w 864000"/>
              <a:gd name="connsiteY46" fmla="*/ 885001 h 1316094"/>
              <a:gd name="connsiteX47" fmla="*/ 263846 w 864000"/>
              <a:gd name="connsiteY47" fmla="*/ 486950 h 1316094"/>
              <a:gd name="connsiteX48" fmla="*/ 324000 w 864000"/>
              <a:gd name="connsiteY48" fmla="*/ 468277 h 13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4000" h="1316094">
                <a:moveTo>
                  <a:pt x="505267" y="1185256"/>
                </a:moveTo>
                <a:cubicBezTo>
                  <a:pt x="488253" y="1187145"/>
                  <a:pt x="475020" y="1209681"/>
                  <a:pt x="475020" y="1226573"/>
                </a:cubicBezTo>
                <a:cubicBezTo>
                  <a:pt x="475020" y="1264111"/>
                  <a:pt x="475020" y="1264111"/>
                  <a:pt x="475020" y="1264111"/>
                </a:cubicBezTo>
                <a:cubicBezTo>
                  <a:pt x="609218" y="1264111"/>
                  <a:pt x="609218" y="1264111"/>
                  <a:pt x="609218" y="1264111"/>
                </a:cubicBezTo>
                <a:cubicBezTo>
                  <a:pt x="609218" y="1226573"/>
                  <a:pt x="609218" y="1226573"/>
                  <a:pt x="609218" y="1226573"/>
                </a:cubicBezTo>
                <a:cubicBezTo>
                  <a:pt x="609218" y="1209681"/>
                  <a:pt x="594116" y="1187145"/>
                  <a:pt x="577103" y="1185256"/>
                </a:cubicBezTo>
                <a:cubicBezTo>
                  <a:pt x="575212" y="1185256"/>
                  <a:pt x="575212" y="1185256"/>
                  <a:pt x="575212" y="1185256"/>
                </a:cubicBezTo>
                <a:cubicBezTo>
                  <a:pt x="565760" y="1192768"/>
                  <a:pt x="554418" y="1196524"/>
                  <a:pt x="541185" y="1196524"/>
                </a:cubicBezTo>
                <a:cubicBezTo>
                  <a:pt x="527952" y="1196524"/>
                  <a:pt x="516609" y="1192768"/>
                  <a:pt x="507157" y="1185256"/>
                </a:cubicBezTo>
                <a:cubicBezTo>
                  <a:pt x="505267" y="1185256"/>
                  <a:pt x="505267" y="1185256"/>
                  <a:pt x="505267" y="1185256"/>
                </a:cubicBezTo>
                <a:close/>
                <a:moveTo>
                  <a:pt x="541215" y="1099890"/>
                </a:moveTo>
                <a:cubicBezTo>
                  <a:pt x="518241" y="1099890"/>
                  <a:pt x="499617" y="1118514"/>
                  <a:pt x="499617" y="1141488"/>
                </a:cubicBezTo>
                <a:cubicBezTo>
                  <a:pt x="499617" y="1164462"/>
                  <a:pt x="518241" y="1183086"/>
                  <a:pt x="541215" y="1183086"/>
                </a:cubicBezTo>
                <a:cubicBezTo>
                  <a:pt x="564189" y="1183086"/>
                  <a:pt x="582813" y="1164462"/>
                  <a:pt x="582813" y="1141488"/>
                </a:cubicBezTo>
                <a:cubicBezTo>
                  <a:pt x="582813" y="1118514"/>
                  <a:pt x="564189" y="1099890"/>
                  <a:pt x="541215" y="1099890"/>
                </a:cubicBezTo>
                <a:close/>
                <a:moveTo>
                  <a:pt x="611148" y="85366"/>
                </a:moveTo>
                <a:cubicBezTo>
                  <a:pt x="611148" y="85366"/>
                  <a:pt x="611148" y="85366"/>
                  <a:pt x="613038" y="85366"/>
                </a:cubicBezTo>
                <a:cubicBezTo>
                  <a:pt x="622490" y="92878"/>
                  <a:pt x="633833" y="96634"/>
                  <a:pt x="647066" y="96634"/>
                </a:cubicBezTo>
                <a:cubicBezTo>
                  <a:pt x="660299" y="96634"/>
                  <a:pt x="671641" y="92878"/>
                  <a:pt x="681093" y="85366"/>
                </a:cubicBezTo>
                <a:cubicBezTo>
                  <a:pt x="681093" y="85366"/>
                  <a:pt x="681093" y="85366"/>
                  <a:pt x="682984" y="85366"/>
                </a:cubicBezTo>
                <a:cubicBezTo>
                  <a:pt x="699997" y="87255"/>
                  <a:pt x="715099" y="109791"/>
                  <a:pt x="715099" y="126683"/>
                </a:cubicBezTo>
                <a:cubicBezTo>
                  <a:pt x="715099" y="126683"/>
                  <a:pt x="715099" y="126683"/>
                  <a:pt x="715099" y="164221"/>
                </a:cubicBezTo>
                <a:cubicBezTo>
                  <a:pt x="715099" y="164221"/>
                  <a:pt x="715099" y="164221"/>
                  <a:pt x="580901" y="164221"/>
                </a:cubicBezTo>
                <a:cubicBezTo>
                  <a:pt x="580901" y="164221"/>
                  <a:pt x="580901" y="164221"/>
                  <a:pt x="580901" y="126683"/>
                </a:cubicBezTo>
                <a:cubicBezTo>
                  <a:pt x="580901" y="109791"/>
                  <a:pt x="594134" y="87255"/>
                  <a:pt x="611148" y="85366"/>
                </a:cubicBezTo>
                <a:close/>
                <a:moveTo>
                  <a:pt x="647096" y="0"/>
                </a:moveTo>
                <a:cubicBezTo>
                  <a:pt x="670070" y="0"/>
                  <a:pt x="688694" y="18624"/>
                  <a:pt x="688694" y="41598"/>
                </a:cubicBezTo>
                <a:cubicBezTo>
                  <a:pt x="688694" y="64572"/>
                  <a:pt x="670070" y="83196"/>
                  <a:pt x="647096" y="83196"/>
                </a:cubicBezTo>
                <a:cubicBezTo>
                  <a:pt x="624122" y="83196"/>
                  <a:pt x="605498" y="64572"/>
                  <a:pt x="605498" y="41598"/>
                </a:cubicBezTo>
                <a:cubicBezTo>
                  <a:pt x="605498" y="18624"/>
                  <a:pt x="624122" y="0"/>
                  <a:pt x="647096" y="0"/>
                </a:cubicBezTo>
                <a:close/>
                <a:moveTo>
                  <a:pt x="324000" y="0"/>
                </a:moveTo>
                <a:lnTo>
                  <a:pt x="540000" y="0"/>
                </a:lnTo>
                <a:lnTo>
                  <a:pt x="540000" y="468277"/>
                </a:lnTo>
                <a:lnTo>
                  <a:pt x="600154" y="486950"/>
                </a:lnTo>
                <a:cubicBezTo>
                  <a:pt x="755205" y="552531"/>
                  <a:pt x="864000" y="706061"/>
                  <a:pt x="864000" y="885001"/>
                </a:cubicBezTo>
                <a:cubicBezTo>
                  <a:pt x="864000" y="1093765"/>
                  <a:pt x="715918" y="1267942"/>
                  <a:pt x="519063" y="1308225"/>
                </a:cubicBezTo>
                <a:lnTo>
                  <a:pt x="441000" y="1316094"/>
                </a:lnTo>
                <a:lnTo>
                  <a:pt x="441000" y="1101001"/>
                </a:lnTo>
                <a:lnTo>
                  <a:pt x="432000" y="1101001"/>
                </a:lnTo>
                <a:cubicBezTo>
                  <a:pt x="551294" y="1101001"/>
                  <a:pt x="648000" y="1004295"/>
                  <a:pt x="648000" y="885001"/>
                </a:cubicBezTo>
                <a:cubicBezTo>
                  <a:pt x="648000" y="765707"/>
                  <a:pt x="551294" y="669001"/>
                  <a:pt x="432000" y="669001"/>
                </a:cubicBezTo>
                <a:cubicBezTo>
                  <a:pt x="312706" y="669001"/>
                  <a:pt x="216000" y="765707"/>
                  <a:pt x="216000" y="885001"/>
                </a:cubicBezTo>
                <a:cubicBezTo>
                  <a:pt x="216000" y="1004295"/>
                  <a:pt x="312706" y="1101001"/>
                  <a:pt x="432000" y="1101001"/>
                </a:cubicBezTo>
                <a:lnTo>
                  <a:pt x="423000" y="1101001"/>
                </a:lnTo>
                <a:lnTo>
                  <a:pt x="423000" y="1316094"/>
                </a:lnTo>
                <a:lnTo>
                  <a:pt x="344937" y="1308225"/>
                </a:lnTo>
                <a:cubicBezTo>
                  <a:pt x="148082" y="1267942"/>
                  <a:pt x="0" y="1093765"/>
                  <a:pt x="0" y="885001"/>
                </a:cubicBezTo>
                <a:cubicBezTo>
                  <a:pt x="0" y="706061"/>
                  <a:pt x="108795" y="552531"/>
                  <a:pt x="263846" y="486950"/>
                </a:cubicBezTo>
                <a:lnTo>
                  <a:pt x="324000" y="4682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de-DE"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1" name="Gruppieren 150">
            <a:extLst>
              <a:ext uri="{FF2B5EF4-FFF2-40B4-BE49-F238E27FC236}">
                <a16:creationId xmlns:a16="http://schemas.microsoft.com/office/drawing/2014/main" id="{1B146B4A-F75D-48C4-990E-DC0CD82B00AB}"/>
              </a:ext>
            </a:extLst>
          </p:cNvPr>
          <p:cNvGrpSpPr/>
          <p:nvPr/>
        </p:nvGrpSpPr>
        <p:grpSpPr>
          <a:xfrm>
            <a:off x="11025885" y="5482871"/>
            <a:ext cx="665757" cy="449840"/>
            <a:chOff x="3284209" y="4486154"/>
            <a:chExt cx="2631757" cy="1778230"/>
          </a:xfrm>
        </p:grpSpPr>
        <p:grpSp>
          <p:nvGrpSpPr>
            <p:cNvPr id="99" name="Gruppieren 98">
              <a:extLst>
                <a:ext uri="{FF2B5EF4-FFF2-40B4-BE49-F238E27FC236}">
                  <a16:creationId xmlns:a16="http://schemas.microsoft.com/office/drawing/2014/main" id="{8F9AD029-3B49-4CB2-A679-94EABAC12D2E}"/>
                </a:ext>
              </a:extLst>
            </p:cNvPr>
            <p:cNvGrpSpPr/>
            <p:nvPr/>
          </p:nvGrpSpPr>
          <p:grpSpPr>
            <a:xfrm>
              <a:off x="3284209" y="5758284"/>
              <a:ext cx="2631757" cy="506100"/>
              <a:chOff x="3284209" y="5758284"/>
              <a:chExt cx="2631757" cy="506100"/>
            </a:xfrm>
          </p:grpSpPr>
          <p:grpSp>
            <p:nvGrpSpPr>
              <p:cNvPr id="100" name="Gruppieren 99">
                <a:extLst>
                  <a:ext uri="{FF2B5EF4-FFF2-40B4-BE49-F238E27FC236}">
                    <a16:creationId xmlns:a16="http://schemas.microsoft.com/office/drawing/2014/main" id="{0C30E4AF-A92D-437C-B511-3E381947362B}"/>
                  </a:ext>
                </a:extLst>
              </p:cNvPr>
              <p:cNvGrpSpPr/>
              <p:nvPr/>
            </p:nvGrpSpPr>
            <p:grpSpPr>
              <a:xfrm>
                <a:off x="3746452" y="5979462"/>
                <a:ext cx="290166" cy="63745"/>
                <a:chOff x="7588031" y="2811143"/>
                <a:chExt cx="1057877" cy="232397"/>
              </a:xfrm>
            </p:grpSpPr>
            <p:sp>
              <p:nvSpPr>
                <p:cNvPr id="121" name="Rechteck: abgerundete Ecken 120">
                  <a:extLst>
                    <a:ext uri="{FF2B5EF4-FFF2-40B4-BE49-F238E27FC236}">
                      <a16:creationId xmlns:a16="http://schemas.microsoft.com/office/drawing/2014/main" id="{9E7D317E-4E81-4985-B041-86E21D0CFAF0}"/>
                    </a:ext>
                  </a:extLst>
                </p:cNvPr>
                <p:cNvSpPr/>
                <p:nvPr/>
              </p:nvSpPr>
              <p:spPr bwMode="gray">
                <a:xfrm>
                  <a:off x="7588031" y="2811143"/>
                  <a:ext cx="460593" cy="232397"/>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hteck: abgerundete Ecken 121">
                  <a:extLst>
                    <a:ext uri="{FF2B5EF4-FFF2-40B4-BE49-F238E27FC236}">
                      <a16:creationId xmlns:a16="http://schemas.microsoft.com/office/drawing/2014/main" id="{85926D45-8E4E-4ED6-9BE5-617167E6E8A9}"/>
                    </a:ext>
                  </a:extLst>
                </p:cNvPr>
                <p:cNvSpPr/>
                <p:nvPr/>
              </p:nvSpPr>
              <p:spPr bwMode="gray">
                <a:xfrm>
                  <a:off x="8185315" y="2811143"/>
                  <a:ext cx="460593" cy="232397"/>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Rechteck: abgerundete Ecken 122">
                  <a:extLst>
                    <a:ext uri="{FF2B5EF4-FFF2-40B4-BE49-F238E27FC236}">
                      <a16:creationId xmlns:a16="http://schemas.microsoft.com/office/drawing/2014/main" id="{D0B9C412-3FF2-4050-A6D7-8D5214430E25}"/>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1" name="Gruppieren 100">
                <a:extLst>
                  <a:ext uri="{FF2B5EF4-FFF2-40B4-BE49-F238E27FC236}">
                    <a16:creationId xmlns:a16="http://schemas.microsoft.com/office/drawing/2014/main" id="{126DC910-6E89-4CAC-934D-12E1C72D27AA}"/>
                  </a:ext>
                </a:extLst>
              </p:cNvPr>
              <p:cNvGrpSpPr/>
              <p:nvPr/>
            </p:nvGrpSpPr>
            <p:grpSpPr>
              <a:xfrm>
                <a:off x="4455005" y="5979462"/>
                <a:ext cx="290166" cy="63745"/>
                <a:chOff x="7588031" y="2811143"/>
                <a:chExt cx="1057877" cy="232397"/>
              </a:xfrm>
            </p:grpSpPr>
            <p:sp>
              <p:nvSpPr>
                <p:cNvPr id="118" name="Rechteck: abgerundete Ecken 117">
                  <a:extLst>
                    <a:ext uri="{FF2B5EF4-FFF2-40B4-BE49-F238E27FC236}">
                      <a16:creationId xmlns:a16="http://schemas.microsoft.com/office/drawing/2014/main" id="{1388E6E5-7C7C-4E56-AAAC-135EBCCEF8F7}"/>
                    </a:ext>
                  </a:extLst>
                </p:cNvPr>
                <p:cNvSpPr/>
                <p:nvPr/>
              </p:nvSpPr>
              <p:spPr bwMode="gray">
                <a:xfrm>
                  <a:off x="7588031" y="2811143"/>
                  <a:ext cx="460593" cy="232397"/>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Rechteck: abgerundete Ecken 118">
                  <a:extLst>
                    <a:ext uri="{FF2B5EF4-FFF2-40B4-BE49-F238E27FC236}">
                      <a16:creationId xmlns:a16="http://schemas.microsoft.com/office/drawing/2014/main" id="{C7228E95-FD9C-429E-B7D1-E421DEB740B0}"/>
                    </a:ext>
                  </a:extLst>
                </p:cNvPr>
                <p:cNvSpPr/>
                <p:nvPr/>
              </p:nvSpPr>
              <p:spPr bwMode="gray">
                <a:xfrm>
                  <a:off x="8185315" y="2811143"/>
                  <a:ext cx="460593" cy="232397"/>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Rechteck: abgerundete Ecken 119">
                  <a:extLst>
                    <a:ext uri="{FF2B5EF4-FFF2-40B4-BE49-F238E27FC236}">
                      <a16:creationId xmlns:a16="http://schemas.microsoft.com/office/drawing/2014/main" id="{CCEFD7BD-9379-4B9B-8E59-58C3123AE671}"/>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6" name="Rechteck 115">
                <a:extLst>
                  <a:ext uri="{FF2B5EF4-FFF2-40B4-BE49-F238E27FC236}">
                    <a16:creationId xmlns:a16="http://schemas.microsoft.com/office/drawing/2014/main" id="{83B03A19-D1C2-43D6-B680-E4797F4AB3AB}"/>
                  </a:ext>
                </a:extLst>
              </p:cNvPr>
              <p:cNvSpPr/>
              <p:nvPr/>
            </p:nvSpPr>
            <p:spPr bwMode="gray">
              <a:xfrm>
                <a:off x="4701314" y="57582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Rechteck 113">
                <a:extLst>
                  <a:ext uri="{FF2B5EF4-FFF2-40B4-BE49-F238E27FC236}">
                    <a16:creationId xmlns:a16="http://schemas.microsoft.com/office/drawing/2014/main" id="{1495B698-424D-4816-BC6F-8293691EE471}"/>
                  </a:ext>
                </a:extLst>
              </p:cNvPr>
              <p:cNvSpPr/>
              <p:nvPr/>
            </p:nvSpPr>
            <p:spPr bwMode="gray">
              <a:xfrm>
                <a:off x="3284209" y="57582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Rechteck 111">
                <a:extLst>
                  <a:ext uri="{FF2B5EF4-FFF2-40B4-BE49-F238E27FC236}">
                    <a16:creationId xmlns:a16="http://schemas.microsoft.com/office/drawing/2014/main" id="{CAD833C5-30F5-4CFE-AEC7-8ED37B583048}"/>
                  </a:ext>
                </a:extLst>
              </p:cNvPr>
              <p:cNvSpPr/>
              <p:nvPr/>
            </p:nvSpPr>
            <p:spPr bwMode="gray">
              <a:xfrm>
                <a:off x="3992761" y="57582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5" name="Gruppieren 104">
                <a:extLst>
                  <a:ext uri="{FF2B5EF4-FFF2-40B4-BE49-F238E27FC236}">
                    <a16:creationId xmlns:a16="http://schemas.microsoft.com/office/drawing/2014/main" id="{E096FDD2-19F2-4E73-B0D3-63C327534F4C}"/>
                  </a:ext>
                </a:extLst>
              </p:cNvPr>
              <p:cNvGrpSpPr/>
              <p:nvPr/>
            </p:nvGrpSpPr>
            <p:grpSpPr>
              <a:xfrm>
                <a:off x="5163557" y="5979462"/>
                <a:ext cx="290166" cy="63745"/>
                <a:chOff x="7588031" y="2811143"/>
                <a:chExt cx="1057877" cy="232397"/>
              </a:xfrm>
            </p:grpSpPr>
            <p:sp>
              <p:nvSpPr>
                <p:cNvPr id="109" name="Rechteck: abgerundete Ecken 108">
                  <a:extLst>
                    <a:ext uri="{FF2B5EF4-FFF2-40B4-BE49-F238E27FC236}">
                      <a16:creationId xmlns:a16="http://schemas.microsoft.com/office/drawing/2014/main" id="{89256010-5C77-43B3-8449-C495FF83B12B}"/>
                    </a:ext>
                  </a:extLst>
                </p:cNvPr>
                <p:cNvSpPr/>
                <p:nvPr/>
              </p:nvSpPr>
              <p:spPr bwMode="gray">
                <a:xfrm>
                  <a:off x="7588031" y="2811143"/>
                  <a:ext cx="460593" cy="232397"/>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Rechteck: abgerundete Ecken 109">
                  <a:extLst>
                    <a:ext uri="{FF2B5EF4-FFF2-40B4-BE49-F238E27FC236}">
                      <a16:creationId xmlns:a16="http://schemas.microsoft.com/office/drawing/2014/main" id="{974F14EF-89F4-4F5D-878B-4A0FE717DF7B}"/>
                    </a:ext>
                  </a:extLst>
                </p:cNvPr>
                <p:cNvSpPr/>
                <p:nvPr/>
              </p:nvSpPr>
              <p:spPr bwMode="gray">
                <a:xfrm>
                  <a:off x="8185315" y="2811143"/>
                  <a:ext cx="460593" cy="232397"/>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abgerundete Ecken 110">
                  <a:extLst>
                    <a:ext uri="{FF2B5EF4-FFF2-40B4-BE49-F238E27FC236}">
                      <a16:creationId xmlns:a16="http://schemas.microsoft.com/office/drawing/2014/main" id="{D66F7FBE-4443-4FF6-9A42-A7F0D63E36E1}"/>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7" name="Rechteck 106">
                <a:extLst>
                  <a:ext uri="{FF2B5EF4-FFF2-40B4-BE49-F238E27FC236}">
                    <a16:creationId xmlns:a16="http://schemas.microsoft.com/office/drawing/2014/main" id="{4E252CD6-CA3F-43D6-95CA-D99636911FAA}"/>
                  </a:ext>
                </a:extLst>
              </p:cNvPr>
              <p:cNvSpPr/>
              <p:nvPr/>
            </p:nvSpPr>
            <p:spPr bwMode="gray">
              <a:xfrm>
                <a:off x="5409866" y="57582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4" name="Gruppieren 123">
              <a:extLst>
                <a:ext uri="{FF2B5EF4-FFF2-40B4-BE49-F238E27FC236}">
                  <a16:creationId xmlns:a16="http://schemas.microsoft.com/office/drawing/2014/main" id="{1DF551EC-C14A-455D-92D5-742CA67AA611}"/>
                </a:ext>
              </a:extLst>
            </p:cNvPr>
            <p:cNvGrpSpPr/>
            <p:nvPr/>
          </p:nvGrpSpPr>
          <p:grpSpPr>
            <a:xfrm>
              <a:off x="4308818" y="5061835"/>
              <a:ext cx="1291091" cy="422068"/>
              <a:chOff x="4312628" y="5061835"/>
              <a:chExt cx="1291091" cy="422068"/>
            </a:xfrm>
          </p:grpSpPr>
          <p:sp>
            <p:nvSpPr>
              <p:cNvPr id="129" name="Rechteck 128">
                <a:extLst>
                  <a:ext uri="{FF2B5EF4-FFF2-40B4-BE49-F238E27FC236}">
                    <a16:creationId xmlns:a16="http://schemas.microsoft.com/office/drawing/2014/main" id="{2295A688-7AAA-4C6C-BA60-6BF3E06D2026}"/>
                  </a:ext>
                </a:extLst>
              </p:cNvPr>
              <p:cNvSpPr/>
              <p:nvPr/>
            </p:nvSpPr>
            <p:spPr bwMode="gray">
              <a:xfrm>
                <a:off x="5181651" y="5061835"/>
                <a:ext cx="422068" cy="4220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hteck 126">
                <a:extLst>
                  <a:ext uri="{FF2B5EF4-FFF2-40B4-BE49-F238E27FC236}">
                    <a16:creationId xmlns:a16="http://schemas.microsoft.com/office/drawing/2014/main" id="{672E4B1A-4643-472E-964D-2A57A3B4379A}"/>
                  </a:ext>
                </a:extLst>
              </p:cNvPr>
              <p:cNvSpPr/>
              <p:nvPr/>
            </p:nvSpPr>
            <p:spPr bwMode="gray">
              <a:xfrm>
                <a:off x="4312628" y="5061835"/>
                <a:ext cx="422068" cy="4220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1" name="Gruppieren 130">
              <a:extLst>
                <a:ext uri="{FF2B5EF4-FFF2-40B4-BE49-F238E27FC236}">
                  <a16:creationId xmlns:a16="http://schemas.microsoft.com/office/drawing/2014/main" id="{711BE411-C19E-4337-A463-C5838ADF9E77}"/>
                </a:ext>
              </a:extLst>
            </p:cNvPr>
            <p:cNvGrpSpPr/>
            <p:nvPr/>
          </p:nvGrpSpPr>
          <p:grpSpPr>
            <a:xfrm>
              <a:off x="5000392" y="4486154"/>
              <a:ext cx="776965" cy="299584"/>
              <a:chOff x="4948039" y="4486154"/>
              <a:chExt cx="776965" cy="299584"/>
            </a:xfrm>
          </p:grpSpPr>
          <p:sp>
            <p:nvSpPr>
              <p:cNvPr id="136" name="Rechteck 135">
                <a:extLst>
                  <a:ext uri="{FF2B5EF4-FFF2-40B4-BE49-F238E27FC236}">
                    <a16:creationId xmlns:a16="http://schemas.microsoft.com/office/drawing/2014/main" id="{B0D2C60F-96E7-4B71-A364-22CD9DE35660}"/>
                  </a:ext>
                </a:extLst>
              </p:cNvPr>
              <p:cNvSpPr/>
              <p:nvPr/>
            </p:nvSpPr>
            <p:spPr bwMode="gray">
              <a:xfrm>
                <a:off x="4948039" y="4486154"/>
                <a:ext cx="299584" cy="299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Rechteck 133">
                <a:extLst>
                  <a:ext uri="{FF2B5EF4-FFF2-40B4-BE49-F238E27FC236}">
                    <a16:creationId xmlns:a16="http://schemas.microsoft.com/office/drawing/2014/main" id="{34680E7E-6D17-44DE-84AD-5502065B5E45}"/>
                  </a:ext>
                </a:extLst>
              </p:cNvPr>
              <p:cNvSpPr/>
              <p:nvPr/>
            </p:nvSpPr>
            <p:spPr bwMode="gray">
              <a:xfrm>
                <a:off x="5425420" y="4486154"/>
                <a:ext cx="299584" cy="299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8" name="Gruppieren 137">
              <a:extLst>
                <a:ext uri="{FF2B5EF4-FFF2-40B4-BE49-F238E27FC236}">
                  <a16:creationId xmlns:a16="http://schemas.microsoft.com/office/drawing/2014/main" id="{8AF8F626-FDA1-4FB0-A0F3-7CD5C5BAFFC6}"/>
                </a:ext>
              </a:extLst>
            </p:cNvPr>
            <p:cNvGrpSpPr/>
            <p:nvPr/>
          </p:nvGrpSpPr>
          <p:grpSpPr>
            <a:xfrm>
              <a:off x="4150295" y="4486154"/>
              <a:ext cx="776965" cy="299584"/>
              <a:chOff x="4948039" y="4486154"/>
              <a:chExt cx="776965" cy="299584"/>
            </a:xfrm>
          </p:grpSpPr>
          <p:sp>
            <p:nvSpPr>
              <p:cNvPr id="143" name="Rechteck 142">
                <a:extLst>
                  <a:ext uri="{FF2B5EF4-FFF2-40B4-BE49-F238E27FC236}">
                    <a16:creationId xmlns:a16="http://schemas.microsoft.com/office/drawing/2014/main" id="{45E79193-5565-46F1-A4A5-950ADCD7B4D6}"/>
                  </a:ext>
                </a:extLst>
              </p:cNvPr>
              <p:cNvSpPr/>
              <p:nvPr/>
            </p:nvSpPr>
            <p:spPr bwMode="gray">
              <a:xfrm>
                <a:off x="4948039" y="4486154"/>
                <a:ext cx="299584" cy="299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Rechteck 140">
                <a:extLst>
                  <a:ext uri="{FF2B5EF4-FFF2-40B4-BE49-F238E27FC236}">
                    <a16:creationId xmlns:a16="http://schemas.microsoft.com/office/drawing/2014/main" id="{5E7FAF81-BE67-4262-BC61-AAB938DFC01A}"/>
                  </a:ext>
                </a:extLst>
              </p:cNvPr>
              <p:cNvSpPr/>
              <p:nvPr/>
            </p:nvSpPr>
            <p:spPr bwMode="gray">
              <a:xfrm>
                <a:off x="5425420" y="4486154"/>
                <a:ext cx="299584" cy="299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45" name="Gerader Verbinder 144">
              <a:extLst>
                <a:ext uri="{FF2B5EF4-FFF2-40B4-BE49-F238E27FC236}">
                  <a16:creationId xmlns:a16="http://schemas.microsoft.com/office/drawing/2014/main" id="{B96EAE69-442A-4B3E-A730-A7475B0AA1DC}"/>
                </a:ext>
              </a:extLst>
            </p:cNvPr>
            <p:cNvCxnSpPr>
              <a:stCxn id="116" idx="0"/>
              <a:endCxn id="127" idx="2"/>
            </p:cNvCxnSpPr>
            <p:nvPr/>
          </p:nvCxnSpPr>
          <p:spPr>
            <a:xfrm flipH="1" flipV="1">
              <a:off x="4519852" y="5483903"/>
              <a:ext cx="434512" cy="2743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B11DDC69-39D1-42C6-9425-B3C6FA5B19D1}"/>
                </a:ext>
              </a:extLst>
            </p:cNvPr>
            <p:cNvCxnSpPr>
              <a:cxnSpLocks/>
              <a:stCxn id="116" idx="0"/>
              <a:endCxn id="129" idx="2"/>
            </p:cNvCxnSpPr>
            <p:nvPr/>
          </p:nvCxnSpPr>
          <p:spPr>
            <a:xfrm flipV="1">
              <a:off x="4954364" y="5483903"/>
              <a:ext cx="434511" cy="2743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62873033-DAFE-44A2-B831-437A86FF1DFE}"/>
                </a:ext>
              </a:extLst>
            </p:cNvPr>
            <p:cNvCxnSpPr>
              <a:cxnSpLocks/>
              <a:stCxn id="129" idx="0"/>
              <a:endCxn id="134" idx="2"/>
            </p:cNvCxnSpPr>
            <p:nvPr/>
          </p:nvCxnSpPr>
          <p:spPr>
            <a:xfrm flipV="1">
              <a:off x="5388875" y="4785738"/>
              <a:ext cx="238690" cy="2760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810AF0C6-F26A-4473-85F0-FCA43E785F47}"/>
                </a:ext>
              </a:extLst>
            </p:cNvPr>
            <p:cNvCxnSpPr>
              <a:cxnSpLocks/>
              <a:stCxn id="129" idx="0"/>
              <a:endCxn id="136" idx="2"/>
            </p:cNvCxnSpPr>
            <p:nvPr/>
          </p:nvCxnSpPr>
          <p:spPr>
            <a:xfrm flipH="1" flipV="1">
              <a:off x="5150184" y="4785738"/>
              <a:ext cx="238691" cy="2760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1E4CEE61-3CA2-4864-8EDB-CC303739C8EF}"/>
                </a:ext>
              </a:extLst>
            </p:cNvPr>
            <p:cNvCxnSpPr>
              <a:cxnSpLocks/>
              <a:stCxn id="127" idx="0"/>
              <a:endCxn id="143" idx="2"/>
            </p:cNvCxnSpPr>
            <p:nvPr/>
          </p:nvCxnSpPr>
          <p:spPr>
            <a:xfrm flipH="1" flipV="1">
              <a:off x="4300087" y="4785738"/>
              <a:ext cx="219765" cy="2760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7984701B-EFD8-4EE8-BEF6-1811AC479EDA}"/>
                </a:ext>
              </a:extLst>
            </p:cNvPr>
            <p:cNvCxnSpPr>
              <a:cxnSpLocks/>
              <a:stCxn id="127" idx="0"/>
              <a:endCxn id="141" idx="2"/>
            </p:cNvCxnSpPr>
            <p:nvPr/>
          </p:nvCxnSpPr>
          <p:spPr>
            <a:xfrm flipV="1">
              <a:off x="4519852" y="4785738"/>
              <a:ext cx="257616" cy="2760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6" name="Freeform 55">
            <a:extLst>
              <a:ext uri="{FF2B5EF4-FFF2-40B4-BE49-F238E27FC236}">
                <a16:creationId xmlns:a16="http://schemas.microsoft.com/office/drawing/2014/main" id="{44536D44-2798-4E19-B5AB-3273A46A5F1B}"/>
              </a:ext>
            </a:extLst>
          </p:cNvPr>
          <p:cNvSpPr>
            <a:spLocks noEditPoints="1"/>
          </p:cNvSpPr>
          <p:nvPr/>
        </p:nvSpPr>
        <p:spPr bwMode="auto">
          <a:xfrm>
            <a:off x="621579" y="3816445"/>
            <a:ext cx="339783" cy="428532"/>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grpSp>
        <p:nvGrpSpPr>
          <p:cNvPr id="200" name="Gruppieren 199">
            <a:extLst>
              <a:ext uri="{FF2B5EF4-FFF2-40B4-BE49-F238E27FC236}">
                <a16:creationId xmlns:a16="http://schemas.microsoft.com/office/drawing/2014/main" id="{274273C4-132B-43FD-A4E6-969547D8B4E9}"/>
              </a:ext>
            </a:extLst>
          </p:cNvPr>
          <p:cNvGrpSpPr/>
          <p:nvPr/>
        </p:nvGrpSpPr>
        <p:grpSpPr>
          <a:xfrm>
            <a:off x="11249072" y="3757809"/>
            <a:ext cx="365953" cy="545803"/>
            <a:chOff x="635706" y="2287041"/>
            <a:chExt cx="365953" cy="545803"/>
          </a:xfrm>
        </p:grpSpPr>
        <p:sp>
          <p:nvSpPr>
            <p:cNvPr id="183" name="Freihandform: Form 182">
              <a:extLst>
                <a:ext uri="{FF2B5EF4-FFF2-40B4-BE49-F238E27FC236}">
                  <a16:creationId xmlns:a16="http://schemas.microsoft.com/office/drawing/2014/main" id="{415E4C1B-A974-44C7-91D6-5E1050D80A60}"/>
                </a:ext>
              </a:extLst>
            </p:cNvPr>
            <p:cNvSpPr/>
            <p:nvPr/>
          </p:nvSpPr>
          <p:spPr bwMode="gray">
            <a:xfrm>
              <a:off x="635706" y="2287041"/>
              <a:ext cx="365953" cy="498830"/>
            </a:xfrm>
            <a:custGeom>
              <a:avLst/>
              <a:gdLst>
                <a:gd name="connsiteX0" fmla="*/ 0 w 365953"/>
                <a:gd name="connsiteY0" fmla="*/ 0 h 498830"/>
                <a:gd name="connsiteX1" fmla="*/ 242854 w 365953"/>
                <a:gd name="connsiteY1" fmla="*/ 0 h 498830"/>
                <a:gd name="connsiteX2" fmla="*/ 365952 w 365953"/>
                <a:gd name="connsiteY2" fmla="*/ 123098 h 498830"/>
                <a:gd name="connsiteX3" fmla="*/ 365952 w 365953"/>
                <a:gd name="connsiteY3" fmla="*/ 0 h 498830"/>
                <a:gd name="connsiteX4" fmla="*/ 365953 w 365953"/>
                <a:gd name="connsiteY4" fmla="*/ 0 h 498830"/>
                <a:gd name="connsiteX5" fmla="*/ 365953 w 365953"/>
                <a:gd name="connsiteY5" fmla="*/ 498830 h 498830"/>
                <a:gd name="connsiteX6" fmla="*/ 0 w 365953"/>
                <a:gd name="connsiteY6" fmla="*/ 498830 h 49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953" h="498830">
                  <a:moveTo>
                    <a:pt x="0" y="0"/>
                  </a:moveTo>
                  <a:lnTo>
                    <a:pt x="242854" y="0"/>
                  </a:lnTo>
                  <a:lnTo>
                    <a:pt x="365952" y="123098"/>
                  </a:lnTo>
                  <a:lnTo>
                    <a:pt x="365952" y="0"/>
                  </a:lnTo>
                  <a:lnTo>
                    <a:pt x="365953" y="0"/>
                  </a:lnTo>
                  <a:lnTo>
                    <a:pt x="365953" y="498830"/>
                  </a:lnTo>
                  <a:lnTo>
                    <a:pt x="0" y="49883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1B8CA275-E602-4CD7-84AE-3EDB95DA019D}"/>
                </a:ext>
              </a:extLst>
            </p:cNvPr>
            <p:cNvSpPr/>
            <p:nvPr/>
          </p:nvSpPr>
          <p:spPr bwMode="gray">
            <a:xfrm>
              <a:off x="658506" y="2469173"/>
              <a:ext cx="321751" cy="276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3" name="Gruppieren 192">
              <a:extLst>
                <a:ext uri="{FF2B5EF4-FFF2-40B4-BE49-F238E27FC236}">
                  <a16:creationId xmlns:a16="http://schemas.microsoft.com/office/drawing/2014/main" id="{952B9FBB-1E4B-4B1E-BE47-2D91F1BFC42E}"/>
                </a:ext>
              </a:extLst>
            </p:cNvPr>
            <p:cNvGrpSpPr/>
            <p:nvPr/>
          </p:nvGrpSpPr>
          <p:grpSpPr>
            <a:xfrm>
              <a:off x="656259" y="2316338"/>
              <a:ext cx="326245" cy="447113"/>
              <a:chOff x="656259" y="2316338"/>
              <a:chExt cx="326245" cy="447113"/>
            </a:xfrm>
          </p:grpSpPr>
          <p:sp>
            <p:nvSpPr>
              <p:cNvPr id="185" name="Freeform 30">
                <a:extLst>
                  <a:ext uri="{FF2B5EF4-FFF2-40B4-BE49-F238E27FC236}">
                    <a16:creationId xmlns:a16="http://schemas.microsoft.com/office/drawing/2014/main" id="{03A3BE66-CF0A-4C68-9636-EC62FF698F12}"/>
                  </a:ext>
                </a:extLst>
              </p:cNvPr>
              <p:cNvSpPr>
                <a:spLocks/>
              </p:cNvSpPr>
              <p:nvPr/>
            </p:nvSpPr>
            <p:spPr bwMode="auto">
              <a:xfrm>
                <a:off x="873428" y="2325182"/>
                <a:ext cx="103180" cy="98267"/>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8" name="Freeform 31">
                <a:extLst>
                  <a:ext uri="{FF2B5EF4-FFF2-40B4-BE49-F238E27FC236}">
                    <a16:creationId xmlns:a16="http://schemas.microsoft.com/office/drawing/2014/main" id="{3D16EAD3-FB54-4EC2-ACA2-473577464726}"/>
                  </a:ext>
                </a:extLst>
              </p:cNvPr>
              <p:cNvSpPr>
                <a:spLocks noEditPoints="1"/>
              </p:cNvSpPr>
              <p:nvPr/>
            </p:nvSpPr>
            <p:spPr bwMode="auto">
              <a:xfrm>
                <a:off x="656259" y="2316338"/>
                <a:ext cx="326245" cy="447113"/>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9" name="Group 34">
              <a:extLst>
                <a:ext uri="{FF2B5EF4-FFF2-40B4-BE49-F238E27FC236}">
                  <a16:creationId xmlns:a16="http://schemas.microsoft.com/office/drawing/2014/main" id="{098349A1-9FDC-41C0-B01B-26FCC6044ED9}"/>
                </a:ext>
              </a:extLst>
            </p:cNvPr>
            <p:cNvGrpSpPr>
              <a:grpSpLocks noChangeAspect="1"/>
            </p:cNvGrpSpPr>
            <p:nvPr/>
          </p:nvGrpSpPr>
          <p:grpSpPr bwMode="auto">
            <a:xfrm>
              <a:off x="697081" y="2415792"/>
              <a:ext cx="244600" cy="247330"/>
              <a:chOff x="803" y="803"/>
              <a:chExt cx="448" cy="453"/>
            </a:xfrm>
            <a:solidFill>
              <a:schemeClr val="bg1"/>
            </a:solidFill>
          </p:grpSpPr>
          <p:sp>
            <p:nvSpPr>
              <p:cNvPr id="190" name="Freeform 35">
                <a:extLst>
                  <a:ext uri="{FF2B5EF4-FFF2-40B4-BE49-F238E27FC236}">
                    <a16:creationId xmlns:a16="http://schemas.microsoft.com/office/drawing/2014/main" id="{3FDA10EB-5101-4D0A-8F79-B9A9D1A59D68}"/>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solidFill>
                <a:schemeClr val="accent1">
                  <a:lumMod val="20000"/>
                  <a:lumOff val="80000"/>
                </a:schemeClr>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36">
                <a:extLst>
                  <a:ext uri="{FF2B5EF4-FFF2-40B4-BE49-F238E27FC236}">
                    <a16:creationId xmlns:a16="http://schemas.microsoft.com/office/drawing/2014/main" id="{8527D38D-D2F5-41C7-8CA9-7710814AAF79}"/>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solidFill>
                <a:schemeClr val="accent1">
                  <a:lumMod val="20000"/>
                  <a:lumOff val="80000"/>
                </a:schemeClr>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2" name="Freeform 37">
                <a:extLst>
                  <a:ext uri="{FF2B5EF4-FFF2-40B4-BE49-F238E27FC236}">
                    <a16:creationId xmlns:a16="http://schemas.microsoft.com/office/drawing/2014/main" id="{AE6816F6-3F3B-4D39-B319-7DF713BFDD82}"/>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solidFill>
                <a:schemeClr val="accent1">
                  <a:lumMod val="20000"/>
                  <a:lumOff val="80000"/>
                </a:schemeClr>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9" name="Group 58">
              <a:extLst>
                <a:ext uri="{FF2B5EF4-FFF2-40B4-BE49-F238E27FC236}">
                  <a16:creationId xmlns:a16="http://schemas.microsoft.com/office/drawing/2014/main" id="{63F2B7A6-C771-4685-9C56-C510DE3EA887}"/>
                </a:ext>
              </a:extLst>
            </p:cNvPr>
            <p:cNvGrpSpPr>
              <a:grpSpLocks noChangeAspect="1"/>
            </p:cNvGrpSpPr>
            <p:nvPr/>
          </p:nvGrpSpPr>
          <p:grpSpPr bwMode="auto">
            <a:xfrm>
              <a:off x="845927" y="2655944"/>
              <a:ext cx="123992" cy="176900"/>
              <a:chOff x="802" y="801"/>
              <a:chExt cx="307" cy="438"/>
            </a:xfrm>
            <a:solidFill>
              <a:schemeClr val="bg1"/>
            </a:solidFill>
          </p:grpSpPr>
          <p:sp>
            <p:nvSpPr>
              <p:cNvPr id="161" name="Freeform 59">
                <a:extLst>
                  <a:ext uri="{FF2B5EF4-FFF2-40B4-BE49-F238E27FC236}">
                    <a16:creationId xmlns:a16="http://schemas.microsoft.com/office/drawing/2014/main" id="{5C2509EB-34E1-4B82-BFB4-7884B810FB44}"/>
                  </a:ext>
                </a:extLst>
              </p:cNvPr>
              <p:cNvSpPr>
                <a:spLocks/>
              </p:cNvSpPr>
              <p:nvPr/>
            </p:nvSpPr>
            <p:spPr bwMode="auto">
              <a:xfrm>
                <a:off x="825" y="1038"/>
                <a:ext cx="139" cy="201"/>
              </a:xfrm>
              <a:custGeom>
                <a:avLst/>
                <a:gdLst>
                  <a:gd name="T0" fmla="*/ 495 w 1160"/>
                  <a:gd name="T1" fmla="*/ 0 h 1672"/>
                  <a:gd name="T2" fmla="*/ 19 w 1160"/>
                  <a:gd name="T3" fmla="*/ 1409 h 1672"/>
                  <a:gd name="T4" fmla="*/ 77 w 1160"/>
                  <a:gd name="T5" fmla="*/ 1466 h 1672"/>
                  <a:gd name="T6" fmla="*/ 381 w 1160"/>
                  <a:gd name="T7" fmla="*/ 1353 h 1672"/>
                  <a:gd name="T8" fmla="*/ 419 w 1160"/>
                  <a:gd name="T9" fmla="*/ 1372 h 1672"/>
                  <a:gd name="T10" fmla="*/ 609 w 1160"/>
                  <a:gd name="T11" fmla="*/ 1635 h 1672"/>
                  <a:gd name="T12" fmla="*/ 685 w 1160"/>
                  <a:gd name="T13" fmla="*/ 1616 h 1672"/>
                  <a:gd name="T14" fmla="*/ 1160 w 1160"/>
                  <a:gd name="T15" fmla="*/ 226 h 1672"/>
                  <a:gd name="T16" fmla="*/ 495 w 1160"/>
                  <a:gd name="T17"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1672">
                    <a:moveTo>
                      <a:pt x="495" y="0"/>
                    </a:moveTo>
                    <a:cubicBezTo>
                      <a:pt x="191" y="902"/>
                      <a:pt x="19" y="1409"/>
                      <a:pt x="19" y="1409"/>
                    </a:cubicBezTo>
                    <a:cubicBezTo>
                      <a:pt x="0" y="1447"/>
                      <a:pt x="39" y="1485"/>
                      <a:pt x="77" y="1466"/>
                    </a:cubicBezTo>
                    <a:cubicBezTo>
                      <a:pt x="381" y="1353"/>
                      <a:pt x="381" y="1353"/>
                      <a:pt x="381" y="1353"/>
                    </a:cubicBezTo>
                    <a:cubicBezTo>
                      <a:pt x="400" y="1353"/>
                      <a:pt x="419" y="1353"/>
                      <a:pt x="419" y="1372"/>
                    </a:cubicBezTo>
                    <a:cubicBezTo>
                      <a:pt x="609" y="1635"/>
                      <a:pt x="609" y="1635"/>
                      <a:pt x="609" y="1635"/>
                    </a:cubicBezTo>
                    <a:cubicBezTo>
                      <a:pt x="628" y="1672"/>
                      <a:pt x="685" y="1672"/>
                      <a:pt x="685" y="1616"/>
                    </a:cubicBezTo>
                    <a:cubicBezTo>
                      <a:pt x="818" y="1259"/>
                      <a:pt x="1046" y="583"/>
                      <a:pt x="1160" y="226"/>
                    </a:cubicBezTo>
                    <a:lnTo>
                      <a:pt x="495" y="0"/>
                    </a:lnTo>
                    <a:close/>
                  </a:path>
                </a:pathLst>
              </a:custGeom>
              <a:solidFill>
                <a:schemeClr val="accent1">
                  <a:lumMod val="20000"/>
                  <a:lumOff val="80000"/>
                </a:schemeClr>
              </a:solidFill>
              <a:ln w="3175">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Freeform 60">
                <a:extLst>
                  <a:ext uri="{FF2B5EF4-FFF2-40B4-BE49-F238E27FC236}">
                    <a16:creationId xmlns:a16="http://schemas.microsoft.com/office/drawing/2014/main" id="{15B54EF2-961F-46AE-8288-E1C8EF3C10FE}"/>
                  </a:ext>
                </a:extLst>
              </p:cNvPr>
              <p:cNvSpPr>
                <a:spLocks/>
              </p:cNvSpPr>
              <p:nvPr/>
            </p:nvSpPr>
            <p:spPr bwMode="auto">
              <a:xfrm>
                <a:off x="948" y="1038"/>
                <a:ext cx="138" cy="201"/>
              </a:xfrm>
              <a:custGeom>
                <a:avLst/>
                <a:gdLst>
                  <a:gd name="T0" fmla="*/ 657 w 1144"/>
                  <a:gd name="T1" fmla="*/ 0 h 1672"/>
                  <a:gd name="T2" fmla="*/ 1126 w 1144"/>
                  <a:gd name="T3" fmla="*/ 1409 h 1672"/>
                  <a:gd name="T4" fmla="*/ 1069 w 1144"/>
                  <a:gd name="T5" fmla="*/ 1466 h 1672"/>
                  <a:gd name="T6" fmla="*/ 769 w 1144"/>
                  <a:gd name="T7" fmla="*/ 1353 h 1672"/>
                  <a:gd name="T8" fmla="*/ 713 w 1144"/>
                  <a:gd name="T9" fmla="*/ 1372 h 1672"/>
                  <a:gd name="T10" fmla="*/ 544 w 1144"/>
                  <a:gd name="T11" fmla="*/ 1635 h 1672"/>
                  <a:gd name="T12" fmla="*/ 451 w 1144"/>
                  <a:gd name="T13" fmla="*/ 1616 h 1672"/>
                  <a:gd name="T14" fmla="*/ 0 w 1144"/>
                  <a:gd name="T15" fmla="*/ 226 h 1672"/>
                  <a:gd name="T16" fmla="*/ 657 w 1144"/>
                  <a:gd name="T17"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4" h="1672">
                    <a:moveTo>
                      <a:pt x="657" y="0"/>
                    </a:moveTo>
                    <a:cubicBezTo>
                      <a:pt x="957" y="902"/>
                      <a:pt x="1126" y="1409"/>
                      <a:pt x="1126" y="1409"/>
                    </a:cubicBezTo>
                    <a:cubicBezTo>
                      <a:pt x="1144" y="1447"/>
                      <a:pt x="1107" y="1485"/>
                      <a:pt x="1069" y="1466"/>
                    </a:cubicBezTo>
                    <a:cubicBezTo>
                      <a:pt x="769" y="1353"/>
                      <a:pt x="769" y="1353"/>
                      <a:pt x="769" y="1353"/>
                    </a:cubicBezTo>
                    <a:cubicBezTo>
                      <a:pt x="751" y="1353"/>
                      <a:pt x="732" y="1353"/>
                      <a:pt x="713" y="1372"/>
                    </a:cubicBezTo>
                    <a:cubicBezTo>
                      <a:pt x="544" y="1635"/>
                      <a:pt x="544" y="1635"/>
                      <a:pt x="544" y="1635"/>
                    </a:cubicBezTo>
                    <a:cubicBezTo>
                      <a:pt x="526" y="1672"/>
                      <a:pt x="469" y="1672"/>
                      <a:pt x="451" y="1616"/>
                    </a:cubicBezTo>
                    <a:cubicBezTo>
                      <a:pt x="338" y="1259"/>
                      <a:pt x="113" y="583"/>
                      <a:pt x="0" y="226"/>
                    </a:cubicBezTo>
                    <a:lnTo>
                      <a:pt x="657" y="0"/>
                    </a:lnTo>
                    <a:close/>
                  </a:path>
                </a:pathLst>
              </a:custGeom>
              <a:solidFill>
                <a:schemeClr val="accent1">
                  <a:lumMod val="20000"/>
                  <a:lumOff val="80000"/>
                </a:schemeClr>
              </a:solidFill>
              <a:ln w="3175">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61">
                <a:extLst>
                  <a:ext uri="{FF2B5EF4-FFF2-40B4-BE49-F238E27FC236}">
                    <a16:creationId xmlns:a16="http://schemas.microsoft.com/office/drawing/2014/main" id="{10C92783-4831-4B0F-BFB0-5E15F39C7978}"/>
                  </a:ext>
                </a:extLst>
              </p:cNvPr>
              <p:cNvSpPr>
                <a:spLocks noEditPoints="1"/>
              </p:cNvSpPr>
              <p:nvPr/>
            </p:nvSpPr>
            <p:spPr bwMode="auto">
              <a:xfrm>
                <a:off x="802" y="801"/>
                <a:ext cx="307" cy="304"/>
              </a:xfrm>
              <a:custGeom>
                <a:avLst/>
                <a:gdLst>
                  <a:gd name="T0" fmla="*/ 2420 w 2552"/>
                  <a:gd name="T1" fmla="*/ 1105 h 2528"/>
                  <a:gd name="T2" fmla="*/ 2401 w 2552"/>
                  <a:gd name="T3" fmla="*/ 843 h 2528"/>
                  <a:gd name="T4" fmla="*/ 2250 w 2552"/>
                  <a:gd name="T5" fmla="*/ 618 h 2528"/>
                  <a:gd name="T6" fmla="*/ 2118 w 2552"/>
                  <a:gd name="T7" fmla="*/ 394 h 2528"/>
                  <a:gd name="T8" fmla="*/ 1872 w 2552"/>
                  <a:gd name="T9" fmla="*/ 263 h 2528"/>
                  <a:gd name="T10" fmla="*/ 1664 w 2552"/>
                  <a:gd name="T11" fmla="*/ 113 h 2528"/>
                  <a:gd name="T12" fmla="*/ 1380 w 2552"/>
                  <a:gd name="T13" fmla="*/ 94 h 2528"/>
                  <a:gd name="T14" fmla="*/ 1135 w 2552"/>
                  <a:gd name="T15" fmla="*/ 57 h 2528"/>
                  <a:gd name="T16" fmla="*/ 870 w 2552"/>
                  <a:gd name="T17" fmla="*/ 169 h 2528"/>
                  <a:gd name="T18" fmla="*/ 624 w 2552"/>
                  <a:gd name="T19" fmla="*/ 244 h 2528"/>
                  <a:gd name="T20" fmla="*/ 435 w 2552"/>
                  <a:gd name="T21" fmla="*/ 469 h 2528"/>
                  <a:gd name="T22" fmla="*/ 246 w 2552"/>
                  <a:gd name="T23" fmla="*/ 637 h 2528"/>
                  <a:gd name="T24" fmla="*/ 171 w 2552"/>
                  <a:gd name="T25" fmla="*/ 918 h 2528"/>
                  <a:gd name="T26" fmla="*/ 76 w 2552"/>
                  <a:gd name="T27" fmla="*/ 1143 h 2528"/>
                  <a:gd name="T28" fmla="*/ 133 w 2552"/>
                  <a:gd name="T29" fmla="*/ 1424 h 2528"/>
                  <a:gd name="T30" fmla="*/ 133 w 2552"/>
                  <a:gd name="T31" fmla="*/ 1686 h 2528"/>
                  <a:gd name="T32" fmla="*/ 303 w 2552"/>
                  <a:gd name="T33" fmla="*/ 1911 h 2528"/>
                  <a:gd name="T34" fmla="*/ 435 w 2552"/>
                  <a:gd name="T35" fmla="*/ 2135 h 2528"/>
                  <a:gd name="T36" fmla="*/ 681 w 2552"/>
                  <a:gd name="T37" fmla="*/ 2285 h 2528"/>
                  <a:gd name="T38" fmla="*/ 889 w 2552"/>
                  <a:gd name="T39" fmla="*/ 2416 h 2528"/>
                  <a:gd name="T40" fmla="*/ 1172 w 2552"/>
                  <a:gd name="T41" fmla="*/ 2435 h 2528"/>
                  <a:gd name="T42" fmla="*/ 1418 w 2552"/>
                  <a:gd name="T43" fmla="*/ 2472 h 2528"/>
                  <a:gd name="T44" fmla="*/ 1683 w 2552"/>
                  <a:gd name="T45" fmla="*/ 2360 h 2528"/>
                  <a:gd name="T46" fmla="*/ 1929 w 2552"/>
                  <a:gd name="T47" fmla="*/ 2285 h 2528"/>
                  <a:gd name="T48" fmla="*/ 2118 w 2552"/>
                  <a:gd name="T49" fmla="*/ 2060 h 2528"/>
                  <a:gd name="T50" fmla="*/ 2307 w 2552"/>
                  <a:gd name="T51" fmla="*/ 1892 h 2528"/>
                  <a:gd name="T52" fmla="*/ 2382 w 2552"/>
                  <a:gd name="T53" fmla="*/ 1611 h 2528"/>
                  <a:gd name="T54" fmla="*/ 2477 w 2552"/>
                  <a:gd name="T55" fmla="*/ 1386 h 2528"/>
                  <a:gd name="T56" fmla="*/ 1891 w 2552"/>
                  <a:gd name="T57" fmla="*/ 1180 h 2528"/>
                  <a:gd name="T58" fmla="*/ 1702 w 2552"/>
                  <a:gd name="T59" fmla="*/ 1761 h 2528"/>
                  <a:gd name="T60" fmla="*/ 1267 w 2552"/>
                  <a:gd name="T61" fmla="*/ 1648 h 2528"/>
                  <a:gd name="T62" fmla="*/ 851 w 2552"/>
                  <a:gd name="T63" fmla="*/ 1761 h 2528"/>
                  <a:gd name="T64" fmla="*/ 662 w 2552"/>
                  <a:gd name="T65" fmla="*/ 1180 h 2528"/>
                  <a:gd name="T66" fmla="*/ 1078 w 2552"/>
                  <a:gd name="T67" fmla="*/ 1012 h 2528"/>
                  <a:gd name="T68" fmla="*/ 1343 w 2552"/>
                  <a:gd name="T69" fmla="*/ 675 h 2528"/>
                  <a:gd name="T70" fmla="*/ 1834 w 2552"/>
                  <a:gd name="T71" fmla="*/ 103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2" h="2528">
                    <a:moveTo>
                      <a:pt x="2477" y="1143"/>
                    </a:moveTo>
                    <a:cubicBezTo>
                      <a:pt x="2420" y="1105"/>
                      <a:pt x="2420" y="1105"/>
                      <a:pt x="2420" y="1105"/>
                    </a:cubicBezTo>
                    <a:cubicBezTo>
                      <a:pt x="2382" y="1049"/>
                      <a:pt x="2363" y="974"/>
                      <a:pt x="2382" y="899"/>
                    </a:cubicBezTo>
                    <a:cubicBezTo>
                      <a:pt x="2401" y="843"/>
                      <a:pt x="2401" y="843"/>
                      <a:pt x="2401" y="843"/>
                    </a:cubicBezTo>
                    <a:cubicBezTo>
                      <a:pt x="2439" y="750"/>
                      <a:pt x="2401" y="656"/>
                      <a:pt x="2307" y="618"/>
                    </a:cubicBezTo>
                    <a:cubicBezTo>
                      <a:pt x="2250" y="618"/>
                      <a:pt x="2250" y="618"/>
                      <a:pt x="2250" y="618"/>
                    </a:cubicBezTo>
                    <a:cubicBezTo>
                      <a:pt x="2174" y="600"/>
                      <a:pt x="2118" y="525"/>
                      <a:pt x="2118" y="469"/>
                    </a:cubicBezTo>
                    <a:cubicBezTo>
                      <a:pt x="2118" y="394"/>
                      <a:pt x="2118" y="394"/>
                      <a:pt x="2118" y="394"/>
                    </a:cubicBezTo>
                    <a:cubicBezTo>
                      <a:pt x="2118" y="300"/>
                      <a:pt x="2023" y="225"/>
                      <a:pt x="1929" y="244"/>
                    </a:cubicBezTo>
                    <a:cubicBezTo>
                      <a:pt x="1872" y="263"/>
                      <a:pt x="1872" y="263"/>
                      <a:pt x="1872" y="263"/>
                    </a:cubicBezTo>
                    <a:cubicBezTo>
                      <a:pt x="1796" y="263"/>
                      <a:pt x="1721" y="225"/>
                      <a:pt x="1702" y="169"/>
                    </a:cubicBezTo>
                    <a:cubicBezTo>
                      <a:pt x="1664" y="113"/>
                      <a:pt x="1664" y="113"/>
                      <a:pt x="1664" y="113"/>
                    </a:cubicBezTo>
                    <a:cubicBezTo>
                      <a:pt x="1607" y="19"/>
                      <a:pt x="1513" y="0"/>
                      <a:pt x="1418" y="57"/>
                    </a:cubicBezTo>
                    <a:cubicBezTo>
                      <a:pt x="1380" y="94"/>
                      <a:pt x="1380" y="94"/>
                      <a:pt x="1380" y="94"/>
                    </a:cubicBezTo>
                    <a:cubicBezTo>
                      <a:pt x="1324" y="132"/>
                      <a:pt x="1248" y="132"/>
                      <a:pt x="1191" y="94"/>
                    </a:cubicBezTo>
                    <a:cubicBezTo>
                      <a:pt x="1135" y="57"/>
                      <a:pt x="1135" y="57"/>
                      <a:pt x="1135" y="57"/>
                    </a:cubicBezTo>
                    <a:cubicBezTo>
                      <a:pt x="1059" y="0"/>
                      <a:pt x="946" y="19"/>
                      <a:pt x="889" y="113"/>
                    </a:cubicBezTo>
                    <a:cubicBezTo>
                      <a:pt x="870" y="169"/>
                      <a:pt x="870" y="169"/>
                      <a:pt x="870" y="169"/>
                    </a:cubicBezTo>
                    <a:cubicBezTo>
                      <a:pt x="832" y="225"/>
                      <a:pt x="757" y="263"/>
                      <a:pt x="681" y="263"/>
                    </a:cubicBezTo>
                    <a:cubicBezTo>
                      <a:pt x="624" y="244"/>
                      <a:pt x="624" y="244"/>
                      <a:pt x="624" y="244"/>
                    </a:cubicBezTo>
                    <a:cubicBezTo>
                      <a:pt x="530" y="225"/>
                      <a:pt x="435" y="300"/>
                      <a:pt x="435" y="394"/>
                    </a:cubicBezTo>
                    <a:cubicBezTo>
                      <a:pt x="435" y="469"/>
                      <a:pt x="435" y="469"/>
                      <a:pt x="435" y="469"/>
                    </a:cubicBezTo>
                    <a:cubicBezTo>
                      <a:pt x="416" y="525"/>
                      <a:pt x="379" y="600"/>
                      <a:pt x="303" y="618"/>
                    </a:cubicBezTo>
                    <a:cubicBezTo>
                      <a:pt x="246" y="637"/>
                      <a:pt x="246" y="637"/>
                      <a:pt x="246" y="637"/>
                    </a:cubicBezTo>
                    <a:cubicBezTo>
                      <a:pt x="152" y="656"/>
                      <a:pt x="95" y="768"/>
                      <a:pt x="133" y="843"/>
                    </a:cubicBezTo>
                    <a:cubicBezTo>
                      <a:pt x="171" y="918"/>
                      <a:pt x="171" y="918"/>
                      <a:pt x="171" y="918"/>
                    </a:cubicBezTo>
                    <a:cubicBezTo>
                      <a:pt x="190" y="974"/>
                      <a:pt x="171" y="1049"/>
                      <a:pt x="133" y="1105"/>
                    </a:cubicBezTo>
                    <a:cubicBezTo>
                      <a:pt x="76" y="1143"/>
                      <a:pt x="76" y="1143"/>
                      <a:pt x="76" y="1143"/>
                    </a:cubicBezTo>
                    <a:cubicBezTo>
                      <a:pt x="0" y="1199"/>
                      <a:pt x="0" y="1330"/>
                      <a:pt x="76" y="1386"/>
                    </a:cubicBezTo>
                    <a:cubicBezTo>
                      <a:pt x="133" y="1424"/>
                      <a:pt x="133" y="1424"/>
                      <a:pt x="133" y="1424"/>
                    </a:cubicBezTo>
                    <a:cubicBezTo>
                      <a:pt x="171" y="1480"/>
                      <a:pt x="190" y="1555"/>
                      <a:pt x="171" y="1611"/>
                    </a:cubicBezTo>
                    <a:cubicBezTo>
                      <a:pt x="133" y="1686"/>
                      <a:pt x="133" y="1686"/>
                      <a:pt x="133" y="1686"/>
                    </a:cubicBezTo>
                    <a:cubicBezTo>
                      <a:pt x="95" y="1761"/>
                      <a:pt x="152" y="1873"/>
                      <a:pt x="246" y="1911"/>
                    </a:cubicBezTo>
                    <a:cubicBezTo>
                      <a:pt x="303" y="1911"/>
                      <a:pt x="303" y="1911"/>
                      <a:pt x="303" y="1911"/>
                    </a:cubicBezTo>
                    <a:cubicBezTo>
                      <a:pt x="379" y="1929"/>
                      <a:pt x="416" y="2004"/>
                      <a:pt x="435" y="2060"/>
                    </a:cubicBezTo>
                    <a:cubicBezTo>
                      <a:pt x="435" y="2135"/>
                      <a:pt x="435" y="2135"/>
                      <a:pt x="435" y="2135"/>
                    </a:cubicBezTo>
                    <a:cubicBezTo>
                      <a:pt x="435" y="2229"/>
                      <a:pt x="530" y="2304"/>
                      <a:pt x="624" y="2285"/>
                    </a:cubicBezTo>
                    <a:cubicBezTo>
                      <a:pt x="681" y="2285"/>
                      <a:pt x="681" y="2285"/>
                      <a:pt x="681" y="2285"/>
                    </a:cubicBezTo>
                    <a:cubicBezTo>
                      <a:pt x="757" y="2266"/>
                      <a:pt x="813" y="2304"/>
                      <a:pt x="851" y="2360"/>
                    </a:cubicBezTo>
                    <a:cubicBezTo>
                      <a:pt x="889" y="2416"/>
                      <a:pt x="889" y="2416"/>
                      <a:pt x="889" y="2416"/>
                    </a:cubicBezTo>
                    <a:cubicBezTo>
                      <a:pt x="927" y="2510"/>
                      <a:pt x="1040" y="2528"/>
                      <a:pt x="1116" y="2472"/>
                    </a:cubicBezTo>
                    <a:cubicBezTo>
                      <a:pt x="1172" y="2435"/>
                      <a:pt x="1172" y="2435"/>
                      <a:pt x="1172" y="2435"/>
                    </a:cubicBezTo>
                    <a:cubicBezTo>
                      <a:pt x="1229" y="2397"/>
                      <a:pt x="1305" y="2397"/>
                      <a:pt x="1362" y="2435"/>
                    </a:cubicBezTo>
                    <a:cubicBezTo>
                      <a:pt x="1418" y="2472"/>
                      <a:pt x="1418" y="2472"/>
                      <a:pt x="1418" y="2472"/>
                    </a:cubicBezTo>
                    <a:cubicBezTo>
                      <a:pt x="1494" y="2528"/>
                      <a:pt x="1607" y="2510"/>
                      <a:pt x="1664" y="2416"/>
                    </a:cubicBezTo>
                    <a:cubicBezTo>
                      <a:pt x="1683" y="2360"/>
                      <a:pt x="1683" y="2360"/>
                      <a:pt x="1683" y="2360"/>
                    </a:cubicBezTo>
                    <a:cubicBezTo>
                      <a:pt x="1721" y="2304"/>
                      <a:pt x="1796" y="2266"/>
                      <a:pt x="1853" y="2266"/>
                    </a:cubicBezTo>
                    <a:cubicBezTo>
                      <a:pt x="1929" y="2285"/>
                      <a:pt x="1929" y="2285"/>
                      <a:pt x="1929" y="2285"/>
                    </a:cubicBezTo>
                    <a:cubicBezTo>
                      <a:pt x="2023" y="2304"/>
                      <a:pt x="2118" y="2229"/>
                      <a:pt x="2118" y="2135"/>
                    </a:cubicBezTo>
                    <a:cubicBezTo>
                      <a:pt x="2118" y="2060"/>
                      <a:pt x="2118" y="2060"/>
                      <a:pt x="2118" y="2060"/>
                    </a:cubicBezTo>
                    <a:cubicBezTo>
                      <a:pt x="2118" y="2004"/>
                      <a:pt x="2174" y="1929"/>
                      <a:pt x="2231" y="1911"/>
                    </a:cubicBezTo>
                    <a:cubicBezTo>
                      <a:pt x="2307" y="1892"/>
                      <a:pt x="2307" y="1892"/>
                      <a:pt x="2307" y="1892"/>
                    </a:cubicBezTo>
                    <a:cubicBezTo>
                      <a:pt x="2401" y="1873"/>
                      <a:pt x="2439" y="1761"/>
                      <a:pt x="2401" y="1667"/>
                    </a:cubicBezTo>
                    <a:cubicBezTo>
                      <a:pt x="2382" y="1611"/>
                      <a:pt x="2382" y="1611"/>
                      <a:pt x="2382" y="1611"/>
                    </a:cubicBezTo>
                    <a:cubicBezTo>
                      <a:pt x="2363" y="1555"/>
                      <a:pt x="2382" y="1480"/>
                      <a:pt x="2420" y="1424"/>
                    </a:cubicBezTo>
                    <a:cubicBezTo>
                      <a:pt x="2477" y="1386"/>
                      <a:pt x="2477" y="1386"/>
                      <a:pt x="2477" y="1386"/>
                    </a:cubicBezTo>
                    <a:cubicBezTo>
                      <a:pt x="2552" y="1311"/>
                      <a:pt x="2552" y="1199"/>
                      <a:pt x="2477" y="1143"/>
                    </a:cubicBezTo>
                    <a:close/>
                    <a:moveTo>
                      <a:pt x="1891" y="1180"/>
                    </a:moveTo>
                    <a:cubicBezTo>
                      <a:pt x="1607" y="1405"/>
                      <a:pt x="1607" y="1405"/>
                      <a:pt x="1607" y="1405"/>
                    </a:cubicBezTo>
                    <a:cubicBezTo>
                      <a:pt x="1702" y="1761"/>
                      <a:pt x="1702" y="1761"/>
                      <a:pt x="1702" y="1761"/>
                    </a:cubicBezTo>
                    <a:cubicBezTo>
                      <a:pt x="1702" y="1817"/>
                      <a:pt x="1645" y="1873"/>
                      <a:pt x="1588" y="1836"/>
                    </a:cubicBezTo>
                    <a:cubicBezTo>
                      <a:pt x="1267" y="1648"/>
                      <a:pt x="1267" y="1648"/>
                      <a:pt x="1267" y="1648"/>
                    </a:cubicBezTo>
                    <a:cubicBezTo>
                      <a:pt x="965" y="1836"/>
                      <a:pt x="965" y="1836"/>
                      <a:pt x="965" y="1836"/>
                    </a:cubicBezTo>
                    <a:cubicBezTo>
                      <a:pt x="908" y="1873"/>
                      <a:pt x="832" y="1817"/>
                      <a:pt x="851" y="1761"/>
                    </a:cubicBezTo>
                    <a:cubicBezTo>
                      <a:pt x="946" y="1405"/>
                      <a:pt x="946" y="1405"/>
                      <a:pt x="946" y="1405"/>
                    </a:cubicBezTo>
                    <a:cubicBezTo>
                      <a:pt x="662" y="1180"/>
                      <a:pt x="662" y="1180"/>
                      <a:pt x="662" y="1180"/>
                    </a:cubicBezTo>
                    <a:cubicBezTo>
                      <a:pt x="624" y="1124"/>
                      <a:pt x="643" y="1049"/>
                      <a:pt x="719" y="1030"/>
                    </a:cubicBezTo>
                    <a:cubicBezTo>
                      <a:pt x="1078" y="1012"/>
                      <a:pt x="1078" y="1012"/>
                      <a:pt x="1078" y="1012"/>
                    </a:cubicBezTo>
                    <a:cubicBezTo>
                      <a:pt x="1210" y="675"/>
                      <a:pt x="1210" y="675"/>
                      <a:pt x="1210" y="675"/>
                    </a:cubicBezTo>
                    <a:cubicBezTo>
                      <a:pt x="1229" y="618"/>
                      <a:pt x="1324" y="618"/>
                      <a:pt x="1343" y="675"/>
                    </a:cubicBezTo>
                    <a:cubicBezTo>
                      <a:pt x="1475" y="1012"/>
                      <a:pt x="1475" y="1012"/>
                      <a:pt x="1475" y="1012"/>
                    </a:cubicBezTo>
                    <a:cubicBezTo>
                      <a:pt x="1834" y="1030"/>
                      <a:pt x="1834" y="1030"/>
                      <a:pt x="1834" y="1030"/>
                    </a:cubicBezTo>
                    <a:cubicBezTo>
                      <a:pt x="1910" y="1049"/>
                      <a:pt x="1929" y="1124"/>
                      <a:pt x="1891" y="1180"/>
                    </a:cubicBezTo>
                    <a:close/>
                  </a:path>
                </a:pathLst>
              </a:custGeom>
              <a:solidFill>
                <a:schemeClr val="accent1">
                  <a:lumMod val="20000"/>
                  <a:lumOff val="80000"/>
                </a:schemeClr>
              </a:solidFill>
              <a:ln w="3175">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03" name="Fußzeilenplatzhalter 2">
            <a:extLst>
              <a:ext uri="{FF2B5EF4-FFF2-40B4-BE49-F238E27FC236}">
                <a16:creationId xmlns:a16="http://schemas.microsoft.com/office/drawing/2014/main" id="{F6B0E19D-2B87-4C86-91B6-333CA4CE5DFC}"/>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80938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7773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341"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KPIs: Tezos in numbers…</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21</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7671DE6B-984B-4C94-B03E-8357F48124B6}"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grpSp>
        <p:nvGrpSpPr>
          <p:cNvPr id="31" name="Gruppieren 30">
            <a:extLst>
              <a:ext uri="{FF2B5EF4-FFF2-40B4-BE49-F238E27FC236}">
                <a16:creationId xmlns:a16="http://schemas.microsoft.com/office/drawing/2014/main" id="{102A28F5-141A-4276-8229-D91B0BFBDC19}"/>
              </a:ext>
            </a:extLst>
          </p:cNvPr>
          <p:cNvGrpSpPr/>
          <p:nvPr/>
        </p:nvGrpSpPr>
        <p:grpSpPr>
          <a:xfrm>
            <a:off x="6288004" y="3741816"/>
            <a:ext cx="4226092" cy="914400"/>
            <a:chOff x="6288004" y="3741816"/>
            <a:chExt cx="4226092" cy="914400"/>
          </a:xfrm>
        </p:grpSpPr>
        <p:sp>
          <p:nvSpPr>
            <p:cNvPr id="119" name="Textfeld 118">
              <a:extLst>
                <a:ext uri="{FF2B5EF4-FFF2-40B4-BE49-F238E27FC236}">
                  <a16:creationId xmlns:a16="http://schemas.microsoft.com/office/drawing/2014/main" id="{05B62050-0C5C-4B46-A076-7402844C58EC}"/>
                </a:ext>
              </a:extLst>
            </p:cNvPr>
            <p:cNvSpPr txBox="1"/>
            <p:nvPr/>
          </p:nvSpPr>
          <p:spPr>
            <a:xfrm>
              <a:off x="6288004" y="3741816"/>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21" name="Rechteck 120">
              <a:extLst>
                <a:ext uri="{FF2B5EF4-FFF2-40B4-BE49-F238E27FC236}">
                  <a16:creationId xmlns:a16="http://schemas.microsoft.com/office/drawing/2014/main" id="{D798ABCE-4789-4A33-AD51-CF824254CB2E}"/>
                </a:ext>
              </a:extLst>
            </p:cNvPr>
            <p:cNvSpPr/>
            <p:nvPr/>
          </p:nvSpPr>
          <p:spPr>
            <a:xfrm>
              <a:off x="8937959" y="3741816"/>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successful</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amendments</a:t>
              </a:r>
            </a:p>
          </p:txBody>
        </p:sp>
      </p:grpSp>
      <p:grpSp>
        <p:nvGrpSpPr>
          <p:cNvPr id="35" name="Gruppieren 34">
            <a:extLst>
              <a:ext uri="{FF2B5EF4-FFF2-40B4-BE49-F238E27FC236}">
                <a16:creationId xmlns:a16="http://schemas.microsoft.com/office/drawing/2014/main" id="{352607B3-2CDF-453E-AED2-30FC2BF89E90}"/>
              </a:ext>
            </a:extLst>
          </p:cNvPr>
          <p:cNvGrpSpPr/>
          <p:nvPr/>
        </p:nvGrpSpPr>
        <p:grpSpPr>
          <a:xfrm>
            <a:off x="1677904" y="3741816"/>
            <a:ext cx="4226092" cy="914400"/>
            <a:chOff x="1677904" y="3741816"/>
            <a:chExt cx="4226092" cy="914400"/>
          </a:xfrm>
        </p:grpSpPr>
        <p:sp>
          <p:nvSpPr>
            <p:cNvPr id="136" name="Textfeld 135">
              <a:extLst>
                <a:ext uri="{FF2B5EF4-FFF2-40B4-BE49-F238E27FC236}">
                  <a16:creationId xmlns:a16="http://schemas.microsoft.com/office/drawing/2014/main" id="{FE879616-E97A-4CEF-95A6-20FF2A6350CA}"/>
                </a:ext>
              </a:extLst>
            </p:cNvPr>
            <p:cNvSpPr txBox="1"/>
            <p:nvPr/>
          </p:nvSpPr>
          <p:spPr>
            <a:xfrm>
              <a:off x="1677904" y="3741816"/>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&gt; $ 1.2 B</a:t>
              </a:r>
            </a:p>
          </p:txBody>
        </p:sp>
        <p:sp>
          <p:nvSpPr>
            <p:cNvPr id="155" name="Rechteck 154">
              <a:extLst>
                <a:ext uri="{FF2B5EF4-FFF2-40B4-BE49-F238E27FC236}">
                  <a16:creationId xmlns:a16="http://schemas.microsoft.com/office/drawing/2014/main" id="{EADB4EB9-0A7C-418E-A8A8-471E4C04C2FD}"/>
                </a:ext>
              </a:extLst>
            </p:cNvPr>
            <p:cNvSpPr/>
            <p:nvPr/>
          </p:nvSpPr>
          <p:spPr>
            <a:xfrm>
              <a:off x="4327859" y="3741816"/>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capitalization</a:t>
              </a:r>
            </a:p>
          </p:txBody>
        </p:sp>
      </p:grpSp>
      <p:grpSp>
        <p:nvGrpSpPr>
          <p:cNvPr id="29" name="Gruppieren 28">
            <a:extLst>
              <a:ext uri="{FF2B5EF4-FFF2-40B4-BE49-F238E27FC236}">
                <a16:creationId xmlns:a16="http://schemas.microsoft.com/office/drawing/2014/main" id="{D8BCE66B-8F70-4D4E-80AB-F9432B45D6A1}"/>
              </a:ext>
            </a:extLst>
          </p:cNvPr>
          <p:cNvGrpSpPr/>
          <p:nvPr/>
        </p:nvGrpSpPr>
        <p:grpSpPr>
          <a:xfrm>
            <a:off x="6288004" y="1642311"/>
            <a:ext cx="4226092" cy="914400"/>
            <a:chOff x="6288004" y="1642311"/>
            <a:chExt cx="4226092" cy="914400"/>
          </a:xfrm>
        </p:grpSpPr>
        <p:sp>
          <p:nvSpPr>
            <p:cNvPr id="15" name="Textfeld 14">
              <a:extLst>
                <a:ext uri="{FF2B5EF4-FFF2-40B4-BE49-F238E27FC236}">
                  <a16:creationId xmlns:a16="http://schemas.microsoft.com/office/drawing/2014/main" id="{0CB4660A-C7D5-4954-917E-728F2DD6B7FC}"/>
                </a:ext>
              </a:extLst>
            </p:cNvPr>
            <p:cNvSpPr txBox="1"/>
            <p:nvPr/>
          </p:nvSpPr>
          <p:spPr>
            <a:xfrm>
              <a:off x="6288004" y="164231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&gt; 400</a:t>
              </a:r>
            </a:p>
          </p:txBody>
        </p:sp>
        <p:sp>
          <p:nvSpPr>
            <p:cNvPr id="20" name="Rechteck 19">
              <a:extLst>
                <a:ext uri="{FF2B5EF4-FFF2-40B4-BE49-F238E27FC236}">
                  <a16:creationId xmlns:a16="http://schemas.microsoft.com/office/drawing/2014/main" id="{F35B3419-107B-475C-A8E1-173B077DE98F}"/>
                </a:ext>
              </a:extLst>
            </p:cNvPr>
            <p:cNvSpPr/>
            <p:nvPr/>
          </p:nvSpPr>
          <p:spPr>
            <a:xfrm>
              <a:off x="8937959" y="164231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active </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validators</a:t>
              </a:r>
            </a:p>
          </p:txBody>
        </p:sp>
      </p:grpSp>
      <p:grpSp>
        <p:nvGrpSpPr>
          <p:cNvPr id="28" name="Gruppieren 27">
            <a:extLst>
              <a:ext uri="{FF2B5EF4-FFF2-40B4-BE49-F238E27FC236}">
                <a16:creationId xmlns:a16="http://schemas.microsoft.com/office/drawing/2014/main" id="{146BF854-4BF4-4282-AEE6-9CE572B56F3C}"/>
              </a:ext>
            </a:extLst>
          </p:cNvPr>
          <p:cNvGrpSpPr/>
          <p:nvPr/>
        </p:nvGrpSpPr>
        <p:grpSpPr>
          <a:xfrm>
            <a:off x="1677904" y="1639871"/>
            <a:ext cx="4226092" cy="914400"/>
            <a:chOff x="1677904" y="1639871"/>
            <a:chExt cx="4226092" cy="914400"/>
          </a:xfrm>
        </p:grpSpPr>
        <p:sp>
          <p:nvSpPr>
            <p:cNvPr id="173" name="Textfeld 172">
              <a:extLst>
                <a:ext uri="{FF2B5EF4-FFF2-40B4-BE49-F238E27FC236}">
                  <a16:creationId xmlns:a16="http://schemas.microsoft.com/office/drawing/2014/main" id="{75BE430F-1016-4543-9DFC-5830A5FE39BC}"/>
                </a:ext>
              </a:extLst>
            </p:cNvPr>
            <p:cNvSpPr txBox="1"/>
            <p:nvPr/>
          </p:nvSpPr>
          <p:spPr>
            <a:xfrm>
              <a:off x="1677904" y="163987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&gt; 880,000</a:t>
              </a:r>
            </a:p>
          </p:txBody>
        </p:sp>
        <p:sp>
          <p:nvSpPr>
            <p:cNvPr id="174" name="Rechteck 173">
              <a:extLst>
                <a:ext uri="{FF2B5EF4-FFF2-40B4-BE49-F238E27FC236}">
                  <a16:creationId xmlns:a16="http://schemas.microsoft.com/office/drawing/2014/main" id="{1FC3D573-D4F8-4451-B532-AE7994308E0B}"/>
                </a:ext>
              </a:extLst>
            </p:cNvPr>
            <p:cNvSpPr/>
            <p:nvPr/>
          </p:nvSpPr>
          <p:spPr>
            <a:xfrm>
              <a:off x="4327859" y="163987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created </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blocks</a:t>
              </a:r>
            </a:p>
          </p:txBody>
        </p:sp>
      </p:grpSp>
      <p:grpSp>
        <p:nvGrpSpPr>
          <p:cNvPr id="30" name="Gruppieren 29">
            <a:extLst>
              <a:ext uri="{FF2B5EF4-FFF2-40B4-BE49-F238E27FC236}">
                <a16:creationId xmlns:a16="http://schemas.microsoft.com/office/drawing/2014/main" id="{41484D81-7762-4BD2-A23E-1BF3385F7B0B}"/>
              </a:ext>
            </a:extLst>
          </p:cNvPr>
          <p:cNvGrpSpPr/>
          <p:nvPr/>
        </p:nvGrpSpPr>
        <p:grpSpPr>
          <a:xfrm>
            <a:off x="6288004" y="2673256"/>
            <a:ext cx="4226092" cy="914400"/>
            <a:chOff x="6288004" y="2673256"/>
            <a:chExt cx="4226092" cy="914400"/>
          </a:xfrm>
        </p:grpSpPr>
        <p:sp>
          <p:nvSpPr>
            <p:cNvPr id="175" name="Textfeld 174">
              <a:extLst>
                <a:ext uri="{FF2B5EF4-FFF2-40B4-BE49-F238E27FC236}">
                  <a16:creationId xmlns:a16="http://schemas.microsoft.com/office/drawing/2014/main" id="{88BE91A0-10A2-42DB-9CA5-28DD9C01A022}"/>
                </a:ext>
              </a:extLst>
            </p:cNvPr>
            <p:cNvSpPr txBox="1"/>
            <p:nvPr/>
          </p:nvSpPr>
          <p:spPr>
            <a:xfrm>
              <a:off x="6288004" y="2673256"/>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5.5%</a:t>
              </a:r>
            </a:p>
          </p:txBody>
        </p:sp>
        <p:sp>
          <p:nvSpPr>
            <p:cNvPr id="176" name="Rechteck 175">
              <a:extLst>
                <a:ext uri="{FF2B5EF4-FFF2-40B4-BE49-F238E27FC236}">
                  <a16:creationId xmlns:a16="http://schemas.microsoft.com/office/drawing/2014/main" id="{25AAAB16-5E93-41B4-B44D-3A3943CC9FC0}"/>
                </a:ext>
              </a:extLst>
            </p:cNvPr>
            <p:cNvSpPr/>
            <p:nvPr/>
          </p:nvSpPr>
          <p:spPr>
            <a:xfrm>
              <a:off x="8937959" y="2673256"/>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average</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inflation</a:t>
              </a:r>
            </a:p>
          </p:txBody>
        </p:sp>
      </p:grpSp>
      <p:grpSp>
        <p:nvGrpSpPr>
          <p:cNvPr id="36" name="Gruppieren 35">
            <a:extLst>
              <a:ext uri="{FF2B5EF4-FFF2-40B4-BE49-F238E27FC236}">
                <a16:creationId xmlns:a16="http://schemas.microsoft.com/office/drawing/2014/main" id="{A7A3CDB4-468B-46B7-87A9-6DADA2477EC7}"/>
              </a:ext>
            </a:extLst>
          </p:cNvPr>
          <p:cNvGrpSpPr/>
          <p:nvPr/>
        </p:nvGrpSpPr>
        <p:grpSpPr>
          <a:xfrm>
            <a:off x="1677904" y="2710871"/>
            <a:ext cx="4226092" cy="914400"/>
            <a:chOff x="1677904" y="2710871"/>
            <a:chExt cx="4226092" cy="914400"/>
          </a:xfrm>
        </p:grpSpPr>
        <p:sp>
          <p:nvSpPr>
            <p:cNvPr id="177" name="Textfeld 176">
              <a:extLst>
                <a:ext uri="{FF2B5EF4-FFF2-40B4-BE49-F238E27FC236}">
                  <a16:creationId xmlns:a16="http://schemas.microsoft.com/office/drawing/2014/main" id="{5BE5737A-6F75-4ADA-8BD3-6D16FBF4F9A0}"/>
                </a:ext>
              </a:extLst>
            </p:cNvPr>
            <p:cNvSpPr txBox="1"/>
            <p:nvPr/>
          </p:nvSpPr>
          <p:spPr>
            <a:xfrm>
              <a:off x="1677904" y="271087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&gt; 440,000</a:t>
              </a:r>
            </a:p>
          </p:txBody>
        </p:sp>
        <p:sp>
          <p:nvSpPr>
            <p:cNvPr id="178" name="Rechteck 177">
              <a:extLst>
                <a:ext uri="{FF2B5EF4-FFF2-40B4-BE49-F238E27FC236}">
                  <a16:creationId xmlns:a16="http://schemas.microsoft.com/office/drawing/2014/main" id="{BF6D1F9B-08C4-4E15-BE22-74F872DB5DDB}"/>
                </a:ext>
              </a:extLst>
            </p:cNvPr>
            <p:cNvSpPr/>
            <p:nvPr/>
          </p:nvSpPr>
          <p:spPr>
            <a:xfrm>
              <a:off x="4327859" y="271087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funded</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accounts</a:t>
              </a:r>
            </a:p>
          </p:txBody>
        </p:sp>
      </p:grpSp>
      <p:grpSp>
        <p:nvGrpSpPr>
          <p:cNvPr id="33" name="Gruppieren 32">
            <a:extLst>
              <a:ext uri="{FF2B5EF4-FFF2-40B4-BE49-F238E27FC236}">
                <a16:creationId xmlns:a16="http://schemas.microsoft.com/office/drawing/2014/main" id="{7353CDC9-3D2F-4444-95E7-BFA85EFB4422}"/>
              </a:ext>
            </a:extLst>
          </p:cNvPr>
          <p:cNvGrpSpPr/>
          <p:nvPr/>
        </p:nvGrpSpPr>
        <p:grpSpPr>
          <a:xfrm>
            <a:off x="1677904" y="4772760"/>
            <a:ext cx="4226092" cy="914400"/>
            <a:chOff x="1677904" y="4772760"/>
            <a:chExt cx="4226092" cy="914400"/>
          </a:xfrm>
        </p:grpSpPr>
        <p:sp>
          <p:nvSpPr>
            <p:cNvPr id="179" name="Textfeld 178">
              <a:extLst>
                <a:ext uri="{FF2B5EF4-FFF2-40B4-BE49-F238E27FC236}">
                  <a16:creationId xmlns:a16="http://schemas.microsoft.com/office/drawing/2014/main" id="{BE439921-E9DE-4EE6-BBFA-92EFBD28E940}"/>
                </a:ext>
              </a:extLst>
            </p:cNvPr>
            <p:cNvSpPr txBox="1"/>
            <p:nvPr/>
          </p:nvSpPr>
          <p:spPr>
            <a:xfrm>
              <a:off x="1677904" y="4772760"/>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40</a:t>
              </a:r>
            </a:p>
          </p:txBody>
        </p:sp>
        <p:sp>
          <p:nvSpPr>
            <p:cNvPr id="180" name="Rechteck 179">
              <a:extLst>
                <a:ext uri="{FF2B5EF4-FFF2-40B4-BE49-F238E27FC236}">
                  <a16:creationId xmlns:a16="http://schemas.microsoft.com/office/drawing/2014/main" id="{47F234EC-9393-48EA-817E-EF55B53B5738}"/>
                </a:ext>
              </a:extLst>
            </p:cNvPr>
            <p:cNvSpPr/>
            <p:nvPr/>
          </p:nvSpPr>
          <p:spPr>
            <a:xfrm>
              <a:off x="4327859" y="4772760"/>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transactions</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per second</a:t>
              </a:r>
            </a:p>
          </p:txBody>
        </p:sp>
      </p:grpSp>
      <p:grpSp>
        <p:nvGrpSpPr>
          <p:cNvPr id="32" name="Gruppieren 31">
            <a:extLst>
              <a:ext uri="{FF2B5EF4-FFF2-40B4-BE49-F238E27FC236}">
                <a16:creationId xmlns:a16="http://schemas.microsoft.com/office/drawing/2014/main" id="{0BB14D2A-F668-4EFC-A90E-B6E0C32D12C1}"/>
              </a:ext>
            </a:extLst>
          </p:cNvPr>
          <p:cNvGrpSpPr/>
          <p:nvPr/>
        </p:nvGrpSpPr>
        <p:grpSpPr>
          <a:xfrm>
            <a:off x="6288004" y="4772760"/>
            <a:ext cx="4226092" cy="914400"/>
            <a:chOff x="6288004" y="4772760"/>
            <a:chExt cx="4226092" cy="914400"/>
          </a:xfrm>
        </p:grpSpPr>
        <p:sp>
          <p:nvSpPr>
            <p:cNvPr id="181" name="Textfeld 180">
              <a:extLst>
                <a:ext uri="{FF2B5EF4-FFF2-40B4-BE49-F238E27FC236}">
                  <a16:creationId xmlns:a16="http://schemas.microsoft.com/office/drawing/2014/main" id="{873D3821-55BC-4AEA-B868-657E713C3982}"/>
                </a:ext>
              </a:extLst>
            </p:cNvPr>
            <p:cNvSpPr txBox="1"/>
            <p:nvPr/>
          </p:nvSpPr>
          <p:spPr>
            <a:xfrm>
              <a:off x="6288004" y="4772760"/>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&gt; 15</a:t>
              </a:r>
            </a:p>
          </p:txBody>
        </p:sp>
        <p:sp>
          <p:nvSpPr>
            <p:cNvPr id="182" name="Rechteck 181">
              <a:extLst>
                <a:ext uri="{FF2B5EF4-FFF2-40B4-BE49-F238E27FC236}">
                  <a16:creationId xmlns:a16="http://schemas.microsoft.com/office/drawing/2014/main" id="{5E99CAD8-4673-4A4F-8117-F909BB026F3B}"/>
                </a:ext>
              </a:extLst>
            </p:cNvPr>
            <p:cNvSpPr/>
            <p:nvPr/>
          </p:nvSpPr>
          <p:spPr>
            <a:xfrm>
              <a:off x="8937959" y="4772760"/>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active</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projects</a:t>
              </a:r>
            </a:p>
          </p:txBody>
        </p:sp>
      </p:grpSp>
      <p:grpSp>
        <p:nvGrpSpPr>
          <p:cNvPr id="183" name="Gruppieren 182">
            <a:extLst>
              <a:ext uri="{FF2B5EF4-FFF2-40B4-BE49-F238E27FC236}">
                <a16:creationId xmlns:a16="http://schemas.microsoft.com/office/drawing/2014/main" id="{99D2CF38-AAAA-41B0-BE3C-D52F6F004134}"/>
              </a:ext>
            </a:extLst>
          </p:cNvPr>
          <p:cNvGrpSpPr/>
          <p:nvPr/>
        </p:nvGrpSpPr>
        <p:grpSpPr>
          <a:xfrm>
            <a:off x="6288004" y="20638"/>
            <a:ext cx="4226092" cy="914400"/>
            <a:chOff x="1677904" y="1639871"/>
            <a:chExt cx="4226092" cy="914400"/>
          </a:xfrm>
        </p:grpSpPr>
        <p:sp>
          <p:nvSpPr>
            <p:cNvPr id="184" name="Textfeld 183">
              <a:extLst>
                <a:ext uri="{FF2B5EF4-FFF2-40B4-BE49-F238E27FC236}">
                  <a16:creationId xmlns:a16="http://schemas.microsoft.com/office/drawing/2014/main" id="{29B1EE43-538E-4C95-BEAF-8AAD9DDE0FCA}"/>
                </a:ext>
              </a:extLst>
            </p:cNvPr>
            <p:cNvSpPr txBox="1"/>
            <p:nvPr/>
          </p:nvSpPr>
          <p:spPr>
            <a:xfrm>
              <a:off x="1677904" y="1639871"/>
              <a:ext cx="2481513" cy="914400"/>
            </a:xfrm>
            <a:prstGeom prst="rect">
              <a:avLst/>
            </a:prstGeom>
            <a:noFill/>
          </p:spPr>
          <p:txBody>
            <a:bodyPr wrap="none" lIns="72000" tIns="0" rIns="72000" bIns="0" rtlCol="0" anchor="ctr">
              <a:noAutofit/>
            </a:bodyPr>
            <a:lstStyle/>
            <a:p>
              <a:pPr algn="r">
                <a:spcBef>
                  <a:spcPts val="300"/>
                </a:spcBef>
                <a:spcAft>
                  <a:spcPts val="100"/>
                </a:spcAft>
                <a:buClr>
                  <a:schemeClr val="tx2"/>
                </a:buCl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June 2018</a:t>
              </a:r>
            </a:p>
          </p:txBody>
        </p:sp>
        <p:sp>
          <p:nvSpPr>
            <p:cNvPr id="185" name="Rechteck 184">
              <a:extLst>
                <a:ext uri="{FF2B5EF4-FFF2-40B4-BE49-F238E27FC236}">
                  <a16:creationId xmlns:a16="http://schemas.microsoft.com/office/drawing/2014/main" id="{6708BCC4-0EE9-4AFD-ACFE-B1456CDEABCC}"/>
                </a:ext>
              </a:extLst>
            </p:cNvPr>
            <p:cNvSpPr/>
            <p:nvPr/>
          </p:nvSpPr>
          <p:spPr>
            <a:xfrm>
              <a:off x="4327859" y="1639871"/>
              <a:ext cx="1576137" cy="9144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active</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since</a:t>
              </a:r>
            </a:p>
          </p:txBody>
        </p:sp>
      </p:grpSp>
      <p:sp>
        <p:nvSpPr>
          <p:cNvPr id="38" name="Fußzeilenplatzhalter 2">
            <a:extLst>
              <a:ext uri="{FF2B5EF4-FFF2-40B4-BE49-F238E27FC236}">
                <a16:creationId xmlns:a16="http://schemas.microsoft.com/office/drawing/2014/main" id="{C9CDEAED-EDA1-4B4C-9BAB-E5D4707831C5}"/>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13866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B7A8CE-C950-46C4-A4DE-ADD22CA8123B}"/>
              </a:ext>
            </a:extLst>
          </p:cNvPr>
          <p:cNvGraphicFramePr>
            <a:graphicFrameLocks noChangeAspect="1"/>
          </p:cNvGraphicFramePr>
          <p:nvPr>
            <p:custDataLst>
              <p:tags r:id="rId2"/>
            </p:custDataLst>
            <p:extLst>
              <p:ext uri="{D42A27DB-BD31-4B8C-83A1-F6EECF244321}">
                <p14:modId xmlns:p14="http://schemas.microsoft.com/office/powerpoint/2010/main" val="3780483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01"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F7B7A8CE-C950-46C4-A4DE-ADD22CA8123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8A07361-B265-46B3-A66C-453ECF740E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9BE8322F-E9BB-4C3F-A0B3-A81738496908}"/>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Key Feature: The amendment process/on-chain governance makes Tezos future-proof</a:t>
            </a:r>
          </a:p>
        </p:txBody>
      </p:sp>
      <p:sp>
        <p:nvSpPr>
          <p:cNvPr id="4" name="Foliennummernplatzhalter 3">
            <a:extLst>
              <a:ext uri="{FF2B5EF4-FFF2-40B4-BE49-F238E27FC236}">
                <a16:creationId xmlns:a16="http://schemas.microsoft.com/office/drawing/2014/main" id="{9BE47B76-9DC6-4605-8A4C-B21AB0340C80}"/>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425F9A85-EBC6-4337-9538-386C3DF90936}"/>
              </a:ext>
            </a:extLst>
          </p:cNvPr>
          <p:cNvSpPr>
            <a:spLocks noGrp="1"/>
          </p:cNvSpPr>
          <p:nvPr>
            <p:ph type="dt" sz="half" idx="2"/>
          </p:nvPr>
        </p:nvSpPr>
        <p:spPr/>
        <p:txBody>
          <a:bodyPr/>
          <a:lstStyle/>
          <a:p>
            <a:fld id="{53F493A2-F32B-48E6-9F25-D9AA4D6221E1}"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FF78D0BC-E93B-45AD-B2BD-27BB201AE346}"/>
              </a:ext>
            </a:extLst>
          </p:cNvPr>
          <p:cNvSpPr>
            <a:spLocks noGrp="1"/>
          </p:cNvSpPr>
          <p:nvPr>
            <p:ph idx="1"/>
          </p:nvPr>
        </p:nvSpPr>
        <p:spPr>
          <a:xfrm>
            <a:off x="360362" y="883065"/>
            <a:ext cx="11469239" cy="5614935"/>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The intrinsic dilemma of blockchains so far: </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So far, every new blockchain project tried to solve one or two “problems“ of previous blockchains. </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But nobody is omniscient and there are still major advances in virtually every aspect of the technology.</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So by the time a new blockchain goes live, it is already obsolete!</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Changes to “classical” blockchains can only be achieved by forks.</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Forks do have their </a:t>
            </a:r>
            <a:r>
              <a:rPr lang="en-US" sz="1300" i="1" dirty="0">
                <a:latin typeface="Open Sans" panose="020B0606030504020204" pitchFamily="34" charset="0"/>
                <a:ea typeface="Open Sans" panose="020B0606030504020204" pitchFamily="34" charset="0"/>
                <a:cs typeface="Open Sans" panose="020B0606030504020204" pitchFamily="34" charset="0"/>
              </a:rPr>
              <a:t>raison d'être</a:t>
            </a:r>
            <a:r>
              <a:rPr lang="en-US" sz="1300" dirty="0">
                <a:latin typeface="Open Sans" panose="020B0606030504020204" pitchFamily="34" charset="0"/>
                <a:ea typeface="Open Sans" panose="020B0606030504020204" pitchFamily="34" charset="0"/>
                <a:cs typeface="Open Sans" panose="020B0606030504020204" pitchFamily="34" charset="0"/>
              </a:rPr>
              <a:t>, but are very hard to coordinate in a truly decentralized ecosystem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and do not favor decisions based on options’ merits.</a:t>
            </a:r>
          </a:p>
        </p:txBody>
      </p:sp>
      <p:sp>
        <p:nvSpPr>
          <p:cNvPr id="9" name="Textfeld 8">
            <a:extLst>
              <a:ext uri="{FF2B5EF4-FFF2-40B4-BE49-F238E27FC236}">
                <a16:creationId xmlns:a16="http://schemas.microsoft.com/office/drawing/2014/main" id="{3E931253-1302-4A5E-B3A3-D46F6EBCDC67}"/>
              </a:ext>
            </a:extLst>
          </p:cNvPr>
          <p:cNvSpPr txBox="1"/>
          <p:nvPr/>
        </p:nvSpPr>
        <p:spPr>
          <a:xfrm>
            <a:off x="1351354" y="1340255"/>
            <a:ext cx="460929" cy="46092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4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4" name="Freeform 77">
            <a:extLst>
              <a:ext uri="{FF2B5EF4-FFF2-40B4-BE49-F238E27FC236}">
                <a16:creationId xmlns:a16="http://schemas.microsoft.com/office/drawing/2014/main" id="{723899E9-6EB0-4EFA-A334-CA80070A4918}"/>
              </a:ext>
            </a:extLst>
          </p:cNvPr>
          <p:cNvSpPr>
            <a:spLocks noEditPoints="1"/>
          </p:cNvSpPr>
          <p:nvPr/>
        </p:nvSpPr>
        <p:spPr bwMode="auto">
          <a:xfrm flipH="1">
            <a:off x="10623174" y="1336103"/>
            <a:ext cx="575221" cy="469232"/>
          </a:xfrm>
          <a:custGeom>
            <a:avLst/>
            <a:gdLst>
              <a:gd name="T0" fmla="*/ 3516 w 4656"/>
              <a:gd name="T1" fmla="*/ 2226 h 3792"/>
              <a:gd name="T2" fmla="*/ 2570 w 4656"/>
              <a:gd name="T3" fmla="*/ 1764 h 3792"/>
              <a:gd name="T4" fmla="*/ 2478 w 4656"/>
              <a:gd name="T5" fmla="*/ 1779 h 3792"/>
              <a:gd name="T6" fmla="*/ 2485 w 4656"/>
              <a:gd name="T7" fmla="*/ 1451 h 3792"/>
              <a:gd name="T8" fmla="*/ 2499 w 4656"/>
              <a:gd name="T9" fmla="*/ 1469 h 3792"/>
              <a:gd name="T10" fmla="*/ 2950 w 4656"/>
              <a:gd name="T11" fmla="*/ 1490 h 3792"/>
              <a:gd name="T12" fmla="*/ 3263 w 4656"/>
              <a:gd name="T13" fmla="*/ 958 h 3792"/>
              <a:gd name="T14" fmla="*/ 2654 w 4656"/>
              <a:gd name="T15" fmla="*/ 1043 h 3792"/>
              <a:gd name="T16" fmla="*/ 2534 w 4656"/>
              <a:gd name="T17" fmla="*/ 1148 h 3792"/>
              <a:gd name="T18" fmla="*/ 2548 w 4656"/>
              <a:gd name="T19" fmla="*/ 1085 h 3792"/>
              <a:gd name="T20" fmla="*/ 2584 w 4656"/>
              <a:gd name="T21" fmla="*/ 898 h 3792"/>
              <a:gd name="T22" fmla="*/ 2749 w 4656"/>
              <a:gd name="T23" fmla="*/ 497 h 3792"/>
              <a:gd name="T24" fmla="*/ 2383 w 4656"/>
              <a:gd name="T25" fmla="*/ 0 h 3792"/>
              <a:gd name="T26" fmla="*/ 2221 w 4656"/>
              <a:gd name="T27" fmla="*/ 595 h 3792"/>
              <a:gd name="T28" fmla="*/ 2482 w 4656"/>
              <a:gd name="T29" fmla="*/ 909 h 3792"/>
              <a:gd name="T30" fmla="*/ 2450 w 4656"/>
              <a:gd name="T31" fmla="*/ 1060 h 3792"/>
              <a:gd name="T32" fmla="*/ 2432 w 4656"/>
              <a:gd name="T33" fmla="*/ 1138 h 3792"/>
              <a:gd name="T34" fmla="*/ 2341 w 4656"/>
              <a:gd name="T35" fmla="*/ 1004 h 3792"/>
              <a:gd name="T36" fmla="*/ 1774 w 4656"/>
              <a:gd name="T37" fmla="*/ 761 h 3792"/>
              <a:gd name="T38" fmla="*/ 1940 w 4656"/>
              <a:gd name="T39" fmla="*/ 1356 h 3792"/>
              <a:gd name="T40" fmla="*/ 2379 w 4656"/>
              <a:gd name="T41" fmla="*/ 1455 h 3792"/>
              <a:gd name="T42" fmla="*/ 2383 w 4656"/>
              <a:gd name="T43" fmla="*/ 1451 h 3792"/>
              <a:gd name="T44" fmla="*/ 2376 w 4656"/>
              <a:gd name="T45" fmla="*/ 1800 h 3792"/>
              <a:gd name="T46" fmla="*/ 2295 w 4656"/>
              <a:gd name="T47" fmla="*/ 1764 h 3792"/>
              <a:gd name="T48" fmla="*/ 1816 w 4656"/>
              <a:gd name="T49" fmla="*/ 2233 h 3792"/>
              <a:gd name="T50" fmla="*/ 1728 w 4656"/>
              <a:gd name="T51" fmla="*/ 2574 h 3792"/>
              <a:gd name="T52" fmla="*/ 732 w 4656"/>
              <a:gd name="T53" fmla="*/ 2057 h 3792"/>
              <a:gd name="T54" fmla="*/ 560 w 4656"/>
              <a:gd name="T55" fmla="*/ 2419 h 3792"/>
              <a:gd name="T56" fmla="*/ 2302 w 4656"/>
              <a:gd name="T57" fmla="*/ 3602 h 3792"/>
              <a:gd name="T58" fmla="*/ 3759 w 4656"/>
              <a:gd name="T59" fmla="*/ 3525 h 3792"/>
              <a:gd name="T60" fmla="*/ 4656 w 4656"/>
              <a:gd name="T61" fmla="*/ 3792 h 3792"/>
              <a:gd name="T62" fmla="*/ 4656 w 4656"/>
              <a:gd name="T63" fmla="*/ 2947 h 3792"/>
              <a:gd name="T64" fmla="*/ 3516 w 4656"/>
              <a:gd name="T65" fmla="*/ 2226 h 3792"/>
              <a:gd name="T66" fmla="*/ 2601 w 4656"/>
              <a:gd name="T67" fmla="*/ 2859 h 3792"/>
              <a:gd name="T68" fmla="*/ 2221 w 4656"/>
              <a:gd name="T69" fmla="*/ 2398 h 3792"/>
              <a:gd name="T70" fmla="*/ 2394 w 4656"/>
              <a:gd name="T71" fmla="*/ 1905 h 3792"/>
              <a:gd name="T72" fmla="*/ 2404 w 4656"/>
              <a:gd name="T73" fmla="*/ 1905 h 3792"/>
              <a:gd name="T74" fmla="*/ 2728 w 4656"/>
              <a:gd name="T75" fmla="*/ 2286 h 3792"/>
              <a:gd name="T76" fmla="*/ 2601 w 4656"/>
              <a:gd name="T77" fmla="*/ 2859 h 3792"/>
              <a:gd name="T78" fmla="*/ 2601 w 4656"/>
              <a:gd name="T79" fmla="*/ 2859 h 3792"/>
              <a:gd name="T80" fmla="*/ 2601 w 4656"/>
              <a:gd name="T81" fmla="*/ 2859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56" h="3792">
                <a:moveTo>
                  <a:pt x="3516" y="2226"/>
                </a:moveTo>
                <a:cubicBezTo>
                  <a:pt x="2943" y="1990"/>
                  <a:pt x="2837" y="1800"/>
                  <a:pt x="2570" y="1764"/>
                </a:cubicBezTo>
                <a:cubicBezTo>
                  <a:pt x="2534" y="1757"/>
                  <a:pt x="2503" y="1764"/>
                  <a:pt x="2478" y="1779"/>
                </a:cubicBezTo>
                <a:cubicBezTo>
                  <a:pt x="2482" y="1627"/>
                  <a:pt x="2485" y="1469"/>
                  <a:pt x="2485" y="1451"/>
                </a:cubicBezTo>
                <a:cubicBezTo>
                  <a:pt x="2489" y="1455"/>
                  <a:pt x="2492" y="1462"/>
                  <a:pt x="2499" y="1469"/>
                </a:cubicBezTo>
                <a:cubicBezTo>
                  <a:pt x="2580" y="1592"/>
                  <a:pt x="2738" y="1631"/>
                  <a:pt x="2950" y="1490"/>
                </a:cubicBezTo>
                <a:cubicBezTo>
                  <a:pt x="3150" y="1356"/>
                  <a:pt x="3263" y="958"/>
                  <a:pt x="3263" y="958"/>
                </a:cubicBezTo>
                <a:cubicBezTo>
                  <a:pt x="3263" y="958"/>
                  <a:pt x="2855" y="909"/>
                  <a:pt x="2654" y="1043"/>
                </a:cubicBezTo>
                <a:cubicBezTo>
                  <a:pt x="2605" y="1078"/>
                  <a:pt x="2563" y="1113"/>
                  <a:pt x="2534" y="1148"/>
                </a:cubicBezTo>
                <a:cubicBezTo>
                  <a:pt x="2538" y="1124"/>
                  <a:pt x="2545" y="1106"/>
                  <a:pt x="2548" y="1085"/>
                </a:cubicBezTo>
                <a:cubicBezTo>
                  <a:pt x="2566" y="1018"/>
                  <a:pt x="2580" y="958"/>
                  <a:pt x="2584" y="898"/>
                </a:cubicBezTo>
                <a:cubicBezTo>
                  <a:pt x="2710" y="856"/>
                  <a:pt x="2791" y="726"/>
                  <a:pt x="2749" y="497"/>
                </a:cubicBezTo>
                <a:cubicBezTo>
                  <a:pt x="2703" y="257"/>
                  <a:pt x="2383" y="0"/>
                  <a:pt x="2383" y="0"/>
                </a:cubicBezTo>
                <a:cubicBezTo>
                  <a:pt x="2383" y="0"/>
                  <a:pt x="2175" y="356"/>
                  <a:pt x="2221" y="595"/>
                </a:cubicBezTo>
                <a:cubicBezTo>
                  <a:pt x="2260" y="803"/>
                  <a:pt x="2362" y="898"/>
                  <a:pt x="2482" y="909"/>
                </a:cubicBezTo>
                <a:cubicBezTo>
                  <a:pt x="2475" y="955"/>
                  <a:pt x="2464" y="1004"/>
                  <a:pt x="2450" y="1060"/>
                </a:cubicBezTo>
                <a:cubicBezTo>
                  <a:pt x="2443" y="1085"/>
                  <a:pt x="2436" y="1110"/>
                  <a:pt x="2432" y="1138"/>
                </a:cubicBezTo>
                <a:cubicBezTo>
                  <a:pt x="2411" y="1095"/>
                  <a:pt x="2379" y="1050"/>
                  <a:pt x="2341" y="1004"/>
                </a:cubicBezTo>
                <a:cubicBezTo>
                  <a:pt x="2182" y="821"/>
                  <a:pt x="1774" y="761"/>
                  <a:pt x="1774" y="761"/>
                </a:cubicBezTo>
                <a:cubicBezTo>
                  <a:pt x="1774" y="761"/>
                  <a:pt x="1778" y="1173"/>
                  <a:pt x="1940" y="1356"/>
                </a:cubicBezTo>
                <a:cubicBezTo>
                  <a:pt x="2105" y="1546"/>
                  <a:pt x="2270" y="1553"/>
                  <a:pt x="2379" y="1455"/>
                </a:cubicBezTo>
                <a:cubicBezTo>
                  <a:pt x="2379" y="1455"/>
                  <a:pt x="2383" y="1451"/>
                  <a:pt x="2383" y="1451"/>
                </a:cubicBezTo>
                <a:cubicBezTo>
                  <a:pt x="2379" y="1469"/>
                  <a:pt x="2376" y="1645"/>
                  <a:pt x="2376" y="1800"/>
                </a:cubicBezTo>
                <a:cubicBezTo>
                  <a:pt x="2344" y="1757"/>
                  <a:pt x="2295" y="1764"/>
                  <a:pt x="2295" y="1764"/>
                </a:cubicBezTo>
                <a:cubicBezTo>
                  <a:pt x="2147" y="1768"/>
                  <a:pt x="1816" y="2233"/>
                  <a:pt x="1816" y="2233"/>
                </a:cubicBezTo>
                <a:cubicBezTo>
                  <a:pt x="1739" y="2363"/>
                  <a:pt x="1728" y="2486"/>
                  <a:pt x="1728" y="2574"/>
                </a:cubicBezTo>
                <a:cubicBezTo>
                  <a:pt x="1728" y="2574"/>
                  <a:pt x="968" y="2148"/>
                  <a:pt x="732" y="2057"/>
                </a:cubicBezTo>
                <a:cubicBezTo>
                  <a:pt x="497" y="1965"/>
                  <a:pt x="0" y="2029"/>
                  <a:pt x="560" y="2419"/>
                </a:cubicBezTo>
                <a:cubicBezTo>
                  <a:pt x="912" y="2662"/>
                  <a:pt x="2087" y="3546"/>
                  <a:pt x="2302" y="3602"/>
                </a:cubicBezTo>
                <a:cubicBezTo>
                  <a:pt x="2566" y="3669"/>
                  <a:pt x="3548" y="3514"/>
                  <a:pt x="3759" y="3525"/>
                </a:cubicBezTo>
                <a:cubicBezTo>
                  <a:pt x="3967" y="3539"/>
                  <a:pt x="4417" y="3687"/>
                  <a:pt x="4656" y="3792"/>
                </a:cubicBezTo>
                <a:cubicBezTo>
                  <a:pt x="4656" y="2947"/>
                  <a:pt x="4656" y="2947"/>
                  <a:pt x="4656" y="2947"/>
                </a:cubicBezTo>
                <a:cubicBezTo>
                  <a:pt x="4452" y="2835"/>
                  <a:pt x="4217" y="2511"/>
                  <a:pt x="3516" y="2226"/>
                </a:cubicBezTo>
                <a:close/>
                <a:moveTo>
                  <a:pt x="2601" y="2859"/>
                </a:moveTo>
                <a:cubicBezTo>
                  <a:pt x="2056" y="2789"/>
                  <a:pt x="2221" y="2398"/>
                  <a:pt x="2221" y="2398"/>
                </a:cubicBezTo>
                <a:cubicBezTo>
                  <a:pt x="2337" y="2148"/>
                  <a:pt x="2390" y="1997"/>
                  <a:pt x="2394" y="1905"/>
                </a:cubicBezTo>
                <a:cubicBezTo>
                  <a:pt x="2404" y="1905"/>
                  <a:pt x="2404" y="1905"/>
                  <a:pt x="2404" y="1905"/>
                </a:cubicBezTo>
                <a:cubicBezTo>
                  <a:pt x="2422" y="2004"/>
                  <a:pt x="2527" y="2141"/>
                  <a:pt x="2728" y="2286"/>
                </a:cubicBezTo>
                <a:cubicBezTo>
                  <a:pt x="3129" y="2567"/>
                  <a:pt x="3161" y="2930"/>
                  <a:pt x="2601" y="2859"/>
                </a:cubicBezTo>
                <a:close/>
                <a:moveTo>
                  <a:pt x="2601" y="2859"/>
                </a:moveTo>
                <a:cubicBezTo>
                  <a:pt x="2601" y="2859"/>
                  <a:pt x="2601" y="2859"/>
                  <a:pt x="2601" y="2859"/>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3EAF4E98-1763-4E2D-85B9-6DAD0155035C}"/>
              </a:ext>
            </a:extLst>
          </p:cNvPr>
          <p:cNvSpPr txBox="1"/>
          <p:nvPr/>
        </p:nvSpPr>
        <p:spPr>
          <a:xfrm>
            <a:off x="1885800"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a structure built to last for eternity</a:t>
            </a:r>
          </a:p>
        </p:txBody>
      </p:sp>
      <p:sp>
        <p:nvSpPr>
          <p:cNvPr id="16" name="Textfeld 15">
            <a:extLst>
              <a:ext uri="{FF2B5EF4-FFF2-40B4-BE49-F238E27FC236}">
                <a16:creationId xmlns:a16="http://schemas.microsoft.com/office/drawing/2014/main" id="{C69E7953-6923-42FA-ACCB-35BA37707100}"/>
              </a:ext>
            </a:extLst>
          </p:cNvPr>
          <p:cNvSpPr txBox="1"/>
          <p:nvPr/>
        </p:nvSpPr>
        <p:spPr>
          <a:xfrm>
            <a:off x="4580506"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vs.</a:t>
            </a:r>
            <a:endPar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0627B76F-9C7A-4FBD-8A0E-62A703F2425F}"/>
              </a:ext>
            </a:extLst>
          </p:cNvPr>
          <p:cNvSpPr txBox="1"/>
          <p:nvPr/>
        </p:nvSpPr>
        <p:spPr>
          <a:xfrm>
            <a:off x="7275212"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a very young and immature technology</a:t>
            </a:r>
          </a:p>
        </p:txBody>
      </p:sp>
      <p:sp>
        <p:nvSpPr>
          <p:cNvPr id="20" name="Gleichschenkliges Dreieck 19">
            <a:extLst>
              <a:ext uri="{FF2B5EF4-FFF2-40B4-BE49-F238E27FC236}">
                <a16:creationId xmlns:a16="http://schemas.microsoft.com/office/drawing/2014/main" id="{170B3410-54EC-40E7-845A-844D24018A98}"/>
              </a:ext>
            </a:extLst>
          </p:cNvPr>
          <p:cNvSpPr/>
          <p:nvPr/>
        </p:nvSpPr>
        <p:spPr bwMode="gray">
          <a:xfrm flipV="1">
            <a:off x="2829720" y="206198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DC4B787-2443-4566-9558-BB1A813E48E7}"/>
              </a:ext>
            </a:extLst>
          </p:cNvPr>
          <p:cNvSpPr/>
          <p:nvPr/>
        </p:nvSpPr>
        <p:spPr bwMode="gray">
          <a:xfrm>
            <a:off x="858084"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”everything is set in stone“</a:t>
            </a:r>
          </a:p>
        </p:txBody>
      </p:sp>
      <p:sp>
        <p:nvSpPr>
          <p:cNvPr id="22" name="Gleichschenkliges Dreieck 21">
            <a:extLst>
              <a:ext uri="{FF2B5EF4-FFF2-40B4-BE49-F238E27FC236}">
                <a16:creationId xmlns:a16="http://schemas.microsoft.com/office/drawing/2014/main" id="{53F460D1-D81E-41B7-AA5A-B00071E4BE82}"/>
              </a:ext>
            </a:extLst>
          </p:cNvPr>
          <p:cNvSpPr/>
          <p:nvPr/>
        </p:nvSpPr>
        <p:spPr bwMode="gray">
          <a:xfrm flipV="1">
            <a:off x="8565357" y="206198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F9F5E531-AFD4-458B-8A7E-7B80B5DA4454}"/>
              </a:ext>
            </a:extLst>
          </p:cNvPr>
          <p:cNvSpPr/>
          <p:nvPr/>
        </p:nvSpPr>
        <p:spPr bwMode="gray">
          <a:xfrm>
            <a:off x="6593721"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“technology still advances in quantum leaps“</a:t>
            </a:r>
          </a:p>
        </p:txBody>
      </p:sp>
      <p:sp>
        <p:nvSpPr>
          <p:cNvPr id="28" name="Freeform 82">
            <a:extLst>
              <a:ext uri="{FF2B5EF4-FFF2-40B4-BE49-F238E27FC236}">
                <a16:creationId xmlns:a16="http://schemas.microsoft.com/office/drawing/2014/main" id="{3E96C8D9-D3D3-4238-942A-F5ED983F3011}"/>
              </a:ext>
            </a:extLst>
          </p:cNvPr>
          <p:cNvSpPr>
            <a:spLocks noEditPoints="1"/>
          </p:cNvSpPr>
          <p:nvPr/>
        </p:nvSpPr>
        <p:spPr bwMode="auto">
          <a:xfrm>
            <a:off x="5894237" y="2316372"/>
            <a:ext cx="518971" cy="878556"/>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9" name="Gleichschenkliges Dreieck 28">
            <a:extLst>
              <a:ext uri="{FF2B5EF4-FFF2-40B4-BE49-F238E27FC236}">
                <a16:creationId xmlns:a16="http://schemas.microsoft.com/office/drawing/2014/main" id="{5EDD6F2F-2F15-438D-B514-4CF8562C2779}"/>
              </a:ext>
            </a:extLst>
          </p:cNvPr>
          <p:cNvSpPr/>
          <p:nvPr/>
        </p:nvSpPr>
        <p:spPr bwMode="gray">
          <a:xfrm flipV="1">
            <a:off x="5696519" y="4201064"/>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Gleichschenkliges Dreieck 29">
            <a:extLst>
              <a:ext uri="{FF2B5EF4-FFF2-40B4-BE49-F238E27FC236}">
                <a16:creationId xmlns:a16="http://schemas.microsoft.com/office/drawing/2014/main" id="{C5D0CA0E-CB01-44A3-AE38-3EA3EA359769}"/>
              </a:ext>
            </a:extLst>
          </p:cNvPr>
          <p:cNvSpPr/>
          <p:nvPr/>
        </p:nvSpPr>
        <p:spPr bwMode="gray">
          <a:xfrm flipV="1">
            <a:off x="5696519" y="536455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30">
            <a:extLst>
              <a:ext uri="{FF2B5EF4-FFF2-40B4-BE49-F238E27FC236}">
                <a16:creationId xmlns:a16="http://schemas.microsoft.com/office/drawing/2014/main" id="{2EE7B369-D0C0-4E34-8C0B-78653FF9B42E}"/>
              </a:ext>
            </a:extLst>
          </p:cNvPr>
          <p:cNvSpPr/>
          <p:nvPr/>
        </p:nvSpPr>
        <p:spPr bwMode="gray">
          <a:xfrm>
            <a:off x="359999" y="5748232"/>
            <a:ext cx="11470051" cy="750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solves this dilemma with a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built-in and proven governance mechanism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that allows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on-chain coordination</a:t>
            </a:r>
            <a:r>
              <a:rPr lang="en-US" sz="13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leading to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controlled upgrades to the protocol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The Tezos blockchain can thus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evolve over time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and</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adapt the best technological developments </a:t>
            </a:r>
            <a:b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the entire ecosystem</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4" name="Fußzeilenplatzhalter 2">
            <a:extLst>
              <a:ext uri="{FF2B5EF4-FFF2-40B4-BE49-F238E27FC236}">
                <a16:creationId xmlns:a16="http://schemas.microsoft.com/office/drawing/2014/main" id="{72A809C6-E318-461F-9E03-1B393D98A01F}"/>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56588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DACC2A7-A9D9-425B-97A0-5ADAED7A1F8A}"/>
              </a:ext>
            </a:extLst>
          </p:cNvPr>
          <p:cNvGraphicFramePr>
            <a:graphicFrameLocks noChangeAspect="1"/>
          </p:cNvGraphicFramePr>
          <p:nvPr>
            <p:custDataLst>
              <p:tags r:id="rId2"/>
            </p:custDataLst>
            <p:extLst>
              <p:ext uri="{D42A27DB-BD31-4B8C-83A1-F6EECF244321}">
                <p14:modId xmlns:p14="http://schemas.microsoft.com/office/powerpoint/2010/main" val="1451168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156"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2BF5D00-2FE7-42E0-959B-D3679FD9C637}"/>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F6471B79-CFA3-489F-ABE6-C5BE64496A27}"/>
              </a:ext>
            </a:extLst>
          </p:cNvPr>
          <p:cNvSpPr>
            <a:spLocks noGrp="1"/>
          </p:cNvSpPr>
          <p:nvPr>
            <p:ph sz="quarter" idx="13"/>
          </p:nvPr>
        </p:nvSpPr>
        <p:spPr>
          <a:xfrm>
            <a:off x="359999" y="884238"/>
            <a:ext cx="5495813"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The Tezos </a:t>
            </a:r>
            <a:r>
              <a:rPr lang="en-US" sz="1300" b="1" dirty="0">
                <a:latin typeface="Open Sans" panose="020B0606030504020204" pitchFamily="34" charset="0"/>
                <a:ea typeface="Open Sans" panose="020B0606030504020204" pitchFamily="34" charset="0"/>
                <a:cs typeface="Open Sans" panose="020B0606030504020204" pitchFamily="34" charset="0"/>
              </a:rPr>
              <a:t>on-chain governance </a:t>
            </a:r>
            <a:r>
              <a:rPr lang="en-US" sz="1300" dirty="0">
                <a:latin typeface="Open Sans" panose="020B0606030504020204" pitchFamily="34" charset="0"/>
                <a:ea typeface="Open Sans" panose="020B0606030504020204" pitchFamily="34" charset="0"/>
                <a:cs typeface="Open Sans" panose="020B0606030504020204" pitchFamily="34" charset="0"/>
              </a:rPr>
              <a:t>is implemented in an </a:t>
            </a:r>
            <a:r>
              <a:rPr lang="en-US" sz="1300" b="1" dirty="0">
                <a:latin typeface="Open Sans" panose="020B0606030504020204" pitchFamily="34" charset="0"/>
                <a:ea typeface="Open Sans" panose="020B0606030504020204" pitchFamily="34" charset="0"/>
                <a:cs typeface="Open Sans" panose="020B0606030504020204" pitchFamily="34" charset="0"/>
              </a:rPr>
              <a:t>amendment process</a:t>
            </a:r>
            <a:r>
              <a:rPr lang="en-US" sz="1300" dirty="0">
                <a:latin typeface="Open Sans" panose="020B0606030504020204" pitchFamily="34" charset="0"/>
                <a:ea typeface="Open Sans" panose="020B0606030504020204" pitchFamily="34" charset="0"/>
                <a:cs typeface="Open Sans" panose="020B0606030504020204" pitchFamily="34" charset="0"/>
              </a:rPr>
              <a:t>, that consists of </a:t>
            </a:r>
            <a:r>
              <a:rPr lang="en-US" sz="1300" b="1" dirty="0">
                <a:latin typeface="Open Sans" panose="020B0606030504020204" pitchFamily="34" charset="0"/>
                <a:ea typeface="Open Sans" panose="020B0606030504020204" pitchFamily="34" charset="0"/>
                <a:cs typeface="Open Sans" panose="020B0606030504020204" pitchFamily="34" charset="0"/>
              </a:rPr>
              <a:t>four major periods</a:t>
            </a:r>
            <a:r>
              <a:rPr lang="en-US" sz="1300" dirty="0">
                <a:latin typeface="Open Sans" panose="020B0606030504020204" pitchFamily="34" charset="0"/>
                <a:ea typeface="Open Sans" panose="020B0606030504020204" pitchFamily="34" charset="0"/>
                <a:cs typeface="Open Sans" panose="020B0606030504020204" pitchFamily="34" charset="0"/>
              </a:rPr>
              <a:t>, each of which lasts </a:t>
            </a:r>
            <a:r>
              <a:rPr lang="en-US" sz="1300" b="1" dirty="0">
                <a:latin typeface="Open Sans" panose="020B0606030504020204" pitchFamily="34" charset="0"/>
                <a:ea typeface="Open Sans" panose="020B0606030504020204" pitchFamily="34" charset="0"/>
                <a:cs typeface="Open Sans" panose="020B0606030504020204" pitchFamily="34" charset="0"/>
              </a:rPr>
              <a:t>eight baking cycles </a:t>
            </a:r>
            <a:r>
              <a:rPr lang="en-US" sz="1300" dirty="0">
                <a:latin typeface="Open Sans" panose="020B0606030504020204" pitchFamily="34" charset="0"/>
                <a:ea typeface="Open Sans" panose="020B0606030504020204" pitchFamily="34" charset="0"/>
                <a:cs typeface="Open Sans" panose="020B0606030504020204" pitchFamily="34" charset="0"/>
              </a:rPr>
              <a:t>of 4,096 blocks (so 32,768 blocks per period).</a:t>
            </a:r>
          </a:p>
          <a:p>
            <a:r>
              <a:rPr lang="en-US" sz="1300" dirty="0">
                <a:latin typeface="Open Sans" panose="020B0606030504020204" pitchFamily="34" charset="0"/>
                <a:ea typeface="Open Sans" panose="020B0606030504020204" pitchFamily="34" charset="0"/>
                <a:cs typeface="Open Sans" panose="020B0606030504020204" pitchFamily="34" charset="0"/>
              </a:rPr>
              <a:t>Depending on the votes, each period may end by </a:t>
            </a:r>
            <a:r>
              <a:rPr lang="en-US" sz="1300" b="1" dirty="0">
                <a:latin typeface="Open Sans" panose="020B0606030504020204" pitchFamily="34" charset="0"/>
                <a:ea typeface="Open Sans" panose="020B0606030504020204" pitchFamily="34" charset="0"/>
                <a:cs typeface="Open Sans" panose="020B0606030504020204" pitchFamily="34" charset="0"/>
              </a:rPr>
              <a:t>forwarding the process to the next period </a:t>
            </a:r>
            <a:r>
              <a:rPr lang="en-US" sz="1300" dirty="0">
                <a:latin typeface="Open Sans" panose="020B0606030504020204" pitchFamily="34" charset="0"/>
                <a:ea typeface="Open Sans" panose="020B0606030504020204" pitchFamily="34" charset="0"/>
                <a:cs typeface="Open Sans" panose="020B0606030504020204" pitchFamily="34" charset="0"/>
              </a:rPr>
              <a:t>or by </a:t>
            </a:r>
            <a:r>
              <a:rPr lang="en-US" sz="1300" b="1" dirty="0">
                <a:latin typeface="Open Sans" panose="020B0606030504020204" pitchFamily="34" charset="0"/>
                <a:ea typeface="Open Sans" panose="020B0606030504020204" pitchFamily="34" charset="0"/>
                <a:cs typeface="Open Sans" panose="020B0606030504020204" pitchFamily="34" charset="0"/>
              </a:rPr>
              <a:t>reverting to the process’ outset</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During the </a:t>
            </a:r>
            <a:r>
              <a:rPr lang="en-US" sz="1300" b="1" dirty="0">
                <a:latin typeface="Open Sans" panose="020B0606030504020204" pitchFamily="34" charset="0"/>
                <a:ea typeface="Open Sans" panose="020B0606030504020204" pitchFamily="34" charset="0"/>
                <a:cs typeface="Open Sans" panose="020B0606030504020204" pitchFamily="34" charset="0"/>
              </a:rPr>
              <a:t>Proposal Period</a:t>
            </a:r>
            <a:r>
              <a:rPr lang="en-US" sz="1300" dirty="0">
                <a:latin typeface="Open Sans" panose="020B0606030504020204" pitchFamily="34" charset="0"/>
                <a:ea typeface="Open Sans" panose="020B0606030504020204" pitchFamily="34" charset="0"/>
                <a:cs typeface="Open Sans" panose="020B0606030504020204" pitchFamily="34" charset="0"/>
              </a:rPr>
              <a:t>, bakers can submit up to 20 amendment proposals by injecting the </a:t>
            </a:r>
            <a:r>
              <a:rPr lang="en-US" sz="1300" b="1" dirty="0">
                <a:latin typeface="Open Sans" panose="020B0606030504020204" pitchFamily="34" charset="0"/>
                <a:ea typeface="Open Sans" panose="020B0606030504020204" pitchFamily="34" charset="0"/>
                <a:cs typeface="Open Sans" panose="020B0606030504020204" pitchFamily="34" charset="0"/>
              </a:rPr>
              <a:t>hash</a:t>
            </a:r>
            <a:r>
              <a:rPr lang="en-US" sz="1300" dirty="0">
                <a:latin typeface="Open Sans" panose="020B0606030504020204" pitchFamily="34" charset="0"/>
                <a:ea typeface="Open Sans" panose="020B0606030504020204" pitchFamily="34" charset="0"/>
                <a:cs typeface="Open Sans" panose="020B0606030504020204" pitchFamily="34" charset="0"/>
              </a:rPr>
              <a:t> of the amendment’s </a:t>
            </a:r>
            <a:r>
              <a:rPr lang="en-US" sz="1300" b="1" dirty="0">
                <a:latin typeface="Open Sans" panose="020B0606030504020204" pitchFamily="34" charset="0"/>
                <a:ea typeface="Open Sans" panose="020B0606030504020204" pitchFamily="34" charset="0"/>
                <a:cs typeface="Open Sans" panose="020B0606030504020204" pitchFamily="34" charset="0"/>
              </a:rPr>
              <a:t>source code</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If there is no proposal or a tie by the end of the period, the process reverts to its start. Otherwise, the proposal with the majority of votes proceeds to the </a:t>
            </a:r>
            <a:r>
              <a:rPr lang="en-US" sz="1300" b="1" dirty="0">
                <a:latin typeface="Open Sans" panose="020B0606030504020204" pitchFamily="34" charset="0"/>
                <a:ea typeface="Open Sans" panose="020B0606030504020204" pitchFamily="34" charset="0"/>
                <a:cs typeface="Open Sans" panose="020B0606030504020204" pitchFamily="34" charset="0"/>
              </a:rPr>
              <a:t>Exploration Vote Period. </a:t>
            </a:r>
          </a:p>
          <a:p>
            <a:r>
              <a:rPr lang="en-US" sz="1300" dirty="0">
                <a:latin typeface="Open Sans" panose="020B0606030504020204" pitchFamily="34" charset="0"/>
                <a:ea typeface="Open Sans" panose="020B0606030504020204" pitchFamily="34" charset="0"/>
                <a:cs typeface="Open Sans" panose="020B0606030504020204" pitchFamily="34" charset="0"/>
              </a:rPr>
              <a:t>Bakers can then vote, whether they wish the previously selected proposal to proceed to the </a:t>
            </a:r>
            <a:r>
              <a:rPr lang="en-US" sz="1300" b="1" dirty="0">
                <a:latin typeface="Open Sans" panose="020B0606030504020204" pitchFamily="34" charset="0"/>
                <a:ea typeface="Open Sans" panose="020B0606030504020204" pitchFamily="34" charset="0"/>
                <a:cs typeface="Open Sans" panose="020B0606030504020204" pitchFamily="34" charset="0"/>
              </a:rPr>
              <a:t>Testing Period</a:t>
            </a:r>
            <a:r>
              <a:rPr lang="en-US" sz="1300" dirty="0">
                <a:latin typeface="Open Sans" panose="020B0606030504020204" pitchFamily="34" charset="0"/>
                <a:ea typeface="Open Sans" panose="020B0606030504020204" pitchFamily="34" charset="0"/>
                <a:cs typeface="Open Sans" panose="020B0606030504020204" pitchFamily="34" charset="0"/>
              </a:rPr>
              <a:t>, which happens, if both a dynamically determined </a:t>
            </a:r>
            <a:r>
              <a:rPr lang="en-US" sz="1300" b="1" dirty="0">
                <a:latin typeface="Open Sans" panose="020B0606030504020204" pitchFamily="34" charset="0"/>
                <a:ea typeface="Open Sans" panose="020B0606030504020204" pitchFamily="34" charset="0"/>
                <a:cs typeface="Open Sans" panose="020B0606030504020204" pitchFamily="34" charset="0"/>
              </a:rPr>
              <a:t>quorum</a:t>
            </a:r>
            <a:r>
              <a:rPr lang="en-US" sz="1300" dirty="0">
                <a:latin typeface="Open Sans" panose="020B0606030504020204" pitchFamily="34" charset="0"/>
                <a:ea typeface="Open Sans" panose="020B0606030504020204" pitchFamily="34" charset="0"/>
                <a:cs typeface="Open Sans" panose="020B0606030504020204" pitchFamily="34" charset="0"/>
              </a:rPr>
              <a:t> which is calculated as a function of the previous quorum is met and a </a:t>
            </a:r>
            <a:r>
              <a:rPr lang="en-US" sz="1300" b="1" dirty="0">
                <a:latin typeface="Open Sans" panose="020B0606030504020204" pitchFamily="34" charset="0"/>
                <a:ea typeface="Open Sans" panose="020B0606030504020204" pitchFamily="34" charset="0"/>
                <a:cs typeface="Open Sans" panose="020B0606030504020204" pitchFamily="34" charset="0"/>
              </a:rPr>
              <a:t>supermajority greater than 80%</a:t>
            </a:r>
            <a:r>
              <a:rPr lang="en-US" sz="1300" dirty="0">
                <a:latin typeface="Open Sans" panose="020B0606030504020204" pitchFamily="34" charset="0"/>
                <a:ea typeface="Open Sans" panose="020B0606030504020204" pitchFamily="34" charset="0"/>
                <a:cs typeface="Open Sans" panose="020B0606030504020204" pitchFamily="34" charset="0"/>
              </a:rPr>
              <a:t> is reached. Otherwise the process is reset.</a:t>
            </a:r>
          </a:p>
          <a:p>
            <a:r>
              <a:rPr lang="en-US" sz="1300" dirty="0">
                <a:latin typeface="Open Sans" panose="020B0606030504020204" pitchFamily="34" charset="0"/>
                <a:ea typeface="Open Sans" panose="020B0606030504020204" pitchFamily="34" charset="0"/>
                <a:cs typeface="Open Sans" panose="020B0606030504020204" pitchFamily="34" charset="0"/>
              </a:rPr>
              <a:t>During the </a:t>
            </a:r>
            <a:r>
              <a:rPr lang="en-US" sz="1300" b="1" dirty="0">
                <a:latin typeface="Open Sans" panose="020B0606030504020204" pitchFamily="34" charset="0"/>
                <a:ea typeface="Open Sans" panose="020B0606030504020204" pitchFamily="34" charset="0"/>
                <a:cs typeface="Open Sans" panose="020B0606030504020204" pitchFamily="34" charset="0"/>
              </a:rPr>
              <a:t>Testing Period</a:t>
            </a:r>
            <a:r>
              <a:rPr lang="en-US" sz="1300" dirty="0">
                <a:latin typeface="Open Sans" panose="020B0606030504020204" pitchFamily="34" charset="0"/>
                <a:ea typeface="Open Sans" panose="020B0606030504020204" pitchFamily="34" charset="0"/>
                <a:cs typeface="Open Sans" panose="020B0606030504020204" pitchFamily="34" charset="0"/>
              </a:rPr>
              <a:t>, a </a:t>
            </a:r>
            <a:r>
              <a:rPr lang="en-US" sz="1300" b="1" dirty="0" err="1">
                <a:latin typeface="Open Sans" panose="020B0606030504020204" pitchFamily="34" charset="0"/>
                <a:ea typeface="Open Sans" panose="020B0606030504020204" pitchFamily="34" charset="0"/>
                <a:cs typeface="Open Sans" panose="020B0606030504020204" pitchFamily="34" charset="0"/>
              </a:rPr>
              <a:t>testnet</a:t>
            </a:r>
            <a:r>
              <a:rPr lang="en-US" sz="1300" b="1" dirty="0">
                <a:latin typeface="Open Sans" panose="020B0606030504020204" pitchFamily="34" charset="0"/>
                <a:ea typeface="Open Sans" panose="020B0606030504020204" pitchFamily="34" charset="0"/>
                <a:cs typeface="Open Sans" panose="020B0606030504020204" pitchFamily="34" charset="0"/>
              </a:rPr>
              <a:t> fork </a:t>
            </a:r>
            <a:r>
              <a:rPr lang="en-US" sz="1300" dirty="0">
                <a:latin typeface="Open Sans" panose="020B0606030504020204" pitchFamily="34" charset="0"/>
                <a:ea typeface="Open Sans" panose="020B0606030504020204" pitchFamily="34" charset="0"/>
                <a:cs typeface="Open Sans" panose="020B0606030504020204" pitchFamily="34" charset="0"/>
              </a:rPr>
              <a:t>which follows the amended protocol is branched and maintained parallel to the main chain for 48 hours. </a:t>
            </a:r>
          </a:p>
          <a:p>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Promotion Vote Period </a:t>
            </a:r>
            <a:r>
              <a:rPr lang="en-US" sz="1300" dirty="0">
                <a:latin typeface="Open Sans" panose="020B0606030504020204" pitchFamily="34" charset="0"/>
                <a:ea typeface="Open Sans" panose="020B0606030504020204" pitchFamily="34" charset="0"/>
                <a:cs typeface="Open Sans" panose="020B0606030504020204" pitchFamily="34" charset="0"/>
              </a:rPr>
              <a:t>follows without another vote but is concluded by the final vote of whether the amendment should be adopted. If the quorum is met and a supermajority reached, the amendment is </a:t>
            </a:r>
            <a:r>
              <a:rPr lang="en-US" sz="1300" b="1" dirty="0">
                <a:latin typeface="Open Sans" panose="020B0606030504020204" pitchFamily="34" charset="0"/>
                <a:ea typeface="Open Sans" panose="020B0606030504020204" pitchFamily="34" charset="0"/>
                <a:cs typeface="Open Sans" panose="020B0606030504020204" pitchFamily="34" charset="0"/>
              </a:rPr>
              <a:t>activated </a:t>
            </a:r>
            <a:r>
              <a:rPr lang="en-US" sz="1300" dirty="0">
                <a:latin typeface="Open Sans" panose="020B0606030504020204" pitchFamily="34" charset="0"/>
                <a:ea typeface="Open Sans" panose="020B0606030504020204" pitchFamily="34" charset="0"/>
                <a:cs typeface="Open Sans" panose="020B0606030504020204" pitchFamily="34" charset="0"/>
              </a:rPr>
              <a:t>on the main chain. Either way, the process starts again with the next </a:t>
            </a:r>
            <a:r>
              <a:rPr lang="en-US" sz="1300" b="1" dirty="0">
                <a:latin typeface="Open Sans" panose="020B0606030504020204" pitchFamily="34" charset="0"/>
                <a:ea typeface="Open Sans" panose="020B0606030504020204" pitchFamily="34" charset="0"/>
                <a:cs typeface="Open Sans" panose="020B0606030504020204" pitchFamily="34" charset="0"/>
              </a:rPr>
              <a:t>Proposal Period</a:t>
            </a:r>
            <a:r>
              <a:rPr lang="en-US" sz="1300" dirty="0">
                <a:latin typeface="Open Sans" panose="020B0606030504020204" pitchFamily="34" charset="0"/>
                <a:ea typeface="Open Sans" panose="020B0606030504020204" pitchFamily="34" charset="0"/>
                <a:cs typeface="Open Sans" panose="020B0606030504020204" pitchFamily="34" charset="0"/>
              </a:rPr>
              <a:t>.</a:t>
            </a:r>
          </a:p>
        </p:txBody>
      </p:sp>
      <p:sp>
        <p:nvSpPr>
          <p:cNvPr id="7" name="Titel 6">
            <a:extLst>
              <a:ext uri="{FF2B5EF4-FFF2-40B4-BE49-F238E27FC236}">
                <a16:creationId xmlns:a16="http://schemas.microsoft.com/office/drawing/2014/main" id="{11954553-CAB1-47E8-AEA3-7DEA2B5C3730}"/>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How the Tezos on-chain governance/amendment process works</a:t>
            </a:r>
          </a:p>
        </p:txBody>
      </p:sp>
      <p:sp>
        <p:nvSpPr>
          <p:cNvPr id="4" name="Foliennummernplatzhalter 3">
            <a:extLst>
              <a:ext uri="{FF2B5EF4-FFF2-40B4-BE49-F238E27FC236}">
                <a16:creationId xmlns:a16="http://schemas.microsoft.com/office/drawing/2014/main" id="{268A7D60-2C1E-4A69-B312-F67CAEF52344}"/>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372306DD-2635-4B79-8723-B2988D5E312B}"/>
              </a:ext>
            </a:extLst>
          </p:cNvPr>
          <p:cNvSpPr>
            <a:spLocks noGrp="1"/>
          </p:cNvSpPr>
          <p:nvPr>
            <p:ph type="dt" sz="half" idx="2"/>
          </p:nvPr>
        </p:nvSpPr>
        <p:spPr/>
        <p:txBody>
          <a:bodyPr/>
          <a:lstStyle/>
          <a:p>
            <a:fld id="{F24BDAF2-2A93-4DBB-82B1-E386E8BCD7FA}"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uppieren 5">
            <a:extLst>
              <a:ext uri="{FF2B5EF4-FFF2-40B4-BE49-F238E27FC236}">
                <a16:creationId xmlns:a16="http://schemas.microsoft.com/office/drawing/2014/main" id="{B1E88F72-C5A4-44D2-9292-9331EAAEBC6F}"/>
              </a:ext>
            </a:extLst>
          </p:cNvPr>
          <p:cNvGrpSpPr/>
          <p:nvPr/>
        </p:nvGrpSpPr>
        <p:grpSpPr>
          <a:xfrm>
            <a:off x="6168354" y="884238"/>
            <a:ext cx="5661697" cy="5617158"/>
            <a:chOff x="6168354" y="884238"/>
            <a:chExt cx="5661697" cy="5617158"/>
          </a:xfrm>
        </p:grpSpPr>
        <p:grpSp>
          <p:nvGrpSpPr>
            <p:cNvPr id="11" name="Gruppieren 10">
              <a:extLst>
                <a:ext uri="{FF2B5EF4-FFF2-40B4-BE49-F238E27FC236}">
                  <a16:creationId xmlns:a16="http://schemas.microsoft.com/office/drawing/2014/main" id="{1B780812-DA25-40AB-973C-831607912028}"/>
                </a:ext>
              </a:extLst>
            </p:cNvPr>
            <p:cNvGrpSpPr/>
            <p:nvPr/>
          </p:nvGrpSpPr>
          <p:grpSpPr>
            <a:xfrm>
              <a:off x="6278145" y="2102121"/>
              <a:ext cx="781319" cy="473824"/>
              <a:chOff x="6357289" y="2162366"/>
              <a:chExt cx="781319" cy="473824"/>
            </a:xfrm>
          </p:grpSpPr>
          <p:grpSp>
            <p:nvGrpSpPr>
              <p:cNvPr id="12" name="Group 31">
                <a:extLst>
                  <a:ext uri="{FF2B5EF4-FFF2-40B4-BE49-F238E27FC236}">
                    <a16:creationId xmlns:a16="http://schemas.microsoft.com/office/drawing/2014/main" id="{991551AE-0AB9-447B-B940-64DF3BBA40D9}"/>
                  </a:ext>
                </a:extLst>
              </p:cNvPr>
              <p:cNvGrpSpPr>
                <a:grpSpLocks noChangeAspect="1"/>
              </p:cNvGrpSpPr>
              <p:nvPr/>
            </p:nvGrpSpPr>
            <p:grpSpPr bwMode="auto">
              <a:xfrm>
                <a:off x="6357289" y="2282825"/>
                <a:ext cx="212753" cy="260349"/>
                <a:chOff x="803" y="803"/>
                <a:chExt cx="371" cy="454"/>
              </a:xfrm>
            </p:grpSpPr>
            <p:sp>
              <p:nvSpPr>
                <p:cNvPr id="25" name="Freeform 32">
                  <a:extLst>
                    <a:ext uri="{FF2B5EF4-FFF2-40B4-BE49-F238E27FC236}">
                      <a16:creationId xmlns:a16="http://schemas.microsoft.com/office/drawing/2014/main" id="{CAD40DBD-D860-4F90-9548-590C737CB70E}"/>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6" name="Oval 33">
                  <a:extLst>
                    <a:ext uri="{FF2B5EF4-FFF2-40B4-BE49-F238E27FC236}">
                      <a16:creationId xmlns:a16="http://schemas.microsoft.com/office/drawing/2014/main" id="{6BC28086-145C-4E36-9568-425A9CB60F27}"/>
                    </a:ext>
                  </a:extLst>
                </p:cNvPr>
                <p:cNvSpPr>
                  <a:spLocks noChangeArrowheads="1"/>
                </p:cNvSpPr>
                <p:nvPr/>
              </p:nvSpPr>
              <p:spPr bwMode="auto">
                <a:xfrm>
                  <a:off x="871" y="803"/>
                  <a:ext cx="230" cy="230"/>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13" name="Group 31">
                <a:extLst>
                  <a:ext uri="{FF2B5EF4-FFF2-40B4-BE49-F238E27FC236}">
                    <a16:creationId xmlns:a16="http://schemas.microsoft.com/office/drawing/2014/main" id="{6DB849F2-F632-409E-9EFF-1EE75A6E4F04}"/>
                  </a:ext>
                </a:extLst>
              </p:cNvPr>
              <p:cNvGrpSpPr>
                <a:grpSpLocks noChangeAspect="1"/>
              </p:cNvGrpSpPr>
              <p:nvPr/>
            </p:nvGrpSpPr>
            <p:grpSpPr bwMode="auto">
              <a:xfrm>
                <a:off x="6925855" y="2282825"/>
                <a:ext cx="212753" cy="260349"/>
                <a:chOff x="803" y="803"/>
                <a:chExt cx="371" cy="454"/>
              </a:xfrm>
            </p:grpSpPr>
            <p:sp>
              <p:nvSpPr>
                <p:cNvPr id="23" name="Freeform 32">
                  <a:extLst>
                    <a:ext uri="{FF2B5EF4-FFF2-40B4-BE49-F238E27FC236}">
                      <a16:creationId xmlns:a16="http://schemas.microsoft.com/office/drawing/2014/main" id="{363F5C33-5459-4B06-9923-DD05F7D87E5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4" name="Oval 33">
                  <a:extLst>
                    <a:ext uri="{FF2B5EF4-FFF2-40B4-BE49-F238E27FC236}">
                      <a16:creationId xmlns:a16="http://schemas.microsoft.com/office/drawing/2014/main" id="{07E1E062-ED95-4200-97E4-A001F400A582}"/>
                    </a:ext>
                  </a:extLst>
                </p:cNvPr>
                <p:cNvSpPr>
                  <a:spLocks noChangeArrowheads="1"/>
                </p:cNvSpPr>
                <p:nvPr/>
              </p:nvSpPr>
              <p:spPr bwMode="auto">
                <a:xfrm>
                  <a:off x="871" y="803"/>
                  <a:ext cx="230" cy="230"/>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14" name="Group 31">
                <a:extLst>
                  <a:ext uri="{FF2B5EF4-FFF2-40B4-BE49-F238E27FC236}">
                    <a16:creationId xmlns:a16="http://schemas.microsoft.com/office/drawing/2014/main" id="{C19E91A5-7478-452A-8ADF-80930A554F7F}"/>
                  </a:ext>
                </a:extLst>
              </p:cNvPr>
              <p:cNvGrpSpPr>
                <a:grpSpLocks noChangeAspect="1"/>
              </p:cNvGrpSpPr>
              <p:nvPr/>
            </p:nvGrpSpPr>
            <p:grpSpPr bwMode="auto">
              <a:xfrm>
                <a:off x="6736333" y="2162366"/>
                <a:ext cx="212753" cy="260349"/>
                <a:chOff x="803" y="803"/>
                <a:chExt cx="371" cy="454"/>
              </a:xfrm>
            </p:grpSpPr>
            <p:sp>
              <p:nvSpPr>
                <p:cNvPr id="21" name="Freeform 32">
                  <a:extLst>
                    <a:ext uri="{FF2B5EF4-FFF2-40B4-BE49-F238E27FC236}">
                      <a16:creationId xmlns:a16="http://schemas.microsoft.com/office/drawing/2014/main" id="{2B993993-EAB7-436B-B810-5427E2D32BF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2" name="Oval 33">
                  <a:extLst>
                    <a:ext uri="{FF2B5EF4-FFF2-40B4-BE49-F238E27FC236}">
                      <a16:creationId xmlns:a16="http://schemas.microsoft.com/office/drawing/2014/main" id="{F052F2CF-A856-45D3-A361-39E0BE1748C7}"/>
                    </a:ext>
                  </a:extLst>
                </p:cNvPr>
                <p:cNvSpPr>
                  <a:spLocks noChangeArrowheads="1"/>
                </p:cNvSpPr>
                <p:nvPr/>
              </p:nvSpPr>
              <p:spPr bwMode="auto">
                <a:xfrm>
                  <a:off x="871" y="803"/>
                  <a:ext cx="230" cy="230"/>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15" name="Group 31">
                <a:extLst>
                  <a:ext uri="{FF2B5EF4-FFF2-40B4-BE49-F238E27FC236}">
                    <a16:creationId xmlns:a16="http://schemas.microsoft.com/office/drawing/2014/main" id="{91D374FB-830A-4448-97E7-017D67480CDF}"/>
                  </a:ext>
                </a:extLst>
              </p:cNvPr>
              <p:cNvGrpSpPr>
                <a:grpSpLocks noChangeAspect="1"/>
              </p:cNvGrpSpPr>
              <p:nvPr/>
            </p:nvGrpSpPr>
            <p:grpSpPr bwMode="auto">
              <a:xfrm>
                <a:off x="6546811" y="2162366"/>
                <a:ext cx="212753" cy="260349"/>
                <a:chOff x="803" y="803"/>
                <a:chExt cx="371" cy="454"/>
              </a:xfrm>
            </p:grpSpPr>
            <p:sp>
              <p:nvSpPr>
                <p:cNvPr id="19" name="Freeform 32">
                  <a:extLst>
                    <a:ext uri="{FF2B5EF4-FFF2-40B4-BE49-F238E27FC236}">
                      <a16:creationId xmlns:a16="http://schemas.microsoft.com/office/drawing/2014/main" id="{1B8D5A99-FE6C-4357-A640-CA4F2B6CCE14}"/>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20" name="Oval 33">
                  <a:extLst>
                    <a:ext uri="{FF2B5EF4-FFF2-40B4-BE49-F238E27FC236}">
                      <a16:creationId xmlns:a16="http://schemas.microsoft.com/office/drawing/2014/main" id="{C1FADAB5-6F60-40F5-B499-394A2A3C705A}"/>
                    </a:ext>
                  </a:extLst>
                </p:cNvPr>
                <p:cNvSpPr>
                  <a:spLocks noChangeArrowheads="1"/>
                </p:cNvSpPr>
                <p:nvPr/>
              </p:nvSpPr>
              <p:spPr bwMode="auto">
                <a:xfrm>
                  <a:off x="871" y="803"/>
                  <a:ext cx="230" cy="230"/>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16" name="Gruppieren 15">
                <a:extLst>
                  <a:ext uri="{FF2B5EF4-FFF2-40B4-BE49-F238E27FC236}">
                    <a16:creationId xmlns:a16="http://schemas.microsoft.com/office/drawing/2014/main" id="{48446803-67F6-4879-86D6-40D92D7CCB20}"/>
                  </a:ext>
                </a:extLst>
              </p:cNvPr>
              <p:cNvGrpSpPr/>
              <p:nvPr/>
            </p:nvGrpSpPr>
            <p:grpSpPr>
              <a:xfrm>
                <a:off x="6552535" y="2360208"/>
                <a:ext cx="390826" cy="275982"/>
                <a:chOff x="7030797" y="2569630"/>
                <a:chExt cx="390826" cy="275982"/>
              </a:xfrm>
            </p:grpSpPr>
            <p:sp>
              <p:nvSpPr>
                <p:cNvPr id="17" name="Freeform 28">
                  <a:extLst>
                    <a:ext uri="{FF2B5EF4-FFF2-40B4-BE49-F238E27FC236}">
                      <a16:creationId xmlns:a16="http://schemas.microsoft.com/office/drawing/2014/main" id="{636F4EF2-E2F6-4682-8CDB-439E2D7C354A}"/>
                    </a:ext>
                  </a:extLst>
                </p:cNvPr>
                <p:cNvSpPr>
                  <a:spLocks noEditPoints="1"/>
                </p:cNvSpPr>
                <p:nvPr/>
              </p:nvSpPr>
              <p:spPr bwMode="auto">
                <a:xfrm>
                  <a:off x="7030797" y="2569630"/>
                  <a:ext cx="390826" cy="275982"/>
                </a:xfrm>
                <a:custGeom>
                  <a:avLst/>
                  <a:gdLst>
                    <a:gd name="T0" fmla="*/ 1530 w 3776"/>
                    <a:gd name="T1" fmla="*/ 2353 h 2696"/>
                    <a:gd name="T2" fmla="*/ 1530 w 3776"/>
                    <a:gd name="T3" fmla="*/ 2367 h 2696"/>
                    <a:gd name="T4" fmla="*/ 1640 w 3776"/>
                    <a:gd name="T5" fmla="*/ 2493 h 2696"/>
                    <a:gd name="T6" fmla="*/ 2123 w 3776"/>
                    <a:gd name="T7" fmla="*/ 2493 h 2696"/>
                    <a:gd name="T8" fmla="*/ 2247 w 3776"/>
                    <a:gd name="T9" fmla="*/ 2367 h 2696"/>
                    <a:gd name="T10" fmla="*/ 2247 w 3776"/>
                    <a:gd name="T11" fmla="*/ 2353 h 2696"/>
                    <a:gd name="T12" fmla="*/ 1530 w 3776"/>
                    <a:gd name="T13" fmla="*/ 2353 h 2696"/>
                    <a:gd name="T14" fmla="*/ 555 w 3776"/>
                    <a:gd name="T15" fmla="*/ 332 h 2696"/>
                    <a:gd name="T16" fmla="*/ 555 w 3776"/>
                    <a:gd name="T17" fmla="*/ 2027 h 2696"/>
                    <a:gd name="T18" fmla="*/ 3222 w 3776"/>
                    <a:gd name="T19" fmla="*/ 2027 h 2696"/>
                    <a:gd name="T20" fmla="*/ 3222 w 3776"/>
                    <a:gd name="T21" fmla="*/ 332 h 2696"/>
                    <a:gd name="T22" fmla="*/ 569 w 3776"/>
                    <a:gd name="T23" fmla="*/ 332 h 2696"/>
                    <a:gd name="T24" fmla="*/ 555 w 3776"/>
                    <a:gd name="T25" fmla="*/ 332 h 2696"/>
                    <a:gd name="T26" fmla="*/ 565 w 3776"/>
                    <a:gd name="T27" fmla="*/ 0 h 2696"/>
                    <a:gd name="T28" fmla="*/ 3211 w 3776"/>
                    <a:gd name="T29" fmla="*/ 0 h 2696"/>
                    <a:gd name="T30" fmla="*/ 3542 w 3776"/>
                    <a:gd name="T31" fmla="*/ 331 h 2696"/>
                    <a:gd name="T32" fmla="*/ 3542 w 3776"/>
                    <a:gd name="T33" fmla="*/ 1995 h 2696"/>
                    <a:gd name="T34" fmla="*/ 3584 w 3776"/>
                    <a:gd name="T35" fmla="*/ 2119 h 2696"/>
                    <a:gd name="T36" fmla="*/ 3749 w 3776"/>
                    <a:gd name="T37" fmla="*/ 2325 h 2696"/>
                    <a:gd name="T38" fmla="*/ 3776 w 3776"/>
                    <a:gd name="T39" fmla="*/ 2380 h 2696"/>
                    <a:gd name="T40" fmla="*/ 3776 w 3776"/>
                    <a:gd name="T41" fmla="*/ 2476 h 2696"/>
                    <a:gd name="T42" fmla="*/ 3542 w 3776"/>
                    <a:gd name="T43" fmla="*/ 2696 h 2696"/>
                    <a:gd name="T44" fmla="*/ 221 w 3776"/>
                    <a:gd name="T45" fmla="*/ 2696 h 2696"/>
                    <a:gd name="T46" fmla="*/ 0 w 3776"/>
                    <a:gd name="T47" fmla="*/ 2476 h 2696"/>
                    <a:gd name="T48" fmla="*/ 0 w 3776"/>
                    <a:gd name="T49" fmla="*/ 2380 h 2696"/>
                    <a:gd name="T50" fmla="*/ 14 w 3776"/>
                    <a:gd name="T51" fmla="*/ 2325 h 2696"/>
                    <a:gd name="T52" fmla="*/ 193 w 3776"/>
                    <a:gd name="T53" fmla="*/ 2119 h 2696"/>
                    <a:gd name="T54" fmla="*/ 235 w 3776"/>
                    <a:gd name="T55" fmla="*/ 1995 h 2696"/>
                    <a:gd name="T56" fmla="*/ 235 w 3776"/>
                    <a:gd name="T57" fmla="*/ 331 h 2696"/>
                    <a:gd name="T58" fmla="*/ 565 w 3776"/>
                    <a:gd name="T59" fmla="*/ 0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6" h="2696">
                      <a:moveTo>
                        <a:pt x="1530" y="2353"/>
                      </a:moveTo>
                      <a:cubicBezTo>
                        <a:pt x="1530" y="2353"/>
                        <a:pt x="1530" y="2353"/>
                        <a:pt x="1530" y="2367"/>
                      </a:cubicBezTo>
                      <a:cubicBezTo>
                        <a:pt x="1530" y="2437"/>
                        <a:pt x="1571" y="2493"/>
                        <a:pt x="1640" y="2493"/>
                      </a:cubicBezTo>
                      <a:cubicBezTo>
                        <a:pt x="1640" y="2493"/>
                        <a:pt x="1640" y="2493"/>
                        <a:pt x="2123" y="2493"/>
                      </a:cubicBezTo>
                      <a:cubicBezTo>
                        <a:pt x="2192" y="2493"/>
                        <a:pt x="2247" y="2437"/>
                        <a:pt x="2247" y="2367"/>
                      </a:cubicBezTo>
                      <a:lnTo>
                        <a:pt x="2247" y="2353"/>
                      </a:lnTo>
                      <a:cubicBezTo>
                        <a:pt x="2247" y="2353"/>
                        <a:pt x="2247" y="2353"/>
                        <a:pt x="1530" y="2353"/>
                      </a:cubicBezTo>
                      <a:close/>
                      <a:moveTo>
                        <a:pt x="555" y="332"/>
                      </a:moveTo>
                      <a:cubicBezTo>
                        <a:pt x="555" y="332"/>
                        <a:pt x="555" y="332"/>
                        <a:pt x="555" y="2027"/>
                      </a:cubicBezTo>
                      <a:cubicBezTo>
                        <a:pt x="555" y="2027"/>
                        <a:pt x="555" y="2027"/>
                        <a:pt x="3222" y="2027"/>
                      </a:cubicBezTo>
                      <a:lnTo>
                        <a:pt x="3222" y="332"/>
                      </a:lnTo>
                      <a:cubicBezTo>
                        <a:pt x="3222" y="332"/>
                        <a:pt x="3222" y="332"/>
                        <a:pt x="569" y="332"/>
                      </a:cubicBezTo>
                      <a:cubicBezTo>
                        <a:pt x="555" y="332"/>
                        <a:pt x="555" y="332"/>
                        <a:pt x="555" y="332"/>
                      </a:cubicBezTo>
                      <a:close/>
                      <a:moveTo>
                        <a:pt x="565" y="0"/>
                      </a:moveTo>
                      <a:cubicBezTo>
                        <a:pt x="565" y="0"/>
                        <a:pt x="565" y="0"/>
                        <a:pt x="3211" y="0"/>
                      </a:cubicBezTo>
                      <a:cubicBezTo>
                        <a:pt x="3391" y="0"/>
                        <a:pt x="3542" y="152"/>
                        <a:pt x="3542" y="331"/>
                      </a:cubicBezTo>
                      <a:cubicBezTo>
                        <a:pt x="3542" y="331"/>
                        <a:pt x="3542" y="331"/>
                        <a:pt x="3542" y="1995"/>
                      </a:cubicBezTo>
                      <a:cubicBezTo>
                        <a:pt x="3542" y="2036"/>
                        <a:pt x="3556" y="2077"/>
                        <a:pt x="3584" y="2119"/>
                      </a:cubicBezTo>
                      <a:cubicBezTo>
                        <a:pt x="3584" y="2119"/>
                        <a:pt x="3584" y="2119"/>
                        <a:pt x="3749" y="2325"/>
                      </a:cubicBezTo>
                      <a:cubicBezTo>
                        <a:pt x="3763" y="2339"/>
                        <a:pt x="3776" y="2353"/>
                        <a:pt x="3776" y="2380"/>
                      </a:cubicBezTo>
                      <a:cubicBezTo>
                        <a:pt x="3776" y="2380"/>
                        <a:pt x="3776" y="2380"/>
                        <a:pt x="3776" y="2476"/>
                      </a:cubicBezTo>
                      <a:cubicBezTo>
                        <a:pt x="3776" y="2600"/>
                        <a:pt x="3666" y="2696"/>
                        <a:pt x="3542" y="2696"/>
                      </a:cubicBezTo>
                      <a:cubicBezTo>
                        <a:pt x="3542" y="2696"/>
                        <a:pt x="3542" y="2696"/>
                        <a:pt x="221" y="2696"/>
                      </a:cubicBezTo>
                      <a:cubicBezTo>
                        <a:pt x="97" y="2696"/>
                        <a:pt x="0" y="2600"/>
                        <a:pt x="0" y="2476"/>
                      </a:cubicBezTo>
                      <a:cubicBezTo>
                        <a:pt x="0" y="2476"/>
                        <a:pt x="0" y="2476"/>
                        <a:pt x="0" y="2380"/>
                      </a:cubicBezTo>
                      <a:cubicBezTo>
                        <a:pt x="0" y="2353"/>
                        <a:pt x="0" y="2339"/>
                        <a:pt x="14" y="2325"/>
                      </a:cubicBezTo>
                      <a:cubicBezTo>
                        <a:pt x="14" y="2325"/>
                        <a:pt x="14" y="2325"/>
                        <a:pt x="193" y="2119"/>
                      </a:cubicBezTo>
                      <a:cubicBezTo>
                        <a:pt x="221" y="2077"/>
                        <a:pt x="235" y="2036"/>
                        <a:pt x="235" y="1995"/>
                      </a:cubicBezTo>
                      <a:cubicBezTo>
                        <a:pt x="235" y="1995"/>
                        <a:pt x="235" y="1995"/>
                        <a:pt x="235" y="331"/>
                      </a:cubicBezTo>
                      <a:cubicBezTo>
                        <a:pt x="235" y="152"/>
                        <a:pt x="373" y="0"/>
                        <a:pt x="565" y="0"/>
                      </a:cubicBez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8" name="Freeform 28">
                  <a:extLst>
                    <a:ext uri="{FF2B5EF4-FFF2-40B4-BE49-F238E27FC236}">
                      <a16:creationId xmlns:a16="http://schemas.microsoft.com/office/drawing/2014/main" id="{3C627C0C-11EC-4C85-AF60-3C949325370D}"/>
                    </a:ext>
                  </a:extLst>
                </p:cNvPr>
                <p:cNvSpPr>
                  <a:spLocks noEditPoints="1"/>
                </p:cNvSpPr>
                <p:nvPr/>
              </p:nvSpPr>
              <p:spPr bwMode="auto">
                <a:xfrm>
                  <a:off x="7050937" y="2582150"/>
                  <a:ext cx="350546" cy="250942"/>
                </a:xfrm>
                <a:custGeom>
                  <a:avLst/>
                  <a:gdLst>
                    <a:gd name="T0" fmla="*/ 1530 w 3776"/>
                    <a:gd name="T1" fmla="*/ 2353 h 2696"/>
                    <a:gd name="T2" fmla="*/ 1530 w 3776"/>
                    <a:gd name="T3" fmla="*/ 2367 h 2696"/>
                    <a:gd name="T4" fmla="*/ 1640 w 3776"/>
                    <a:gd name="T5" fmla="*/ 2493 h 2696"/>
                    <a:gd name="T6" fmla="*/ 2123 w 3776"/>
                    <a:gd name="T7" fmla="*/ 2493 h 2696"/>
                    <a:gd name="T8" fmla="*/ 2247 w 3776"/>
                    <a:gd name="T9" fmla="*/ 2367 h 2696"/>
                    <a:gd name="T10" fmla="*/ 2247 w 3776"/>
                    <a:gd name="T11" fmla="*/ 2353 h 2696"/>
                    <a:gd name="T12" fmla="*/ 1530 w 3776"/>
                    <a:gd name="T13" fmla="*/ 2353 h 2696"/>
                    <a:gd name="T14" fmla="*/ 555 w 3776"/>
                    <a:gd name="T15" fmla="*/ 332 h 2696"/>
                    <a:gd name="T16" fmla="*/ 555 w 3776"/>
                    <a:gd name="T17" fmla="*/ 2027 h 2696"/>
                    <a:gd name="T18" fmla="*/ 3222 w 3776"/>
                    <a:gd name="T19" fmla="*/ 2027 h 2696"/>
                    <a:gd name="T20" fmla="*/ 3222 w 3776"/>
                    <a:gd name="T21" fmla="*/ 332 h 2696"/>
                    <a:gd name="T22" fmla="*/ 569 w 3776"/>
                    <a:gd name="T23" fmla="*/ 332 h 2696"/>
                    <a:gd name="T24" fmla="*/ 555 w 3776"/>
                    <a:gd name="T25" fmla="*/ 332 h 2696"/>
                    <a:gd name="T26" fmla="*/ 565 w 3776"/>
                    <a:gd name="T27" fmla="*/ 0 h 2696"/>
                    <a:gd name="T28" fmla="*/ 3211 w 3776"/>
                    <a:gd name="T29" fmla="*/ 0 h 2696"/>
                    <a:gd name="T30" fmla="*/ 3542 w 3776"/>
                    <a:gd name="T31" fmla="*/ 331 h 2696"/>
                    <a:gd name="T32" fmla="*/ 3542 w 3776"/>
                    <a:gd name="T33" fmla="*/ 1995 h 2696"/>
                    <a:gd name="T34" fmla="*/ 3584 w 3776"/>
                    <a:gd name="T35" fmla="*/ 2119 h 2696"/>
                    <a:gd name="T36" fmla="*/ 3749 w 3776"/>
                    <a:gd name="T37" fmla="*/ 2325 h 2696"/>
                    <a:gd name="T38" fmla="*/ 3776 w 3776"/>
                    <a:gd name="T39" fmla="*/ 2380 h 2696"/>
                    <a:gd name="T40" fmla="*/ 3776 w 3776"/>
                    <a:gd name="T41" fmla="*/ 2476 h 2696"/>
                    <a:gd name="T42" fmla="*/ 3542 w 3776"/>
                    <a:gd name="T43" fmla="*/ 2696 h 2696"/>
                    <a:gd name="T44" fmla="*/ 221 w 3776"/>
                    <a:gd name="T45" fmla="*/ 2696 h 2696"/>
                    <a:gd name="T46" fmla="*/ 0 w 3776"/>
                    <a:gd name="T47" fmla="*/ 2476 h 2696"/>
                    <a:gd name="T48" fmla="*/ 0 w 3776"/>
                    <a:gd name="T49" fmla="*/ 2380 h 2696"/>
                    <a:gd name="T50" fmla="*/ 14 w 3776"/>
                    <a:gd name="T51" fmla="*/ 2325 h 2696"/>
                    <a:gd name="T52" fmla="*/ 193 w 3776"/>
                    <a:gd name="T53" fmla="*/ 2119 h 2696"/>
                    <a:gd name="T54" fmla="*/ 235 w 3776"/>
                    <a:gd name="T55" fmla="*/ 1995 h 2696"/>
                    <a:gd name="T56" fmla="*/ 235 w 3776"/>
                    <a:gd name="T57" fmla="*/ 331 h 2696"/>
                    <a:gd name="T58" fmla="*/ 565 w 3776"/>
                    <a:gd name="T59" fmla="*/ 0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6" h="2696">
                      <a:moveTo>
                        <a:pt x="1530" y="2353"/>
                      </a:moveTo>
                      <a:cubicBezTo>
                        <a:pt x="1530" y="2353"/>
                        <a:pt x="1530" y="2353"/>
                        <a:pt x="1530" y="2367"/>
                      </a:cubicBezTo>
                      <a:cubicBezTo>
                        <a:pt x="1530" y="2437"/>
                        <a:pt x="1571" y="2493"/>
                        <a:pt x="1640" y="2493"/>
                      </a:cubicBezTo>
                      <a:cubicBezTo>
                        <a:pt x="1640" y="2493"/>
                        <a:pt x="1640" y="2493"/>
                        <a:pt x="2123" y="2493"/>
                      </a:cubicBezTo>
                      <a:cubicBezTo>
                        <a:pt x="2192" y="2493"/>
                        <a:pt x="2247" y="2437"/>
                        <a:pt x="2247" y="2367"/>
                      </a:cubicBezTo>
                      <a:lnTo>
                        <a:pt x="2247" y="2353"/>
                      </a:lnTo>
                      <a:cubicBezTo>
                        <a:pt x="2247" y="2353"/>
                        <a:pt x="2247" y="2353"/>
                        <a:pt x="1530" y="2353"/>
                      </a:cubicBezTo>
                      <a:close/>
                      <a:moveTo>
                        <a:pt x="555" y="332"/>
                      </a:moveTo>
                      <a:cubicBezTo>
                        <a:pt x="555" y="332"/>
                        <a:pt x="555" y="332"/>
                        <a:pt x="555" y="2027"/>
                      </a:cubicBezTo>
                      <a:cubicBezTo>
                        <a:pt x="555" y="2027"/>
                        <a:pt x="555" y="2027"/>
                        <a:pt x="3222" y="2027"/>
                      </a:cubicBezTo>
                      <a:lnTo>
                        <a:pt x="3222" y="332"/>
                      </a:lnTo>
                      <a:cubicBezTo>
                        <a:pt x="3222" y="332"/>
                        <a:pt x="3222" y="332"/>
                        <a:pt x="569" y="332"/>
                      </a:cubicBezTo>
                      <a:cubicBezTo>
                        <a:pt x="555" y="332"/>
                        <a:pt x="555" y="332"/>
                        <a:pt x="555" y="332"/>
                      </a:cubicBezTo>
                      <a:close/>
                      <a:moveTo>
                        <a:pt x="565" y="0"/>
                      </a:moveTo>
                      <a:cubicBezTo>
                        <a:pt x="565" y="0"/>
                        <a:pt x="565" y="0"/>
                        <a:pt x="3211" y="0"/>
                      </a:cubicBezTo>
                      <a:cubicBezTo>
                        <a:pt x="3391" y="0"/>
                        <a:pt x="3542" y="152"/>
                        <a:pt x="3542" y="331"/>
                      </a:cubicBezTo>
                      <a:cubicBezTo>
                        <a:pt x="3542" y="331"/>
                        <a:pt x="3542" y="331"/>
                        <a:pt x="3542" y="1995"/>
                      </a:cubicBezTo>
                      <a:cubicBezTo>
                        <a:pt x="3542" y="2036"/>
                        <a:pt x="3556" y="2077"/>
                        <a:pt x="3584" y="2119"/>
                      </a:cubicBezTo>
                      <a:cubicBezTo>
                        <a:pt x="3584" y="2119"/>
                        <a:pt x="3584" y="2119"/>
                        <a:pt x="3749" y="2325"/>
                      </a:cubicBezTo>
                      <a:cubicBezTo>
                        <a:pt x="3763" y="2339"/>
                        <a:pt x="3776" y="2353"/>
                        <a:pt x="3776" y="2380"/>
                      </a:cubicBezTo>
                      <a:cubicBezTo>
                        <a:pt x="3776" y="2380"/>
                        <a:pt x="3776" y="2380"/>
                        <a:pt x="3776" y="2476"/>
                      </a:cubicBezTo>
                      <a:cubicBezTo>
                        <a:pt x="3776" y="2600"/>
                        <a:pt x="3666" y="2696"/>
                        <a:pt x="3542" y="2696"/>
                      </a:cubicBezTo>
                      <a:cubicBezTo>
                        <a:pt x="3542" y="2696"/>
                        <a:pt x="3542" y="2696"/>
                        <a:pt x="221" y="2696"/>
                      </a:cubicBezTo>
                      <a:cubicBezTo>
                        <a:pt x="97" y="2696"/>
                        <a:pt x="0" y="2600"/>
                        <a:pt x="0" y="2476"/>
                      </a:cubicBezTo>
                      <a:cubicBezTo>
                        <a:pt x="0" y="2476"/>
                        <a:pt x="0" y="2476"/>
                        <a:pt x="0" y="2380"/>
                      </a:cubicBezTo>
                      <a:cubicBezTo>
                        <a:pt x="0" y="2353"/>
                        <a:pt x="0" y="2339"/>
                        <a:pt x="14" y="2325"/>
                      </a:cubicBezTo>
                      <a:cubicBezTo>
                        <a:pt x="14" y="2325"/>
                        <a:pt x="14" y="2325"/>
                        <a:pt x="193" y="2119"/>
                      </a:cubicBezTo>
                      <a:cubicBezTo>
                        <a:pt x="221" y="2077"/>
                        <a:pt x="235" y="2036"/>
                        <a:pt x="235" y="1995"/>
                      </a:cubicBezTo>
                      <a:cubicBezTo>
                        <a:pt x="235" y="1995"/>
                        <a:pt x="235" y="1995"/>
                        <a:pt x="235" y="331"/>
                      </a:cubicBezTo>
                      <a:cubicBezTo>
                        <a:pt x="235" y="152"/>
                        <a:pt x="373" y="0"/>
                        <a:pt x="565"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sp>
          <p:nvSpPr>
            <p:cNvPr id="32" name="Rechteck 31">
              <a:extLst>
                <a:ext uri="{FF2B5EF4-FFF2-40B4-BE49-F238E27FC236}">
                  <a16:creationId xmlns:a16="http://schemas.microsoft.com/office/drawing/2014/main" id="{B9C4ED32-72C9-4928-890E-81BC077F3B01}"/>
                </a:ext>
              </a:extLst>
            </p:cNvPr>
            <p:cNvSpPr/>
            <p:nvPr/>
          </p:nvSpPr>
          <p:spPr>
            <a:xfrm>
              <a:off x="9414119" y="3016908"/>
              <a:ext cx="723424" cy="72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000" b="0" i="0" u="none" baseline="0" dirty="0">
                  <a:solidFill>
                    <a:schemeClr val="bg1"/>
                  </a:solidFill>
                  <a:latin typeface="+mj-lt"/>
                  <a:ea typeface="Open Sans" panose="020B0606030504020204" pitchFamily="34" charset="0"/>
                  <a:cs typeface="Open Sans" panose="020B0606030504020204" pitchFamily="34" charset="0"/>
                </a:rPr>
                <a:t>Exploration Vote Period</a:t>
              </a:r>
            </a:p>
          </p:txBody>
        </p:sp>
        <p:sp>
          <p:nvSpPr>
            <p:cNvPr id="33" name="Rechteck 32">
              <a:extLst>
                <a:ext uri="{FF2B5EF4-FFF2-40B4-BE49-F238E27FC236}">
                  <a16:creationId xmlns:a16="http://schemas.microsoft.com/office/drawing/2014/main" id="{A0815D5E-4AAE-4332-B84A-50C9E46399EE}"/>
                </a:ext>
              </a:extLst>
            </p:cNvPr>
            <p:cNvSpPr/>
            <p:nvPr/>
          </p:nvSpPr>
          <p:spPr>
            <a:xfrm>
              <a:off x="9414119" y="4056040"/>
              <a:ext cx="723424" cy="72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000" b="0" i="0" u="none" baseline="0" dirty="0">
                  <a:solidFill>
                    <a:schemeClr val="bg1"/>
                  </a:solidFill>
                  <a:latin typeface="+mj-lt"/>
                  <a:ea typeface="Open Sans" panose="020B0606030504020204" pitchFamily="34" charset="0"/>
                  <a:cs typeface="Open Sans" panose="020B0606030504020204" pitchFamily="34" charset="0"/>
                </a:rPr>
                <a:t>Testing Period</a:t>
              </a:r>
            </a:p>
          </p:txBody>
        </p:sp>
        <p:sp>
          <p:nvSpPr>
            <p:cNvPr id="34" name="Rechteck 33">
              <a:extLst>
                <a:ext uri="{FF2B5EF4-FFF2-40B4-BE49-F238E27FC236}">
                  <a16:creationId xmlns:a16="http://schemas.microsoft.com/office/drawing/2014/main" id="{D6313191-BF52-465A-9693-58F58BA9D278}"/>
                </a:ext>
              </a:extLst>
            </p:cNvPr>
            <p:cNvSpPr/>
            <p:nvPr/>
          </p:nvSpPr>
          <p:spPr>
            <a:xfrm>
              <a:off x="9414119" y="5095173"/>
              <a:ext cx="723424" cy="72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000" b="0" i="0" u="none" baseline="0" dirty="0">
                  <a:solidFill>
                    <a:schemeClr val="bg1"/>
                  </a:solidFill>
                  <a:latin typeface="+mj-lt"/>
                  <a:ea typeface="Open Sans" panose="020B0606030504020204" pitchFamily="34" charset="0"/>
                  <a:cs typeface="Open Sans" panose="020B0606030504020204" pitchFamily="34" charset="0"/>
                </a:rPr>
                <a:t>Promotion Vote Period</a:t>
              </a:r>
            </a:p>
          </p:txBody>
        </p:sp>
        <p:cxnSp>
          <p:nvCxnSpPr>
            <p:cNvPr id="35" name="Gerade Verbindung mit Pfeil 34">
              <a:extLst>
                <a:ext uri="{FF2B5EF4-FFF2-40B4-BE49-F238E27FC236}">
                  <a16:creationId xmlns:a16="http://schemas.microsoft.com/office/drawing/2014/main" id="{B1927E73-E5D5-4926-91AA-0FC3F8D0142D}"/>
                </a:ext>
              </a:extLst>
            </p:cNvPr>
            <p:cNvCxnSpPr/>
            <p:nvPr/>
          </p:nvCxnSpPr>
          <p:spPr>
            <a:xfrm>
              <a:off x="7224943" y="2339488"/>
              <a:ext cx="7033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C2AB57BA-DF56-49E7-82B2-AAA369A84074}"/>
                </a:ext>
              </a:extLst>
            </p:cNvPr>
            <p:cNvCxnSpPr/>
            <p:nvPr/>
          </p:nvCxnSpPr>
          <p:spPr>
            <a:xfrm>
              <a:off x="8545329" y="2339488"/>
              <a:ext cx="7033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DB178FAC-6896-4487-9DF1-C5EFD629B66E}"/>
                </a:ext>
              </a:extLst>
            </p:cNvPr>
            <p:cNvSpPr txBox="1"/>
            <p:nvPr/>
          </p:nvSpPr>
          <p:spPr>
            <a:xfrm>
              <a:off x="6174918" y="2575946"/>
              <a:ext cx="987771" cy="400110"/>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Development</a:t>
              </a:r>
            </a:p>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Team</a:t>
              </a:r>
            </a:p>
          </p:txBody>
        </p:sp>
        <p:sp>
          <p:nvSpPr>
            <p:cNvPr id="38" name="Textfeld 37">
              <a:extLst>
                <a:ext uri="{FF2B5EF4-FFF2-40B4-BE49-F238E27FC236}">
                  <a16:creationId xmlns:a16="http://schemas.microsoft.com/office/drawing/2014/main" id="{3D8F7809-E627-48B4-BA3D-8884C0F22CD4}"/>
                </a:ext>
              </a:extLst>
            </p:cNvPr>
            <p:cNvSpPr txBox="1"/>
            <p:nvPr/>
          </p:nvSpPr>
          <p:spPr>
            <a:xfrm>
              <a:off x="7914446" y="2575946"/>
              <a:ext cx="530916" cy="246221"/>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Baker</a:t>
              </a:r>
            </a:p>
          </p:txBody>
        </p:sp>
        <p:sp>
          <p:nvSpPr>
            <p:cNvPr id="39" name="Textfeld 38">
              <a:extLst>
                <a:ext uri="{FF2B5EF4-FFF2-40B4-BE49-F238E27FC236}">
                  <a16:creationId xmlns:a16="http://schemas.microsoft.com/office/drawing/2014/main" id="{F25A92D0-7F80-45B4-84DE-6DE43DF226B8}"/>
                </a:ext>
              </a:extLst>
            </p:cNvPr>
            <p:cNvSpPr txBox="1"/>
            <p:nvPr/>
          </p:nvSpPr>
          <p:spPr>
            <a:xfrm>
              <a:off x="7090434" y="2118846"/>
              <a:ext cx="901209" cy="200055"/>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700" i="0" u="none" baseline="0" dirty="0">
                  <a:solidFill>
                    <a:srgbClr val="000000"/>
                  </a:solidFill>
                  <a:latin typeface="+mj-lt"/>
                  <a:ea typeface="Open Sans" panose="020B0606030504020204" pitchFamily="34" charset="0"/>
                  <a:cs typeface="Open Sans" panose="020B0606030504020204" pitchFamily="34" charset="0"/>
                </a:rPr>
                <a:t>&lt;SOURCE CODE&gt;</a:t>
              </a:r>
            </a:p>
          </p:txBody>
        </p:sp>
        <p:sp>
          <p:nvSpPr>
            <p:cNvPr id="40" name="Textfeld 39">
              <a:extLst>
                <a:ext uri="{FF2B5EF4-FFF2-40B4-BE49-F238E27FC236}">
                  <a16:creationId xmlns:a16="http://schemas.microsoft.com/office/drawing/2014/main" id="{538D0073-59D3-4E93-A6DD-6260D9370777}"/>
                </a:ext>
              </a:extLst>
            </p:cNvPr>
            <p:cNvSpPr txBox="1"/>
            <p:nvPr/>
          </p:nvSpPr>
          <p:spPr>
            <a:xfrm>
              <a:off x="8745197" y="2088070"/>
              <a:ext cx="276038" cy="261610"/>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1100" i="0" u="none" baseline="0" dirty="0">
                  <a:solidFill>
                    <a:srgbClr val="000000"/>
                  </a:solidFill>
                  <a:latin typeface="+mj-lt"/>
                  <a:ea typeface="Open Sans" panose="020B0606030504020204" pitchFamily="34" charset="0"/>
                  <a:cs typeface="Open Sans" panose="020B0606030504020204" pitchFamily="34" charset="0"/>
                </a:rPr>
                <a:t>#</a:t>
              </a:r>
            </a:p>
          </p:txBody>
        </p:sp>
        <p:cxnSp>
          <p:nvCxnSpPr>
            <p:cNvPr id="41" name="Gerade Verbindung mit Pfeil 40">
              <a:extLst>
                <a:ext uri="{FF2B5EF4-FFF2-40B4-BE49-F238E27FC236}">
                  <a16:creationId xmlns:a16="http://schemas.microsoft.com/office/drawing/2014/main" id="{31ECB6EC-F710-4462-A953-EBC76E327A95}"/>
                </a:ext>
              </a:extLst>
            </p:cNvPr>
            <p:cNvCxnSpPr/>
            <p:nvPr/>
          </p:nvCxnSpPr>
          <p:spPr>
            <a:xfrm>
              <a:off x="8545329" y="1896753"/>
              <a:ext cx="703311" cy="1800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FF684DDD-AE3B-4BC7-AC16-94A46BE8566A}"/>
                </a:ext>
              </a:extLst>
            </p:cNvPr>
            <p:cNvCxnSpPr/>
            <p:nvPr/>
          </p:nvCxnSpPr>
          <p:spPr>
            <a:xfrm flipV="1">
              <a:off x="8545329" y="2611200"/>
              <a:ext cx="703311" cy="1800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046A0AD8-218E-47FB-B1D3-BE2044D4A382}"/>
                </a:ext>
              </a:extLst>
            </p:cNvPr>
            <p:cNvCxnSpPr>
              <a:cxnSpLocks/>
              <a:stCxn id="34" idx="1"/>
              <a:endCxn id="91" idx="3"/>
            </p:cNvCxnSpPr>
            <p:nvPr/>
          </p:nvCxnSpPr>
          <p:spPr>
            <a:xfrm flipH="1" flipV="1">
              <a:off x="7120233" y="5456709"/>
              <a:ext cx="2202635" cy="1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uppieren 44">
              <a:extLst>
                <a:ext uri="{FF2B5EF4-FFF2-40B4-BE49-F238E27FC236}">
                  <a16:creationId xmlns:a16="http://schemas.microsoft.com/office/drawing/2014/main" id="{72CEBAC0-F66F-4D56-B944-88B967FD3EC4}"/>
                </a:ext>
              </a:extLst>
            </p:cNvPr>
            <p:cNvGrpSpPr/>
            <p:nvPr/>
          </p:nvGrpSpPr>
          <p:grpSpPr>
            <a:xfrm>
              <a:off x="7597835" y="5019863"/>
              <a:ext cx="1321187" cy="400110"/>
              <a:chOff x="7876993" y="5080108"/>
              <a:chExt cx="1321187" cy="400110"/>
            </a:xfrm>
          </p:grpSpPr>
          <p:grpSp>
            <p:nvGrpSpPr>
              <p:cNvPr id="46" name="Group 51">
                <a:extLst>
                  <a:ext uri="{FF2B5EF4-FFF2-40B4-BE49-F238E27FC236}">
                    <a16:creationId xmlns:a16="http://schemas.microsoft.com/office/drawing/2014/main" id="{C0A3BD9C-F82C-4190-956A-821E5957711D}"/>
                  </a:ext>
                </a:extLst>
              </p:cNvPr>
              <p:cNvGrpSpPr>
                <a:grpSpLocks noChangeAspect="1"/>
              </p:cNvGrpSpPr>
              <p:nvPr/>
            </p:nvGrpSpPr>
            <p:grpSpPr bwMode="auto">
              <a:xfrm>
                <a:off x="7876993" y="5128963"/>
                <a:ext cx="301673" cy="302400"/>
                <a:chOff x="803" y="803"/>
                <a:chExt cx="415" cy="416"/>
              </a:xfrm>
              <a:solidFill>
                <a:schemeClr val="accent1"/>
              </a:solidFill>
            </p:grpSpPr>
            <p:sp>
              <p:nvSpPr>
                <p:cNvPr id="48" name="Freeform 52">
                  <a:extLst>
                    <a:ext uri="{FF2B5EF4-FFF2-40B4-BE49-F238E27FC236}">
                      <a16:creationId xmlns:a16="http://schemas.microsoft.com/office/drawing/2014/main" id="{A1E6BD86-9E0A-473C-8EDB-360F47934019}"/>
                    </a:ext>
                  </a:extLst>
                </p:cNvPr>
                <p:cNvSpPr>
                  <a:spLocks/>
                </p:cNvSpPr>
                <p:nvPr/>
              </p:nvSpPr>
              <p:spPr bwMode="auto">
                <a:xfrm>
                  <a:off x="1017" y="803"/>
                  <a:ext cx="201" cy="201"/>
                </a:xfrm>
                <a:custGeom>
                  <a:avLst/>
                  <a:gdLst>
                    <a:gd name="T0" fmla="*/ 0 w 1672"/>
                    <a:gd name="T1" fmla="*/ 1672 h 1672"/>
                    <a:gd name="T2" fmla="*/ 1672 w 1672"/>
                    <a:gd name="T3" fmla="*/ 1672 h 1672"/>
                    <a:gd name="T4" fmla="*/ 0 w 1672"/>
                    <a:gd name="T5" fmla="*/ 0 h 1672"/>
                    <a:gd name="T6" fmla="*/ 0 w 1672"/>
                    <a:gd name="T7" fmla="*/ 1672 h 1672"/>
                  </a:gdLst>
                  <a:ahLst/>
                  <a:cxnLst>
                    <a:cxn ang="0">
                      <a:pos x="T0" y="T1"/>
                    </a:cxn>
                    <a:cxn ang="0">
                      <a:pos x="T2" y="T3"/>
                    </a:cxn>
                    <a:cxn ang="0">
                      <a:pos x="T4" y="T5"/>
                    </a:cxn>
                    <a:cxn ang="0">
                      <a:pos x="T6" y="T7"/>
                    </a:cxn>
                  </a:cxnLst>
                  <a:rect l="0" t="0" r="r" b="b"/>
                  <a:pathLst>
                    <a:path w="1672" h="1672">
                      <a:moveTo>
                        <a:pt x="0" y="1672"/>
                      </a:moveTo>
                      <a:cubicBezTo>
                        <a:pt x="1672" y="1672"/>
                        <a:pt x="1672" y="1672"/>
                        <a:pt x="1672" y="1672"/>
                      </a:cubicBezTo>
                      <a:cubicBezTo>
                        <a:pt x="1642" y="763"/>
                        <a:pt x="910" y="29"/>
                        <a:pt x="0" y="0"/>
                      </a:cubicBezTo>
                      <a:lnTo>
                        <a:pt x="0" y="167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49" name="Freeform 53">
                  <a:extLst>
                    <a:ext uri="{FF2B5EF4-FFF2-40B4-BE49-F238E27FC236}">
                      <a16:creationId xmlns:a16="http://schemas.microsoft.com/office/drawing/2014/main" id="{CB9F1DF3-4DD4-4DA2-A3EA-8DAB421F24C0}"/>
                    </a:ext>
                  </a:extLst>
                </p:cNvPr>
                <p:cNvSpPr>
                  <a:spLocks/>
                </p:cNvSpPr>
                <p:nvPr/>
              </p:nvSpPr>
              <p:spPr bwMode="auto">
                <a:xfrm>
                  <a:off x="803" y="803"/>
                  <a:ext cx="415" cy="416"/>
                </a:xfrm>
                <a:custGeom>
                  <a:avLst/>
                  <a:gdLst>
                    <a:gd name="T0" fmla="*/ 1674 w 3456"/>
                    <a:gd name="T1" fmla="*/ 0 h 3456"/>
                    <a:gd name="T2" fmla="*/ 1527 w 3456"/>
                    <a:gd name="T3" fmla="*/ 10 h 3456"/>
                    <a:gd name="T4" fmla="*/ 1359 w 3456"/>
                    <a:gd name="T5" fmla="*/ 39 h 3456"/>
                    <a:gd name="T6" fmla="*/ 1196 w 3456"/>
                    <a:gd name="T7" fmla="*/ 82 h 3456"/>
                    <a:gd name="T8" fmla="*/ 1039 w 3456"/>
                    <a:gd name="T9" fmla="*/ 142 h 3456"/>
                    <a:gd name="T10" fmla="*/ 891 w 3456"/>
                    <a:gd name="T11" fmla="*/ 216 h 3456"/>
                    <a:gd name="T12" fmla="*/ 751 w 3456"/>
                    <a:gd name="T13" fmla="*/ 303 h 3456"/>
                    <a:gd name="T14" fmla="*/ 620 w 3456"/>
                    <a:gd name="T15" fmla="*/ 402 h 3456"/>
                    <a:gd name="T16" fmla="*/ 499 w 3456"/>
                    <a:gd name="T17" fmla="*/ 514 h 3456"/>
                    <a:gd name="T18" fmla="*/ 389 w 3456"/>
                    <a:gd name="T19" fmla="*/ 636 h 3456"/>
                    <a:gd name="T20" fmla="*/ 291 w 3456"/>
                    <a:gd name="T21" fmla="*/ 769 h 3456"/>
                    <a:gd name="T22" fmla="*/ 206 w 3456"/>
                    <a:gd name="T23" fmla="*/ 910 h 3456"/>
                    <a:gd name="T24" fmla="*/ 134 w 3456"/>
                    <a:gd name="T25" fmla="*/ 1060 h 3456"/>
                    <a:gd name="T26" fmla="*/ 78 w 3456"/>
                    <a:gd name="T27" fmla="*/ 1218 h 3456"/>
                    <a:gd name="T28" fmla="*/ 35 w 3456"/>
                    <a:gd name="T29" fmla="*/ 1382 h 3456"/>
                    <a:gd name="T30" fmla="*/ 10 w 3456"/>
                    <a:gd name="T31" fmla="*/ 1551 h 3456"/>
                    <a:gd name="T32" fmla="*/ 1730 w 3456"/>
                    <a:gd name="T33" fmla="*/ 3456 h 3456"/>
                    <a:gd name="T34" fmla="*/ 1962 w 3456"/>
                    <a:gd name="T35" fmla="*/ 3438 h 3456"/>
                    <a:gd name="T36" fmla="*/ 2141 w 3456"/>
                    <a:gd name="T37" fmla="*/ 3405 h 3456"/>
                    <a:gd name="T38" fmla="*/ 2306 w 3456"/>
                    <a:gd name="T39" fmla="*/ 3355 h 3456"/>
                    <a:gd name="T40" fmla="*/ 2463 w 3456"/>
                    <a:gd name="T41" fmla="*/ 3290 h 3456"/>
                    <a:gd name="T42" fmla="*/ 2611 w 3456"/>
                    <a:gd name="T43" fmla="*/ 3212 h 3456"/>
                    <a:gd name="T44" fmla="*/ 2749 w 3456"/>
                    <a:gd name="T45" fmla="*/ 3121 h 3456"/>
                    <a:gd name="T46" fmla="*/ 2877 w 3456"/>
                    <a:gd name="T47" fmla="*/ 3017 h 3456"/>
                    <a:gd name="T48" fmla="*/ 2995 w 3456"/>
                    <a:gd name="T49" fmla="*/ 2901 h 3456"/>
                    <a:gd name="T50" fmla="*/ 3102 w 3456"/>
                    <a:gd name="T51" fmla="*/ 2776 h 3456"/>
                    <a:gd name="T52" fmla="*/ 3196 w 3456"/>
                    <a:gd name="T53" fmla="*/ 2639 h 3456"/>
                    <a:gd name="T54" fmla="*/ 3278 w 3456"/>
                    <a:gd name="T55" fmla="*/ 2495 h 3456"/>
                    <a:gd name="T56" fmla="*/ 3345 w 3456"/>
                    <a:gd name="T57" fmla="*/ 2343 h 3456"/>
                    <a:gd name="T58" fmla="*/ 3396 w 3456"/>
                    <a:gd name="T59" fmla="*/ 2183 h 3456"/>
                    <a:gd name="T60" fmla="*/ 3433 w 3456"/>
                    <a:gd name="T61" fmla="*/ 2016 h 3456"/>
                    <a:gd name="T62" fmla="*/ 3453 w 3456"/>
                    <a:gd name="T63" fmla="*/ 1844 h 3456"/>
                    <a:gd name="T64" fmla="*/ 1674 w 3456"/>
                    <a:gd name="T65" fmla="*/ 178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6" h="3456">
                      <a:moveTo>
                        <a:pt x="1674" y="1783"/>
                      </a:moveTo>
                      <a:cubicBezTo>
                        <a:pt x="1674" y="0"/>
                        <a:pt x="1674" y="0"/>
                        <a:pt x="1674" y="0"/>
                      </a:cubicBezTo>
                      <a:cubicBezTo>
                        <a:pt x="1653" y="0"/>
                        <a:pt x="1632" y="2"/>
                        <a:pt x="1612" y="3"/>
                      </a:cubicBezTo>
                      <a:cubicBezTo>
                        <a:pt x="1584" y="5"/>
                        <a:pt x="1556" y="7"/>
                        <a:pt x="1527" y="10"/>
                      </a:cubicBezTo>
                      <a:cubicBezTo>
                        <a:pt x="1498" y="13"/>
                        <a:pt x="1469" y="19"/>
                        <a:pt x="1441" y="24"/>
                      </a:cubicBezTo>
                      <a:cubicBezTo>
                        <a:pt x="1413" y="28"/>
                        <a:pt x="1385" y="33"/>
                        <a:pt x="1359" y="39"/>
                      </a:cubicBezTo>
                      <a:cubicBezTo>
                        <a:pt x="1330" y="44"/>
                        <a:pt x="1302" y="52"/>
                        <a:pt x="1274" y="60"/>
                      </a:cubicBezTo>
                      <a:cubicBezTo>
                        <a:pt x="1248" y="67"/>
                        <a:pt x="1221" y="74"/>
                        <a:pt x="1196" y="82"/>
                      </a:cubicBezTo>
                      <a:cubicBezTo>
                        <a:pt x="1168" y="92"/>
                        <a:pt x="1142" y="102"/>
                        <a:pt x="1114" y="112"/>
                      </a:cubicBezTo>
                      <a:cubicBezTo>
                        <a:pt x="1090" y="122"/>
                        <a:pt x="1064" y="131"/>
                        <a:pt x="1039" y="142"/>
                      </a:cubicBezTo>
                      <a:cubicBezTo>
                        <a:pt x="1012" y="154"/>
                        <a:pt x="987" y="167"/>
                        <a:pt x="962" y="179"/>
                      </a:cubicBezTo>
                      <a:cubicBezTo>
                        <a:pt x="937" y="192"/>
                        <a:pt x="914" y="202"/>
                        <a:pt x="891" y="216"/>
                      </a:cubicBezTo>
                      <a:cubicBezTo>
                        <a:pt x="866" y="230"/>
                        <a:pt x="842" y="245"/>
                        <a:pt x="817" y="261"/>
                      </a:cubicBezTo>
                      <a:cubicBezTo>
                        <a:pt x="794" y="275"/>
                        <a:pt x="772" y="288"/>
                        <a:pt x="751" y="303"/>
                      </a:cubicBezTo>
                      <a:cubicBezTo>
                        <a:pt x="727" y="319"/>
                        <a:pt x="704" y="337"/>
                        <a:pt x="681" y="355"/>
                      </a:cubicBezTo>
                      <a:cubicBezTo>
                        <a:pt x="661" y="371"/>
                        <a:pt x="640" y="386"/>
                        <a:pt x="620" y="402"/>
                      </a:cubicBezTo>
                      <a:cubicBezTo>
                        <a:pt x="597" y="422"/>
                        <a:pt x="576" y="441"/>
                        <a:pt x="556" y="461"/>
                      </a:cubicBezTo>
                      <a:cubicBezTo>
                        <a:pt x="536" y="479"/>
                        <a:pt x="517" y="496"/>
                        <a:pt x="499" y="514"/>
                      </a:cubicBezTo>
                      <a:cubicBezTo>
                        <a:pt x="478" y="535"/>
                        <a:pt x="460" y="557"/>
                        <a:pt x="440" y="579"/>
                      </a:cubicBezTo>
                      <a:cubicBezTo>
                        <a:pt x="423" y="598"/>
                        <a:pt x="405" y="617"/>
                        <a:pt x="389" y="636"/>
                      </a:cubicBezTo>
                      <a:cubicBezTo>
                        <a:pt x="371" y="659"/>
                        <a:pt x="354" y="684"/>
                        <a:pt x="336" y="708"/>
                      </a:cubicBezTo>
                      <a:cubicBezTo>
                        <a:pt x="321" y="727"/>
                        <a:pt x="305" y="748"/>
                        <a:pt x="291" y="769"/>
                      </a:cubicBezTo>
                      <a:cubicBezTo>
                        <a:pt x="275" y="793"/>
                        <a:pt x="260" y="820"/>
                        <a:pt x="244" y="846"/>
                      </a:cubicBezTo>
                      <a:cubicBezTo>
                        <a:pt x="231" y="867"/>
                        <a:pt x="219" y="888"/>
                        <a:pt x="206" y="910"/>
                      </a:cubicBezTo>
                      <a:cubicBezTo>
                        <a:pt x="192" y="937"/>
                        <a:pt x="179" y="966"/>
                        <a:pt x="165" y="994"/>
                      </a:cubicBezTo>
                      <a:cubicBezTo>
                        <a:pt x="155" y="1016"/>
                        <a:pt x="145" y="1038"/>
                        <a:pt x="134" y="1060"/>
                      </a:cubicBezTo>
                      <a:cubicBezTo>
                        <a:pt x="123" y="1090"/>
                        <a:pt x="112" y="1120"/>
                        <a:pt x="102" y="1150"/>
                      </a:cubicBezTo>
                      <a:cubicBezTo>
                        <a:pt x="94" y="1173"/>
                        <a:pt x="85" y="1195"/>
                        <a:pt x="78" y="1218"/>
                      </a:cubicBezTo>
                      <a:cubicBezTo>
                        <a:pt x="67" y="1250"/>
                        <a:pt x="60" y="1282"/>
                        <a:pt x="52" y="1316"/>
                      </a:cubicBezTo>
                      <a:cubicBezTo>
                        <a:pt x="47" y="1338"/>
                        <a:pt x="40" y="1360"/>
                        <a:pt x="35" y="1382"/>
                      </a:cubicBezTo>
                      <a:cubicBezTo>
                        <a:pt x="28" y="1419"/>
                        <a:pt x="24" y="1457"/>
                        <a:pt x="18" y="1494"/>
                      </a:cubicBezTo>
                      <a:cubicBezTo>
                        <a:pt x="15" y="1513"/>
                        <a:pt x="12" y="1532"/>
                        <a:pt x="10" y="1551"/>
                      </a:cubicBezTo>
                      <a:cubicBezTo>
                        <a:pt x="4" y="1609"/>
                        <a:pt x="0" y="1668"/>
                        <a:pt x="0" y="1727"/>
                      </a:cubicBezTo>
                      <a:cubicBezTo>
                        <a:pt x="0" y="2680"/>
                        <a:pt x="777" y="3456"/>
                        <a:pt x="1730" y="3456"/>
                      </a:cubicBezTo>
                      <a:cubicBezTo>
                        <a:pt x="1789" y="3456"/>
                        <a:pt x="1848" y="3453"/>
                        <a:pt x="1904" y="3447"/>
                      </a:cubicBezTo>
                      <a:cubicBezTo>
                        <a:pt x="1924" y="3445"/>
                        <a:pt x="1944" y="3441"/>
                        <a:pt x="1962" y="3438"/>
                      </a:cubicBezTo>
                      <a:cubicBezTo>
                        <a:pt x="2000" y="3433"/>
                        <a:pt x="2038" y="3429"/>
                        <a:pt x="2075" y="3421"/>
                      </a:cubicBezTo>
                      <a:cubicBezTo>
                        <a:pt x="2097" y="3417"/>
                        <a:pt x="2119" y="3410"/>
                        <a:pt x="2141" y="3405"/>
                      </a:cubicBezTo>
                      <a:cubicBezTo>
                        <a:pt x="2173" y="3396"/>
                        <a:pt x="2207" y="3390"/>
                        <a:pt x="2239" y="3379"/>
                      </a:cubicBezTo>
                      <a:cubicBezTo>
                        <a:pt x="2262" y="3372"/>
                        <a:pt x="2284" y="3363"/>
                        <a:pt x="2306" y="3355"/>
                      </a:cubicBezTo>
                      <a:cubicBezTo>
                        <a:pt x="2337" y="3345"/>
                        <a:pt x="2367" y="3334"/>
                        <a:pt x="2396" y="3323"/>
                      </a:cubicBezTo>
                      <a:cubicBezTo>
                        <a:pt x="2419" y="3312"/>
                        <a:pt x="2441" y="3301"/>
                        <a:pt x="2463" y="3290"/>
                      </a:cubicBezTo>
                      <a:cubicBezTo>
                        <a:pt x="2491" y="3278"/>
                        <a:pt x="2519" y="3265"/>
                        <a:pt x="2546" y="3250"/>
                      </a:cubicBezTo>
                      <a:cubicBezTo>
                        <a:pt x="2568" y="3238"/>
                        <a:pt x="2590" y="3225"/>
                        <a:pt x="2611" y="3212"/>
                      </a:cubicBezTo>
                      <a:cubicBezTo>
                        <a:pt x="2637" y="3197"/>
                        <a:pt x="2663" y="3182"/>
                        <a:pt x="2688" y="3166"/>
                      </a:cubicBezTo>
                      <a:cubicBezTo>
                        <a:pt x="2709" y="3151"/>
                        <a:pt x="2728" y="3136"/>
                        <a:pt x="2749" y="3121"/>
                      </a:cubicBezTo>
                      <a:cubicBezTo>
                        <a:pt x="2773" y="3103"/>
                        <a:pt x="2798" y="3086"/>
                        <a:pt x="2821" y="3068"/>
                      </a:cubicBezTo>
                      <a:cubicBezTo>
                        <a:pt x="2840" y="3051"/>
                        <a:pt x="2859" y="3034"/>
                        <a:pt x="2877" y="3017"/>
                      </a:cubicBezTo>
                      <a:cubicBezTo>
                        <a:pt x="2899" y="2997"/>
                        <a:pt x="2922" y="2979"/>
                        <a:pt x="2943" y="2958"/>
                      </a:cubicBezTo>
                      <a:cubicBezTo>
                        <a:pt x="2961" y="2940"/>
                        <a:pt x="2978" y="2920"/>
                        <a:pt x="2995" y="2901"/>
                      </a:cubicBezTo>
                      <a:cubicBezTo>
                        <a:pt x="3016" y="2881"/>
                        <a:pt x="3035" y="2859"/>
                        <a:pt x="3054" y="2837"/>
                      </a:cubicBezTo>
                      <a:cubicBezTo>
                        <a:pt x="3071" y="2817"/>
                        <a:pt x="3086" y="2796"/>
                        <a:pt x="3102" y="2776"/>
                      </a:cubicBezTo>
                      <a:cubicBezTo>
                        <a:pt x="3120" y="2753"/>
                        <a:pt x="3138" y="2729"/>
                        <a:pt x="3154" y="2706"/>
                      </a:cubicBezTo>
                      <a:cubicBezTo>
                        <a:pt x="3169" y="2684"/>
                        <a:pt x="3182" y="2661"/>
                        <a:pt x="3196" y="2639"/>
                      </a:cubicBezTo>
                      <a:cubicBezTo>
                        <a:pt x="3212" y="2615"/>
                        <a:pt x="3227" y="2591"/>
                        <a:pt x="3241" y="2566"/>
                      </a:cubicBezTo>
                      <a:cubicBezTo>
                        <a:pt x="3253" y="2543"/>
                        <a:pt x="3265" y="2518"/>
                        <a:pt x="3278" y="2495"/>
                      </a:cubicBezTo>
                      <a:cubicBezTo>
                        <a:pt x="3290" y="2470"/>
                        <a:pt x="3303" y="2443"/>
                        <a:pt x="3315" y="2417"/>
                      </a:cubicBezTo>
                      <a:cubicBezTo>
                        <a:pt x="3325" y="2393"/>
                        <a:pt x="3334" y="2367"/>
                        <a:pt x="3345" y="2343"/>
                      </a:cubicBezTo>
                      <a:cubicBezTo>
                        <a:pt x="3355" y="2315"/>
                        <a:pt x="3365" y="2289"/>
                        <a:pt x="3375" y="2261"/>
                      </a:cubicBezTo>
                      <a:cubicBezTo>
                        <a:pt x="3383" y="2236"/>
                        <a:pt x="3390" y="2209"/>
                        <a:pt x="3396" y="2183"/>
                      </a:cubicBezTo>
                      <a:cubicBezTo>
                        <a:pt x="3405" y="2155"/>
                        <a:pt x="3411" y="2126"/>
                        <a:pt x="3418" y="2098"/>
                      </a:cubicBezTo>
                      <a:cubicBezTo>
                        <a:pt x="3424" y="2071"/>
                        <a:pt x="3429" y="2044"/>
                        <a:pt x="3433" y="2016"/>
                      </a:cubicBezTo>
                      <a:cubicBezTo>
                        <a:pt x="3438" y="1988"/>
                        <a:pt x="3443" y="1959"/>
                        <a:pt x="3446" y="1929"/>
                      </a:cubicBezTo>
                      <a:cubicBezTo>
                        <a:pt x="3450" y="1901"/>
                        <a:pt x="3452" y="1873"/>
                        <a:pt x="3453" y="1844"/>
                      </a:cubicBezTo>
                      <a:cubicBezTo>
                        <a:pt x="3455" y="1825"/>
                        <a:pt x="3456" y="1804"/>
                        <a:pt x="3456" y="1783"/>
                      </a:cubicBezTo>
                      <a:lnTo>
                        <a:pt x="1674" y="178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sp>
            <p:nvSpPr>
              <p:cNvPr id="47" name="Textfeld 46">
                <a:extLst>
                  <a:ext uri="{FF2B5EF4-FFF2-40B4-BE49-F238E27FC236}">
                    <a16:creationId xmlns:a16="http://schemas.microsoft.com/office/drawing/2014/main" id="{69C8978C-804A-4808-9BC0-C96DE13C5909}"/>
                  </a:ext>
                </a:extLst>
              </p:cNvPr>
              <p:cNvSpPr txBox="1"/>
              <p:nvPr/>
            </p:nvSpPr>
            <p:spPr>
              <a:xfrm>
                <a:off x="8046903" y="5080108"/>
                <a:ext cx="1151277" cy="400110"/>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Quorum met</a:t>
                </a:r>
                <a:br>
                  <a:rPr lang="en-US" sz="1000" b="0" i="0" u="none" baseline="0" dirty="0">
                    <a:solidFill>
                      <a:srgbClr val="000000"/>
                    </a:solidFill>
                    <a:latin typeface="+mj-lt"/>
                    <a:ea typeface="Open Sans" panose="020B0606030504020204" pitchFamily="34" charset="0"/>
                    <a:cs typeface="Open Sans" panose="020B0606030504020204" pitchFamily="34" charset="0"/>
                  </a:rPr>
                </a:br>
                <a:r>
                  <a:rPr lang="en-US" sz="1000" b="0" i="0" u="none" baseline="0" dirty="0">
                    <a:solidFill>
                      <a:srgbClr val="000000"/>
                    </a:solidFill>
                    <a:latin typeface="+mj-lt"/>
                    <a:ea typeface="Open Sans" panose="020B0606030504020204" pitchFamily="34" charset="0"/>
                    <a:cs typeface="Open Sans" panose="020B0606030504020204" pitchFamily="34" charset="0"/>
                  </a:rPr>
                  <a:t>+ ≥80% vote Yay</a:t>
                </a:r>
              </a:p>
            </p:txBody>
          </p:sp>
        </p:grpSp>
        <p:cxnSp>
          <p:nvCxnSpPr>
            <p:cNvPr id="50" name="Gewinkelter Verbinder 140331">
              <a:extLst>
                <a:ext uri="{FF2B5EF4-FFF2-40B4-BE49-F238E27FC236}">
                  <a16:creationId xmlns:a16="http://schemas.microsoft.com/office/drawing/2014/main" id="{1C6A501D-A3AF-4AB3-88E0-A64C169CE3B6}"/>
                </a:ext>
              </a:extLst>
            </p:cNvPr>
            <p:cNvCxnSpPr>
              <a:cxnSpLocks/>
            </p:cNvCxnSpPr>
            <p:nvPr/>
          </p:nvCxnSpPr>
          <p:spPr>
            <a:xfrm>
              <a:off x="10243029" y="2336766"/>
              <a:ext cx="12700" cy="857834"/>
            </a:xfrm>
            <a:prstGeom prst="bentConnector3">
              <a:avLst>
                <a:gd name="adj1" fmla="val 63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D8689AC2-B5B0-4F1B-A436-FCBCDDDA00EE}"/>
                </a:ext>
              </a:extLst>
            </p:cNvPr>
            <p:cNvSpPr txBox="1"/>
            <p:nvPr/>
          </p:nvSpPr>
          <p:spPr>
            <a:xfrm>
              <a:off x="10533315" y="2631717"/>
              <a:ext cx="1032655" cy="400110"/>
            </a:xfrm>
            <a:prstGeom prst="rect">
              <a:avLst/>
            </a:prstGeom>
            <a:solidFill>
              <a:schemeClr val="bg1"/>
            </a:solidFill>
          </p:spPr>
          <p:txBody>
            <a:bodyPr vert="horz" wrap="none" rtlCol="0" anchor="ctr">
              <a:sp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Proposal with </a:t>
              </a:r>
            </a:p>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most votes</a:t>
              </a:r>
            </a:p>
          </p:txBody>
        </p:sp>
        <p:cxnSp>
          <p:nvCxnSpPr>
            <p:cNvPr id="52" name="Gewinkelter Verbinder 127">
              <a:extLst>
                <a:ext uri="{FF2B5EF4-FFF2-40B4-BE49-F238E27FC236}">
                  <a16:creationId xmlns:a16="http://schemas.microsoft.com/office/drawing/2014/main" id="{6EBA91AB-FDC3-4024-B9D2-D012FE53CDE6}"/>
                </a:ext>
              </a:extLst>
            </p:cNvPr>
            <p:cNvCxnSpPr>
              <a:cxnSpLocks/>
            </p:cNvCxnSpPr>
            <p:nvPr/>
          </p:nvCxnSpPr>
          <p:spPr>
            <a:xfrm>
              <a:off x="10243029" y="3561625"/>
              <a:ext cx="12700" cy="671955"/>
            </a:xfrm>
            <a:prstGeom prst="bentConnector3">
              <a:avLst>
                <a:gd name="adj1" fmla="val 633749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303FA10B-5690-4298-830E-4D66BE8B3D48}"/>
                </a:ext>
              </a:extLst>
            </p:cNvPr>
            <p:cNvSpPr txBox="1"/>
            <p:nvPr/>
          </p:nvSpPr>
          <p:spPr>
            <a:xfrm>
              <a:off x="10474007" y="3698131"/>
              <a:ext cx="1151277" cy="400110"/>
            </a:xfrm>
            <a:prstGeom prst="rect">
              <a:avLst/>
            </a:prstGeom>
            <a:solidFill>
              <a:schemeClr val="bg1"/>
            </a:solidFill>
          </p:spPr>
          <p:txBody>
            <a:bodyPr vert="horz" wrap="none" rtlCol="0" anchor="ctr">
              <a:spAutoFit/>
            </a:bodyPr>
            <a:lstStyle>
              <a:defPPr>
                <a:defRPr lang="de-DE"/>
              </a:defPPr>
              <a:lvl1pPr algn="ctr" fontAlgn="auto">
                <a:lnSpc>
                  <a:spcPct val="100000"/>
                </a:lnSpc>
                <a:spcBef>
                  <a:spcPts val="0"/>
                </a:spcBef>
                <a:spcAft>
                  <a:spcPts val="0"/>
                </a:spcAft>
                <a:defRPr sz="1000" b="0" i="0" u="none" baseline="0">
                  <a:solidFill>
                    <a:srgbClr val="000000"/>
                  </a:solidFill>
                  <a:latin typeface="BMW Group Condensed" panose="020B0606020202020204" pitchFamily="34" charset="0"/>
                </a:defRPr>
              </a:lvl1pPr>
            </a:lstStyle>
            <a:p>
              <a:r>
                <a:rPr lang="en-US" dirty="0">
                  <a:latin typeface="+mj-lt"/>
                  <a:ea typeface="Open Sans" panose="020B0606030504020204" pitchFamily="34" charset="0"/>
                  <a:cs typeface="Open Sans" panose="020B0606030504020204" pitchFamily="34" charset="0"/>
                </a:rPr>
                <a:t>Quorum met</a:t>
              </a:r>
              <a:br>
                <a:rPr lang="en-US" dirty="0">
                  <a:latin typeface="+mj-lt"/>
                  <a:ea typeface="Open Sans" panose="020B0606030504020204" pitchFamily="34" charset="0"/>
                  <a:cs typeface="Open Sans" panose="020B0606030504020204" pitchFamily="34" charset="0"/>
                </a:rPr>
              </a:br>
              <a:r>
                <a:rPr lang="en-US" dirty="0">
                  <a:latin typeface="+mj-lt"/>
                  <a:ea typeface="Open Sans" panose="020B0606030504020204" pitchFamily="34" charset="0"/>
                  <a:cs typeface="Open Sans" panose="020B0606030504020204" pitchFamily="34" charset="0"/>
                </a:rPr>
                <a:t>+ ≥80% vote Yay</a:t>
              </a:r>
            </a:p>
          </p:txBody>
        </p:sp>
        <p:grpSp>
          <p:nvGrpSpPr>
            <p:cNvPr id="54" name="Group 51">
              <a:extLst>
                <a:ext uri="{FF2B5EF4-FFF2-40B4-BE49-F238E27FC236}">
                  <a16:creationId xmlns:a16="http://schemas.microsoft.com/office/drawing/2014/main" id="{BDC49E76-E8A2-4EE5-8CB4-53F909593D4B}"/>
                </a:ext>
              </a:extLst>
            </p:cNvPr>
            <p:cNvGrpSpPr>
              <a:grpSpLocks noChangeAspect="1"/>
            </p:cNvGrpSpPr>
            <p:nvPr/>
          </p:nvGrpSpPr>
          <p:grpSpPr bwMode="auto">
            <a:xfrm>
              <a:off x="10304097" y="3746986"/>
              <a:ext cx="301673" cy="302400"/>
              <a:chOff x="803" y="803"/>
              <a:chExt cx="415" cy="416"/>
            </a:xfrm>
            <a:solidFill>
              <a:schemeClr val="accent1"/>
            </a:solidFill>
          </p:grpSpPr>
          <p:sp>
            <p:nvSpPr>
              <p:cNvPr id="55" name="Freeform 52">
                <a:extLst>
                  <a:ext uri="{FF2B5EF4-FFF2-40B4-BE49-F238E27FC236}">
                    <a16:creationId xmlns:a16="http://schemas.microsoft.com/office/drawing/2014/main" id="{4581FA60-B192-4A67-8C64-68BA4E91385C}"/>
                  </a:ext>
                </a:extLst>
              </p:cNvPr>
              <p:cNvSpPr>
                <a:spLocks/>
              </p:cNvSpPr>
              <p:nvPr/>
            </p:nvSpPr>
            <p:spPr bwMode="auto">
              <a:xfrm>
                <a:off x="1017" y="803"/>
                <a:ext cx="201" cy="201"/>
              </a:xfrm>
              <a:custGeom>
                <a:avLst/>
                <a:gdLst>
                  <a:gd name="T0" fmla="*/ 0 w 1672"/>
                  <a:gd name="T1" fmla="*/ 1672 h 1672"/>
                  <a:gd name="T2" fmla="*/ 1672 w 1672"/>
                  <a:gd name="T3" fmla="*/ 1672 h 1672"/>
                  <a:gd name="T4" fmla="*/ 0 w 1672"/>
                  <a:gd name="T5" fmla="*/ 0 h 1672"/>
                  <a:gd name="T6" fmla="*/ 0 w 1672"/>
                  <a:gd name="T7" fmla="*/ 1672 h 1672"/>
                </a:gdLst>
                <a:ahLst/>
                <a:cxnLst>
                  <a:cxn ang="0">
                    <a:pos x="T0" y="T1"/>
                  </a:cxn>
                  <a:cxn ang="0">
                    <a:pos x="T2" y="T3"/>
                  </a:cxn>
                  <a:cxn ang="0">
                    <a:pos x="T4" y="T5"/>
                  </a:cxn>
                  <a:cxn ang="0">
                    <a:pos x="T6" y="T7"/>
                  </a:cxn>
                </a:cxnLst>
                <a:rect l="0" t="0" r="r" b="b"/>
                <a:pathLst>
                  <a:path w="1672" h="1672">
                    <a:moveTo>
                      <a:pt x="0" y="1672"/>
                    </a:moveTo>
                    <a:cubicBezTo>
                      <a:pt x="1672" y="1672"/>
                      <a:pt x="1672" y="1672"/>
                      <a:pt x="1672" y="1672"/>
                    </a:cubicBezTo>
                    <a:cubicBezTo>
                      <a:pt x="1642" y="763"/>
                      <a:pt x="910" y="29"/>
                      <a:pt x="0" y="0"/>
                    </a:cubicBezTo>
                    <a:lnTo>
                      <a:pt x="0" y="167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56" name="Freeform 53">
                <a:extLst>
                  <a:ext uri="{FF2B5EF4-FFF2-40B4-BE49-F238E27FC236}">
                    <a16:creationId xmlns:a16="http://schemas.microsoft.com/office/drawing/2014/main" id="{07B7E86C-9676-4FD5-9E88-338A1ABF5B69}"/>
                  </a:ext>
                </a:extLst>
              </p:cNvPr>
              <p:cNvSpPr>
                <a:spLocks/>
              </p:cNvSpPr>
              <p:nvPr/>
            </p:nvSpPr>
            <p:spPr bwMode="auto">
              <a:xfrm>
                <a:off x="803" y="803"/>
                <a:ext cx="415" cy="416"/>
              </a:xfrm>
              <a:custGeom>
                <a:avLst/>
                <a:gdLst>
                  <a:gd name="T0" fmla="*/ 1674 w 3456"/>
                  <a:gd name="T1" fmla="*/ 0 h 3456"/>
                  <a:gd name="T2" fmla="*/ 1527 w 3456"/>
                  <a:gd name="T3" fmla="*/ 10 h 3456"/>
                  <a:gd name="T4" fmla="*/ 1359 w 3456"/>
                  <a:gd name="T5" fmla="*/ 39 h 3456"/>
                  <a:gd name="T6" fmla="*/ 1196 w 3456"/>
                  <a:gd name="T7" fmla="*/ 82 h 3456"/>
                  <a:gd name="T8" fmla="*/ 1039 w 3456"/>
                  <a:gd name="T9" fmla="*/ 142 h 3456"/>
                  <a:gd name="T10" fmla="*/ 891 w 3456"/>
                  <a:gd name="T11" fmla="*/ 216 h 3456"/>
                  <a:gd name="T12" fmla="*/ 751 w 3456"/>
                  <a:gd name="T13" fmla="*/ 303 h 3456"/>
                  <a:gd name="T14" fmla="*/ 620 w 3456"/>
                  <a:gd name="T15" fmla="*/ 402 h 3456"/>
                  <a:gd name="T16" fmla="*/ 499 w 3456"/>
                  <a:gd name="T17" fmla="*/ 514 h 3456"/>
                  <a:gd name="T18" fmla="*/ 389 w 3456"/>
                  <a:gd name="T19" fmla="*/ 636 h 3456"/>
                  <a:gd name="T20" fmla="*/ 291 w 3456"/>
                  <a:gd name="T21" fmla="*/ 769 h 3456"/>
                  <a:gd name="T22" fmla="*/ 206 w 3456"/>
                  <a:gd name="T23" fmla="*/ 910 h 3456"/>
                  <a:gd name="T24" fmla="*/ 134 w 3456"/>
                  <a:gd name="T25" fmla="*/ 1060 h 3456"/>
                  <a:gd name="T26" fmla="*/ 78 w 3456"/>
                  <a:gd name="T27" fmla="*/ 1218 h 3456"/>
                  <a:gd name="T28" fmla="*/ 35 w 3456"/>
                  <a:gd name="T29" fmla="*/ 1382 h 3456"/>
                  <a:gd name="T30" fmla="*/ 10 w 3456"/>
                  <a:gd name="T31" fmla="*/ 1551 h 3456"/>
                  <a:gd name="T32" fmla="*/ 1730 w 3456"/>
                  <a:gd name="T33" fmla="*/ 3456 h 3456"/>
                  <a:gd name="T34" fmla="*/ 1962 w 3456"/>
                  <a:gd name="T35" fmla="*/ 3438 h 3456"/>
                  <a:gd name="T36" fmla="*/ 2141 w 3456"/>
                  <a:gd name="T37" fmla="*/ 3405 h 3456"/>
                  <a:gd name="T38" fmla="*/ 2306 w 3456"/>
                  <a:gd name="T39" fmla="*/ 3355 h 3456"/>
                  <a:gd name="T40" fmla="*/ 2463 w 3456"/>
                  <a:gd name="T41" fmla="*/ 3290 h 3456"/>
                  <a:gd name="T42" fmla="*/ 2611 w 3456"/>
                  <a:gd name="T43" fmla="*/ 3212 h 3456"/>
                  <a:gd name="T44" fmla="*/ 2749 w 3456"/>
                  <a:gd name="T45" fmla="*/ 3121 h 3456"/>
                  <a:gd name="T46" fmla="*/ 2877 w 3456"/>
                  <a:gd name="T47" fmla="*/ 3017 h 3456"/>
                  <a:gd name="T48" fmla="*/ 2995 w 3456"/>
                  <a:gd name="T49" fmla="*/ 2901 h 3456"/>
                  <a:gd name="T50" fmla="*/ 3102 w 3456"/>
                  <a:gd name="T51" fmla="*/ 2776 h 3456"/>
                  <a:gd name="T52" fmla="*/ 3196 w 3456"/>
                  <a:gd name="T53" fmla="*/ 2639 h 3456"/>
                  <a:gd name="T54" fmla="*/ 3278 w 3456"/>
                  <a:gd name="T55" fmla="*/ 2495 h 3456"/>
                  <a:gd name="T56" fmla="*/ 3345 w 3456"/>
                  <a:gd name="T57" fmla="*/ 2343 h 3456"/>
                  <a:gd name="T58" fmla="*/ 3396 w 3456"/>
                  <a:gd name="T59" fmla="*/ 2183 h 3456"/>
                  <a:gd name="T60" fmla="*/ 3433 w 3456"/>
                  <a:gd name="T61" fmla="*/ 2016 h 3456"/>
                  <a:gd name="T62" fmla="*/ 3453 w 3456"/>
                  <a:gd name="T63" fmla="*/ 1844 h 3456"/>
                  <a:gd name="T64" fmla="*/ 1674 w 3456"/>
                  <a:gd name="T65" fmla="*/ 178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6" h="3456">
                    <a:moveTo>
                      <a:pt x="1674" y="1783"/>
                    </a:moveTo>
                    <a:cubicBezTo>
                      <a:pt x="1674" y="0"/>
                      <a:pt x="1674" y="0"/>
                      <a:pt x="1674" y="0"/>
                    </a:cubicBezTo>
                    <a:cubicBezTo>
                      <a:pt x="1653" y="0"/>
                      <a:pt x="1632" y="2"/>
                      <a:pt x="1612" y="3"/>
                    </a:cubicBezTo>
                    <a:cubicBezTo>
                      <a:pt x="1584" y="5"/>
                      <a:pt x="1556" y="7"/>
                      <a:pt x="1527" y="10"/>
                    </a:cubicBezTo>
                    <a:cubicBezTo>
                      <a:pt x="1498" y="13"/>
                      <a:pt x="1469" y="19"/>
                      <a:pt x="1441" y="24"/>
                    </a:cubicBezTo>
                    <a:cubicBezTo>
                      <a:pt x="1413" y="28"/>
                      <a:pt x="1385" y="33"/>
                      <a:pt x="1359" y="39"/>
                    </a:cubicBezTo>
                    <a:cubicBezTo>
                      <a:pt x="1330" y="44"/>
                      <a:pt x="1302" y="52"/>
                      <a:pt x="1274" y="60"/>
                    </a:cubicBezTo>
                    <a:cubicBezTo>
                      <a:pt x="1248" y="67"/>
                      <a:pt x="1221" y="74"/>
                      <a:pt x="1196" y="82"/>
                    </a:cubicBezTo>
                    <a:cubicBezTo>
                      <a:pt x="1168" y="92"/>
                      <a:pt x="1142" y="102"/>
                      <a:pt x="1114" y="112"/>
                    </a:cubicBezTo>
                    <a:cubicBezTo>
                      <a:pt x="1090" y="122"/>
                      <a:pt x="1064" y="131"/>
                      <a:pt x="1039" y="142"/>
                    </a:cubicBezTo>
                    <a:cubicBezTo>
                      <a:pt x="1012" y="154"/>
                      <a:pt x="987" y="167"/>
                      <a:pt x="962" y="179"/>
                    </a:cubicBezTo>
                    <a:cubicBezTo>
                      <a:pt x="937" y="192"/>
                      <a:pt x="914" y="202"/>
                      <a:pt x="891" y="216"/>
                    </a:cubicBezTo>
                    <a:cubicBezTo>
                      <a:pt x="866" y="230"/>
                      <a:pt x="842" y="245"/>
                      <a:pt x="817" y="261"/>
                    </a:cubicBezTo>
                    <a:cubicBezTo>
                      <a:pt x="794" y="275"/>
                      <a:pt x="772" y="288"/>
                      <a:pt x="751" y="303"/>
                    </a:cubicBezTo>
                    <a:cubicBezTo>
                      <a:pt x="727" y="319"/>
                      <a:pt x="704" y="337"/>
                      <a:pt x="681" y="355"/>
                    </a:cubicBezTo>
                    <a:cubicBezTo>
                      <a:pt x="661" y="371"/>
                      <a:pt x="640" y="386"/>
                      <a:pt x="620" y="402"/>
                    </a:cubicBezTo>
                    <a:cubicBezTo>
                      <a:pt x="597" y="422"/>
                      <a:pt x="576" y="441"/>
                      <a:pt x="556" y="461"/>
                    </a:cubicBezTo>
                    <a:cubicBezTo>
                      <a:pt x="536" y="479"/>
                      <a:pt x="517" y="496"/>
                      <a:pt x="499" y="514"/>
                    </a:cubicBezTo>
                    <a:cubicBezTo>
                      <a:pt x="478" y="535"/>
                      <a:pt x="460" y="557"/>
                      <a:pt x="440" y="579"/>
                    </a:cubicBezTo>
                    <a:cubicBezTo>
                      <a:pt x="423" y="598"/>
                      <a:pt x="405" y="617"/>
                      <a:pt x="389" y="636"/>
                    </a:cubicBezTo>
                    <a:cubicBezTo>
                      <a:pt x="371" y="659"/>
                      <a:pt x="354" y="684"/>
                      <a:pt x="336" y="708"/>
                    </a:cubicBezTo>
                    <a:cubicBezTo>
                      <a:pt x="321" y="727"/>
                      <a:pt x="305" y="748"/>
                      <a:pt x="291" y="769"/>
                    </a:cubicBezTo>
                    <a:cubicBezTo>
                      <a:pt x="275" y="793"/>
                      <a:pt x="260" y="820"/>
                      <a:pt x="244" y="846"/>
                    </a:cubicBezTo>
                    <a:cubicBezTo>
                      <a:pt x="231" y="867"/>
                      <a:pt x="219" y="888"/>
                      <a:pt x="206" y="910"/>
                    </a:cubicBezTo>
                    <a:cubicBezTo>
                      <a:pt x="192" y="937"/>
                      <a:pt x="179" y="966"/>
                      <a:pt x="165" y="994"/>
                    </a:cubicBezTo>
                    <a:cubicBezTo>
                      <a:pt x="155" y="1016"/>
                      <a:pt x="145" y="1038"/>
                      <a:pt x="134" y="1060"/>
                    </a:cubicBezTo>
                    <a:cubicBezTo>
                      <a:pt x="123" y="1090"/>
                      <a:pt x="112" y="1120"/>
                      <a:pt x="102" y="1150"/>
                    </a:cubicBezTo>
                    <a:cubicBezTo>
                      <a:pt x="94" y="1173"/>
                      <a:pt x="85" y="1195"/>
                      <a:pt x="78" y="1218"/>
                    </a:cubicBezTo>
                    <a:cubicBezTo>
                      <a:pt x="67" y="1250"/>
                      <a:pt x="60" y="1282"/>
                      <a:pt x="52" y="1316"/>
                    </a:cubicBezTo>
                    <a:cubicBezTo>
                      <a:pt x="47" y="1338"/>
                      <a:pt x="40" y="1360"/>
                      <a:pt x="35" y="1382"/>
                    </a:cubicBezTo>
                    <a:cubicBezTo>
                      <a:pt x="28" y="1419"/>
                      <a:pt x="24" y="1457"/>
                      <a:pt x="18" y="1494"/>
                    </a:cubicBezTo>
                    <a:cubicBezTo>
                      <a:pt x="15" y="1513"/>
                      <a:pt x="12" y="1532"/>
                      <a:pt x="10" y="1551"/>
                    </a:cubicBezTo>
                    <a:cubicBezTo>
                      <a:pt x="4" y="1609"/>
                      <a:pt x="0" y="1668"/>
                      <a:pt x="0" y="1727"/>
                    </a:cubicBezTo>
                    <a:cubicBezTo>
                      <a:pt x="0" y="2680"/>
                      <a:pt x="777" y="3456"/>
                      <a:pt x="1730" y="3456"/>
                    </a:cubicBezTo>
                    <a:cubicBezTo>
                      <a:pt x="1789" y="3456"/>
                      <a:pt x="1848" y="3453"/>
                      <a:pt x="1904" y="3447"/>
                    </a:cubicBezTo>
                    <a:cubicBezTo>
                      <a:pt x="1924" y="3445"/>
                      <a:pt x="1944" y="3441"/>
                      <a:pt x="1962" y="3438"/>
                    </a:cubicBezTo>
                    <a:cubicBezTo>
                      <a:pt x="2000" y="3433"/>
                      <a:pt x="2038" y="3429"/>
                      <a:pt x="2075" y="3421"/>
                    </a:cubicBezTo>
                    <a:cubicBezTo>
                      <a:pt x="2097" y="3417"/>
                      <a:pt x="2119" y="3410"/>
                      <a:pt x="2141" y="3405"/>
                    </a:cubicBezTo>
                    <a:cubicBezTo>
                      <a:pt x="2173" y="3396"/>
                      <a:pt x="2207" y="3390"/>
                      <a:pt x="2239" y="3379"/>
                    </a:cubicBezTo>
                    <a:cubicBezTo>
                      <a:pt x="2262" y="3372"/>
                      <a:pt x="2284" y="3363"/>
                      <a:pt x="2306" y="3355"/>
                    </a:cubicBezTo>
                    <a:cubicBezTo>
                      <a:pt x="2337" y="3345"/>
                      <a:pt x="2367" y="3334"/>
                      <a:pt x="2396" y="3323"/>
                    </a:cubicBezTo>
                    <a:cubicBezTo>
                      <a:pt x="2419" y="3312"/>
                      <a:pt x="2441" y="3301"/>
                      <a:pt x="2463" y="3290"/>
                    </a:cubicBezTo>
                    <a:cubicBezTo>
                      <a:pt x="2491" y="3278"/>
                      <a:pt x="2519" y="3265"/>
                      <a:pt x="2546" y="3250"/>
                    </a:cubicBezTo>
                    <a:cubicBezTo>
                      <a:pt x="2568" y="3238"/>
                      <a:pt x="2590" y="3225"/>
                      <a:pt x="2611" y="3212"/>
                    </a:cubicBezTo>
                    <a:cubicBezTo>
                      <a:pt x="2637" y="3197"/>
                      <a:pt x="2663" y="3182"/>
                      <a:pt x="2688" y="3166"/>
                    </a:cubicBezTo>
                    <a:cubicBezTo>
                      <a:pt x="2709" y="3151"/>
                      <a:pt x="2728" y="3136"/>
                      <a:pt x="2749" y="3121"/>
                    </a:cubicBezTo>
                    <a:cubicBezTo>
                      <a:pt x="2773" y="3103"/>
                      <a:pt x="2798" y="3086"/>
                      <a:pt x="2821" y="3068"/>
                    </a:cubicBezTo>
                    <a:cubicBezTo>
                      <a:pt x="2840" y="3051"/>
                      <a:pt x="2859" y="3034"/>
                      <a:pt x="2877" y="3017"/>
                    </a:cubicBezTo>
                    <a:cubicBezTo>
                      <a:pt x="2899" y="2997"/>
                      <a:pt x="2922" y="2979"/>
                      <a:pt x="2943" y="2958"/>
                    </a:cubicBezTo>
                    <a:cubicBezTo>
                      <a:pt x="2961" y="2940"/>
                      <a:pt x="2978" y="2920"/>
                      <a:pt x="2995" y="2901"/>
                    </a:cubicBezTo>
                    <a:cubicBezTo>
                      <a:pt x="3016" y="2881"/>
                      <a:pt x="3035" y="2859"/>
                      <a:pt x="3054" y="2837"/>
                    </a:cubicBezTo>
                    <a:cubicBezTo>
                      <a:pt x="3071" y="2817"/>
                      <a:pt x="3086" y="2796"/>
                      <a:pt x="3102" y="2776"/>
                    </a:cubicBezTo>
                    <a:cubicBezTo>
                      <a:pt x="3120" y="2753"/>
                      <a:pt x="3138" y="2729"/>
                      <a:pt x="3154" y="2706"/>
                    </a:cubicBezTo>
                    <a:cubicBezTo>
                      <a:pt x="3169" y="2684"/>
                      <a:pt x="3182" y="2661"/>
                      <a:pt x="3196" y="2639"/>
                    </a:cubicBezTo>
                    <a:cubicBezTo>
                      <a:pt x="3212" y="2615"/>
                      <a:pt x="3227" y="2591"/>
                      <a:pt x="3241" y="2566"/>
                    </a:cubicBezTo>
                    <a:cubicBezTo>
                      <a:pt x="3253" y="2543"/>
                      <a:pt x="3265" y="2518"/>
                      <a:pt x="3278" y="2495"/>
                    </a:cubicBezTo>
                    <a:cubicBezTo>
                      <a:pt x="3290" y="2470"/>
                      <a:pt x="3303" y="2443"/>
                      <a:pt x="3315" y="2417"/>
                    </a:cubicBezTo>
                    <a:cubicBezTo>
                      <a:pt x="3325" y="2393"/>
                      <a:pt x="3334" y="2367"/>
                      <a:pt x="3345" y="2343"/>
                    </a:cubicBezTo>
                    <a:cubicBezTo>
                      <a:pt x="3355" y="2315"/>
                      <a:pt x="3365" y="2289"/>
                      <a:pt x="3375" y="2261"/>
                    </a:cubicBezTo>
                    <a:cubicBezTo>
                      <a:pt x="3383" y="2236"/>
                      <a:pt x="3390" y="2209"/>
                      <a:pt x="3396" y="2183"/>
                    </a:cubicBezTo>
                    <a:cubicBezTo>
                      <a:pt x="3405" y="2155"/>
                      <a:pt x="3411" y="2126"/>
                      <a:pt x="3418" y="2098"/>
                    </a:cubicBezTo>
                    <a:cubicBezTo>
                      <a:pt x="3424" y="2071"/>
                      <a:pt x="3429" y="2044"/>
                      <a:pt x="3433" y="2016"/>
                    </a:cubicBezTo>
                    <a:cubicBezTo>
                      <a:pt x="3438" y="1988"/>
                      <a:pt x="3443" y="1959"/>
                      <a:pt x="3446" y="1929"/>
                    </a:cubicBezTo>
                    <a:cubicBezTo>
                      <a:pt x="3450" y="1901"/>
                      <a:pt x="3452" y="1873"/>
                      <a:pt x="3453" y="1844"/>
                    </a:cubicBezTo>
                    <a:cubicBezTo>
                      <a:pt x="3455" y="1825"/>
                      <a:pt x="3456" y="1804"/>
                      <a:pt x="3456" y="1783"/>
                    </a:cubicBezTo>
                    <a:lnTo>
                      <a:pt x="1674" y="178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nvGrpSpPr>
            <p:cNvPr id="57" name="Group 45">
              <a:extLst>
                <a:ext uri="{FF2B5EF4-FFF2-40B4-BE49-F238E27FC236}">
                  <a16:creationId xmlns:a16="http://schemas.microsoft.com/office/drawing/2014/main" id="{3D732BB5-32F3-4A94-9640-1DE725EF8CB6}"/>
                </a:ext>
              </a:extLst>
            </p:cNvPr>
            <p:cNvGrpSpPr>
              <a:grpSpLocks noChangeAspect="1"/>
            </p:cNvGrpSpPr>
            <p:nvPr/>
          </p:nvGrpSpPr>
          <p:grpSpPr bwMode="auto">
            <a:xfrm>
              <a:off x="10282909" y="2681469"/>
              <a:ext cx="344048" cy="300608"/>
              <a:chOff x="803" y="803"/>
              <a:chExt cx="396" cy="346"/>
            </a:xfrm>
            <a:solidFill>
              <a:schemeClr val="accent1"/>
            </a:solidFill>
          </p:grpSpPr>
          <p:sp>
            <p:nvSpPr>
              <p:cNvPr id="58" name="Freeform 46">
                <a:extLst>
                  <a:ext uri="{FF2B5EF4-FFF2-40B4-BE49-F238E27FC236}">
                    <a16:creationId xmlns:a16="http://schemas.microsoft.com/office/drawing/2014/main" id="{4EECF51D-20EE-43D0-90AE-33463A2B54B1}"/>
                  </a:ext>
                </a:extLst>
              </p:cNvPr>
              <p:cNvSpPr>
                <a:spLocks/>
              </p:cNvSpPr>
              <p:nvPr/>
            </p:nvSpPr>
            <p:spPr bwMode="auto">
              <a:xfrm>
                <a:off x="1089" y="970"/>
                <a:ext cx="110" cy="179"/>
              </a:xfrm>
              <a:custGeom>
                <a:avLst/>
                <a:gdLst>
                  <a:gd name="T0" fmla="*/ 0 w 1824"/>
                  <a:gd name="T1" fmla="*/ 444 h 2976"/>
                  <a:gd name="T2" fmla="*/ 0 w 1824"/>
                  <a:gd name="T3" fmla="*/ 2527 h 2976"/>
                  <a:gd name="T4" fmla="*/ 387 w 1824"/>
                  <a:gd name="T5" fmla="*/ 2976 h 2976"/>
                  <a:gd name="T6" fmla="*/ 1438 w 1824"/>
                  <a:gd name="T7" fmla="*/ 2976 h 2976"/>
                  <a:gd name="T8" fmla="*/ 1824 w 1824"/>
                  <a:gd name="T9" fmla="*/ 2527 h 2976"/>
                  <a:gd name="T10" fmla="*/ 1824 w 1824"/>
                  <a:gd name="T11" fmla="*/ 444 h 2976"/>
                  <a:gd name="T12" fmla="*/ 1438 w 1824"/>
                  <a:gd name="T13" fmla="*/ 0 h 2976"/>
                  <a:gd name="T14" fmla="*/ 387 w 1824"/>
                  <a:gd name="T15" fmla="*/ 0 h 2976"/>
                  <a:gd name="T16" fmla="*/ 0 w 1824"/>
                  <a:gd name="T17" fmla="*/ 444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4" h="2976">
                    <a:moveTo>
                      <a:pt x="0" y="444"/>
                    </a:moveTo>
                    <a:cubicBezTo>
                      <a:pt x="0" y="2527"/>
                      <a:pt x="0" y="2527"/>
                      <a:pt x="0" y="2527"/>
                    </a:cubicBezTo>
                    <a:cubicBezTo>
                      <a:pt x="0" y="2772"/>
                      <a:pt x="171" y="2976"/>
                      <a:pt x="387" y="2976"/>
                    </a:cubicBezTo>
                    <a:cubicBezTo>
                      <a:pt x="1438" y="2976"/>
                      <a:pt x="1438" y="2976"/>
                      <a:pt x="1438" y="2976"/>
                    </a:cubicBezTo>
                    <a:cubicBezTo>
                      <a:pt x="1648" y="2976"/>
                      <a:pt x="1824" y="2772"/>
                      <a:pt x="1824" y="2527"/>
                    </a:cubicBezTo>
                    <a:cubicBezTo>
                      <a:pt x="1824" y="444"/>
                      <a:pt x="1824" y="444"/>
                      <a:pt x="1824" y="444"/>
                    </a:cubicBezTo>
                    <a:cubicBezTo>
                      <a:pt x="1824" y="200"/>
                      <a:pt x="1648" y="0"/>
                      <a:pt x="1438" y="0"/>
                    </a:cubicBezTo>
                    <a:cubicBezTo>
                      <a:pt x="387" y="0"/>
                      <a:pt x="387" y="0"/>
                      <a:pt x="387" y="0"/>
                    </a:cubicBezTo>
                    <a:cubicBezTo>
                      <a:pt x="171" y="0"/>
                      <a:pt x="0" y="200"/>
                      <a:pt x="0" y="44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59" name="Freeform 47">
                <a:extLst>
                  <a:ext uri="{FF2B5EF4-FFF2-40B4-BE49-F238E27FC236}">
                    <a16:creationId xmlns:a16="http://schemas.microsoft.com/office/drawing/2014/main" id="{A9A32D13-1A6F-4D8C-A2C5-69A7F91D60A1}"/>
                  </a:ext>
                </a:extLst>
              </p:cNvPr>
              <p:cNvSpPr>
                <a:spLocks/>
              </p:cNvSpPr>
              <p:nvPr/>
            </p:nvSpPr>
            <p:spPr bwMode="auto">
              <a:xfrm>
                <a:off x="803" y="910"/>
                <a:ext cx="110" cy="239"/>
              </a:xfrm>
              <a:custGeom>
                <a:avLst/>
                <a:gdLst>
                  <a:gd name="T0" fmla="*/ 0 w 1824"/>
                  <a:gd name="T1" fmla="*/ 427 h 3968"/>
                  <a:gd name="T2" fmla="*/ 0 w 1824"/>
                  <a:gd name="T3" fmla="*/ 3542 h 3968"/>
                  <a:gd name="T4" fmla="*/ 393 w 1824"/>
                  <a:gd name="T5" fmla="*/ 3968 h 3968"/>
                  <a:gd name="T6" fmla="*/ 1438 w 1824"/>
                  <a:gd name="T7" fmla="*/ 3968 h 3968"/>
                  <a:gd name="T8" fmla="*/ 1824 w 1824"/>
                  <a:gd name="T9" fmla="*/ 3542 h 3968"/>
                  <a:gd name="T10" fmla="*/ 1824 w 1824"/>
                  <a:gd name="T11" fmla="*/ 427 h 3968"/>
                  <a:gd name="T12" fmla="*/ 1438 w 1824"/>
                  <a:gd name="T13" fmla="*/ 0 h 3968"/>
                  <a:gd name="T14" fmla="*/ 393 w 1824"/>
                  <a:gd name="T15" fmla="*/ 0 h 3968"/>
                  <a:gd name="T16" fmla="*/ 0 w 1824"/>
                  <a:gd name="T17" fmla="*/ 427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4" h="3968">
                    <a:moveTo>
                      <a:pt x="0" y="427"/>
                    </a:moveTo>
                    <a:cubicBezTo>
                      <a:pt x="0" y="3542"/>
                      <a:pt x="0" y="3542"/>
                      <a:pt x="0" y="3542"/>
                    </a:cubicBezTo>
                    <a:cubicBezTo>
                      <a:pt x="0" y="3775"/>
                      <a:pt x="177" y="3968"/>
                      <a:pt x="393" y="3968"/>
                    </a:cubicBezTo>
                    <a:cubicBezTo>
                      <a:pt x="1438" y="3968"/>
                      <a:pt x="1438" y="3968"/>
                      <a:pt x="1438" y="3968"/>
                    </a:cubicBezTo>
                    <a:cubicBezTo>
                      <a:pt x="1654" y="3968"/>
                      <a:pt x="1824" y="3775"/>
                      <a:pt x="1824" y="3542"/>
                    </a:cubicBezTo>
                    <a:cubicBezTo>
                      <a:pt x="1824" y="427"/>
                      <a:pt x="1824" y="427"/>
                      <a:pt x="1824" y="427"/>
                    </a:cubicBezTo>
                    <a:cubicBezTo>
                      <a:pt x="1824" y="194"/>
                      <a:pt x="1654" y="0"/>
                      <a:pt x="1438" y="0"/>
                    </a:cubicBezTo>
                    <a:cubicBezTo>
                      <a:pt x="393" y="0"/>
                      <a:pt x="393" y="0"/>
                      <a:pt x="393" y="0"/>
                    </a:cubicBezTo>
                    <a:cubicBezTo>
                      <a:pt x="177" y="0"/>
                      <a:pt x="0" y="194"/>
                      <a:pt x="0" y="427"/>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60" name="Freeform 48">
                <a:extLst>
                  <a:ext uri="{FF2B5EF4-FFF2-40B4-BE49-F238E27FC236}">
                    <a16:creationId xmlns:a16="http://schemas.microsoft.com/office/drawing/2014/main" id="{057F2FFB-6502-4D65-AE22-1A347943FCE5}"/>
                  </a:ext>
                </a:extLst>
              </p:cNvPr>
              <p:cNvSpPr>
                <a:spLocks/>
              </p:cNvSpPr>
              <p:nvPr/>
            </p:nvSpPr>
            <p:spPr bwMode="auto">
              <a:xfrm>
                <a:off x="946" y="803"/>
                <a:ext cx="110" cy="346"/>
              </a:xfrm>
              <a:custGeom>
                <a:avLst/>
                <a:gdLst>
                  <a:gd name="T0" fmla="*/ 0 w 1824"/>
                  <a:gd name="T1" fmla="*/ 409 h 5744"/>
                  <a:gd name="T2" fmla="*/ 0 w 1824"/>
                  <a:gd name="T3" fmla="*/ 5330 h 5744"/>
                  <a:gd name="T4" fmla="*/ 387 w 1824"/>
                  <a:gd name="T5" fmla="*/ 5744 h 5744"/>
                  <a:gd name="T6" fmla="*/ 1438 w 1824"/>
                  <a:gd name="T7" fmla="*/ 5744 h 5744"/>
                  <a:gd name="T8" fmla="*/ 1824 w 1824"/>
                  <a:gd name="T9" fmla="*/ 5330 h 5744"/>
                  <a:gd name="T10" fmla="*/ 1824 w 1824"/>
                  <a:gd name="T11" fmla="*/ 409 h 5744"/>
                  <a:gd name="T12" fmla="*/ 1438 w 1824"/>
                  <a:gd name="T13" fmla="*/ 0 h 5744"/>
                  <a:gd name="T14" fmla="*/ 387 w 1824"/>
                  <a:gd name="T15" fmla="*/ 0 h 5744"/>
                  <a:gd name="T16" fmla="*/ 0 w 1824"/>
                  <a:gd name="T17" fmla="*/ 409 h 5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4" h="5744">
                    <a:moveTo>
                      <a:pt x="0" y="409"/>
                    </a:moveTo>
                    <a:cubicBezTo>
                      <a:pt x="0" y="5330"/>
                      <a:pt x="0" y="5330"/>
                      <a:pt x="0" y="5330"/>
                    </a:cubicBezTo>
                    <a:cubicBezTo>
                      <a:pt x="0" y="5557"/>
                      <a:pt x="171" y="5744"/>
                      <a:pt x="387" y="5744"/>
                    </a:cubicBezTo>
                    <a:cubicBezTo>
                      <a:pt x="1438" y="5744"/>
                      <a:pt x="1438" y="5744"/>
                      <a:pt x="1438" y="5744"/>
                    </a:cubicBezTo>
                    <a:cubicBezTo>
                      <a:pt x="1648" y="5744"/>
                      <a:pt x="1824" y="5557"/>
                      <a:pt x="1824" y="5330"/>
                    </a:cubicBezTo>
                    <a:cubicBezTo>
                      <a:pt x="1824" y="409"/>
                      <a:pt x="1824" y="409"/>
                      <a:pt x="1824" y="409"/>
                    </a:cubicBezTo>
                    <a:cubicBezTo>
                      <a:pt x="1824" y="182"/>
                      <a:pt x="1648" y="0"/>
                      <a:pt x="1438" y="0"/>
                    </a:cubicBezTo>
                    <a:cubicBezTo>
                      <a:pt x="387" y="0"/>
                      <a:pt x="387" y="0"/>
                      <a:pt x="387" y="0"/>
                    </a:cubicBezTo>
                    <a:cubicBezTo>
                      <a:pt x="171" y="0"/>
                      <a:pt x="0" y="182"/>
                      <a:pt x="0" y="40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cxnSp>
          <p:nvCxnSpPr>
            <p:cNvPr id="61" name="Gewinkelter Verbinder 133">
              <a:extLst>
                <a:ext uri="{FF2B5EF4-FFF2-40B4-BE49-F238E27FC236}">
                  <a16:creationId xmlns:a16="http://schemas.microsoft.com/office/drawing/2014/main" id="{D0693D60-C96C-48FC-8D63-63C510E7E910}"/>
                </a:ext>
              </a:extLst>
            </p:cNvPr>
            <p:cNvCxnSpPr>
              <a:cxnSpLocks/>
            </p:cNvCxnSpPr>
            <p:nvPr/>
          </p:nvCxnSpPr>
          <p:spPr>
            <a:xfrm>
              <a:off x="10243029" y="4597878"/>
              <a:ext cx="12700" cy="676652"/>
            </a:xfrm>
            <a:prstGeom prst="bentConnector3">
              <a:avLst>
                <a:gd name="adj1" fmla="val 633750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9DDD364A-EF22-4AE8-83ED-63C4886CDD84}"/>
                </a:ext>
              </a:extLst>
            </p:cNvPr>
            <p:cNvSpPr txBox="1"/>
            <p:nvPr/>
          </p:nvSpPr>
          <p:spPr>
            <a:xfrm>
              <a:off x="10514085" y="4737264"/>
              <a:ext cx="1071127" cy="400110"/>
            </a:xfrm>
            <a:prstGeom prst="rect">
              <a:avLst/>
            </a:prstGeom>
            <a:solidFill>
              <a:schemeClr val="bg1"/>
            </a:solidFill>
          </p:spPr>
          <p:txBody>
            <a:bodyPr vert="horz" wrap="none" rtlCol="0" anchor="ctr">
              <a:spAutoFit/>
            </a:bodyPr>
            <a:lstStyle>
              <a:defPPr>
                <a:defRPr lang="de-DE"/>
              </a:defPPr>
              <a:lvl1pPr algn="ctr" fontAlgn="auto">
                <a:lnSpc>
                  <a:spcPct val="100000"/>
                </a:lnSpc>
                <a:spcBef>
                  <a:spcPts val="0"/>
                </a:spcBef>
                <a:spcAft>
                  <a:spcPts val="0"/>
                </a:spcAft>
                <a:defRPr sz="1000" b="0" i="0" u="none" baseline="0">
                  <a:solidFill>
                    <a:srgbClr val="000000"/>
                  </a:solidFill>
                  <a:latin typeface="BMW Group Condensed" panose="020B0606020202020204" pitchFamily="34" charset="0"/>
                </a:defRPr>
              </a:lvl1pPr>
            </a:lstStyle>
            <a:p>
              <a:r>
                <a:rPr lang="en-US" dirty="0">
                  <a:latin typeface="+mj-lt"/>
                  <a:ea typeface="Open Sans" panose="020B0606030504020204" pitchFamily="34" charset="0"/>
                  <a:cs typeface="Open Sans" panose="020B0606030504020204" pitchFamily="34" charset="0"/>
                </a:rPr>
                <a:t>Testing Period </a:t>
              </a:r>
            </a:p>
            <a:p>
              <a:r>
                <a:rPr lang="en-US" dirty="0">
                  <a:latin typeface="+mj-lt"/>
                  <a:ea typeface="Open Sans" panose="020B0606030504020204" pitchFamily="34" charset="0"/>
                  <a:cs typeface="Open Sans" panose="020B0606030504020204" pitchFamily="34" charset="0"/>
                </a:rPr>
                <a:t>Finished</a:t>
              </a:r>
            </a:p>
          </p:txBody>
        </p:sp>
        <p:cxnSp>
          <p:nvCxnSpPr>
            <p:cNvPr id="83" name="Gewinkelter Verbinder 99">
              <a:extLst>
                <a:ext uri="{FF2B5EF4-FFF2-40B4-BE49-F238E27FC236}">
                  <a16:creationId xmlns:a16="http://schemas.microsoft.com/office/drawing/2014/main" id="{16603F59-B481-4DCF-935C-ABDCB165F0ED}"/>
                </a:ext>
              </a:extLst>
            </p:cNvPr>
            <p:cNvCxnSpPr>
              <a:cxnSpLocks/>
            </p:cNvCxnSpPr>
            <p:nvPr/>
          </p:nvCxnSpPr>
          <p:spPr>
            <a:xfrm flipH="1" flipV="1">
              <a:off x="9775832" y="1873376"/>
              <a:ext cx="467197" cy="463390"/>
            </a:xfrm>
            <a:prstGeom prst="bentConnector4">
              <a:avLst>
                <a:gd name="adj1" fmla="val -170746"/>
                <a:gd name="adj2" fmla="val 14933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Gewinkelter Verbinder 167">
              <a:extLst>
                <a:ext uri="{FF2B5EF4-FFF2-40B4-BE49-F238E27FC236}">
                  <a16:creationId xmlns:a16="http://schemas.microsoft.com/office/drawing/2014/main" id="{FF2D084C-704A-45D9-B908-B1DC3FC79476}"/>
                </a:ext>
              </a:extLst>
            </p:cNvPr>
            <p:cNvCxnSpPr>
              <a:cxnSpLocks/>
            </p:cNvCxnSpPr>
            <p:nvPr/>
          </p:nvCxnSpPr>
          <p:spPr>
            <a:xfrm flipH="1" flipV="1">
              <a:off x="9775832" y="1873376"/>
              <a:ext cx="467197" cy="1688249"/>
            </a:xfrm>
            <a:prstGeom prst="bentConnector4">
              <a:avLst>
                <a:gd name="adj1" fmla="val -292561"/>
                <a:gd name="adj2" fmla="val 11354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Gewinkelter Verbinder 178">
              <a:extLst>
                <a:ext uri="{FF2B5EF4-FFF2-40B4-BE49-F238E27FC236}">
                  <a16:creationId xmlns:a16="http://schemas.microsoft.com/office/drawing/2014/main" id="{91684ADA-B518-4D39-83D7-26D87616DD7F}"/>
                </a:ext>
              </a:extLst>
            </p:cNvPr>
            <p:cNvCxnSpPr>
              <a:cxnSpLocks/>
            </p:cNvCxnSpPr>
            <p:nvPr/>
          </p:nvCxnSpPr>
          <p:spPr>
            <a:xfrm flipH="1" flipV="1">
              <a:off x="9775832" y="1873376"/>
              <a:ext cx="467197" cy="3587403"/>
            </a:xfrm>
            <a:prstGeom prst="bentConnector4">
              <a:avLst>
                <a:gd name="adj1" fmla="val -292561"/>
                <a:gd name="adj2" fmla="val 10637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DE931E42-CF44-40F3-B08B-1DF3FD9DD3CF}"/>
                </a:ext>
              </a:extLst>
            </p:cNvPr>
            <p:cNvSpPr txBox="1"/>
            <p:nvPr/>
          </p:nvSpPr>
          <p:spPr>
            <a:xfrm>
              <a:off x="10082282" y="1891977"/>
              <a:ext cx="1507144" cy="400110"/>
            </a:xfrm>
            <a:prstGeom prst="rect">
              <a:avLst/>
            </a:prstGeom>
            <a:solidFill>
              <a:schemeClr val="bg1"/>
            </a:solidFill>
          </p:spPr>
          <p:txBody>
            <a:bodyPr vert="horz" wrap="none" rtlCol="0" anchor="ctr">
              <a:sp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No proposal</a:t>
              </a:r>
              <a:r>
                <a:rPr lang="en-US" sz="1000" b="0" i="0" u="none" dirty="0">
                  <a:solidFill>
                    <a:srgbClr val="000000"/>
                  </a:solidFill>
                  <a:latin typeface="+mj-lt"/>
                  <a:ea typeface="Open Sans" panose="020B0606030504020204" pitchFamily="34" charset="0"/>
                  <a:cs typeface="Open Sans" panose="020B0606030504020204" pitchFamily="34" charset="0"/>
                </a:rPr>
                <a:t> or </a:t>
              </a:r>
            </a:p>
            <a:p>
              <a:pPr algn="ctr" rtl="0" eaLnBrk="1" fontAlgn="auto" hangingPunct="1">
                <a:lnSpc>
                  <a:spcPct val="100000"/>
                </a:lnSpc>
                <a:spcBef>
                  <a:spcPts val="0"/>
                </a:spcBef>
                <a:spcAft>
                  <a:spcPts val="0"/>
                </a:spcAft>
              </a:pPr>
              <a:r>
                <a:rPr lang="en-US" sz="1000" b="0" i="0" u="none" dirty="0">
                  <a:solidFill>
                    <a:srgbClr val="000000"/>
                  </a:solidFill>
                  <a:latin typeface="+mj-lt"/>
                  <a:ea typeface="Open Sans" panose="020B0606030504020204" pitchFamily="34" charset="0"/>
                  <a:cs typeface="Open Sans" panose="020B0606030504020204" pitchFamily="34" charset="0"/>
                </a:rPr>
                <a:t>tie between proposals</a:t>
              </a:r>
              <a:endParaRPr lang="en-US" sz="1000" b="0" i="0" u="none" baseline="0" dirty="0">
                <a:solidFill>
                  <a:srgbClr val="000000"/>
                </a:solidFill>
                <a:latin typeface="+mj-lt"/>
                <a:ea typeface="Open Sans" panose="020B0606030504020204" pitchFamily="34" charset="0"/>
                <a:cs typeface="Open Sans" panose="020B0606030504020204" pitchFamily="34" charset="0"/>
              </a:endParaRPr>
            </a:p>
          </p:txBody>
        </p:sp>
        <p:sp>
          <p:nvSpPr>
            <p:cNvPr id="87" name="Textfeld 86">
              <a:extLst>
                <a:ext uri="{FF2B5EF4-FFF2-40B4-BE49-F238E27FC236}">
                  <a16:creationId xmlns:a16="http://schemas.microsoft.com/office/drawing/2014/main" id="{4C6C2AA9-7FF4-46D2-A924-B2BB16781CD3}"/>
                </a:ext>
              </a:extLst>
            </p:cNvPr>
            <p:cNvSpPr txBox="1"/>
            <p:nvPr/>
          </p:nvSpPr>
          <p:spPr>
            <a:xfrm rot="5400000">
              <a:off x="10655861" y="2935455"/>
              <a:ext cx="1961742" cy="223837"/>
            </a:xfrm>
            <a:prstGeom prst="rect">
              <a:avLst/>
            </a:prstGeom>
            <a:solidFill>
              <a:schemeClr val="bg1"/>
            </a:solidFill>
          </p:spPr>
          <p:txBody>
            <a:bodyPr vert="horz" wrap="square" rtlCol="0" anchor="ctr">
              <a:no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Quorum not met or &lt;80% vote Yay</a:t>
              </a:r>
            </a:p>
          </p:txBody>
        </p:sp>
        <p:sp>
          <p:nvSpPr>
            <p:cNvPr id="88" name="Textfeld 87">
              <a:extLst>
                <a:ext uri="{FF2B5EF4-FFF2-40B4-BE49-F238E27FC236}">
                  <a16:creationId xmlns:a16="http://schemas.microsoft.com/office/drawing/2014/main" id="{CF3A05D3-FEE3-422E-A8DB-C0B895760B3D}"/>
                </a:ext>
              </a:extLst>
            </p:cNvPr>
            <p:cNvSpPr txBox="1"/>
            <p:nvPr/>
          </p:nvSpPr>
          <p:spPr>
            <a:xfrm>
              <a:off x="8745197" y="1740239"/>
              <a:ext cx="276038" cy="261610"/>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1100" i="0" u="none" baseline="0" dirty="0">
                  <a:solidFill>
                    <a:srgbClr val="000000"/>
                  </a:solidFill>
                  <a:latin typeface="+mj-lt"/>
                  <a:ea typeface="Open Sans" panose="020B0606030504020204" pitchFamily="34" charset="0"/>
                  <a:cs typeface="Open Sans" panose="020B0606030504020204" pitchFamily="34" charset="0"/>
                </a:rPr>
                <a:t>#</a:t>
              </a:r>
            </a:p>
          </p:txBody>
        </p:sp>
        <p:sp>
          <p:nvSpPr>
            <p:cNvPr id="89" name="Textfeld 88">
              <a:extLst>
                <a:ext uri="{FF2B5EF4-FFF2-40B4-BE49-F238E27FC236}">
                  <a16:creationId xmlns:a16="http://schemas.microsoft.com/office/drawing/2014/main" id="{349A597C-4089-4D33-90E4-193ACD3E5DCC}"/>
                </a:ext>
              </a:extLst>
            </p:cNvPr>
            <p:cNvSpPr txBox="1"/>
            <p:nvPr/>
          </p:nvSpPr>
          <p:spPr>
            <a:xfrm>
              <a:off x="8745197" y="2695755"/>
              <a:ext cx="276038" cy="261610"/>
            </a:xfrm>
            <a:prstGeom prst="rect">
              <a:avLst/>
            </a:prstGeom>
            <a:noFill/>
          </p:spPr>
          <p:txBody>
            <a:bodyPr vert="horz" wrap="none" rtlCol="0" anchor="ctr">
              <a:spAutoFit/>
            </a:bodyPr>
            <a:lstStyle/>
            <a:p>
              <a:pPr algn="ctr" rtl="0" eaLnBrk="1" fontAlgn="auto" hangingPunct="1">
                <a:lnSpc>
                  <a:spcPct val="100000"/>
                </a:lnSpc>
                <a:spcBef>
                  <a:spcPts val="0"/>
                </a:spcBef>
                <a:spcAft>
                  <a:spcPts val="0"/>
                </a:spcAft>
              </a:pPr>
              <a:r>
                <a:rPr lang="en-US" sz="1100" i="0" u="none" baseline="0" dirty="0">
                  <a:solidFill>
                    <a:srgbClr val="000000"/>
                  </a:solidFill>
                  <a:latin typeface="+mj-lt"/>
                  <a:ea typeface="Open Sans" panose="020B0606030504020204" pitchFamily="34" charset="0"/>
                  <a:cs typeface="Open Sans" panose="020B0606030504020204" pitchFamily="34" charset="0"/>
                </a:rPr>
                <a:t>#</a:t>
              </a:r>
            </a:p>
          </p:txBody>
        </p:sp>
        <p:sp>
          <p:nvSpPr>
            <p:cNvPr id="31" name="Rechteck 30">
              <a:extLst>
                <a:ext uri="{FF2B5EF4-FFF2-40B4-BE49-F238E27FC236}">
                  <a16:creationId xmlns:a16="http://schemas.microsoft.com/office/drawing/2014/main" id="{181E01D2-F33A-4E45-B713-A7A8FE493568}"/>
                </a:ext>
              </a:extLst>
            </p:cNvPr>
            <p:cNvSpPr/>
            <p:nvPr/>
          </p:nvSpPr>
          <p:spPr>
            <a:xfrm>
              <a:off x="9414119" y="1977776"/>
              <a:ext cx="723424" cy="72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000" b="0" i="0" u="none" baseline="0" dirty="0">
                  <a:solidFill>
                    <a:schemeClr val="bg1"/>
                  </a:solidFill>
                  <a:latin typeface="+mj-lt"/>
                  <a:ea typeface="Open Sans" panose="020B0606030504020204" pitchFamily="34" charset="0"/>
                  <a:cs typeface="Open Sans" panose="020B0606030504020204" pitchFamily="34" charset="0"/>
                </a:rPr>
                <a:t>Proposal Period</a:t>
              </a:r>
            </a:p>
          </p:txBody>
        </p:sp>
        <p:sp>
          <p:nvSpPr>
            <p:cNvPr id="91" name="Rechteck 90">
              <a:extLst>
                <a:ext uri="{FF2B5EF4-FFF2-40B4-BE49-F238E27FC236}">
                  <a16:creationId xmlns:a16="http://schemas.microsoft.com/office/drawing/2014/main" id="{BE852811-9DF6-4554-800D-682F2EE61B94}"/>
                </a:ext>
              </a:extLst>
            </p:cNvPr>
            <p:cNvSpPr/>
            <p:nvPr/>
          </p:nvSpPr>
          <p:spPr>
            <a:xfrm>
              <a:off x="6305557" y="5094997"/>
              <a:ext cx="723424" cy="72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000" b="0" i="0" u="none" baseline="0" dirty="0">
                <a:solidFill>
                  <a:schemeClr val="bg1"/>
                </a:solidFill>
                <a:latin typeface="+mj-lt"/>
                <a:ea typeface="Open Sans" panose="020B0606030504020204" pitchFamily="34" charset="0"/>
                <a:cs typeface="Open Sans" panose="020B0606030504020204" pitchFamily="34" charset="0"/>
              </a:endParaRPr>
            </a:p>
          </p:txBody>
        </p:sp>
        <p:pic>
          <p:nvPicPr>
            <p:cNvPr id="90" name="Grafik 89">
              <a:extLst>
                <a:ext uri="{FF2B5EF4-FFF2-40B4-BE49-F238E27FC236}">
                  <a16:creationId xmlns:a16="http://schemas.microsoft.com/office/drawing/2014/main" id="{195C9515-557C-4032-A678-1C07560E47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7234" y="5129852"/>
              <a:ext cx="480070" cy="653714"/>
            </a:xfrm>
            <a:prstGeom prst="rect">
              <a:avLst/>
            </a:prstGeom>
          </p:spPr>
        </p:pic>
        <p:sp>
          <p:nvSpPr>
            <p:cNvPr id="93" name="Textfeld 92">
              <a:extLst>
                <a:ext uri="{FF2B5EF4-FFF2-40B4-BE49-F238E27FC236}">
                  <a16:creationId xmlns:a16="http://schemas.microsoft.com/office/drawing/2014/main" id="{CFFA8D92-F63F-4BAC-9843-619D025784AC}"/>
                </a:ext>
              </a:extLst>
            </p:cNvPr>
            <p:cNvSpPr txBox="1"/>
            <p:nvPr/>
          </p:nvSpPr>
          <p:spPr>
            <a:xfrm>
              <a:off x="6323207" y="5858619"/>
              <a:ext cx="688125" cy="246221"/>
            </a:xfrm>
            <a:prstGeom prst="rect">
              <a:avLst/>
            </a:prstGeom>
            <a:noFill/>
          </p:spPr>
          <p:txBody>
            <a:bodyPr vert="horz" wrap="none" rtlCol="0" anchor="ctr">
              <a:no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Activation</a:t>
              </a:r>
            </a:p>
          </p:txBody>
        </p:sp>
        <p:cxnSp>
          <p:nvCxnSpPr>
            <p:cNvPr id="94" name="Gerade Verbindung mit Pfeil 93">
              <a:extLst>
                <a:ext uri="{FF2B5EF4-FFF2-40B4-BE49-F238E27FC236}">
                  <a16:creationId xmlns:a16="http://schemas.microsoft.com/office/drawing/2014/main" id="{1EADFF5A-0CAD-499C-821D-C0AF7E37EF37}"/>
                </a:ext>
              </a:extLst>
            </p:cNvPr>
            <p:cNvCxnSpPr>
              <a:cxnSpLocks/>
            </p:cNvCxnSpPr>
            <p:nvPr/>
          </p:nvCxnSpPr>
          <p:spPr>
            <a:xfrm flipV="1">
              <a:off x="7059464" y="2724470"/>
              <a:ext cx="2315772" cy="23442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uppieren 96">
              <a:extLst>
                <a:ext uri="{FF2B5EF4-FFF2-40B4-BE49-F238E27FC236}">
                  <a16:creationId xmlns:a16="http://schemas.microsoft.com/office/drawing/2014/main" id="{9645B15C-0702-4C4D-84FE-08FA2B0B51D5}"/>
                </a:ext>
              </a:extLst>
            </p:cNvPr>
            <p:cNvGrpSpPr/>
            <p:nvPr/>
          </p:nvGrpSpPr>
          <p:grpSpPr>
            <a:xfrm>
              <a:off x="8531584" y="4083231"/>
              <a:ext cx="875843" cy="732969"/>
              <a:chOff x="8539204" y="4188786"/>
              <a:chExt cx="875843" cy="732969"/>
            </a:xfrm>
          </p:grpSpPr>
          <p:sp>
            <p:nvSpPr>
              <p:cNvPr id="64" name="Textfeld 63">
                <a:extLst>
                  <a:ext uri="{FF2B5EF4-FFF2-40B4-BE49-F238E27FC236}">
                    <a16:creationId xmlns:a16="http://schemas.microsoft.com/office/drawing/2014/main" id="{2CF6F0DE-1F1F-40D4-8BCC-65CB467C064D}"/>
                  </a:ext>
                </a:extLst>
              </p:cNvPr>
              <p:cNvSpPr txBox="1"/>
              <p:nvPr/>
            </p:nvSpPr>
            <p:spPr>
              <a:xfrm>
                <a:off x="8539204" y="4521645"/>
                <a:ext cx="875843" cy="400110"/>
              </a:xfrm>
              <a:prstGeom prst="rect">
                <a:avLst/>
              </a:prstGeom>
              <a:solidFill>
                <a:schemeClr val="bg1"/>
              </a:solidFill>
            </p:spPr>
            <p:txBody>
              <a:bodyPr vert="horz" wrap="square" rtlCol="0" anchor="ctr">
                <a:noAutofit/>
              </a:bodyPr>
              <a:lstStyle>
                <a:defPPr>
                  <a:defRPr lang="de-DE"/>
                </a:defPPr>
                <a:lvl1pPr algn="ctr" fontAlgn="auto">
                  <a:lnSpc>
                    <a:spcPct val="100000"/>
                  </a:lnSpc>
                  <a:spcBef>
                    <a:spcPts val="0"/>
                  </a:spcBef>
                  <a:spcAft>
                    <a:spcPts val="0"/>
                  </a:spcAft>
                  <a:defRPr sz="1000" b="0" i="0" u="none" baseline="0">
                    <a:solidFill>
                      <a:srgbClr val="000000"/>
                    </a:solidFill>
                    <a:latin typeface="BMW Group Condensed" panose="020B0606020202020204" pitchFamily="34" charset="0"/>
                  </a:defRPr>
                </a:lvl1pPr>
              </a:lstStyle>
              <a:p>
                <a:r>
                  <a:rPr lang="en-US" dirty="0" err="1">
                    <a:latin typeface="+mj-lt"/>
                    <a:ea typeface="Open Sans" panose="020B0606030504020204" pitchFamily="34" charset="0"/>
                    <a:cs typeface="Open Sans" panose="020B0606030504020204" pitchFamily="34" charset="0"/>
                  </a:rPr>
                  <a:t>Testnet</a:t>
                </a:r>
                <a:r>
                  <a:rPr lang="en-US" dirty="0">
                    <a:latin typeface="+mj-lt"/>
                    <a:ea typeface="Open Sans" panose="020B0606030504020204" pitchFamily="34" charset="0"/>
                    <a:cs typeface="Open Sans" panose="020B0606030504020204" pitchFamily="34" charset="0"/>
                  </a:rPr>
                  <a:t> Fork</a:t>
                </a:r>
                <a:br>
                  <a:rPr lang="en-US" dirty="0">
                    <a:latin typeface="+mj-lt"/>
                    <a:ea typeface="Open Sans" panose="020B0606030504020204" pitchFamily="34" charset="0"/>
                    <a:cs typeface="Open Sans" panose="020B0606030504020204" pitchFamily="34" charset="0"/>
                  </a:rPr>
                </a:br>
                <a:r>
                  <a:rPr lang="en-US" dirty="0">
                    <a:latin typeface="+mj-lt"/>
                    <a:ea typeface="Open Sans" panose="020B0606030504020204" pitchFamily="34" charset="0"/>
                    <a:cs typeface="Open Sans" panose="020B0606030504020204" pitchFamily="34" charset="0"/>
                  </a:rPr>
                  <a:t>(48 hours)</a:t>
                </a:r>
              </a:p>
            </p:txBody>
          </p:sp>
          <p:grpSp>
            <p:nvGrpSpPr>
              <p:cNvPr id="63" name="Gruppieren 62">
                <a:extLst>
                  <a:ext uri="{FF2B5EF4-FFF2-40B4-BE49-F238E27FC236}">
                    <a16:creationId xmlns:a16="http://schemas.microsoft.com/office/drawing/2014/main" id="{9EC93DF7-255E-41EB-B370-078E24CA8F24}"/>
                  </a:ext>
                </a:extLst>
              </p:cNvPr>
              <p:cNvGrpSpPr/>
              <p:nvPr/>
            </p:nvGrpSpPr>
            <p:grpSpPr>
              <a:xfrm>
                <a:off x="8663974" y="4188786"/>
                <a:ext cx="626302" cy="325798"/>
                <a:chOff x="8380782" y="4319239"/>
                <a:chExt cx="626302" cy="325798"/>
              </a:xfrm>
            </p:grpSpPr>
            <p:sp>
              <p:nvSpPr>
                <p:cNvPr id="65" name="Rechteck 64">
                  <a:extLst>
                    <a:ext uri="{FF2B5EF4-FFF2-40B4-BE49-F238E27FC236}">
                      <a16:creationId xmlns:a16="http://schemas.microsoft.com/office/drawing/2014/main" id="{F8145498-D5B8-47DD-B83D-BAC31CBA7877}"/>
                    </a:ext>
                  </a:extLst>
                </p:cNvPr>
                <p:cNvSpPr/>
                <p:nvPr/>
              </p:nvSpPr>
              <p:spPr>
                <a:xfrm>
                  <a:off x="8465053" y="43192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sp>
              <p:nvSpPr>
                <p:cNvPr id="66" name="Rechteck 65">
                  <a:extLst>
                    <a:ext uri="{FF2B5EF4-FFF2-40B4-BE49-F238E27FC236}">
                      <a16:creationId xmlns:a16="http://schemas.microsoft.com/office/drawing/2014/main" id="{AF52F1EF-91CC-4617-9B1E-BF9CEBFE13E3}"/>
                    </a:ext>
                  </a:extLst>
                </p:cNvPr>
                <p:cNvSpPr/>
                <p:nvPr/>
              </p:nvSpPr>
              <p:spPr>
                <a:xfrm>
                  <a:off x="8622542" y="43192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sp>
              <p:nvSpPr>
                <p:cNvPr id="67" name="Rechteck 66">
                  <a:extLst>
                    <a:ext uri="{FF2B5EF4-FFF2-40B4-BE49-F238E27FC236}">
                      <a16:creationId xmlns:a16="http://schemas.microsoft.com/office/drawing/2014/main" id="{534A3579-962A-48A0-BAAE-F04C7E5B4734}"/>
                    </a:ext>
                  </a:extLst>
                </p:cNvPr>
                <p:cNvSpPr/>
                <p:nvPr/>
              </p:nvSpPr>
              <p:spPr>
                <a:xfrm>
                  <a:off x="8778813" y="43192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sp>
              <p:nvSpPr>
                <p:cNvPr id="68" name="Rechteck 67">
                  <a:extLst>
                    <a:ext uri="{FF2B5EF4-FFF2-40B4-BE49-F238E27FC236}">
                      <a16:creationId xmlns:a16="http://schemas.microsoft.com/office/drawing/2014/main" id="{06716F30-516F-49B0-991A-07E99BA71DA5}"/>
                    </a:ext>
                  </a:extLst>
                </p:cNvPr>
                <p:cNvSpPr/>
                <p:nvPr/>
              </p:nvSpPr>
              <p:spPr>
                <a:xfrm>
                  <a:off x="8935084" y="4319239"/>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sp>
              <p:nvSpPr>
                <p:cNvPr id="69" name="Rechteck 68">
                  <a:extLst>
                    <a:ext uri="{FF2B5EF4-FFF2-40B4-BE49-F238E27FC236}">
                      <a16:creationId xmlns:a16="http://schemas.microsoft.com/office/drawing/2014/main" id="{E765A03A-9748-43B2-837C-CFAEC018CA47}"/>
                    </a:ext>
                  </a:extLst>
                </p:cNvPr>
                <p:cNvSpPr/>
                <p:nvPr/>
              </p:nvSpPr>
              <p:spPr>
                <a:xfrm>
                  <a:off x="8622542" y="4573037"/>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sp>
              <p:nvSpPr>
                <p:cNvPr id="70" name="Rechteck 69">
                  <a:extLst>
                    <a:ext uri="{FF2B5EF4-FFF2-40B4-BE49-F238E27FC236}">
                      <a16:creationId xmlns:a16="http://schemas.microsoft.com/office/drawing/2014/main" id="{F1D8732F-65A7-4FA5-8231-5EFD3442F24F}"/>
                    </a:ext>
                  </a:extLst>
                </p:cNvPr>
                <p:cNvSpPr/>
                <p:nvPr/>
              </p:nvSpPr>
              <p:spPr>
                <a:xfrm>
                  <a:off x="8778813" y="4573037"/>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sp>
              <p:nvSpPr>
                <p:cNvPr id="71" name="Rechteck 70">
                  <a:extLst>
                    <a:ext uri="{FF2B5EF4-FFF2-40B4-BE49-F238E27FC236}">
                      <a16:creationId xmlns:a16="http://schemas.microsoft.com/office/drawing/2014/main" id="{B8AE6334-A2A1-4F82-84DE-83BB616B12C6}"/>
                    </a:ext>
                  </a:extLst>
                </p:cNvPr>
                <p:cNvSpPr/>
                <p:nvPr/>
              </p:nvSpPr>
              <p:spPr>
                <a:xfrm>
                  <a:off x="8935084" y="4573037"/>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eaLnBrk="1" fontAlgn="auto" hangingPunct="1">
                    <a:lnSpc>
                      <a:spcPct val="100000"/>
                    </a:lnSpc>
                    <a:spcBef>
                      <a:spcPts val="0"/>
                    </a:spcBef>
                    <a:spcAft>
                      <a:spcPts val="0"/>
                    </a:spcAft>
                  </a:pPr>
                  <a:endParaRPr lang="en-US" sz="1800" b="0" i="0" u="none" baseline="0" dirty="0" err="1">
                    <a:solidFill>
                      <a:srgbClr val="666666"/>
                    </a:solidFill>
                    <a:latin typeface="+mj-lt"/>
                    <a:ea typeface="Open Sans" panose="020B0606030504020204" pitchFamily="34" charset="0"/>
                    <a:cs typeface="Open Sans" panose="020B0606030504020204" pitchFamily="34" charset="0"/>
                  </a:endParaRPr>
                </a:p>
              </p:txBody>
            </p:sp>
            <p:cxnSp>
              <p:nvCxnSpPr>
                <p:cNvPr id="72" name="Gerader Verbinder 71">
                  <a:extLst>
                    <a:ext uri="{FF2B5EF4-FFF2-40B4-BE49-F238E27FC236}">
                      <a16:creationId xmlns:a16="http://schemas.microsoft.com/office/drawing/2014/main" id="{92E725E2-75C0-4707-B1C7-6E209237E33C}"/>
                    </a:ext>
                  </a:extLst>
                </p:cNvPr>
                <p:cNvCxnSpPr>
                  <a:stCxn id="65" idx="3"/>
                  <a:endCxn id="66" idx="1"/>
                </p:cNvCxnSpPr>
                <p:nvPr/>
              </p:nvCxnSpPr>
              <p:spPr>
                <a:xfrm>
                  <a:off x="8537053" y="4355239"/>
                  <a:ext cx="85489"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6BE78635-454B-4DCD-840D-905D7AFC9EBA}"/>
                    </a:ext>
                  </a:extLst>
                </p:cNvPr>
                <p:cNvCxnSpPr>
                  <a:stCxn id="66" idx="3"/>
                  <a:endCxn id="67" idx="1"/>
                </p:cNvCxnSpPr>
                <p:nvPr/>
              </p:nvCxnSpPr>
              <p:spPr>
                <a:xfrm>
                  <a:off x="8694542" y="4355239"/>
                  <a:ext cx="8427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0675BA7A-07FF-4F69-B93E-799DAEBFE3F5}"/>
                    </a:ext>
                  </a:extLst>
                </p:cNvPr>
                <p:cNvCxnSpPr>
                  <a:stCxn id="67" idx="3"/>
                  <a:endCxn id="68" idx="1"/>
                </p:cNvCxnSpPr>
                <p:nvPr/>
              </p:nvCxnSpPr>
              <p:spPr>
                <a:xfrm>
                  <a:off x="8850813" y="4355239"/>
                  <a:ext cx="8427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EFDB948F-FE9B-4673-BC95-0990F676766D}"/>
                    </a:ext>
                  </a:extLst>
                </p:cNvPr>
                <p:cNvCxnSpPr>
                  <a:stCxn id="70" idx="3"/>
                  <a:endCxn id="71" idx="1"/>
                </p:cNvCxnSpPr>
                <p:nvPr/>
              </p:nvCxnSpPr>
              <p:spPr>
                <a:xfrm>
                  <a:off x="8850813" y="4609037"/>
                  <a:ext cx="84271" cy="0"/>
                </a:xfrm>
                <a:prstGeom prst="line">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2C48663A-11DC-4570-8BE0-DB82922E0029}"/>
                    </a:ext>
                  </a:extLst>
                </p:cNvPr>
                <p:cNvCxnSpPr>
                  <a:stCxn id="69" idx="3"/>
                  <a:endCxn id="70" idx="1"/>
                </p:cNvCxnSpPr>
                <p:nvPr/>
              </p:nvCxnSpPr>
              <p:spPr>
                <a:xfrm>
                  <a:off x="8694542" y="4609037"/>
                  <a:ext cx="84271" cy="0"/>
                </a:xfrm>
                <a:prstGeom prst="line">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AFE664B0-4E1C-4534-A818-FA5141410432}"/>
                    </a:ext>
                  </a:extLst>
                </p:cNvPr>
                <p:cNvCxnSpPr/>
                <p:nvPr/>
              </p:nvCxnSpPr>
              <p:spPr>
                <a:xfrm>
                  <a:off x="8380782" y="4355239"/>
                  <a:ext cx="8427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8" name="Gewinkelter Verbinder 92">
                  <a:extLst>
                    <a:ext uri="{FF2B5EF4-FFF2-40B4-BE49-F238E27FC236}">
                      <a16:creationId xmlns:a16="http://schemas.microsoft.com/office/drawing/2014/main" id="{BBCE7A2A-4A3E-43DA-8BCD-23F8B3343704}"/>
                    </a:ext>
                  </a:extLst>
                </p:cNvPr>
                <p:cNvCxnSpPr>
                  <a:stCxn id="65" idx="2"/>
                  <a:endCxn id="69" idx="1"/>
                </p:cNvCxnSpPr>
                <p:nvPr/>
              </p:nvCxnSpPr>
              <p:spPr>
                <a:xfrm rot="16200000" flipH="1">
                  <a:off x="8452898" y="4439393"/>
                  <a:ext cx="217798" cy="121489"/>
                </a:xfrm>
                <a:prstGeom prst="bentConnector2">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grpSp>
        </p:grpSp>
        <p:sp>
          <p:nvSpPr>
            <p:cNvPr id="132" name="Rechteck 131">
              <a:extLst>
                <a:ext uri="{FF2B5EF4-FFF2-40B4-BE49-F238E27FC236}">
                  <a16:creationId xmlns:a16="http://schemas.microsoft.com/office/drawing/2014/main" id="{433CA450-BD2E-4654-9072-5032E22648DB}"/>
                </a:ext>
              </a:extLst>
            </p:cNvPr>
            <p:cNvSpPr/>
            <p:nvPr/>
          </p:nvSpPr>
          <p:spPr bwMode="gray">
            <a:xfrm>
              <a:off x="7362043" y="3839241"/>
              <a:ext cx="1592967" cy="246221"/>
            </a:xfrm>
            <a:prstGeom prst="rect">
              <a:avLst/>
            </a:prstGeom>
            <a:solidFill>
              <a:schemeClr val="bg1"/>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b="1" dirty="0">
                  <a:solidFill>
                    <a:schemeClr val="tx1"/>
                  </a:solidFill>
                  <a:latin typeface="+mj-lt"/>
                  <a:ea typeface="Open Sans" panose="020B0606030504020204" pitchFamily="34" charset="0"/>
                  <a:cs typeface="Open Sans" panose="020B0606030504020204" pitchFamily="34" charset="0"/>
                </a:rPr>
                <a:t>New Governance Cycle</a:t>
              </a:r>
            </a:p>
          </p:txBody>
        </p:sp>
        <p:grpSp>
          <p:nvGrpSpPr>
            <p:cNvPr id="80" name="Gruppieren 79">
              <a:extLst>
                <a:ext uri="{FF2B5EF4-FFF2-40B4-BE49-F238E27FC236}">
                  <a16:creationId xmlns:a16="http://schemas.microsoft.com/office/drawing/2014/main" id="{CA53CCD4-A549-4862-887A-82970C3534A1}"/>
                </a:ext>
              </a:extLst>
            </p:cNvPr>
            <p:cNvGrpSpPr/>
            <p:nvPr/>
          </p:nvGrpSpPr>
          <p:grpSpPr>
            <a:xfrm>
              <a:off x="6178552" y="884238"/>
              <a:ext cx="5651498" cy="360000"/>
              <a:chOff x="6178552" y="884238"/>
              <a:chExt cx="5651498" cy="360000"/>
            </a:xfrm>
          </p:grpSpPr>
          <p:sp>
            <p:nvSpPr>
              <p:cNvPr id="171" name="Textfeld 170">
                <a:extLst>
                  <a:ext uri="{FF2B5EF4-FFF2-40B4-BE49-F238E27FC236}">
                    <a16:creationId xmlns:a16="http://schemas.microsoft.com/office/drawing/2014/main" id="{5DFBC9BC-17A9-48F3-8E27-BDD4143E84CA}"/>
                  </a:ext>
                </a:extLst>
              </p:cNvPr>
              <p:cNvSpPr txBox="1"/>
              <p:nvPr/>
            </p:nvSpPr>
            <p:spPr>
              <a:xfrm>
                <a:off x="6178552" y="884238"/>
                <a:ext cx="5651498" cy="360000"/>
              </a:xfrm>
              <a:prstGeom prst="rect">
                <a:avLst/>
              </a:prstGeom>
              <a:solidFill>
                <a:schemeClr val="accent1">
                  <a:lumMod val="20000"/>
                  <a:lumOff val="80000"/>
                </a:schemeClr>
              </a:solidFill>
            </p:spPr>
            <p:txBody>
              <a:bodyPr vert="horz" wrap="square" rtlCol="0" anchor="ctr">
                <a:noAutofit/>
              </a:bodyPr>
              <a:lstStyle/>
              <a:p>
                <a:pPr algn="ctr" rtl="0" eaLnBrk="1" fontAlgn="auto" hangingPunct="1">
                  <a:lnSpc>
                    <a:spcPct val="100000"/>
                  </a:lnSpc>
                  <a:spcBef>
                    <a:spcPts val="0"/>
                  </a:spcBef>
                  <a:spcAft>
                    <a:spcPts val="0"/>
                  </a:spcAft>
                </a:pPr>
                <a:endParaRPr lang="en-US" sz="1000" b="0" i="0" u="none" baseline="0" dirty="0">
                  <a:solidFill>
                    <a:srgbClr val="000000"/>
                  </a:solidFill>
                  <a:latin typeface="+mj-lt"/>
                  <a:ea typeface="Open Sans" panose="020B0606030504020204" pitchFamily="34" charset="0"/>
                  <a:cs typeface="Open Sans" panose="020B0606030504020204" pitchFamily="34" charset="0"/>
                </a:endParaRPr>
              </a:p>
            </p:txBody>
          </p:sp>
          <p:grpSp>
            <p:nvGrpSpPr>
              <p:cNvPr id="62" name="Gruppieren 61">
                <a:extLst>
                  <a:ext uri="{FF2B5EF4-FFF2-40B4-BE49-F238E27FC236}">
                    <a16:creationId xmlns:a16="http://schemas.microsoft.com/office/drawing/2014/main" id="{7D3B92D3-A5CD-418F-BA59-4875FC032239}"/>
                  </a:ext>
                </a:extLst>
              </p:cNvPr>
              <p:cNvGrpSpPr/>
              <p:nvPr/>
            </p:nvGrpSpPr>
            <p:grpSpPr>
              <a:xfrm>
                <a:off x="6705655" y="922134"/>
                <a:ext cx="4719923" cy="284209"/>
                <a:chOff x="6376604" y="922134"/>
                <a:chExt cx="4719923" cy="284209"/>
              </a:xfrm>
            </p:grpSpPr>
            <p:grpSp>
              <p:nvGrpSpPr>
                <p:cNvPr id="43" name="Gruppieren 42">
                  <a:extLst>
                    <a:ext uri="{FF2B5EF4-FFF2-40B4-BE49-F238E27FC236}">
                      <a16:creationId xmlns:a16="http://schemas.microsoft.com/office/drawing/2014/main" id="{E3DEAF90-3E25-401E-B138-2474EF7922E6}"/>
                    </a:ext>
                  </a:extLst>
                </p:cNvPr>
                <p:cNvGrpSpPr/>
                <p:nvPr/>
              </p:nvGrpSpPr>
              <p:grpSpPr>
                <a:xfrm>
                  <a:off x="6376604" y="922134"/>
                  <a:ext cx="1099745" cy="284209"/>
                  <a:chOff x="6262298" y="981397"/>
                  <a:chExt cx="1994340" cy="515400"/>
                </a:xfrm>
              </p:grpSpPr>
              <p:grpSp>
                <p:nvGrpSpPr>
                  <p:cNvPr id="150" name="Gruppieren 149">
                    <a:extLst>
                      <a:ext uri="{FF2B5EF4-FFF2-40B4-BE49-F238E27FC236}">
                        <a16:creationId xmlns:a16="http://schemas.microsoft.com/office/drawing/2014/main" id="{07053A0A-C721-4519-8CCF-9131CCD22BFC}"/>
                      </a:ext>
                    </a:extLst>
                  </p:cNvPr>
                  <p:cNvGrpSpPr/>
                  <p:nvPr/>
                </p:nvGrpSpPr>
                <p:grpSpPr>
                  <a:xfrm>
                    <a:off x="6262298" y="981397"/>
                    <a:ext cx="515400" cy="515400"/>
                    <a:chOff x="9709960" y="584871"/>
                    <a:chExt cx="515400" cy="515400"/>
                  </a:xfrm>
                </p:grpSpPr>
                <p:sp>
                  <p:nvSpPr>
                    <p:cNvPr id="139" name="Ellipse 138">
                      <a:extLst>
                        <a:ext uri="{FF2B5EF4-FFF2-40B4-BE49-F238E27FC236}">
                          <a16:creationId xmlns:a16="http://schemas.microsoft.com/office/drawing/2014/main" id="{5699317E-3510-4E21-B235-5CD3E4AA4DF9}"/>
                        </a:ext>
                      </a:extLst>
                    </p:cNvPr>
                    <p:cNvSpPr/>
                    <p:nvPr/>
                  </p:nvSpPr>
                  <p:spPr bwMode="gray">
                    <a:xfrm>
                      <a:off x="9709960"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42" name="Freihandform: Form 141">
                      <a:extLst>
                        <a:ext uri="{FF2B5EF4-FFF2-40B4-BE49-F238E27FC236}">
                          <a16:creationId xmlns:a16="http://schemas.microsoft.com/office/drawing/2014/main" id="{CC720615-4D62-4273-A430-2F932CB7E159}"/>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49" name="Gruppieren 148">
                    <a:extLst>
                      <a:ext uri="{FF2B5EF4-FFF2-40B4-BE49-F238E27FC236}">
                        <a16:creationId xmlns:a16="http://schemas.microsoft.com/office/drawing/2014/main" id="{44FA2A64-43AB-4E17-984F-EF0A5D7765F8}"/>
                      </a:ext>
                    </a:extLst>
                  </p:cNvPr>
                  <p:cNvGrpSpPr/>
                  <p:nvPr/>
                </p:nvGrpSpPr>
                <p:grpSpPr>
                  <a:xfrm>
                    <a:off x="6473575" y="981397"/>
                    <a:ext cx="515400" cy="515400"/>
                    <a:chOff x="9911983" y="584871"/>
                    <a:chExt cx="515400" cy="515400"/>
                  </a:xfrm>
                </p:grpSpPr>
                <p:sp>
                  <p:nvSpPr>
                    <p:cNvPr id="140" name="Ellipse 139">
                      <a:extLst>
                        <a:ext uri="{FF2B5EF4-FFF2-40B4-BE49-F238E27FC236}">
                          <a16:creationId xmlns:a16="http://schemas.microsoft.com/office/drawing/2014/main" id="{EBE5825C-C435-4578-8CA4-B545B263C62A}"/>
                        </a:ext>
                      </a:extLst>
                    </p:cNvPr>
                    <p:cNvSpPr/>
                    <p:nvPr/>
                  </p:nvSpPr>
                  <p:spPr bwMode="gray">
                    <a:xfrm>
                      <a:off x="9911983"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41" name="Freihandform: Form 140">
                      <a:extLst>
                        <a:ext uri="{FF2B5EF4-FFF2-40B4-BE49-F238E27FC236}">
                          <a16:creationId xmlns:a16="http://schemas.microsoft.com/office/drawing/2014/main" id="{31C9344C-8EA9-4204-B2AB-BCAAE1F6AD74}"/>
                        </a:ext>
                      </a:extLst>
                    </p:cNvPr>
                    <p:cNvSpPr/>
                    <p:nvPr/>
                  </p:nvSpPr>
                  <p:spPr bwMode="gray">
                    <a:xfrm>
                      <a:off x="9983174"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51" name="Gruppieren 150">
                    <a:extLst>
                      <a:ext uri="{FF2B5EF4-FFF2-40B4-BE49-F238E27FC236}">
                        <a16:creationId xmlns:a16="http://schemas.microsoft.com/office/drawing/2014/main" id="{4A5760FA-A5A5-4B24-9E6E-27B46D2C16C8}"/>
                      </a:ext>
                    </a:extLst>
                  </p:cNvPr>
                  <p:cNvGrpSpPr/>
                  <p:nvPr/>
                </p:nvGrpSpPr>
                <p:grpSpPr>
                  <a:xfrm>
                    <a:off x="6684852" y="981397"/>
                    <a:ext cx="515400" cy="515400"/>
                    <a:chOff x="9709960" y="584871"/>
                    <a:chExt cx="515400" cy="515400"/>
                  </a:xfrm>
                </p:grpSpPr>
                <p:sp>
                  <p:nvSpPr>
                    <p:cNvPr id="152" name="Ellipse 151">
                      <a:extLst>
                        <a:ext uri="{FF2B5EF4-FFF2-40B4-BE49-F238E27FC236}">
                          <a16:creationId xmlns:a16="http://schemas.microsoft.com/office/drawing/2014/main" id="{68C94E5C-7ED6-4BA3-894D-13E3571E541C}"/>
                        </a:ext>
                      </a:extLst>
                    </p:cNvPr>
                    <p:cNvSpPr/>
                    <p:nvPr/>
                  </p:nvSpPr>
                  <p:spPr bwMode="gray">
                    <a:xfrm>
                      <a:off x="9709960"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53" name="Freihandform: Form 152">
                      <a:extLst>
                        <a:ext uri="{FF2B5EF4-FFF2-40B4-BE49-F238E27FC236}">
                          <a16:creationId xmlns:a16="http://schemas.microsoft.com/office/drawing/2014/main" id="{35A1E65A-4D58-4128-8773-30EC3DE5BE56}"/>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54" name="Gruppieren 153">
                    <a:extLst>
                      <a:ext uri="{FF2B5EF4-FFF2-40B4-BE49-F238E27FC236}">
                        <a16:creationId xmlns:a16="http://schemas.microsoft.com/office/drawing/2014/main" id="{1FB32202-5243-49D6-9AFF-86A3E0EC9347}"/>
                      </a:ext>
                    </a:extLst>
                  </p:cNvPr>
                  <p:cNvGrpSpPr/>
                  <p:nvPr/>
                </p:nvGrpSpPr>
                <p:grpSpPr>
                  <a:xfrm>
                    <a:off x="6896129" y="981397"/>
                    <a:ext cx="515400" cy="515400"/>
                    <a:chOff x="9911983" y="584871"/>
                    <a:chExt cx="515400" cy="515400"/>
                  </a:xfrm>
                </p:grpSpPr>
                <p:sp>
                  <p:nvSpPr>
                    <p:cNvPr id="155" name="Ellipse 154">
                      <a:extLst>
                        <a:ext uri="{FF2B5EF4-FFF2-40B4-BE49-F238E27FC236}">
                          <a16:creationId xmlns:a16="http://schemas.microsoft.com/office/drawing/2014/main" id="{09E50890-0503-40AE-903F-3AC420E7AEF0}"/>
                        </a:ext>
                      </a:extLst>
                    </p:cNvPr>
                    <p:cNvSpPr/>
                    <p:nvPr/>
                  </p:nvSpPr>
                  <p:spPr bwMode="gray">
                    <a:xfrm>
                      <a:off x="9911983"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56" name="Freihandform: Form 155">
                      <a:extLst>
                        <a:ext uri="{FF2B5EF4-FFF2-40B4-BE49-F238E27FC236}">
                          <a16:creationId xmlns:a16="http://schemas.microsoft.com/office/drawing/2014/main" id="{9FD21C25-0425-48B6-B27F-0CABD6ADB0BF}"/>
                        </a:ext>
                      </a:extLst>
                    </p:cNvPr>
                    <p:cNvSpPr/>
                    <p:nvPr/>
                  </p:nvSpPr>
                  <p:spPr bwMode="gray">
                    <a:xfrm>
                      <a:off x="9983174"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57" name="Gruppieren 156">
                    <a:extLst>
                      <a:ext uri="{FF2B5EF4-FFF2-40B4-BE49-F238E27FC236}">
                        <a16:creationId xmlns:a16="http://schemas.microsoft.com/office/drawing/2014/main" id="{D41899B4-1608-4E31-9EA9-2CAC33D77C1D}"/>
                      </a:ext>
                    </a:extLst>
                  </p:cNvPr>
                  <p:cNvGrpSpPr/>
                  <p:nvPr/>
                </p:nvGrpSpPr>
                <p:grpSpPr>
                  <a:xfrm>
                    <a:off x="7107406" y="981397"/>
                    <a:ext cx="515400" cy="515400"/>
                    <a:chOff x="9709960" y="584871"/>
                    <a:chExt cx="515400" cy="515400"/>
                  </a:xfrm>
                </p:grpSpPr>
                <p:sp>
                  <p:nvSpPr>
                    <p:cNvPr id="158" name="Ellipse 157">
                      <a:extLst>
                        <a:ext uri="{FF2B5EF4-FFF2-40B4-BE49-F238E27FC236}">
                          <a16:creationId xmlns:a16="http://schemas.microsoft.com/office/drawing/2014/main" id="{87BBEC4F-4980-47FE-895F-61A78DE63CC4}"/>
                        </a:ext>
                      </a:extLst>
                    </p:cNvPr>
                    <p:cNvSpPr/>
                    <p:nvPr/>
                  </p:nvSpPr>
                  <p:spPr bwMode="gray">
                    <a:xfrm>
                      <a:off x="9709960"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59" name="Freihandform: Form 158">
                      <a:extLst>
                        <a:ext uri="{FF2B5EF4-FFF2-40B4-BE49-F238E27FC236}">
                          <a16:creationId xmlns:a16="http://schemas.microsoft.com/office/drawing/2014/main" id="{FEB82C44-1528-45C5-93BE-460393A92ADE}"/>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60" name="Gruppieren 159">
                    <a:extLst>
                      <a:ext uri="{FF2B5EF4-FFF2-40B4-BE49-F238E27FC236}">
                        <a16:creationId xmlns:a16="http://schemas.microsoft.com/office/drawing/2014/main" id="{68C708C2-F6CD-4F2D-A0FC-18E54AD5A34E}"/>
                      </a:ext>
                    </a:extLst>
                  </p:cNvPr>
                  <p:cNvGrpSpPr/>
                  <p:nvPr/>
                </p:nvGrpSpPr>
                <p:grpSpPr>
                  <a:xfrm>
                    <a:off x="7318683" y="981397"/>
                    <a:ext cx="515400" cy="515400"/>
                    <a:chOff x="9911983" y="584871"/>
                    <a:chExt cx="515400" cy="515400"/>
                  </a:xfrm>
                </p:grpSpPr>
                <p:sp>
                  <p:nvSpPr>
                    <p:cNvPr id="161" name="Ellipse 160">
                      <a:extLst>
                        <a:ext uri="{FF2B5EF4-FFF2-40B4-BE49-F238E27FC236}">
                          <a16:creationId xmlns:a16="http://schemas.microsoft.com/office/drawing/2014/main" id="{387DBD03-B977-4920-AA10-A753F72AC062}"/>
                        </a:ext>
                      </a:extLst>
                    </p:cNvPr>
                    <p:cNvSpPr/>
                    <p:nvPr/>
                  </p:nvSpPr>
                  <p:spPr bwMode="gray">
                    <a:xfrm>
                      <a:off x="9911983"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62" name="Freihandform: Form 161">
                      <a:extLst>
                        <a:ext uri="{FF2B5EF4-FFF2-40B4-BE49-F238E27FC236}">
                          <a16:creationId xmlns:a16="http://schemas.microsoft.com/office/drawing/2014/main" id="{D9B8E82C-0713-4EA7-9742-55396E856C65}"/>
                        </a:ext>
                      </a:extLst>
                    </p:cNvPr>
                    <p:cNvSpPr/>
                    <p:nvPr/>
                  </p:nvSpPr>
                  <p:spPr bwMode="gray">
                    <a:xfrm>
                      <a:off x="9983174"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63" name="Gruppieren 162">
                    <a:extLst>
                      <a:ext uri="{FF2B5EF4-FFF2-40B4-BE49-F238E27FC236}">
                        <a16:creationId xmlns:a16="http://schemas.microsoft.com/office/drawing/2014/main" id="{8D800F01-5268-4F94-B510-CBEEFAC76F29}"/>
                      </a:ext>
                    </a:extLst>
                  </p:cNvPr>
                  <p:cNvGrpSpPr/>
                  <p:nvPr/>
                </p:nvGrpSpPr>
                <p:grpSpPr>
                  <a:xfrm>
                    <a:off x="7529960" y="981397"/>
                    <a:ext cx="515400" cy="515400"/>
                    <a:chOff x="9709960" y="584871"/>
                    <a:chExt cx="515400" cy="515400"/>
                  </a:xfrm>
                </p:grpSpPr>
                <p:sp>
                  <p:nvSpPr>
                    <p:cNvPr id="164" name="Ellipse 163">
                      <a:extLst>
                        <a:ext uri="{FF2B5EF4-FFF2-40B4-BE49-F238E27FC236}">
                          <a16:creationId xmlns:a16="http://schemas.microsoft.com/office/drawing/2014/main" id="{B7FD4D5C-1C61-4639-A782-11535E88529D}"/>
                        </a:ext>
                      </a:extLst>
                    </p:cNvPr>
                    <p:cNvSpPr/>
                    <p:nvPr/>
                  </p:nvSpPr>
                  <p:spPr bwMode="gray">
                    <a:xfrm>
                      <a:off x="9709960"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65" name="Freihandform: Form 164">
                      <a:extLst>
                        <a:ext uri="{FF2B5EF4-FFF2-40B4-BE49-F238E27FC236}">
                          <a16:creationId xmlns:a16="http://schemas.microsoft.com/office/drawing/2014/main" id="{F06A19FC-2514-4C9F-99ED-1F957392C817}"/>
                        </a:ext>
                      </a:extLst>
                    </p:cNvPr>
                    <p:cNvSpPr/>
                    <p:nvPr/>
                  </p:nvSpPr>
                  <p:spPr bwMode="gray">
                    <a:xfrm>
                      <a:off x="9781151"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nvGrpSpPr>
                  <p:cNvPr id="166" name="Gruppieren 165">
                    <a:extLst>
                      <a:ext uri="{FF2B5EF4-FFF2-40B4-BE49-F238E27FC236}">
                        <a16:creationId xmlns:a16="http://schemas.microsoft.com/office/drawing/2014/main" id="{D59FF953-7DC8-4A6D-AE1A-5407C1EA49BC}"/>
                      </a:ext>
                    </a:extLst>
                  </p:cNvPr>
                  <p:cNvGrpSpPr/>
                  <p:nvPr/>
                </p:nvGrpSpPr>
                <p:grpSpPr>
                  <a:xfrm>
                    <a:off x="7741238" y="981397"/>
                    <a:ext cx="515400" cy="515400"/>
                    <a:chOff x="9911983" y="584871"/>
                    <a:chExt cx="515400" cy="515400"/>
                  </a:xfrm>
                </p:grpSpPr>
                <p:sp>
                  <p:nvSpPr>
                    <p:cNvPr id="167" name="Ellipse 166">
                      <a:extLst>
                        <a:ext uri="{FF2B5EF4-FFF2-40B4-BE49-F238E27FC236}">
                          <a16:creationId xmlns:a16="http://schemas.microsoft.com/office/drawing/2014/main" id="{9D34AC87-B53B-4C2C-99CC-05B6636E3EF2}"/>
                        </a:ext>
                      </a:extLst>
                    </p:cNvPr>
                    <p:cNvSpPr/>
                    <p:nvPr/>
                  </p:nvSpPr>
                  <p:spPr bwMode="gray">
                    <a:xfrm>
                      <a:off x="9911983" y="584871"/>
                      <a:ext cx="515400" cy="5154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68" name="Freihandform: Form 167">
                      <a:extLst>
                        <a:ext uri="{FF2B5EF4-FFF2-40B4-BE49-F238E27FC236}">
                          <a16:creationId xmlns:a16="http://schemas.microsoft.com/office/drawing/2014/main" id="{90AFB583-1F9C-428C-A48D-029EDD4ADEE3}"/>
                        </a:ext>
                      </a:extLst>
                    </p:cNvPr>
                    <p:cNvSpPr/>
                    <p:nvPr/>
                  </p:nvSpPr>
                  <p:spPr bwMode="gray">
                    <a:xfrm>
                      <a:off x="9983174" y="745714"/>
                      <a:ext cx="373019" cy="1937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grpSp>
            <p:sp>
              <p:nvSpPr>
                <p:cNvPr id="170" name="Textfeld 169">
                  <a:extLst>
                    <a:ext uri="{FF2B5EF4-FFF2-40B4-BE49-F238E27FC236}">
                      <a16:creationId xmlns:a16="http://schemas.microsoft.com/office/drawing/2014/main" id="{1BF8EE9F-488C-4F37-A075-C4D96B73E035}"/>
                    </a:ext>
                  </a:extLst>
                </p:cNvPr>
                <p:cNvSpPr txBox="1"/>
                <p:nvPr/>
              </p:nvSpPr>
              <p:spPr>
                <a:xfrm>
                  <a:off x="7380445" y="941128"/>
                  <a:ext cx="3716082" cy="246221"/>
                </a:xfrm>
                <a:prstGeom prst="rect">
                  <a:avLst/>
                </a:prstGeom>
                <a:solidFill>
                  <a:schemeClr val="accent1">
                    <a:lumMod val="20000"/>
                    <a:lumOff val="80000"/>
                  </a:schemeClr>
                </a:solidFill>
              </p:spPr>
              <p:txBody>
                <a:bodyPr vert="horz" wrap="none" rtlCol="0" anchor="ctr">
                  <a:spAutoFit/>
                </a:bodyPr>
                <a:lstStyle/>
                <a:p>
                  <a:pPr algn="ctr" rtl="0" eaLnBrk="1" fontAlgn="auto" hangingPunct="1">
                    <a:lnSpc>
                      <a:spcPct val="100000"/>
                    </a:lnSpc>
                    <a:spcBef>
                      <a:spcPts val="0"/>
                    </a:spcBef>
                    <a:spcAft>
                      <a:spcPts val="0"/>
                    </a:spcAft>
                  </a:pPr>
                  <a:r>
                    <a:rPr lang="en-US" sz="1000" b="0" i="0" u="none" baseline="0" dirty="0">
                      <a:solidFill>
                        <a:srgbClr val="000000"/>
                      </a:solidFill>
                      <a:latin typeface="+mj-lt"/>
                      <a:ea typeface="Open Sans" panose="020B0606030504020204" pitchFamily="34" charset="0"/>
                      <a:cs typeface="Open Sans" panose="020B0606030504020204" pitchFamily="34" charset="0"/>
                    </a:rPr>
                    <a:t>Every period lasts 8 baking cycles consisting of 4096 blocks.</a:t>
                  </a:r>
                </a:p>
              </p:txBody>
            </p:sp>
          </p:grpSp>
        </p:grpSp>
        <mc:AlternateContent xmlns:mc="http://schemas.openxmlformats.org/markup-compatibility/2006" xmlns:a14="http://schemas.microsoft.com/office/drawing/2010/main">
          <mc:Choice Requires="a14">
            <p:sp>
              <p:nvSpPr>
                <p:cNvPr id="129" name="Textfeld 128">
                  <a:extLst>
                    <a:ext uri="{FF2B5EF4-FFF2-40B4-BE49-F238E27FC236}">
                      <a16:creationId xmlns:a16="http://schemas.microsoft.com/office/drawing/2014/main" id="{882F78E1-302D-438F-8C84-74CB438267BF}"/>
                    </a:ext>
                  </a:extLst>
                </p:cNvPr>
                <p:cNvSpPr txBox="1"/>
                <p:nvPr/>
              </p:nvSpPr>
              <p:spPr>
                <a:xfrm>
                  <a:off x="8103931" y="6141396"/>
                  <a:ext cx="1800741" cy="360000"/>
                </a:xfrm>
                <a:prstGeom prst="rect">
                  <a:avLst/>
                </a:prstGeom>
                <a:solidFill>
                  <a:schemeClr val="accent1">
                    <a:lumMod val="20000"/>
                    <a:lumOff val="80000"/>
                  </a:schemeClr>
                </a:solidFill>
              </p:spPr>
              <p:txBody>
                <a:bodyPr vert="horz" wrap="square" rtlCol="0" anchor="ctr">
                  <a:noAutofit/>
                </a:bodyPr>
                <a:lstStyle/>
                <a:p>
                  <a:pPr algn="ctr" rtl="0" eaLnBrk="1" fontAlgn="auto" hangingPunct="1">
                    <a:lnSpc>
                      <a:spcPct val="100000"/>
                    </a:lnSpc>
                    <a:spcBef>
                      <a:spcPts val="0"/>
                    </a:spcBef>
                    <a:spcAft>
                      <a:spcPts val="0"/>
                    </a:spcAft>
                  </a:pPr>
                  <a14:m>
                    <m:oMath xmlns:m="http://schemas.openxmlformats.org/officeDocument/2006/math">
                      <m:sSub>
                        <m:sSubPr>
                          <m:ctrlPr>
                            <a:rPr lang="en-US" sz="1000" b="1" i="1" u="none" baseline="0" smtClean="0">
                              <a:solidFill>
                                <a:srgbClr val="000000"/>
                              </a:solidFill>
                              <a:latin typeface="+mj-lt"/>
                            </a:rPr>
                          </m:ctrlPr>
                        </m:sSubPr>
                        <m:e>
                          <m:r>
                            <a:rPr lang="en-US" sz="1000" b="1" i="1" u="none" baseline="0" smtClean="0">
                              <a:solidFill>
                                <a:srgbClr val="000000"/>
                              </a:solidFill>
                              <a:latin typeface="+mj-lt"/>
                            </a:rPr>
                            <m:t>𝑸</m:t>
                          </m:r>
                        </m:e>
                        <m:sub>
                          <m:r>
                            <a:rPr lang="en-US" sz="1000" b="1" i="1" u="none" baseline="0" smtClean="0">
                              <a:solidFill>
                                <a:srgbClr val="000000"/>
                              </a:solidFill>
                              <a:latin typeface="+mj-lt"/>
                            </a:rPr>
                            <m:t>𝒕</m:t>
                          </m:r>
                          <m:r>
                            <a:rPr lang="en-US" sz="1000" b="1" i="1" u="none" baseline="0" smtClean="0">
                              <a:solidFill>
                                <a:srgbClr val="000000"/>
                              </a:solidFill>
                              <a:latin typeface="+mj-lt"/>
                            </a:rPr>
                            <m:t>+</m:t>
                          </m:r>
                          <m:r>
                            <a:rPr lang="en-US" sz="1000" b="1" i="1" u="none" baseline="0" smtClean="0">
                              <a:solidFill>
                                <a:srgbClr val="000000"/>
                              </a:solidFill>
                              <a:latin typeface="+mj-lt"/>
                            </a:rPr>
                            <m:t>𝟏</m:t>
                          </m:r>
                        </m:sub>
                      </m:sSub>
                      <m:r>
                        <a:rPr lang="en-US" sz="1000" b="1" i="1" u="none" baseline="0" smtClean="0">
                          <a:solidFill>
                            <a:srgbClr val="000000"/>
                          </a:solidFill>
                          <a:latin typeface="+mj-lt"/>
                        </a:rPr>
                        <m:t>=</m:t>
                      </m:r>
                      <m:r>
                        <a:rPr lang="en-US" sz="1000" b="1" i="1" u="none" baseline="0" smtClean="0">
                          <a:solidFill>
                            <a:srgbClr val="000000"/>
                          </a:solidFill>
                          <a:latin typeface="+mj-lt"/>
                        </a:rPr>
                        <m:t>𝟎</m:t>
                      </m:r>
                      <m:r>
                        <a:rPr lang="en-US" sz="1000" b="1" i="1" u="none" baseline="0" smtClean="0">
                          <a:solidFill>
                            <a:srgbClr val="000000"/>
                          </a:solidFill>
                          <a:latin typeface="+mj-lt"/>
                        </a:rPr>
                        <m:t>.</m:t>
                      </m:r>
                      <m:r>
                        <a:rPr lang="en-US" sz="1000" b="1" i="1" u="none" baseline="0" smtClean="0">
                          <a:solidFill>
                            <a:srgbClr val="000000"/>
                          </a:solidFill>
                          <a:latin typeface="+mj-lt"/>
                        </a:rPr>
                        <m:t>𝟖</m:t>
                      </m:r>
                      <m:r>
                        <a:rPr lang="en-US" sz="1000" b="1" i="1" u="none" baseline="0" smtClean="0">
                          <a:solidFill>
                            <a:srgbClr val="000000"/>
                          </a:solidFill>
                          <a:latin typeface="+mj-lt"/>
                        </a:rPr>
                        <m:t>⋅</m:t>
                      </m:r>
                      <m:sSub>
                        <m:sSubPr>
                          <m:ctrlPr>
                            <a:rPr lang="en-US" sz="1000" b="1" i="1" u="none" baseline="0" smtClean="0">
                              <a:solidFill>
                                <a:srgbClr val="000000"/>
                              </a:solidFill>
                              <a:latin typeface="+mj-lt"/>
                            </a:rPr>
                          </m:ctrlPr>
                        </m:sSubPr>
                        <m:e>
                          <m:r>
                            <a:rPr lang="en-US" sz="1000" b="1" i="1" u="none" baseline="0" smtClean="0">
                              <a:solidFill>
                                <a:srgbClr val="000000"/>
                              </a:solidFill>
                              <a:latin typeface="+mj-lt"/>
                            </a:rPr>
                            <m:t>𝑸</m:t>
                          </m:r>
                        </m:e>
                        <m:sub>
                          <m:r>
                            <a:rPr lang="en-US" sz="1000" b="1" i="1" u="none" baseline="0" smtClean="0">
                              <a:solidFill>
                                <a:srgbClr val="000000"/>
                              </a:solidFill>
                              <a:latin typeface="+mj-lt"/>
                            </a:rPr>
                            <m:t>𝒕</m:t>
                          </m:r>
                        </m:sub>
                      </m:sSub>
                      <m:r>
                        <a:rPr lang="en-US" sz="1000" b="1" i="1" u="none" baseline="0" smtClean="0">
                          <a:solidFill>
                            <a:srgbClr val="000000"/>
                          </a:solidFill>
                          <a:latin typeface="+mj-lt"/>
                        </a:rPr>
                        <m:t>+</m:t>
                      </m:r>
                      <m:r>
                        <a:rPr lang="en-US" sz="1000" b="1" i="1" u="none" baseline="0" smtClean="0">
                          <a:solidFill>
                            <a:srgbClr val="000000"/>
                          </a:solidFill>
                          <a:latin typeface="+mj-lt"/>
                        </a:rPr>
                        <m:t>𝟎</m:t>
                      </m:r>
                      <m:r>
                        <a:rPr lang="en-US" sz="1000" b="1" i="1" u="none" baseline="0" smtClean="0">
                          <a:solidFill>
                            <a:srgbClr val="000000"/>
                          </a:solidFill>
                          <a:latin typeface="+mj-lt"/>
                        </a:rPr>
                        <m:t>.</m:t>
                      </m:r>
                      <m:r>
                        <a:rPr lang="en-US" sz="1000" b="1" i="1" u="none" baseline="0" smtClean="0">
                          <a:solidFill>
                            <a:srgbClr val="000000"/>
                          </a:solidFill>
                          <a:latin typeface="+mj-lt"/>
                        </a:rPr>
                        <m:t>𝟐</m:t>
                      </m:r>
                      <m:r>
                        <a:rPr lang="en-US" sz="1000" b="1" i="1" u="none" baseline="0" smtClean="0">
                          <a:solidFill>
                            <a:srgbClr val="000000"/>
                          </a:solidFill>
                          <a:latin typeface="+mj-lt"/>
                        </a:rPr>
                        <m:t>⋅</m:t>
                      </m:r>
                      <m:sSub>
                        <m:sSubPr>
                          <m:ctrlPr>
                            <a:rPr lang="en-US" sz="1000" b="1" i="1" u="none" baseline="0" smtClean="0">
                              <a:solidFill>
                                <a:srgbClr val="000000"/>
                              </a:solidFill>
                              <a:latin typeface="+mj-lt"/>
                            </a:rPr>
                          </m:ctrlPr>
                        </m:sSubPr>
                        <m:e>
                          <m:r>
                            <a:rPr lang="en-US" sz="1000" b="1" i="1" u="none" baseline="0" smtClean="0">
                              <a:solidFill>
                                <a:srgbClr val="000000"/>
                              </a:solidFill>
                              <a:latin typeface="+mj-lt"/>
                            </a:rPr>
                            <m:t>𝒒</m:t>
                          </m:r>
                        </m:e>
                        <m:sub>
                          <m:r>
                            <a:rPr lang="en-US" sz="1000" b="1" i="1" u="none" baseline="0" smtClean="0">
                              <a:solidFill>
                                <a:srgbClr val="000000"/>
                              </a:solidFill>
                              <a:latin typeface="+mj-lt"/>
                            </a:rPr>
                            <m:t>𝒕</m:t>
                          </m:r>
                        </m:sub>
                      </m:sSub>
                    </m:oMath>
                  </a14:m>
                  <a:r>
                    <a:rPr lang="en-US" sz="1000" b="1" i="0" u="none" baseline="0" dirty="0">
                      <a:solidFill>
                        <a:srgbClr val="000000"/>
                      </a:solidFill>
                      <a:latin typeface="+mj-lt"/>
                      <a:ea typeface="Open Sans" panose="020B0606030504020204" pitchFamily="34" charset="0"/>
                      <a:cs typeface="Open Sans" panose="020B0606030504020204" pitchFamily="34" charset="0"/>
                    </a:rPr>
                    <a:t> </a:t>
                  </a:r>
                </a:p>
              </p:txBody>
            </p:sp>
          </mc:Choice>
          <mc:Fallback xmlns="">
            <p:sp>
              <p:nvSpPr>
                <p:cNvPr id="129" name="Textfeld 128">
                  <a:extLst>
                    <a:ext uri="{FF2B5EF4-FFF2-40B4-BE49-F238E27FC236}">
                      <a16:creationId xmlns:a16="http://schemas.microsoft.com/office/drawing/2014/main" id="{882F78E1-302D-438F-8C84-74CB438267BF}"/>
                    </a:ext>
                  </a:extLst>
                </p:cNvPr>
                <p:cNvSpPr txBox="1">
                  <a:spLocks noRot="1" noChangeAspect="1" noMove="1" noResize="1" noEditPoints="1" noAdjustHandles="1" noChangeArrowheads="1" noChangeShapeType="1" noTextEdit="1"/>
                </p:cNvSpPr>
                <p:nvPr/>
              </p:nvSpPr>
              <p:spPr>
                <a:xfrm>
                  <a:off x="8103931" y="6141396"/>
                  <a:ext cx="1800741" cy="360000"/>
                </a:xfrm>
                <a:prstGeom prst="rect">
                  <a:avLst/>
                </a:prstGeom>
                <a:blipFill>
                  <a:blip r:embed="rId10"/>
                  <a:stretch>
                    <a:fillRect/>
                  </a:stretch>
                </a:blipFill>
              </p:spPr>
              <p:txBody>
                <a:bodyPr/>
                <a:lstStyle/>
                <a:p>
                  <a:r>
                    <a:rPr lang="de-DE">
                      <a:noFill/>
                    </a:rPr>
                    <a:t> </a:t>
                  </a:r>
                </a:p>
              </p:txBody>
            </p:sp>
          </mc:Fallback>
        </mc:AlternateContent>
        <p:sp>
          <p:nvSpPr>
            <p:cNvPr id="133" name="Textfeld 132">
              <a:extLst>
                <a:ext uri="{FF2B5EF4-FFF2-40B4-BE49-F238E27FC236}">
                  <a16:creationId xmlns:a16="http://schemas.microsoft.com/office/drawing/2014/main" id="{7C93AC32-9754-4570-BF95-97A130F28AE5}"/>
                </a:ext>
              </a:extLst>
            </p:cNvPr>
            <p:cNvSpPr txBox="1"/>
            <p:nvPr/>
          </p:nvSpPr>
          <p:spPr>
            <a:xfrm>
              <a:off x="6178552" y="6141396"/>
              <a:ext cx="1925379" cy="360000"/>
            </a:xfrm>
            <a:prstGeom prst="rect">
              <a:avLst/>
            </a:prstGeom>
            <a:solidFill>
              <a:schemeClr val="accent1">
                <a:lumMod val="20000"/>
                <a:lumOff val="80000"/>
              </a:schemeClr>
            </a:solidFill>
          </p:spPr>
          <p:txBody>
            <a:bodyPr vert="horz" wrap="square" rtlCol="0" anchor="ctr">
              <a:noAutofit/>
            </a:bodyPr>
            <a:lstStyle/>
            <a:p>
              <a:pPr algn="r" rtl="0" eaLnBrk="1" fontAlgn="auto" hangingPunct="1">
                <a:lnSpc>
                  <a:spcPct val="100000"/>
                </a:lnSpc>
                <a:spcBef>
                  <a:spcPts val="0"/>
                </a:spcBef>
                <a:spcAft>
                  <a:spcPts val="0"/>
                </a:spcAft>
              </a:pPr>
              <a:r>
                <a:rPr lang="en-US" sz="1000" b="1" i="0" u="none" baseline="0" dirty="0">
                  <a:solidFill>
                    <a:srgbClr val="000000"/>
                  </a:solidFill>
                  <a:latin typeface="+mj-lt"/>
                  <a:ea typeface="Open Sans" panose="020B0606030504020204" pitchFamily="34" charset="0"/>
                  <a:cs typeface="Open Sans" panose="020B0606030504020204" pitchFamily="34" charset="0"/>
                </a:rPr>
                <a:t>Quorum:</a:t>
              </a:r>
            </a:p>
          </p:txBody>
        </p:sp>
        <mc:AlternateContent xmlns:mc="http://schemas.openxmlformats.org/markup-compatibility/2006" xmlns:a14="http://schemas.microsoft.com/office/drawing/2010/main">
          <mc:Choice Requires="a14">
            <p:sp>
              <p:nvSpPr>
                <p:cNvPr id="134" name="Textfeld 133">
                  <a:extLst>
                    <a:ext uri="{FF2B5EF4-FFF2-40B4-BE49-F238E27FC236}">
                      <a16:creationId xmlns:a16="http://schemas.microsoft.com/office/drawing/2014/main" id="{17581D00-9ABF-49EF-9A6D-948566533D70}"/>
                    </a:ext>
                  </a:extLst>
                </p:cNvPr>
                <p:cNvSpPr txBox="1"/>
                <p:nvPr/>
              </p:nvSpPr>
              <p:spPr>
                <a:xfrm>
                  <a:off x="9904672" y="6141396"/>
                  <a:ext cx="1925379" cy="360000"/>
                </a:xfrm>
                <a:prstGeom prst="rect">
                  <a:avLst/>
                </a:prstGeom>
                <a:solidFill>
                  <a:schemeClr val="accent1">
                    <a:lumMod val="20000"/>
                    <a:lumOff val="80000"/>
                  </a:schemeClr>
                </a:solidFill>
              </p:spPr>
              <p:txBody>
                <a:bodyPr vert="horz" wrap="square" rtlCol="0" anchor="ctr">
                  <a:noAutofit/>
                </a:bodyPr>
                <a:lstStyle/>
                <a:p>
                  <a:pPr rtl="0" eaLnBrk="1" fontAlgn="auto" hangingPunct="1">
                    <a:lnSpc>
                      <a:spcPct val="100000"/>
                    </a:lnSpc>
                    <a:spcBef>
                      <a:spcPts val="0"/>
                    </a:spcBef>
                    <a:spcAft>
                      <a:spcPts val="0"/>
                    </a:spcAft>
                    <a:tabLst>
                      <a:tab pos="88900" algn="l"/>
                    </a:tabLst>
                  </a:pPr>
                  <a14:m>
                    <m:oMath xmlns:m="http://schemas.openxmlformats.org/officeDocument/2006/math">
                      <m:sSub>
                        <m:sSubPr>
                          <m:ctrlPr>
                            <a:rPr lang="en-US" sz="1000" b="1" i="1" u="none" baseline="0" dirty="0" smtClean="0">
                              <a:solidFill>
                                <a:srgbClr val="000000"/>
                              </a:solidFill>
                              <a:latin typeface="+mj-lt"/>
                            </a:rPr>
                          </m:ctrlPr>
                        </m:sSubPr>
                        <m:e>
                          <m:r>
                            <a:rPr lang="en-US" sz="1000" b="1" i="1" u="none" baseline="0" dirty="0" smtClean="0">
                              <a:solidFill>
                                <a:srgbClr val="000000"/>
                              </a:solidFill>
                              <a:latin typeface="+mj-lt"/>
                            </a:rPr>
                            <m:t>𝑸</m:t>
                          </m:r>
                        </m:e>
                        <m:sub>
                          <m:r>
                            <a:rPr lang="en-US" sz="1000" b="1" i="1" u="none" baseline="0" dirty="0" smtClean="0">
                              <a:solidFill>
                                <a:srgbClr val="000000"/>
                              </a:solidFill>
                              <a:latin typeface="+mj-lt"/>
                            </a:rPr>
                            <m:t>𝒕</m:t>
                          </m:r>
                        </m:sub>
                      </m:sSub>
                      <m:r>
                        <a:rPr lang="en-US" sz="1000" b="1" i="1" u="none" baseline="0" dirty="0" smtClean="0">
                          <a:solidFill>
                            <a:srgbClr val="000000"/>
                          </a:solidFill>
                          <a:latin typeface="+mj-lt"/>
                        </a:rPr>
                        <m:t>:</m:t>
                      </m:r>
                      <m:r>
                        <a:rPr lang="en-US" sz="1000" b="0" i="1" u="none" baseline="0" dirty="0" smtClean="0">
                          <a:solidFill>
                            <a:srgbClr val="000000"/>
                          </a:solidFill>
                          <a:latin typeface="+mj-lt"/>
                        </a:rPr>
                        <m:t>𝑞𝑢𝑜𝑟𝑢𝑚</m:t>
                      </m:r>
                      <m:r>
                        <a:rPr lang="en-US" sz="1000" b="0" i="1" u="none" baseline="0" dirty="0" smtClean="0">
                          <a:solidFill>
                            <a:srgbClr val="000000"/>
                          </a:solidFill>
                          <a:latin typeface="+mj-lt"/>
                        </a:rPr>
                        <m:t> </m:t>
                      </m:r>
                      <m:r>
                        <a:rPr lang="en-US" sz="1000" b="0" i="1" u="none" baseline="0" dirty="0" smtClean="0">
                          <a:solidFill>
                            <a:srgbClr val="000000"/>
                          </a:solidFill>
                          <a:latin typeface="+mj-lt"/>
                        </a:rPr>
                        <m:t>𝑖𝑛</m:t>
                      </m:r>
                      <m:r>
                        <a:rPr lang="en-US" sz="1000" b="0" i="1" u="none" baseline="0" dirty="0" smtClean="0">
                          <a:solidFill>
                            <a:srgbClr val="000000"/>
                          </a:solidFill>
                          <a:latin typeface="+mj-lt"/>
                        </a:rPr>
                        <m:t> </m:t>
                      </m:r>
                      <m:r>
                        <a:rPr lang="en-US" sz="1000" b="0" i="1" u="none" baseline="0" dirty="0" smtClean="0">
                          <a:solidFill>
                            <a:srgbClr val="000000"/>
                          </a:solidFill>
                          <a:latin typeface="+mj-lt"/>
                        </a:rPr>
                        <m:t>𝑡</m:t>
                      </m:r>
                    </m:oMath>
                  </a14:m>
                  <a:r>
                    <a:rPr lang="en-US" sz="1000" i="0" u="none" baseline="0" dirty="0">
                      <a:solidFill>
                        <a:srgbClr val="000000"/>
                      </a:solidFill>
                      <a:latin typeface="+mj-lt"/>
                      <a:ea typeface="Open Sans" panose="020B0606030504020204" pitchFamily="34" charset="0"/>
                      <a:cs typeface="Open Sans" panose="020B0606030504020204" pitchFamily="34" charset="0"/>
                    </a:rPr>
                    <a:t> </a:t>
                  </a:r>
                </a:p>
                <a:p>
                  <a:pPr rtl="0" eaLnBrk="1" fontAlgn="auto" hangingPunct="1">
                    <a:lnSpc>
                      <a:spcPct val="100000"/>
                    </a:lnSpc>
                    <a:spcBef>
                      <a:spcPts val="0"/>
                    </a:spcBef>
                    <a:spcAft>
                      <a:spcPts val="0"/>
                    </a:spcAft>
                    <a:tabLst>
                      <a:tab pos="88900" algn="l"/>
                    </a:tabLst>
                  </a:pPr>
                  <a14:m>
                    <m:oMath xmlns:m="http://schemas.openxmlformats.org/officeDocument/2006/math">
                      <m:sSub>
                        <m:sSubPr>
                          <m:ctrlPr>
                            <a:rPr lang="en-US" sz="1000" b="1" i="1" u="none" baseline="0" smtClean="0">
                              <a:solidFill>
                                <a:srgbClr val="000000"/>
                              </a:solidFill>
                              <a:latin typeface="+mj-lt"/>
                            </a:rPr>
                          </m:ctrlPr>
                        </m:sSubPr>
                        <m:e>
                          <m:r>
                            <a:rPr lang="en-US" sz="1000" b="1" i="1" u="none" baseline="0" smtClean="0">
                              <a:solidFill>
                                <a:srgbClr val="000000"/>
                              </a:solidFill>
                              <a:latin typeface="+mj-lt"/>
                            </a:rPr>
                            <m:t>𝒒</m:t>
                          </m:r>
                        </m:e>
                        <m:sub>
                          <m:r>
                            <a:rPr lang="en-US" sz="1000" b="1" i="1" u="none" baseline="0" smtClean="0">
                              <a:solidFill>
                                <a:srgbClr val="000000"/>
                              </a:solidFill>
                              <a:latin typeface="+mj-lt"/>
                            </a:rPr>
                            <m:t>𝒕</m:t>
                          </m:r>
                        </m:sub>
                      </m:sSub>
                      <m:r>
                        <a:rPr lang="en-US" sz="1000" b="1" i="1" u="none" baseline="0" smtClean="0">
                          <a:solidFill>
                            <a:srgbClr val="000000"/>
                          </a:solidFill>
                          <a:latin typeface="+mj-lt"/>
                        </a:rPr>
                        <m:t>:</m:t>
                      </m:r>
                      <m:r>
                        <a:rPr lang="en-US" sz="1000" b="0" i="1" u="none" baseline="0" smtClean="0">
                          <a:solidFill>
                            <a:srgbClr val="000000"/>
                          </a:solidFill>
                          <a:latin typeface="+mj-lt"/>
                        </a:rPr>
                        <m:t>𝑎𝑐𝑡𝑢𝑎𝑙</m:t>
                      </m:r>
                      <m:r>
                        <a:rPr lang="en-US" sz="1000" b="0" i="1" u="none" baseline="0" smtClean="0">
                          <a:solidFill>
                            <a:srgbClr val="000000"/>
                          </a:solidFill>
                          <a:latin typeface="+mj-lt"/>
                        </a:rPr>
                        <m:t> </m:t>
                      </m:r>
                      <m:r>
                        <a:rPr lang="en-US" sz="1000" b="0" i="1" u="none" baseline="0" smtClean="0">
                          <a:solidFill>
                            <a:srgbClr val="000000"/>
                          </a:solidFill>
                          <a:latin typeface="+mj-lt"/>
                        </a:rPr>
                        <m:t>𝑝𝑎𝑟𝑡𝑖𝑐𝑖𝑝𝑎𝑡𝑖𝑜𝑛</m:t>
                      </m:r>
                      <m:r>
                        <a:rPr lang="en-US" sz="1000" b="0" i="1" u="none" baseline="0" smtClean="0">
                          <a:solidFill>
                            <a:srgbClr val="000000"/>
                          </a:solidFill>
                          <a:latin typeface="+mj-lt"/>
                        </a:rPr>
                        <m:t> </m:t>
                      </m:r>
                      <m:r>
                        <a:rPr lang="en-US" sz="1000" b="0" i="1" u="none" baseline="0" smtClean="0">
                          <a:solidFill>
                            <a:srgbClr val="000000"/>
                          </a:solidFill>
                          <a:latin typeface="+mj-lt"/>
                        </a:rPr>
                        <m:t>𝑖𝑛</m:t>
                      </m:r>
                      <m:r>
                        <a:rPr lang="en-US" sz="1000" b="0" i="1" u="none" baseline="0" smtClean="0">
                          <a:solidFill>
                            <a:srgbClr val="000000"/>
                          </a:solidFill>
                          <a:latin typeface="+mj-lt"/>
                        </a:rPr>
                        <m:t> </m:t>
                      </m:r>
                      <m:r>
                        <a:rPr lang="en-US" sz="1000" b="0" i="1" u="none" baseline="0" smtClean="0">
                          <a:solidFill>
                            <a:srgbClr val="000000"/>
                          </a:solidFill>
                          <a:latin typeface="+mj-lt"/>
                        </a:rPr>
                        <m:t>𝑡</m:t>
                      </m:r>
                    </m:oMath>
                  </a14:m>
                  <a:r>
                    <a:rPr lang="en-US" sz="1000" b="1" i="0" u="none" baseline="0" dirty="0">
                      <a:solidFill>
                        <a:srgbClr val="000000"/>
                      </a:solidFill>
                      <a:latin typeface="+mj-lt"/>
                      <a:ea typeface="Open Sans" panose="020B0606030504020204" pitchFamily="34" charset="0"/>
                      <a:cs typeface="Open Sans" panose="020B0606030504020204" pitchFamily="34" charset="0"/>
                    </a:rPr>
                    <a:t> </a:t>
                  </a:r>
                </a:p>
              </p:txBody>
            </p:sp>
          </mc:Choice>
          <mc:Fallback xmlns="">
            <p:sp>
              <p:nvSpPr>
                <p:cNvPr id="134" name="Textfeld 133">
                  <a:extLst>
                    <a:ext uri="{FF2B5EF4-FFF2-40B4-BE49-F238E27FC236}">
                      <a16:creationId xmlns:a16="http://schemas.microsoft.com/office/drawing/2014/main" id="{17581D00-9ABF-49EF-9A6D-948566533D70}"/>
                    </a:ext>
                  </a:extLst>
                </p:cNvPr>
                <p:cNvSpPr txBox="1">
                  <a:spLocks noRot="1" noChangeAspect="1" noMove="1" noResize="1" noEditPoints="1" noAdjustHandles="1" noChangeArrowheads="1" noChangeShapeType="1" noTextEdit="1"/>
                </p:cNvSpPr>
                <p:nvPr/>
              </p:nvSpPr>
              <p:spPr>
                <a:xfrm>
                  <a:off x="9904672" y="6141396"/>
                  <a:ext cx="1925379" cy="360000"/>
                </a:xfrm>
                <a:prstGeom prst="rect">
                  <a:avLst/>
                </a:prstGeom>
                <a:blipFill>
                  <a:blip r:embed="rId11"/>
                  <a:stretch>
                    <a:fillRect b="-5000"/>
                  </a:stretch>
                </a:blipFill>
              </p:spPr>
              <p:txBody>
                <a:bodyPr/>
                <a:lstStyle/>
                <a:p>
                  <a:r>
                    <a:rPr lang="de-DE">
                      <a:noFill/>
                    </a:rPr>
                    <a:t> </a:t>
                  </a:r>
                </a:p>
              </p:txBody>
            </p:sp>
          </mc:Fallback>
        </mc:AlternateContent>
        <p:grpSp>
          <p:nvGrpSpPr>
            <p:cNvPr id="109" name="Gruppieren 108">
              <a:extLst>
                <a:ext uri="{FF2B5EF4-FFF2-40B4-BE49-F238E27FC236}">
                  <a16:creationId xmlns:a16="http://schemas.microsoft.com/office/drawing/2014/main" id="{ED07A524-7283-49B6-9DED-B33FDB8BB4CC}"/>
                </a:ext>
              </a:extLst>
            </p:cNvPr>
            <p:cNvGrpSpPr/>
            <p:nvPr/>
          </p:nvGrpSpPr>
          <p:grpSpPr>
            <a:xfrm>
              <a:off x="6998898" y="6158154"/>
              <a:ext cx="353179" cy="309924"/>
              <a:chOff x="6490898" y="6158154"/>
              <a:chExt cx="353179" cy="309924"/>
            </a:xfrm>
          </p:grpSpPr>
          <p:sp>
            <p:nvSpPr>
              <p:cNvPr id="81" name="Rechteck 80">
                <a:extLst>
                  <a:ext uri="{FF2B5EF4-FFF2-40B4-BE49-F238E27FC236}">
                    <a16:creationId xmlns:a16="http://schemas.microsoft.com/office/drawing/2014/main" id="{125AF71D-6D20-42DD-992D-C5EBEBBD0028}"/>
                  </a:ext>
                </a:extLst>
              </p:cNvPr>
              <p:cNvSpPr/>
              <p:nvPr/>
            </p:nvSpPr>
            <p:spPr bwMode="gray">
              <a:xfrm>
                <a:off x="6490898" y="6257062"/>
                <a:ext cx="353179" cy="21101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sp>
            <p:nvSpPr>
              <p:cNvPr id="135" name="Rechteck 134">
                <a:extLst>
                  <a:ext uri="{FF2B5EF4-FFF2-40B4-BE49-F238E27FC236}">
                    <a16:creationId xmlns:a16="http://schemas.microsoft.com/office/drawing/2014/main" id="{7BF7E179-D154-46C3-8BD6-7FE03A994BD7}"/>
                  </a:ext>
                </a:extLst>
              </p:cNvPr>
              <p:cNvSpPr/>
              <p:nvPr/>
            </p:nvSpPr>
            <p:spPr bwMode="gray">
              <a:xfrm>
                <a:off x="6490898" y="6323335"/>
                <a:ext cx="353179" cy="1447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00" b="1" dirty="0">
                    <a:solidFill>
                      <a:schemeClr val="accent1">
                        <a:lumMod val="20000"/>
                        <a:lumOff val="80000"/>
                      </a:schemeClr>
                    </a:solidFill>
                    <a:latin typeface="+mj-lt"/>
                    <a:ea typeface="Open Sans" panose="020B0606030504020204" pitchFamily="34" charset="0"/>
                    <a:cs typeface="Open Sans" panose="020B0606030504020204" pitchFamily="34" charset="0"/>
                  </a:rPr>
                  <a:t>Q</a:t>
                </a:r>
                <a:endParaRPr lang="en-US" sz="1800" b="1" dirty="0">
                  <a:solidFill>
                    <a:schemeClr val="accent1">
                      <a:lumMod val="20000"/>
                      <a:lumOff val="80000"/>
                    </a:schemeClr>
                  </a:solidFill>
                  <a:latin typeface="+mj-lt"/>
                  <a:ea typeface="Open Sans" panose="020B0606030504020204" pitchFamily="34" charset="0"/>
                  <a:cs typeface="Open Sans" panose="020B0606030504020204" pitchFamily="34" charset="0"/>
                </a:endParaRPr>
              </a:p>
            </p:txBody>
          </p:sp>
          <p:sp>
            <p:nvSpPr>
              <p:cNvPr id="136" name="Rechteck 135">
                <a:extLst>
                  <a:ext uri="{FF2B5EF4-FFF2-40B4-BE49-F238E27FC236}">
                    <a16:creationId xmlns:a16="http://schemas.microsoft.com/office/drawing/2014/main" id="{3B9C655D-478E-4351-A0AC-66635043FAB2}"/>
                  </a:ext>
                </a:extLst>
              </p:cNvPr>
              <p:cNvSpPr/>
              <p:nvPr/>
            </p:nvSpPr>
            <p:spPr bwMode="gray">
              <a:xfrm>
                <a:off x="6607598" y="6235893"/>
                <a:ext cx="119779" cy="470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nvGrpSpPr>
              <p:cNvPr id="95" name="Group 16">
                <a:extLst>
                  <a:ext uri="{FF2B5EF4-FFF2-40B4-BE49-F238E27FC236}">
                    <a16:creationId xmlns:a16="http://schemas.microsoft.com/office/drawing/2014/main" id="{3956C9AE-900B-416C-AC22-36AB0EE711E0}"/>
                  </a:ext>
                </a:extLst>
              </p:cNvPr>
              <p:cNvGrpSpPr>
                <a:grpSpLocks noChangeAspect="1"/>
              </p:cNvGrpSpPr>
              <p:nvPr/>
            </p:nvGrpSpPr>
            <p:grpSpPr bwMode="auto">
              <a:xfrm rot="2804636">
                <a:off x="6596510" y="6176405"/>
                <a:ext cx="117376" cy="80873"/>
                <a:chOff x="803" y="803"/>
                <a:chExt cx="373" cy="257"/>
              </a:xfrm>
              <a:solidFill>
                <a:schemeClr val="accent1"/>
              </a:solidFill>
            </p:grpSpPr>
            <p:sp>
              <p:nvSpPr>
                <p:cNvPr id="98" name="Freeform 17">
                  <a:extLst>
                    <a:ext uri="{FF2B5EF4-FFF2-40B4-BE49-F238E27FC236}">
                      <a16:creationId xmlns:a16="http://schemas.microsoft.com/office/drawing/2014/main" id="{C7C85F6D-8F08-4251-95DE-651CC8071C1F}"/>
                    </a:ext>
                  </a:extLst>
                </p:cNvPr>
                <p:cNvSpPr>
                  <a:spLocks/>
                </p:cNvSpPr>
                <p:nvPr/>
              </p:nvSpPr>
              <p:spPr bwMode="auto">
                <a:xfrm>
                  <a:off x="1066" y="834"/>
                  <a:ext cx="110" cy="195"/>
                </a:xfrm>
                <a:custGeom>
                  <a:avLst/>
                  <a:gdLst>
                    <a:gd name="T0" fmla="*/ 0 w 110"/>
                    <a:gd name="T1" fmla="*/ 99 h 195"/>
                    <a:gd name="T2" fmla="*/ 110 w 110"/>
                    <a:gd name="T3" fmla="*/ 195 h 195"/>
                    <a:gd name="T4" fmla="*/ 110 w 110"/>
                    <a:gd name="T5" fmla="*/ 0 h 195"/>
                    <a:gd name="T6" fmla="*/ 0 w 110"/>
                    <a:gd name="T7" fmla="*/ 99 h 195"/>
                  </a:gdLst>
                  <a:ahLst/>
                  <a:cxnLst>
                    <a:cxn ang="0">
                      <a:pos x="T0" y="T1"/>
                    </a:cxn>
                    <a:cxn ang="0">
                      <a:pos x="T2" y="T3"/>
                    </a:cxn>
                    <a:cxn ang="0">
                      <a:pos x="T4" y="T5"/>
                    </a:cxn>
                    <a:cxn ang="0">
                      <a:pos x="T6" y="T7"/>
                    </a:cxn>
                  </a:cxnLst>
                  <a:rect l="0" t="0" r="r" b="b"/>
                  <a:pathLst>
                    <a:path w="110" h="195">
                      <a:moveTo>
                        <a:pt x="0" y="99"/>
                      </a:moveTo>
                      <a:lnTo>
                        <a:pt x="110" y="195"/>
                      </a:lnTo>
                      <a:lnTo>
                        <a:pt x="110" y="0"/>
                      </a:lnTo>
                      <a:lnTo>
                        <a:pt x="0" y="99"/>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99" name="Freeform 18">
                  <a:extLst>
                    <a:ext uri="{FF2B5EF4-FFF2-40B4-BE49-F238E27FC236}">
                      <a16:creationId xmlns:a16="http://schemas.microsoft.com/office/drawing/2014/main" id="{6A7BF83C-A6E6-4CF8-AE1D-0EA7D6DEBA95}"/>
                    </a:ext>
                  </a:extLst>
                </p:cNvPr>
                <p:cNvSpPr>
                  <a:spLocks/>
                </p:cNvSpPr>
                <p:nvPr/>
              </p:nvSpPr>
              <p:spPr bwMode="auto">
                <a:xfrm>
                  <a:off x="805" y="937"/>
                  <a:ext cx="371" cy="123"/>
                </a:xfrm>
                <a:custGeom>
                  <a:avLst/>
                  <a:gdLst>
                    <a:gd name="T0" fmla="*/ 2109 w 3088"/>
                    <a:gd name="T1" fmla="*/ 0 h 1016"/>
                    <a:gd name="T2" fmla="*/ 1747 w 3088"/>
                    <a:gd name="T3" fmla="*/ 325 h 1016"/>
                    <a:gd name="T4" fmla="*/ 1534 w 3088"/>
                    <a:gd name="T5" fmla="*/ 390 h 1016"/>
                    <a:gd name="T6" fmla="*/ 1342 w 3088"/>
                    <a:gd name="T7" fmla="*/ 325 h 1016"/>
                    <a:gd name="T8" fmla="*/ 980 w 3088"/>
                    <a:gd name="T9" fmla="*/ 0 h 1016"/>
                    <a:gd name="T10" fmla="*/ 0 w 3088"/>
                    <a:gd name="T11" fmla="*/ 865 h 1016"/>
                    <a:gd name="T12" fmla="*/ 0 w 3088"/>
                    <a:gd name="T13" fmla="*/ 865 h 1016"/>
                    <a:gd name="T14" fmla="*/ 0 w 3088"/>
                    <a:gd name="T15" fmla="*/ 887 h 1016"/>
                    <a:gd name="T16" fmla="*/ 0 w 3088"/>
                    <a:gd name="T17" fmla="*/ 887 h 1016"/>
                    <a:gd name="T18" fmla="*/ 171 w 3088"/>
                    <a:gd name="T19" fmla="*/ 1016 h 1016"/>
                    <a:gd name="T20" fmla="*/ 2918 w 3088"/>
                    <a:gd name="T21" fmla="*/ 1016 h 1016"/>
                    <a:gd name="T22" fmla="*/ 3088 w 3088"/>
                    <a:gd name="T23" fmla="*/ 887 h 1016"/>
                    <a:gd name="T24" fmla="*/ 3088 w 3088"/>
                    <a:gd name="T25" fmla="*/ 887 h 1016"/>
                    <a:gd name="T26" fmla="*/ 3067 w 3088"/>
                    <a:gd name="T27" fmla="*/ 930 h 1016"/>
                    <a:gd name="T28" fmla="*/ 3088 w 3088"/>
                    <a:gd name="T29" fmla="*/ 887 h 1016"/>
                    <a:gd name="T30" fmla="*/ 3088 w 3088"/>
                    <a:gd name="T31" fmla="*/ 865 h 1016"/>
                    <a:gd name="T32" fmla="*/ 3088 w 3088"/>
                    <a:gd name="T33" fmla="*/ 865 h 1016"/>
                    <a:gd name="T34" fmla="*/ 2109 w 3088"/>
                    <a:gd name="T35"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88" h="1016">
                      <a:moveTo>
                        <a:pt x="2109" y="0"/>
                      </a:moveTo>
                      <a:cubicBezTo>
                        <a:pt x="1747" y="325"/>
                        <a:pt x="1747" y="325"/>
                        <a:pt x="1747" y="325"/>
                      </a:cubicBezTo>
                      <a:cubicBezTo>
                        <a:pt x="1683" y="368"/>
                        <a:pt x="1619" y="390"/>
                        <a:pt x="1534" y="390"/>
                      </a:cubicBezTo>
                      <a:cubicBezTo>
                        <a:pt x="1470" y="390"/>
                        <a:pt x="1406" y="368"/>
                        <a:pt x="1342" y="325"/>
                      </a:cubicBezTo>
                      <a:cubicBezTo>
                        <a:pt x="980" y="0"/>
                        <a:pt x="980" y="0"/>
                        <a:pt x="980" y="0"/>
                      </a:cubicBezTo>
                      <a:cubicBezTo>
                        <a:pt x="0" y="865"/>
                        <a:pt x="0" y="865"/>
                        <a:pt x="0" y="865"/>
                      </a:cubicBezTo>
                      <a:cubicBezTo>
                        <a:pt x="0" y="865"/>
                        <a:pt x="0" y="865"/>
                        <a:pt x="0" y="865"/>
                      </a:cubicBezTo>
                      <a:cubicBezTo>
                        <a:pt x="0" y="887"/>
                        <a:pt x="0" y="887"/>
                        <a:pt x="0" y="887"/>
                      </a:cubicBezTo>
                      <a:cubicBezTo>
                        <a:pt x="0" y="887"/>
                        <a:pt x="0" y="887"/>
                        <a:pt x="0" y="887"/>
                      </a:cubicBezTo>
                      <a:cubicBezTo>
                        <a:pt x="22" y="973"/>
                        <a:pt x="86" y="1016"/>
                        <a:pt x="171" y="1016"/>
                      </a:cubicBezTo>
                      <a:cubicBezTo>
                        <a:pt x="2918" y="1016"/>
                        <a:pt x="2918" y="1016"/>
                        <a:pt x="2918" y="1016"/>
                      </a:cubicBezTo>
                      <a:cubicBezTo>
                        <a:pt x="3003" y="1016"/>
                        <a:pt x="3067" y="973"/>
                        <a:pt x="3088" y="887"/>
                      </a:cubicBezTo>
                      <a:cubicBezTo>
                        <a:pt x="3088" y="887"/>
                        <a:pt x="3088" y="887"/>
                        <a:pt x="3088" y="887"/>
                      </a:cubicBezTo>
                      <a:cubicBezTo>
                        <a:pt x="3088" y="908"/>
                        <a:pt x="3088" y="908"/>
                        <a:pt x="3067" y="930"/>
                      </a:cubicBezTo>
                      <a:cubicBezTo>
                        <a:pt x="3088" y="908"/>
                        <a:pt x="3088" y="908"/>
                        <a:pt x="3088" y="887"/>
                      </a:cubicBezTo>
                      <a:cubicBezTo>
                        <a:pt x="3088" y="887"/>
                        <a:pt x="3088" y="887"/>
                        <a:pt x="3088" y="865"/>
                      </a:cubicBezTo>
                      <a:cubicBezTo>
                        <a:pt x="3088" y="865"/>
                        <a:pt x="3088" y="865"/>
                        <a:pt x="3088" y="865"/>
                      </a:cubicBezTo>
                      <a:cubicBezTo>
                        <a:pt x="2109" y="0"/>
                        <a:pt x="2109" y="0"/>
                        <a:pt x="210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0" name="Freeform 19">
                  <a:extLst>
                    <a:ext uri="{FF2B5EF4-FFF2-40B4-BE49-F238E27FC236}">
                      <a16:creationId xmlns:a16="http://schemas.microsoft.com/office/drawing/2014/main" id="{89C6310F-2667-47DF-A954-56D8E3879F55}"/>
                    </a:ext>
                  </a:extLst>
                </p:cNvPr>
                <p:cNvSpPr>
                  <a:spLocks/>
                </p:cNvSpPr>
                <p:nvPr/>
              </p:nvSpPr>
              <p:spPr bwMode="auto">
                <a:xfrm>
                  <a:off x="803" y="834"/>
                  <a:ext cx="113" cy="195"/>
                </a:xfrm>
                <a:custGeom>
                  <a:avLst/>
                  <a:gdLst>
                    <a:gd name="T0" fmla="*/ 0 w 113"/>
                    <a:gd name="T1" fmla="*/ 195 h 195"/>
                    <a:gd name="T2" fmla="*/ 113 w 113"/>
                    <a:gd name="T3" fmla="*/ 99 h 195"/>
                    <a:gd name="T4" fmla="*/ 0 w 113"/>
                    <a:gd name="T5" fmla="*/ 0 h 195"/>
                    <a:gd name="T6" fmla="*/ 0 w 113"/>
                    <a:gd name="T7" fmla="*/ 195 h 195"/>
                  </a:gdLst>
                  <a:ahLst/>
                  <a:cxnLst>
                    <a:cxn ang="0">
                      <a:pos x="T0" y="T1"/>
                    </a:cxn>
                    <a:cxn ang="0">
                      <a:pos x="T2" y="T3"/>
                    </a:cxn>
                    <a:cxn ang="0">
                      <a:pos x="T4" y="T5"/>
                    </a:cxn>
                    <a:cxn ang="0">
                      <a:pos x="T6" y="T7"/>
                    </a:cxn>
                  </a:cxnLst>
                  <a:rect l="0" t="0" r="r" b="b"/>
                  <a:pathLst>
                    <a:path w="113" h="195">
                      <a:moveTo>
                        <a:pt x="0" y="195"/>
                      </a:moveTo>
                      <a:lnTo>
                        <a:pt x="113" y="99"/>
                      </a:lnTo>
                      <a:lnTo>
                        <a:pt x="0" y="0"/>
                      </a:lnTo>
                      <a:lnTo>
                        <a:pt x="0" y="195"/>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sp>
              <p:nvSpPr>
                <p:cNvPr id="101" name="Freeform 20">
                  <a:extLst>
                    <a:ext uri="{FF2B5EF4-FFF2-40B4-BE49-F238E27FC236}">
                      <a16:creationId xmlns:a16="http://schemas.microsoft.com/office/drawing/2014/main" id="{0FE203EA-8485-4EC5-9782-03EE2937C390}"/>
                    </a:ext>
                  </a:extLst>
                </p:cNvPr>
                <p:cNvSpPr>
                  <a:spLocks/>
                </p:cNvSpPr>
                <p:nvPr/>
              </p:nvSpPr>
              <p:spPr bwMode="auto">
                <a:xfrm>
                  <a:off x="805" y="803"/>
                  <a:ext cx="371" cy="174"/>
                </a:xfrm>
                <a:custGeom>
                  <a:avLst/>
                  <a:gdLst>
                    <a:gd name="T0" fmla="*/ 2918 w 3088"/>
                    <a:gd name="T1" fmla="*/ 0 h 1440"/>
                    <a:gd name="T2" fmla="*/ 171 w 3088"/>
                    <a:gd name="T3" fmla="*/ 0 h 1440"/>
                    <a:gd name="T4" fmla="*/ 0 w 3088"/>
                    <a:gd name="T5" fmla="*/ 151 h 1440"/>
                    <a:gd name="T6" fmla="*/ 1406 w 3088"/>
                    <a:gd name="T7" fmla="*/ 1376 h 1440"/>
                    <a:gd name="T8" fmla="*/ 1683 w 3088"/>
                    <a:gd name="T9" fmla="*/ 1376 h 1440"/>
                    <a:gd name="T10" fmla="*/ 3088 w 3088"/>
                    <a:gd name="T11" fmla="*/ 151 h 1440"/>
                    <a:gd name="T12" fmla="*/ 2918 w 3088"/>
                    <a:gd name="T13" fmla="*/ 0 h 1440"/>
                  </a:gdLst>
                  <a:ahLst/>
                  <a:cxnLst>
                    <a:cxn ang="0">
                      <a:pos x="T0" y="T1"/>
                    </a:cxn>
                    <a:cxn ang="0">
                      <a:pos x="T2" y="T3"/>
                    </a:cxn>
                    <a:cxn ang="0">
                      <a:pos x="T4" y="T5"/>
                    </a:cxn>
                    <a:cxn ang="0">
                      <a:pos x="T6" y="T7"/>
                    </a:cxn>
                    <a:cxn ang="0">
                      <a:pos x="T8" y="T9"/>
                    </a:cxn>
                    <a:cxn ang="0">
                      <a:pos x="T10" y="T11"/>
                    </a:cxn>
                    <a:cxn ang="0">
                      <a:pos x="T12" y="T13"/>
                    </a:cxn>
                  </a:cxnLst>
                  <a:rect l="0" t="0" r="r" b="b"/>
                  <a:pathLst>
                    <a:path w="3088" h="1440">
                      <a:moveTo>
                        <a:pt x="2918" y="0"/>
                      </a:moveTo>
                      <a:cubicBezTo>
                        <a:pt x="171" y="0"/>
                        <a:pt x="171" y="0"/>
                        <a:pt x="171" y="0"/>
                      </a:cubicBezTo>
                      <a:cubicBezTo>
                        <a:pt x="86" y="0"/>
                        <a:pt x="0" y="65"/>
                        <a:pt x="0" y="151"/>
                      </a:cubicBezTo>
                      <a:cubicBezTo>
                        <a:pt x="1406" y="1376"/>
                        <a:pt x="1406" y="1376"/>
                        <a:pt x="1406" y="1376"/>
                      </a:cubicBezTo>
                      <a:cubicBezTo>
                        <a:pt x="1470" y="1440"/>
                        <a:pt x="1619" y="1440"/>
                        <a:pt x="1683" y="1376"/>
                      </a:cubicBezTo>
                      <a:cubicBezTo>
                        <a:pt x="3088" y="151"/>
                        <a:pt x="3088" y="151"/>
                        <a:pt x="3088" y="151"/>
                      </a:cubicBezTo>
                      <a:cubicBezTo>
                        <a:pt x="3088" y="65"/>
                        <a:pt x="3003" y="0"/>
                        <a:pt x="2918"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a typeface="Open Sans" panose="020B0606030504020204" pitchFamily="34" charset="0"/>
                    <a:cs typeface="Open Sans" panose="020B0606030504020204" pitchFamily="34" charset="0"/>
                  </a:endParaRPr>
                </a:p>
              </p:txBody>
            </p:sp>
          </p:grpSp>
        </p:grpSp>
        <p:sp>
          <p:nvSpPr>
            <p:cNvPr id="172" name="Textfeld 171">
              <a:extLst>
                <a:ext uri="{FF2B5EF4-FFF2-40B4-BE49-F238E27FC236}">
                  <a16:creationId xmlns:a16="http://schemas.microsoft.com/office/drawing/2014/main" id="{F0393F48-A7A3-4589-A380-F042CF301DCA}"/>
                </a:ext>
              </a:extLst>
            </p:cNvPr>
            <p:cNvSpPr txBox="1"/>
            <p:nvPr/>
          </p:nvSpPr>
          <p:spPr>
            <a:xfrm>
              <a:off x="6168354" y="2987440"/>
              <a:ext cx="1925379" cy="882768"/>
            </a:xfrm>
            <a:prstGeom prst="rect">
              <a:avLst/>
            </a:prstGeom>
            <a:solidFill>
              <a:schemeClr val="accent1">
                <a:lumMod val="20000"/>
                <a:lumOff val="80000"/>
              </a:schemeClr>
            </a:solidFill>
          </p:spPr>
          <p:txBody>
            <a:bodyPr vert="horz" wrap="square" rtlCol="0" anchor="ctr">
              <a:noAutofit/>
            </a:bodyPr>
            <a:lstStyle/>
            <a:p>
              <a:pPr algn="ctr" rtl="0" eaLnBrk="1" fontAlgn="auto" hangingPunct="1">
                <a:lnSpc>
                  <a:spcPct val="100000"/>
                </a:lnSpc>
                <a:spcBef>
                  <a:spcPts val="0"/>
                </a:spcBef>
                <a:spcAft>
                  <a:spcPts val="0"/>
                </a:spcAft>
              </a:pPr>
              <a:r>
                <a:rPr lang="en-US" sz="1000" b="1" i="0" u="none" baseline="0" dirty="0">
                  <a:solidFill>
                    <a:srgbClr val="000000"/>
                  </a:solidFill>
                  <a:latin typeface="+mj-lt"/>
                  <a:ea typeface="Open Sans" panose="020B0606030504020204" pitchFamily="34" charset="0"/>
                  <a:cs typeface="Open Sans" panose="020B0606030504020204" pitchFamily="34" charset="0"/>
                </a:rPr>
                <a:t>Voting rights </a:t>
              </a:r>
              <a:r>
                <a:rPr lang="en-US" sz="1000" i="0" u="none" baseline="0" dirty="0">
                  <a:solidFill>
                    <a:srgbClr val="000000"/>
                  </a:solidFill>
                  <a:latin typeface="+mj-lt"/>
                  <a:ea typeface="Open Sans" panose="020B0606030504020204" pitchFamily="34" charset="0"/>
                  <a:cs typeface="Open Sans" panose="020B0606030504020204" pitchFamily="34" charset="0"/>
                </a:rPr>
                <a:t>are assigned to bakers based on the number of rolls in their staking balance: </a:t>
              </a:r>
            </a:p>
            <a:p>
              <a:pPr algn="ctr" fontAlgn="auto">
                <a:spcBef>
                  <a:spcPts val="0"/>
                </a:spcBef>
                <a:spcAft>
                  <a:spcPts val="0"/>
                </a:spcAft>
              </a:pPr>
              <a:r>
                <a:rPr lang="en-US" sz="1000" i="0" u="none" baseline="0" dirty="0">
                  <a:solidFill>
                    <a:srgbClr val="000000"/>
                  </a:solidFill>
                  <a:latin typeface="+mj-lt"/>
                  <a:ea typeface="Open Sans" panose="020B0606030504020204" pitchFamily="34" charset="0"/>
                  <a:cs typeface="Open Sans" panose="020B0606030504020204" pitchFamily="34" charset="0"/>
                </a:rPr>
                <a:t>1 vote = 1 roll = 8,000 </a:t>
              </a:r>
              <a:r>
                <a:rPr lang="en-US" sz="1000" dirty="0">
                  <a:latin typeface="+mj-lt"/>
                  <a:ea typeface="Open Sans" panose="020B0606030504020204" pitchFamily="34" charset="0"/>
                  <a:cs typeface="Open Sans" panose="020B0606030504020204" pitchFamily="34" charset="0"/>
                </a:rPr>
                <a:t>ꜩ</a:t>
              </a:r>
              <a:endParaRPr lang="en-US" sz="1000" i="0" u="none" baseline="0" dirty="0">
                <a:solidFill>
                  <a:srgbClr val="000000"/>
                </a:solidFill>
                <a:latin typeface="+mj-lt"/>
                <a:ea typeface="Open Sans" panose="020B0606030504020204" pitchFamily="34" charset="0"/>
                <a:cs typeface="Open Sans" panose="020B0606030504020204" pitchFamily="34" charset="0"/>
              </a:endParaRPr>
            </a:p>
          </p:txBody>
        </p:sp>
        <p:sp>
          <p:nvSpPr>
            <p:cNvPr id="137" name="Freihandform: Form 136">
              <a:extLst>
                <a:ext uri="{FF2B5EF4-FFF2-40B4-BE49-F238E27FC236}">
                  <a16:creationId xmlns:a16="http://schemas.microsoft.com/office/drawing/2014/main" id="{8C722FD4-CE48-4190-A2A6-D2B7DCD493AA}"/>
                </a:ext>
              </a:extLst>
            </p:cNvPr>
            <p:cNvSpPr/>
            <p:nvPr/>
          </p:nvSpPr>
          <p:spPr bwMode="gray">
            <a:xfrm>
              <a:off x="8034330" y="2129523"/>
              <a:ext cx="404922" cy="446422"/>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mj-lt"/>
                <a:ea typeface="Open Sans" panose="020B0606030504020204" pitchFamily="34" charset="0"/>
                <a:cs typeface="Open Sans" panose="020B0606030504020204" pitchFamily="34" charset="0"/>
              </a:endParaRPr>
            </a:p>
          </p:txBody>
        </p:sp>
      </p:grpSp>
      <p:sp>
        <p:nvSpPr>
          <p:cNvPr id="130" name="Fußzeilenplatzhalter 2">
            <a:extLst>
              <a:ext uri="{FF2B5EF4-FFF2-40B4-BE49-F238E27FC236}">
                <a16:creationId xmlns:a16="http://schemas.microsoft.com/office/drawing/2014/main" id="{F8373966-15DE-42C2-A48A-B9FAF7F1FD6A}"/>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202881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6783529-2252-4A7F-8736-E742B362350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18" name="think-cell Folie" r:id="rId6" imgW="473" imgH="476" progId="TCLayout.ActiveDocument.1">
                  <p:embed/>
                </p:oleObj>
              </mc:Choice>
              <mc:Fallback>
                <p:oleObj name="think-cell Folie" r:id="rId6" imgW="473" imgH="476" progId="TCLayout.ActiveDocument.1">
                  <p:embed/>
                  <p:pic>
                    <p:nvPicPr>
                      <p:cNvPr id="11" name="Objekt 10" hidden="1">
                        <a:extLst>
                          <a:ext uri="{FF2B5EF4-FFF2-40B4-BE49-F238E27FC236}">
                            <a16:creationId xmlns:a16="http://schemas.microsoft.com/office/drawing/2014/main" id="{76783529-2252-4A7F-8736-E742B36235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D24269FA-3D9D-43BD-ADC1-1C0054D4C72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8" name="Textplatzhalter 27">
            <a:extLst>
              <a:ext uri="{FF2B5EF4-FFF2-40B4-BE49-F238E27FC236}">
                <a16:creationId xmlns:a16="http://schemas.microsoft.com/office/drawing/2014/main" id="{E5A5BB69-F3FD-40DE-95A3-3FC1FE9F8884}"/>
              </a:ext>
            </a:extLst>
          </p:cNvPr>
          <p:cNvSpPr>
            <a:spLocks noGrp="1"/>
          </p:cNvSpPr>
          <p:nvPr>
            <p:ph type="body" sz="quarter" idx="19"/>
          </p:nvPr>
        </p:nvSpPr>
        <p:spPr/>
        <p:txBody>
          <a:bodyPr/>
          <a:lstStyle/>
          <a:p>
            <a:r>
              <a:rPr lang="en-US" sz="18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There are scenarios/situations in which </a:t>
            </a:r>
            <a:r>
              <a:rPr lang="en-US" sz="1800" b="1" dirty="0">
                <a:latin typeface="Open Sans" panose="020B0606030504020204" pitchFamily="34" charset="0"/>
                <a:ea typeface="Open Sans" panose="020B0606030504020204" pitchFamily="34" charset="0"/>
                <a:cs typeface="Open Sans" panose="020B0606030504020204" pitchFamily="34" charset="0"/>
              </a:rPr>
              <a:t>forks still make sense </a:t>
            </a:r>
            <a:r>
              <a:rPr lang="en-US" sz="18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(e.g. emergency bugfixes), but with on-chain governance, they are </a:t>
            </a:r>
            <a:r>
              <a:rPr lang="en-US" sz="1800" b="1" dirty="0">
                <a:latin typeface="Open Sans" panose="020B0606030504020204" pitchFamily="34" charset="0"/>
                <a:ea typeface="Open Sans" panose="020B0606030504020204" pitchFamily="34" charset="0"/>
                <a:cs typeface="Open Sans" panose="020B0606030504020204" pitchFamily="34" charset="0"/>
              </a:rPr>
              <a:t>not </a:t>
            </a:r>
            <a:r>
              <a:rPr lang="en-US" sz="1800" b="1" i="1" dirty="0">
                <a:latin typeface="Open Sans" panose="020B0606030504020204" pitchFamily="34" charset="0"/>
                <a:ea typeface="Open Sans" panose="020B0606030504020204" pitchFamily="34" charset="0"/>
                <a:cs typeface="Open Sans" panose="020B0606030504020204" pitchFamily="34" charset="0"/>
              </a:rPr>
              <a:t>necessary</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for protocol evolution, making them very </a:t>
            </a:r>
            <a:r>
              <a:rPr lang="en-US" sz="1800" b="1" dirty="0">
                <a:latin typeface="Open Sans" panose="020B0606030504020204" pitchFamily="34" charset="0"/>
                <a:ea typeface="Open Sans" panose="020B0606030504020204" pitchFamily="34" charset="0"/>
                <a:cs typeface="Open Sans" panose="020B0606030504020204" pitchFamily="34" charset="0"/>
              </a:rPr>
              <a:t>rare</a:t>
            </a:r>
            <a:r>
              <a:rPr lang="en-US" sz="18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4" name="Textplatzhalter 23">
            <a:extLst>
              <a:ext uri="{FF2B5EF4-FFF2-40B4-BE49-F238E27FC236}">
                <a16:creationId xmlns:a16="http://schemas.microsoft.com/office/drawing/2014/main" id="{CE5EFCED-A358-4DAA-AD5E-EA804508EB6F}"/>
              </a:ext>
            </a:extLst>
          </p:cNvPr>
          <p:cNvSpPr>
            <a:spLocks noGrp="1"/>
          </p:cNvSpPr>
          <p:nvPr>
            <p:ph type="body" sz="quarter" idx="11"/>
          </p:nvPr>
        </p:nvSpPr>
        <p:spPr>
          <a:solidFill>
            <a:schemeClr val="bg1"/>
          </a:solidFill>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E68B6286-86EE-4261-A531-387FD0A6ECF1}"/>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What is the difference between forks and the on-chain governance?</a:t>
            </a:r>
          </a:p>
        </p:txBody>
      </p:sp>
      <p:sp>
        <p:nvSpPr>
          <p:cNvPr id="4" name="Foliennummernplatzhalter 3">
            <a:extLst>
              <a:ext uri="{FF2B5EF4-FFF2-40B4-BE49-F238E27FC236}">
                <a16:creationId xmlns:a16="http://schemas.microsoft.com/office/drawing/2014/main" id="{39020F72-C327-416A-9B24-5E6D90979F9E}"/>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39F4D73C-09D9-417B-9446-56843645F614}"/>
              </a:ext>
            </a:extLst>
          </p:cNvPr>
          <p:cNvSpPr>
            <a:spLocks noGrp="1"/>
          </p:cNvSpPr>
          <p:nvPr>
            <p:ph type="dt" sz="half" idx="2"/>
          </p:nvPr>
        </p:nvSpPr>
        <p:spPr/>
        <p:txBody>
          <a:bodyPr/>
          <a:lstStyle/>
          <a:p>
            <a:fld id="{B4D98A8A-429A-4EDA-BDEE-6784EDD3FE6A}"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Inhaltsplatzhalter 24">
            <a:extLst>
              <a:ext uri="{FF2B5EF4-FFF2-40B4-BE49-F238E27FC236}">
                <a16:creationId xmlns:a16="http://schemas.microsoft.com/office/drawing/2014/main" id="{327A7466-2365-4947-9DB7-28CD9B5D73BC}"/>
              </a:ext>
            </a:extLst>
          </p:cNvPr>
          <p:cNvSpPr>
            <a:spLocks noGrp="1"/>
          </p:cNvSpPr>
          <p:nvPr>
            <p:ph sz="quarter" idx="13"/>
          </p:nvPr>
        </p:nvSpPr>
        <p:spPr>
          <a:xfrm>
            <a:off x="359999" y="2834908"/>
            <a:ext cx="3715113" cy="2353042"/>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soft fork</a:t>
            </a:r>
            <a:r>
              <a:rPr lang="en-US" sz="1300" dirty="0">
                <a:latin typeface="Open Sans" panose="020B0606030504020204" pitchFamily="34" charset="0"/>
                <a:ea typeface="Open Sans" panose="020B0606030504020204" pitchFamily="34" charset="0"/>
                <a:cs typeface="Open Sans" panose="020B0606030504020204" pitchFamily="34" charset="0"/>
              </a:rPr>
              <a:t> is a </a:t>
            </a:r>
            <a:r>
              <a:rPr lang="en-US" sz="1300" b="1" dirty="0">
                <a:latin typeface="Open Sans" panose="020B0606030504020204" pitchFamily="34" charset="0"/>
                <a:ea typeface="Open Sans" panose="020B0606030504020204" pitchFamily="34" charset="0"/>
                <a:cs typeface="Open Sans" panose="020B0606030504020204" pitchFamily="34" charset="0"/>
              </a:rPr>
              <a:t>backward compatible </a:t>
            </a:r>
            <a:r>
              <a:rPr lang="en-US" sz="1300" dirty="0">
                <a:latin typeface="Open Sans" panose="020B0606030504020204" pitchFamily="34" charset="0"/>
                <a:ea typeface="Open Sans" panose="020B0606030504020204" pitchFamily="34" charset="0"/>
                <a:cs typeface="Open Sans" panose="020B0606030504020204" pitchFamily="34" charset="0"/>
              </a:rPr>
              <a:t>change of the protocol adopted by a willing subset of nodes.</a:t>
            </a:r>
          </a:p>
          <a:p>
            <a:r>
              <a:rPr lang="en-US" sz="1300" dirty="0">
                <a:latin typeface="Open Sans" panose="020B0606030504020204" pitchFamily="34" charset="0"/>
                <a:ea typeface="Open Sans" panose="020B0606030504020204" pitchFamily="34" charset="0"/>
                <a:cs typeface="Open Sans" panose="020B0606030504020204" pitchFamily="34" charset="0"/>
              </a:rPr>
              <a:t>Changes in the protocol </a:t>
            </a:r>
            <a:r>
              <a:rPr lang="en-US" sz="1300" b="1" dirty="0">
                <a:latin typeface="Open Sans" panose="020B0606030504020204" pitchFamily="34" charset="0"/>
                <a:ea typeface="Open Sans" panose="020B0606030504020204" pitchFamily="34" charset="0"/>
                <a:cs typeface="Open Sans" panose="020B0606030504020204" pitchFamily="34" charset="0"/>
              </a:rPr>
              <a:t>restrict the protocol rules</a:t>
            </a:r>
            <a:r>
              <a:rPr lang="en-US" sz="1300" dirty="0">
                <a:latin typeface="Open Sans" panose="020B0606030504020204" pitchFamily="34" charset="0"/>
                <a:ea typeface="Open Sans" panose="020B0606030504020204" pitchFamily="34" charset="0"/>
                <a:cs typeface="Open Sans" panose="020B0606030504020204" pitchFamily="34" charset="0"/>
              </a:rPr>
              <a:t>, so “old” nodes will accept blocks adhering to the new rules.</a:t>
            </a:r>
          </a:p>
          <a:p>
            <a:r>
              <a:rPr lang="en-US" sz="1300" dirty="0">
                <a:latin typeface="Open Sans" panose="020B0606030504020204" pitchFamily="34" charset="0"/>
                <a:ea typeface="Open Sans" panose="020B0606030504020204" pitchFamily="34" charset="0"/>
                <a:cs typeface="Open Sans" panose="020B0606030504020204" pitchFamily="34" charset="0"/>
              </a:rPr>
              <a:t>Only a subset of blocks created by “old” nodes will be accepted by the network, as some will break the now stricter rules. </a:t>
            </a:r>
          </a:p>
        </p:txBody>
      </p:sp>
      <p:sp>
        <p:nvSpPr>
          <p:cNvPr id="26" name="Inhaltsplatzhalter 25">
            <a:extLst>
              <a:ext uri="{FF2B5EF4-FFF2-40B4-BE49-F238E27FC236}">
                <a16:creationId xmlns:a16="http://schemas.microsoft.com/office/drawing/2014/main" id="{BBFE43C1-576A-4353-A4BE-F94DB5B6DF5C}"/>
              </a:ext>
            </a:extLst>
          </p:cNvPr>
          <p:cNvSpPr>
            <a:spLocks noGrp="1"/>
          </p:cNvSpPr>
          <p:nvPr>
            <p:ph sz="quarter" idx="15"/>
          </p:nvPr>
        </p:nvSpPr>
        <p:spPr>
          <a:xfrm>
            <a:off x="4237039" y="2834908"/>
            <a:ext cx="3716336" cy="2353042"/>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hard fork </a:t>
            </a:r>
            <a:r>
              <a:rPr lang="en-US" sz="1300" dirty="0">
                <a:latin typeface="Open Sans" panose="020B0606030504020204" pitchFamily="34" charset="0"/>
                <a:ea typeface="Open Sans" panose="020B0606030504020204" pitchFamily="34" charset="0"/>
                <a:cs typeface="Open Sans" panose="020B0606030504020204" pitchFamily="34" charset="0"/>
              </a:rPr>
              <a:t>is a change of the protocol that is </a:t>
            </a:r>
            <a:r>
              <a:rPr lang="en-US" sz="1300" b="1" dirty="0">
                <a:latin typeface="Open Sans" panose="020B0606030504020204" pitchFamily="34" charset="0"/>
                <a:ea typeface="Open Sans" panose="020B0606030504020204" pitchFamily="34" charset="0"/>
                <a:cs typeface="Open Sans" panose="020B0606030504020204" pitchFamily="34" charset="0"/>
              </a:rPr>
              <a:t>not backwards compatible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Changes in the protocol </a:t>
            </a:r>
            <a:r>
              <a:rPr lang="en-US" sz="1300" b="1" dirty="0">
                <a:latin typeface="Open Sans" panose="020B0606030504020204" pitchFamily="34" charset="0"/>
                <a:ea typeface="Open Sans" panose="020B0606030504020204" pitchFamily="34" charset="0"/>
                <a:cs typeface="Open Sans" panose="020B0606030504020204" pitchFamily="34" charset="0"/>
              </a:rPr>
              <a:t>allow blocks that were not allowed before</a:t>
            </a:r>
            <a:r>
              <a:rPr lang="en-US" sz="1300" dirty="0">
                <a:latin typeface="Open Sans" panose="020B0606030504020204" pitchFamily="34" charset="0"/>
                <a:ea typeface="Open Sans" panose="020B0606030504020204" pitchFamily="34" charset="0"/>
                <a:cs typeface="Open Sans" panose="020B0606030504020204" pitchFamily="34" charset="0"/>
              </a:rPr>
              <a:t>, so “old” nodes will </a:t>
            </a:r>
            <a:r>
              <a:rPr lang="en-US" sz="1300" b="1" dirty="0">
                <a:latin typeface="Open Sans" panose="020B0606030504020204" pitchFamily="34" charset="0"/>
                <a:ea typeface="Open Sans" panose="020B0606030504020204" pitchFamily="34" charset="0"/>
                <a:cs typeface="Open Sans" panose="020B0606030504020204" pitchFamily="34" charset="0"/>
              </a:rPr>
              <a:t>not </a:t>
            </a:r>
            <a:r>
              <a:rPr lang="en-US" sz="1300" dirty="0">
                <a:latin typeface="Open Sans" panose="020B0606030504020204" pitchFamily="34" charset="0"/>
                <a:ea typeface="Open Sans" panose="020B0606030504020204" pitchFamily="34" charset="0"/>
                <a:cs typeface="Open Sans" panose="020B0606030504020204" pitchFamily="34" charset="0"/>
              </a:rPr>
              <a:t>accept blocks adhering to the new rules, effectively splitting the network.</a:t>
            </a:r>
          </a:p>
          <a:p>
            <a:r>
              <a:rPr lang="en-US" sz="1300" dirty="0">
                <a:latin typeface="Open Sans" panose="020B0606030504020204" pitchFamily="34" charset="0"/>
                <a:ea typeface="Open Sans" panose="020B0606030504020204" pitchFamily="34" charset="0"/>
                <a:cs typeface="Open Sans" panose="020B0606030504020204" pitchFamily="34" charset="0"/>
              </a:rPr>
              <a:t>This </a:t>
            </a:r>
            <a:r>
              <a:rPr lang="en-US" sz="1300" b="1" dirty="0">
                <a:latin typeface="Open Sans" panose="020B0606030504020204" pitchFamily="34" charset="0"/>
                <a:ea typeface="Open Sans" panose="020B0606030504020204" pitchFamily="34" charset="0"/>
                <a:cs typeface="Open Sans" panose="020B0606030504020204" pitchFamily="34" charset="0"/>
              </a:rPr>
              <a:t>duplicates</a:t>
            </a:r>
            <a:r>
              <a:rPr lang="en-US" sz="1300" dirty="0">
                <a:latin typeface="Open Sans" panose="020B0606030504020204" pitchFamily="34" charset="0"/>
                <a:ea typeface="Open Sans" panose="020B0606030504020204" pitchFamily="34" charset="0"/>
                <a:cs typeface="Open Sans" panose="020B0606030504020204" pitchFamily="34" charset="0"/>
              </a:rPr>
              <a:t> the coins, </a:t>
            </a:r>
            <a:r>
              <a:rPr lang="en-US" sz="1300" b="1" dirty="0">
                <a:latin typeface="Open Sans" panose="020B0606030504020204" pitchFamily="34" charset="0"/>
                <a:ea typeface="Open Sans" panose="020B0606030504020204" pitchFamily="34" charset="0"/>
                <a:cs typeface="Open Sans" panose="020B0606030504020204" pitchFamily="34" charset="0"/>
              </a:rPr>
              <a:t>dividing their value </a:t>
            </a:r>
            <a:r>
              <a:rPr lang="en-US" sz="1300" dirty="0">
                <a:latin typeface="Open Sans" panose="020B0606030504020204" pitchFamily="34" charset="0"/>
                <a:ea typeface="Open Sans" panose="020B0606030504020204" pitchFamily="34" charset="0"/>
                <a:cs typeface="Open Sans" panose="020B0606030504020204" pitchFamily="34" charset="0"/>
              </a:rPr>
              <a:t>between the “old” and “new” currency, and nodes will switch to the version they think will be adopted by the majority.</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Inhaltsplatzhalter 26">
            <a:extLst>
              <a:ext uri="{FF2B5EF4-FFF2-40B4-BE49-F238E27FC236}">
                <a16:creationId xmlns:a16="http://schemas.microsoft.com/office/drawing/2014/main" id="{9D3BF06B-4524-4B0A-826E-20D542A8FD44}"/>
              </a:ext>
            </a:extLst>
          </p:cNvPr>
          <p:cNvSpPr>
            <a:spLocks noGrp="1"/>
          </p:cNvSpPr>
          <p:nvPr>
            <p:ph sz="quarter" idx="16"/>
          </p:nvPr>
        </p:nvSpPr>
        <p:spPr>
          <a:xfrm>
            <a:off x="8115302" y="2834908"/>
            <a:ext cx="3713524" cy="2353042"/>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With the </a:t>
            </a:r>
            <a:r>
              <a:rPr lang="en-US" sz="1300" b="1" dirty="0">
                <a:latin typeface="Open Sans" panose="020B0606030504020204" pitchFamily="34" charset="0"/>
                <a:ea typeface="Open Sans" panose="020B0606030504020204" pitchFamily="34" charset="0"/>
                <a:cs typeface="Open Sans" panose="020B0606030504020204" pitchFamily="34" charset="0"/>
              </a:rPr>
              <a:t>on-chain governance</a:t>
            </a:r>
            <a:r>
              <a:rPr lang="en-US" sz="1300" dirty="0">
                <a:latin typeface="Open Sans" panose="020B0606030504020204" pitchFamily="34" charset="0"/>
                <a:ea typeface="Open Sans" panose="020B0606030504020204" pitchFamily="34" charset="0"/>
                <a:cs typeface="Open Sans" panose="020B0606030504020204" pitchFamily="34" charset="0"/>
              </a:rPr>
              <a:t>, a new version of the protocol that has previously been tested in a </a:t>
            </a:r>
            <a:r>
              <a:rPr lang="en-US" sz="1300" dirty="0" err="1">
                <a:latin typeface="Open Sans" panose="020B0606030504020204" pitchFamily="34" charset="0"/>
                <a:ea typeface="Open Sans" panose="020B0606030504020204" pitchFamily="34" charset="0"/>
                <a:cs typeface="Open Sans" panose="020B0606030504020204" pitchFamily="34" charset="0"/>
              </a:rPr>
              <a:t>testnet</a:t>
            </a:r>
            <a:r>
              <a:rPr lang="en-US" sz="1300" dirty="0">
                <a:latin typeface="Open Sans" panose="020B0606030504020204" pitchFamily="34" charset="0"/>
                <a:ea typeface="Open Sans" panose="020B0606030504020204" pitchFamily="34" charset="0"/>
                <a:cs typeface="Open Sans" panose="020B0606030504020204" pitchFamily="34" charset="0"/>
              </a:rPr>
              <a:t> fork, is </a:t>
            </a:r>
            <a:r>
              <a:rPr lang="en-US" sz="1300" b="1" dirty="0">
                <a:latin typeface="Open Sans" panose="020B0606030504020204" pitchFamily="34" charset="0"/>
                <a:ea typeface="Open Sans" panose="020B0606030504020204" pitchFamily="34" charset="0"/>
                <a:cs typeface="Open Sans" panose="020B0606030504020204" pitchFamily="34" charset="0"/>
              </a:rPr>
              <a:t>activated by all nodes</a:t>
            </a:r>
            <a:r>
              <a:rPr lang="en-US" sz="1300" dirty="0">
                <a:latin typeface="Open Sans" panose="020B0606030504020204" pitchFamily="34" charset="0"/>
                <a:ea typeface="Open Sans" panose="020B0606030504020204" pitchFamily="34" charset="0"/>
                <a:cs typeface="Open Sans" panose="020B0606030504020204" pitchFamily="34" charset="0"/>
              </a:rPr>
              <a:t>, replacing the previous protocol.</a:t>
            </a:r>
          </a:p>
          <a:p>
            <a:r>
              <a:rPr lang="en-US" sz="1300" dirty="0">
                <a:latin typeface="Open Sans" panose="020B0606030504020204" pitchFamily="34" charset="0"/>
                <a:ea typeface="Open Sans" panose="020B0606030504020204" pitchFamily="34" charset="0"/>
                <a:cs typeface="Open Sans" panose="020B0606030504020204" pitchFamily="34" charset="0"/>
              </a:rPr>
              <a:t>With the controlled governance mechanism, protocol options are </a:t>
            </a:r>
            <a:r>
              <a:rPr lang="en-US" sz="1300" b="1" dirty="0">
                <a:latin typeface="Open Sans" panose="020B0606030504020204" pitchFamily="34" charset="0"/>
                <a:ea typeface="Open Sans" panose="020B0606030504020204" pitchFamily="34" charset="0"/>
                <a:cs typeface="Open Sans" panose="020B0606030504020204" pitchFamily="34" charset="0"/>
              </a:rPr>
              <a:t>evaluated based on merits </a:t>
            </a:r>
            <a:r>
              <a:rPr lang="en-US" sz="1300" dirty="0">
                <a:latin typeface="Open Sans" panose="020B0606030504020204" pitchFamily="34" charset="0"/>
                <a:ea typeface="Open Sans" panose="020B0606030504020204" pitchFamily="34" charset="0"/>
                <a:cs typeface="Open Sans" panose="020B0606030504020204" pitchFamily="34" charset="0"/>
              </a:rPr>
              <a:t>rather than </a:t>
            </a:r>
            <a:r>
              <a:rPr lang="en-US" sz="1300" b="1" dirty="0">
                <a:latin typeface="Open Sans" panose="020B0606030504020204" pitchFamily="34" charset="0"/>
                <a:ea typeface="Open Sans" panose="020B0606030504020204" pitchFamily="34" charset="0"/>
                <a:cs typeface="Open Sans" panose="020B0606030504020204" pitchFamily="34" charset="0"/>
              </a:rPr>
              <a:t>herd behavior</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A “duplication” of currency is avoided, thereby preserving its value.</a:t>
            </a:r>
          </a:p>
        </p:txBody>
      </p:sp>
      <p:sp>
        <p:nvSpPr>
          <p:cNvPr id="15" name="Rechteck 14">
            <a:extLst>
              <a:ext uri="{FF2B5EF4-FFF2-40B4-BE49-F238E27FC236}">
                <a16:creationId xmlns:a16="http://schemas.microsoft.com/office/drawing/2014/main" id="{2B7A9280-651E-4A8F-9495-60AB03FACEA5}"/>
              </a:ext>
            </a:extLst>
          </p:cNvPr>
          <p:cNvSpPr/>
          <p:nvPr/>
        </p:nvSpPr>
        <p:spPr bwMode="gray">
          <a:xfrm>
            <a:off x="359999" y="893073"/>
            <a:ext cx="371670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Soft Fork</a:t>
            </a:r>
          </a:p>
        </p:txBody>
      </p:sp>
      <p:sp>
        <p:nvSpPr>
          <p:cNvPr id="16" name="Rechteck 15">
            <a:extLst>
              <a:ext uri="{FF2B5EF4-FFF2-40B4-BE49-F238E27FC236}">
                <a16:creationId xmlns:a16="http://schemas.microsoft.com/office/drawing/2014/main" id="{B7E44B8D-0491-4EFF-A4B9-84CB48D879A4}"/>
              </a:ext>
            </a:extLst>
          </p:cNvPr>
          <p:cNvSpPr/>
          <p:nvPr/>
        </p:nvSpPr>
        <p:spPr bwMode="gray">
          <a:xfrm>
            <a:off x="4235450" y="893073"/>
            <a:ext cx="371670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Hard Fork</a:t>
            </a:r>
          </a:p>
        </p:txBody>
      </p:sp>
      <p:sp>
        <p:nvSpPr>
          <p:cNvPr id="17" name="Rechteck 16">
            <a:extLst>
              <a:ext uri="{FF2B5EF4-FFF2-40B4-BE49-F238E27FC236}">
                <a16:creationId xmlns:a16="http://schemas.microsoft.com/office/drawing/2014/main" id="{AA45EE5D-C0D8-41FE-A5C8-01B4F150CAB7}"/>
              </a:ext>
            </a:extLst>
          </p:cNvPr>
          <p:cNvSpPr/>
          <p:nvPr/>
        </p:nvSpPr>
        <p:spPr bwMode="gray">
          <a:xfrm>
            <a:off x="8113713" y="893073"/>
            <a:ext cx="371670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On-Chain Governance</a:t>
            </a:r>
          </a:p>
        </p:txBody>
      </p:sp>
      <p:cxnSp>
        <p:nvCxnSpPr>
          <p:cNvPr id="93" name="Gerade Verbindung mit Pfeil 92">
            <a:extLst>
              <a:ext uri="{FF2B5EF4-FFF2-40B4-BE49-F238E27FC236}">
                <a16:creationId xmlns:a16="http://schemas.microsoft.com/office/drawing/2014/main" id="{C4DA31DB-CBD0-48C5-8F1F-68D252F41290}"/>
              </a:ext>
            </a:extLst>
          </p:cNvPr>
          <p:cNvCxnSpPr>
            <a:cxnSpLocks/>
          </p:cNvCxnSpPr>
          <p:nvPr/>
        </p:nvCxnSpPr>
        <p:spPr>
          <a:xfrm>
            <a:off x="8115302" y="2766328"/>
            <a:ext cx="3713524" cy="0"/>
          </a:xfrm>
          <a:prstGeom prst="straightConnector1">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a:extLst>
              <a:ext uri="{FF2B5EF4-FFF2-40B4-BE49-F238E27FC236}">
                <a16:creationId xmlns:a16="http://schemas.microsoft.com/office/drawing/2014/main" id="{272956C9-6D39-4CBA-9214-FF30E2530BE2}"/>
              </a:ext>
            </a:extLst>
          </p:cNvPr>
          <p:cNvCxnSpPr>
            <a:cxnSpLocks/>
          </p:cNvCxnSpPr>
          <p:nvPr/>
        </p:nvCxnSpPr>
        <p:spPr>
          <a:xfrm>
            <a:off x="4237039" y="2766328"/>
            <a:ext cx="3713524" cy="0"/>
          </a:xfrm>
          <a:prstGeom prst="straightConnector1">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a:extLst>
              <a:ext uri="{FF2B5EF4-FFF2-40B4-BE49-F238E27FC236}">
                <a16:creationId xmlns:a16="http://schemas.microsoft.com/office/drawing/2014/main" id="{5779F7E3-9E43-4F41-847A-5471D0DC7F22}"/>
              </a:ext>
            </a:extLst>
          </p:cNvPr>
          <p:cNvCxnSpPr>
            <a:cxnSpLocks/>
          </p:cNvCxnSpPr>
          <p:nvPr/>
        </p:nvCxnSpPr>
        <p:spPr>
          <a:xfrm>
            <a:off x="359999" y="2766328"/>
            <a:ext cx="3713524" cy="0"/>
          </a:xfrm>
          <a:prstGeom prst="straightConnector1">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9" name="Gruppieren 118">
            <a:extLst>
              <a:ext uri="{FF2B5EF4-FFF2-40B4-BE49-F238E27FC236}">
                <a16:creationId xmlns:a16="http://schemas.microsoft.com/office/drawing/2014/main" id="{89072542-D117-4B42-B841-B5B9540A98B9}"/>
              </a:ext>
            </a:extLst>
          </p:cNvPr>
          <p:cNvGrpSpPr/>
          <p:nvPr/>
        </p:nvGrpSpPr>
        <p:grpSpPr>
          <a:xfrm>
            <a:off x="8253350" y="2545711"/>
            <a:ext cx="3576699" cy="156934"/>
            <a:chOff x="8253350" y="2602861"/>
            <a:chExt cx="3576699" cy="156934"/>
          </a:xfrm>
        </p:grpSpPr>
        <p:grpSp>
          <p:nvGrpSpPr>
            <p:cNvPr id="86" name="Gruppieren 85">
              <a:extLst>
                <a:ext uri="{FF2B5EF4-FFF2-40B4-BE49-F238E27FC236}">
                  <a16:creationId xmlns:a16="http://schemas.microsoft.com/office/drawing/2014/main" id="{BA5244A5-3CD3-4D33-82D4-B7E8B7348D61}"/>
                </a:ext>
              </a:extLst>
            </p:cNvPr>
            <p:cNvGrpSpPr/>
            <p:nvPr/>
          </p:nvGrpSpPr>
          <p:grpSpPr>
            <a:xfrm>
              <a:off x="10617836" y="2621440"/>
              <a:ext cx="119777" cy="119777"/>
              <a:chOff x="4778579" y="2068119"/>
              <a:chExt cx="914400" cy="914400"/>
            </a:xfrm>
          </p:grpSpPr>
          <p:sp>
            <p:nvSpPr>
              <p:cNvPr id="87" name="Rechteck 86">
                <a:extLst>
                  <a:ext uri="{FF2B5EF4-FFF2-40B4-BE49-F238E27FC236}">
                    <a16:creationId xmlns:a16="http://schemas.microsoft.com/office/drawing/2014/main" id="{57478BD0-5D11-44EB-BD7B-DC112D3A0BCC}"/>
                  </a:ext>
                </a:extLst>
              </p:cNvPr>
              <p:cNvSpPr/>
              <p:nvPr/>
            </p:nvSpPr>
            <p:spPr bwMode="gray">
              <a:xfrm>
                <a:off x="4778579" y="2068119"/>
                <a:ext cx="914400" cy="9144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8" name="Grafik 87">
                <a:extLst>
                  <a:ext uri="{FF2B5EF4-FFF2-40B4-BE49-F238E27FC236}">
                    <a16:creationId xmlns:a16="http://schemas.microsoft.com/office/drawing/2014/main" id="{EF596576-9A36-477D-B425-B4F6ECFE33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89" name="Gruppieren 88">
              <a:extLst>
                <a:ext uri="{FF2B5EF4-FFF2-40B4-BE49-F238E27FC236}">
                  <a16:creationId xmlns:a16="http://schemas.microsoft.com/office/drawing/2014/main" id="{C440E3FB-7C54-44E4-9502-7C2122A0110A}"/>
                </a:ext>
              </a:extLst>
            </p:cNvPr>
            <p:cNvGrpSpPr/>
            <p:nvPr/>
          </p:nvGrpSpPr>
          <p:grpSpPr>
            <a:xfrm>
              <a:off x="9341577" y="2621440"/>
              <a:ext cx="119777" cy="119777"/>
              <a:chOff x="4778579" y="2068119"/>
              <a:chExt cx="914400" cy="914400"/>
            </a:xfrm>
          </p:grpSpPr>
          <p:sp>
            <p:nvSpPr>
              <p:cNvPr id="90" name="Rechteck 89">
                <a:extLst>
                  <a:ext uri="{FF2B5EF4-FFF2-40B4-BE49-F238E27FC236}">
                    <a16:creationId xmlns:a16="http://schemas.microsoft.com/office/drawing/2014/main" id="{38E0B563-70C2-40E5-8256-7C1006496275}"/>
                  </a:ext>
                </a:extLst>
              </p:cNvPr>
              <p:cNvSpPr/>
              <p:nvPr/>
            </p:nvSpPr>
            <p:spPr bwMode="gray">
              <a:xfrm>
                <a:off x="4778579" y="2068119"/>
                <a:ext cx="914400" cy="9144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1" name="Grafik 90">
                <a:extLst>
                  <a:ext uri="{FF2B5EF4-FFF2-40B4-BE49-F238E27FC236}">
                    <a16:creationId xmlns:a16="http://schemas.microsoft.com/office/drawing/2014/main" id="{8525B2B9-26C0-4C6B-B613-455258BE2C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2705" y="2153473"/>
                <a:ext cx="546148" cy="743692"/>
              </a:xfrm>
              <a:prstGeom prst="rect">
                <a:avLst/>
              </a:prstGeom>
            </p:spPr>
          </p:pic>
        </p:grpSp>
        <p:sp>
          <p:nvSpPr>
            <p:cNvPr id="96" name="Textfeld 95">
              <a:extLst>
                <a:ext uri="{FF2B5EF4-FFF2-40B4-BE49-F238E27FC236}">
                  <a16:creationId xmlns:a16="http://schemas.microsoft.com/office/drawing/2014/main" id="{DF15EBB0-7517-4C5D-A6EE-DD34F4568260}"/>
                </a:ext>
              </a:extLst>
            </p:cNvPr>
            <p:cNvSpPr txBox="1"/>
            <p:nvPr/>
          </p:nvSpPr>
          <p:spPr>
            <a:xfrm>
              <a:off x="9470984" y="2602861"/>
              <a:ext cx="1063337"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dirty="0">
                  <a:latin typeface="Open Sans" panose="020B0606030504020204" pitchFamily="34" charset="0"/>
                  <a:ea typeface="Open Sans" panose="020B0606030504020204" pitchFamily="34" charset="0"/>
                  <a:cs typeface="Open Sans" panose="020B0606030504020204" pitchFamily="34" charset="0"/>
                </a:rPr>
                <a:t>Blocks following </a:t>
              </a:r>
              <a:r>
                <a:rPr lang="en-US" b="1" dirty="0">
                  <a:latin typeface="Open Sans" panose="020B0606030504020204" pitchFamily="34" charset="0"/>
                  <a:ea typeface="Open Sans" panose="020B0606030504020204" pitchFamily="34" charset="0"/>
                  <a:cs typeface="Open Sans" panose="020B0606030504020204" pitchFamily="34" charset="0"/>
                </a:rPr>
                <a:t>old</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97" name="Textfeld 96">
              <a:extLst>
                <a:ext uri="{FF2B5EF4-FFF2-40B4-BE49-F238E27FC236}">
                  <a16:creationId xmlns:a16="http://schemas.microsoft.com/office/drawing/2014/main" id="{DF0650A8-CCD5-41AD-8EE3-F42E599F05BF}"/>
                </a:ext>
              </a:extLst>
            </p:cNvPr>
            <p:cNvSpPr txBox="1"/>
            <p:nvPr/>
          </p:nvSpPr>
          <p:spPr>
            <a:xfrm>
              <a:off x="10766712" y="2602861"/>
              <a:ext cx="1063337" cy="156934"/>
            </a:xfrm>
            <a:prstGeom prst="rect">
              <a:avLst/>
            </a:prstGeom>
            <a:noFill/>
          </p:spPr>
          <p:txBody>
            <a:bodyPr wrap="none" lIns="0" tIns="0" rIns="0" bIns="0" rtlCol="0" anchor="ctr">
              <a:noAutofit/>
            </a:bodyPr>
            <a:lstStyle/>
            <a:p>
              <a:pPr algn="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following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98" name="Textfeld 97">
              <a:extLst>
                <a:ext uri="{FF2B5EF4-FFF2-40B4-BE49-F238E27FC236}">
                  <a16:creationId xmlns:a16="http://schemas.microsoft.com/office/drawing/2014/main" id="{98A3829D-0176-494C-80E4-C4AE4C356615}"/>
                </a:ext>
              </a:extLst>
            </p:cNvPr>
            <p:cNvSpPr txBox="1"/>
            <p:nvPr/>
          </p:nvSpPr>
          <p:spPr>
            <a:xfrm>
              <a:off x="8253350" y="2602861"/>
              <a:ext cx="968985"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b="1" dirty="0">
                  <a:latin typeface="Open Sans" panose="020B0606030504020204" pitchFamily="34" charset="0"/>
                  <a:ea typeface="Open Sans" panose="020B0606030504020204" pitchFamily="34" charset="0"/>
                  <a:cs typeface="Open Sans" panose="020B0606030504020204" pitchFamily="34" charset="0"/>
                </a:rPr>
                <a:t>Legend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00" name="Gerade Verbindung mit Pfeil 99">
              <a:extLst>
                <a:ext uri="{FF2B5EF4-FFF2-40B4-BE49-F238E27FC236}">
                  <a16:creationId xmlns:a16="http://schemas.microsoft.com/office/drawing/2014/main" id="{656F5604-C57D-411E-83E9-56BE827EB0D3}"/>
                </a:ext>
              </a:extLst>
            </p:cNvPr>
            <p:cNvCxnSpPr>
              <a:cxnSpLocks/>
            </p:cNvCxnSpPr>
            <p:nvPr/>
          </p:nvCxnSpPr>
          <p:spPr>
            <a:xfrm>
              <a:off x="9281956" y="2621440"/>
              <a:ext cx="0" cy="108596"/>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8" name="Gruppieren 117">
            <a:extLst>
              <a:ext uri="{FF2B5EF4-FFF2-40B4-BE49-F238E27FC236}">
                <a16:creationId xmlns:a16="http://schemas.microsoft.com/office/drawing/2014/main" id="{B7F9BF19-C2C1-44AA-B8EA-2F7DF8549339}"/>
              </a:ext>
            </a:extLst>
          </p:cNvPr>
          <p:cNvGrpSpPr/>
          <p:nvPr/>
        </p:nvGrpSpPr>
        <p:grpSpPr>
          <a:xfrm>
            <a:off x="8532770" y="1614301"/>
            <a:ext cx="2878586" cy="306228"/>
            <a:chOff x="8161633" y="1931232"/>
            <a:chExt cx="3620860" cy="385192"/>
          </a:xfrm>
        </p:grpSpPr>
        <p:grpSp>
          <p:nvGrpSpPr>
            <p:cNvPr id="33" name="Gruppieren 32">
              <a:extLst>
                <a:ext uri="{FF2B5EF4-FFF2-40B4-BE49-F238E27FC236}">
                  <a16:creationId xmlns:a16="http://schemas.microsoft.com/office/drawing/2014/main" id="{0BF66394-6CDA-4842-9810-D61FDF38C765}"/>
                </a:ext>
              </a:extLst>
            </p:cNvPr>
            <p:cNvGrpSpPr/>
            <p:nvPr/>
          </p:nvGrpSpPr>
          <p:grpSpPr>
            <a:xfrm>
              <a:off x="9240189" y="1931232"/>
              <a:ext cx="385192" cy="385192"/>
              <a:chOff x="4778579" y="2068119"/>
              <a:chExt cx="914400" cy="914400"/>
            </a:xfrm>
          </p:grpSpPr>
          <p:sp>
            <p:nvSpPr>
              <p:cNvPr id="47" name="Rechteck 46">
                <a:extLst>
                  <a:ext uri="{FF2B5EF4-FFF2-40B4-BE49-F238E27FC236}">
                    <a16:creationId xmlns:a16="http://schemas.microsoft.com/office/drawing/2014/main" id="{ED56DB99-3B76-4BB0-9062-E99479D0158D}"/>
                  </a:ext>
                </a:extLst>
              </p:cNvPr>
              <p:cNvSpPr/>
              <p:nvPr/>
            </p:nvSpPr>
            <p:spPr bwMode="gray">
              <a:xfrm>
                <a:off x="4778579" y="2068119"/>
                <a:ext cx="914400" cy="9144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8" name="Grafik 47">
                <a:extLst>
                  <a:ext uri="{FF2B5EF4-FFF2-40B4-BE49-F238E27FC236}">
                    <a16:creationId xmlns:a16="http://schemas.microsoft.com/office/drawing/2014/main" id="{7E7F63C2-102E-48E7-87EF-FD7BD39DD5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2705" y="2153473"/>
                <a:ext cx="546148" cy="743692"/>
              </a:xfrm>
              <a:prstGeom prst="rect">
                <a:avLst/>
              </a:prstGeom>
            </p:spPr>
          </p:pic>
        </p:grpSp>
        <p:grpSp>
          <p:nvGrpSpPr>
            <p:cNvPr id="34" name="Gruppieren 33">
              <a:extLst>
                <a:ext uri="{FF2B5EF4-FFF2-40B4-BE49-F238E27FC236}">
                  <a16:creationId xmlns:a16="http://schemas.microsoft.com/office/drawing/2014/main" id="{7839A70C-12A1-4253-B642-10F1E99A510D}"/>
                </a:ext>
              </a:extLst>
            </p:cNvPr>
            <p:cNvGrpSpPr/>
            <p:nvPr/>
          </p:nvGrpSpPr>
          <p:grpSpPr>
            <a:xfrm>
              <a:off x="8161633" y="1931232"/>
              <a:ext cx="385192" cy="385192"/>
              <a:chOff x="4778579" y="2068119"/>
              <a:chExt cx="914400" cy="914400"/>
            </a:xfrm>
          </p:grpSpPr>
          <p:sp>
            <p:nvSpPr>
              <p:cNvPr id="45" name="Rechteck 44">
                <a:extLst>
                  <a:ext uri="{FF2B5EF4-FFF2-40B4-BE49-F238E27FC236}">
                    <a16:creationId xmlns:a16="http://schemas.microsoft.com/office/drawing/2014/main" id="{4BD5D4D8-D27C-45EB-9CF0-039F6663BDAD}"/>
                  </a:ext>
                </a:extLst>
              </p:cNvPr>
              <p:cNvSpPr/>
              <p:nvPr/>
            </p:nvSpPr>
            <p:spPr bwMode="gray">
              <a:xfrm>
                <a:off x="4778579" y="2068119"/>
                <a:ext cx="914400" cy="9144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6" name="Grafik 45">
                <a:extLst>
                  <a:ext uri="{FF2B5EF4-FFF2-40B4-BE49-F238E27FC236}">
                    <a16:creationId xmlns:a16="http://schemas.microsoft.com/office/drawing/2014/main" id="{3BA8D296-B0C8-4DA0-8D4E-2C131EB280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2705" y="2153473"/>
                <a:ext cx="546148" cy="743692"/>
              </a:xfrm>
              <a:prstGeom prst="rect">
                <a:avLst/>
              </a:prstGeom>
            </p:spPr>
          </p:pic>
        </p:grpSp>
        <p:grpSp>
          <p:nvGrpSpPr>
            <p:cNvPr id="35" name="Gruppieren 34">
              <a:extLst>
                <a:ext uri="{FF2B5EF4-FFF2-40B4-BE49-F238E27FC236}">
                  <a16:creationId xmlns:a16="http://schemas.microsoft.com/office/drawing/2014/main" id="{CB73F674-5336-47B0-9066-F9AA0F465C07}"/>
                </a:ext>
              </a:extLst>
            </p:cNvPr>
            <p:cNvGrpSpPr/>
            <p:nvPr/>
          </p:nvGrpSpPr>
          <p:grpSpPr>
            <a:xfrm>
              <a:off x="8700911" y="1931232"/>
              <a:ext cx="385192" cy="385192"/>
              <a:chOff x="4778579" y="2068119"/>
              <a:chExt cx="914400" cy="914400"/>
            </a:xfrm>
          </p:grpSpPr>
          <p:sp>
            <p:nvSpPr>
              <p:cNvPr id="43" name="Rechteck 42">
                <a:extLst>
                  <a:ext uri="{FF2B5EF4-FFF2-40B4-BE49-F238E27FC236}">
                    <a16:creationId xmlns:a16="http://schemas.microsoft.com/office/drawing/2014/main" id="{9464165C-2303-4804-9FC9-E812B47A200C}"/>
                  </a:ext>
                </a:extLst>
              </p:cNvPr>
              <p:cNvSpPr/>
              <p:nvPr/>
            </p:nvSpPr>
            <p:spPr bwMode="gray">
              <a:xfrm>
                <a:off x="4778579" y="2068119"/>
                <a:ext cx="914400" cy="9144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4" name="Grafik 43">
                <a:extLst>
                  <a:ext uri="{FF2B5EF4-FFF2-40B4-BE49-F238E27FC236}">
                    <a16:creationId xmlns:a16="http://schemas.microsoft.com/office/drawing/2014/main" id="{53E79589-0DA5-429C-A28C-1427DE1070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2705" y="2153473"/>
                <a:ext cx="546148" cy="743692"/>
              </a:xfrm>
              <a:prstGeom prst="rect">
                <a:avLst/>
              </a:prstGeom>
            </p:spPr>
          </p:pic>
        </p:grpSp>
        <p:grpSp>
          <p:nvGrpSpPr>
            <p:cNvPr id="37" name="Gruppieren 36">
              <a:extLst>
                <a:ext uri="{FF2B5EF4-FFF2-40B4-BE49-F238E27FC236}">
                  <a16:creationId xmlns:a16="http://schemas.microsoft.com/office/drawing/2014/main" id="{FA90976E-8334-4E0F-90EC-E9356A07CCA0}"/>
                </a:ext>
              </a:extLst>
            </p:cNvPr>
            <p:cNvGrpSpPr/>
            <p:nvPr/>
          </p:nvGrpSpPr>
          <p:grpSpPr>
            <a:xfrm>
              <a:off x="9779467" y="1931232"/>
              <a:ext cx="385192" cy="385192"/>
              <a:chOff x="4778579" y="2068119"/>
              <a:chExt cx="914400" cy="914400"/>
            </a:xfrm>
          </p:grpSpPr>
          <p:sp>
            <p:nvSpPr>
              <p:cNvPr id="38" name="Rechteck 37">
                <a:extLst>
                  <a:ext uri="{FF2B5EF4-FFF2-40B4-BE49-F238E27FC236}">
                    <a16:creationId xmlns:a16="http://schemas.microsoft.com/office/drawing/2014/main" id="{160CD037-3C94-44E9-AABE-0B115BC0AE8A}"/>
                  </a:ext>
                </a:extLst>
              </p:cNvPr>
              <p:cNvSpPr/>
              <p:nvPr/>
            </p:nvSpPr>
            <p:spPr bwMode="gray">
              <a:xfrm>
                <a:off x="4778579" y="2068119"/>
                <a:ext cx="914400" cy="9144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 name="Grafik 38">
                <a:extLst>
                  <a:ext uri="{FF2B5EF4-FFF2-40B4-BE49-F238E27FC236}">
                    <a16:creationId xmlns:a16="http://schemas.microsoft.com/office/drawing/2014/main" id="{E00B16DF-C3E1-4EA1-A84C-358E78C3C7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2705" y="2153473"/>
                <a:ext cx="546148" cy="743692"/>
              </a:xfrm>
              <a:prstGeom prst="rect">
                <a:avLst/>
              </a:prstGeom>
            </p:spPr>
          </p:pic>
        </p:grpSp>
        <p:grpSp>
          <p:nvGrpSpPr>
            <p:cNvPr id="81" name="Gruppieren 80">
              <a:extLst>
                <a:ext uri="{FF2B5EF4-FFF2-40B4-BE49-F238E27FC236}">
                  <a16:creationId xmlns:a16="http://schemas.microsoft.com/office/drawing/2014/main" id="{64572CEC-1DA0-4EE2-B79A-771FA0D87900}"/>
                </a:ext>
              </a:extLst>
            </p:cNvPr>
            <p:cNvGrpSpPr/>
            <p:nvPr/>
          </p:nvGrpSpPr>
          <p:grpSpPr>
            <a:xfrm>
              <a:off x="11397301" y="1931232"/>
              <a:ext cx="385192" cy="385192"/>
              <a:chOff x="4778579" y="2068119"/>
              <a:chExt cx="914400" cy="914400"/>
            </a:xfrm>
          </p:grpSpPr>
          <p:sp>
            <p:nvSpPr>
              <p:cNvPr id="82" name="Rechteck 81">
                <a:extLst>
                  <a:ext uri="{FF2B5EF4-FFF2-40B4-BE49-F238E27FC236}">
                    <a16:creationId xmlns:a16="http://schemas.microsoft.com/office/drawing/2014/main" id="{A9D34771-E7CB-4CA2-854D-EABB81816283}"/>
                  </a:ext>
                </a:extLst>
              </p:cNvPr>
              <p:cNvSpPr/>
              <p:nvPr/>
            </p:nvSpPr>
            <p:spPr bwMode="gray">
              <a:xfrm>
                <a:off x="4778579" y="2068119"/>
                <a:ext cx="914400" cy="9144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3" name="Grafik 82">
                <a:extLst>
                  <a:ext uri="{FF2B5EF4-FFF2-40B4-BE49-F238E27FC236}">
                    <a16:creationId xmlns:a16="http://schemas.microsoft.com/office/drawing/2014/main" id="{B4253D02-14FD-4144-B97D-6593D62682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74" name="Gruppieren 73">
              <a:extLst>
                <a:ext uri="{FF2B5EF4-FFF2-40B4-BE49-F238E27FC236}">
                  <a16:creationId xmlns:a16="http://schemas.microsoft.com/office/drawing/2014/main" id="{DA870951-5421-4B92-9EF8-8A38DA4CB8CC}"/>
                </a:ext>
              </a:extLst>
            </p:cNvPr>
            <p:cNvGrpSpPr/>
            <p:nvPr/>
          </p:nvGrpSpPr>
          <p:grpSpPr>
            <a:xfrm>
              <a:off x="10858023" y="1931232"/>
              <a:ext cx="385192" cy="385192"/>
              <a:chOff x="4778579" y="2068119"/>
              <a:chExt cx="914400" cy="914400"/>
            </a:xfrm>
          </p:grpSpPr>
          <p:sp>
            <p:nvSpPr>
              <p:cNvPr id="75" name="Rechteck 74">
                <a:extLst>
                  <a:ext uri="{FF2B5EF4-FFF2-40B4-BE49-F238E27FC236}">
                    <a16:creationId xmlns:a16="http://schemas.microsoft.com/office/drawing/2014/main" id="{01CB83DC-350E-497C-9385-13E89118D73F}"/>
                  </a:ext>
                </a:extLst>
              </p:cNvPr>
              <p:cNvSpPr/>
              <p:nvPr/>
            </p:nvSpPr>
            <p:spPr bwMode="gray">
              <a:xfrm>
                <a:off x="4778579" y="2068119"/>
                <a:ext cx="914400" cy="9144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6" name="Grafik 75">
                <a:extLst>
                  <a:ext uri="{FF2B5EF4-FFF2-40B4-BE49-F238E27FC236}">
                    <a16:creationId xmlns:a16="http://schemas.microsoft.com/office/drawing/2014/main" id="{ED73B18A-E892-401D-ACE4-03F7E45E55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62" name="Gruppieren 61">
              <a:extLst>
                <a:ext uri="{FF2B5EF4-FFF2-40B4-BE49-F238E27FC236}">
                  <a16:creationId xmlns:a16="http://schemas.microsoft.com/office/drawing/2014/main" id="{F5230CE5-8628-428B-A7D4-CCCE01EFDC6B}"/>
                </a:ext>
              </a:extLst>
            </p:cNvPr>
            <p:cNvGrpSpPr/>
            <p:nvPr/>
          </p:nvGrpSpPr>
          <p:grpSpPr>
            <a:xfrm>
              <a:off x="10318745" y="1931232"/>
              <a:ext cx="385192" cy="385192"/>
              <a:chOff x="4778579" y="2068119"/>
              <a:chExt cx="914400" cy="914400"/>
            </a:xfrm>
          </p:grpSpPr>
          <p:sp>
            <p:nvSpPr>
              <p:cNvPr id="63" name="Rechteck 62">
                <a:extLst>
                  <a:ext uri="{FF2B5EF4-FFF2-40B4-BE49-F238E27FC236}">
                    <a16:creationId xmlns:a16="http://schemas.microsoft.com/office/drawing/2014/main" id="{5D6BB7F2-894F-449C-ABA2-807A91757F67}"/>
                  </a:ext>
                </a:extLst>
              </p:cNvPr>
              <p:cNvSpPr/>
              <p:nvPr/>
            </p:nvSpPr>
            <p:spPr bwMode="gray">
              <a:xfrm>
                <a:off x="4778579" y="2068119"/>
                <a:ext cx="914400" cy="9144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4" name="Grafik 63">
                <a:extLst>
                  <a:ext uri="{FF2B5EF4-FFF2-40B4-BE49-F238E27FC236}">
                    <a16:creationId xmlns:a16="http://schemas.microsoft.com/office/drawing/2014/main" id="{3666247A-F5C5-4B7A-8AC9-6F85DB08AF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cxnSp>
          <p:nvCxnSpPr>
            <p:cNvPr id="102" name="Gerader Verbinder 101">
              <a:extLst>
                <a:ext uri="{FF2B5EF4-FFF2-40B4-BE49-F238E27FC236}">
                  <a16:creationId xmlns:a16="http://schemas.microsoft.com/office/drawing/2014/main" id="{B396F260-161D-43B2-A8D8-DA5419A2A1B9}"/>
                </a:ext>
              </a:extLst>
            </p:cNvPr>
            <p:cNvCxnSpPr>
              <a:stCxn id="45" idx="3"/>
              <a:endCxn id="43" idx="1"/>
            </p:cNvCxnSpPr>
            <p:nvPr/>
          </p:nvCxnSpPr>
          <p:spPr>
            <a:xfrm>
              <a:off x="8546825"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7DA42FC7-4968-46E6-AB5A-0C6CD44BEE7E}"/>
                </a:ext>
              </a:extLst>
            </p:cNvPr>
            <p:cNvCxnSpPr>
              <a:cxnSpLocks/>
              <a:stCxn id="43" idx="3"/>
              <a:endCxn id="47" idx="1"/>
            </p:cNvCxnSpPr>
            <p:nvPr/>
          </p:nvCxnSpPr>
          <p:spPr>
            <a:xfrm>
              <a:off x="9086103"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7CCE9303-AF2C-4082-A32B-E901C828E17B}"/>
                </a:ext>
              </a:extLst>
            </p:cNvPr>
            <p:cNvCxnSpPr>
              <a:cxnSpLocks/>
              <a:stCxn id="47" idx="3"/>
              <a:endCxn id="38" idx="1"/>
            </p:cNvCxnSpPr>
            <p:nvPr/>
          </p:nvCxnSpPr>
          <p:spPr>
            <a:xfrm>
              <a:off x="9625381"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1FB2C956-8BC3-479A-AB09-997289F5B9DB}"/>
                </a:ext>
              </a:extLst>
            </p:cNvPr>
            <p:cNvCxnSpPr>
              <a:cxnSpLocks/>
              <a:stCxn id="38" idx="3"/>
              <a:endCxn id="63" idx="1"/>
            </p:cNvCxnSpPr>
            <p:nvPr/>
          </p:nvCxnSpPr>
          <p:spPr>
            <a:xfrm>
              <a:off x="10164659"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17184D81-88C2-4D63-845E-036E593BAD05}"/>
                </a:ext>
              </a:extLst>
            </p:cNvPr>
            <p:cNvCxnSpPr>
              <a:cxnSpLocks/>
              <a:stCxn id="63" idx="3"/>
              <a:endCxn id="75" idx="1"/>
            </p:cNvCxnSpPr>
            <p:nvPr/>
          </p:nvCxnSpPr>
          <p:spPr>
            <a:xfrm>
              <a:off x="10703937"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101CE538-7F25-4CBE-AFB7-06C7BB4007D7}"/>
                </a:ext>
              </a:extLst>
            </p:cNvPr>
            <p:cNvCxnSpPr>
              <a:cxnSpLocks/>
              <a:stCxn id="75" idx="3"/>
              <a:endCxn id="82" idx="1"/>
            </p:cNvCxnSpPr>
            <p:nvPr/>
          </p:nvCxnSpPr>
          <p:spPr>
            <a:xfrm>
              <a:off x="11243215"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9" name="Rechteck 128">
            <a:extLst>
              <a:ext uri="{FF2B5EF4-FFF2-40B4-BE49-F238E27FC236}">
                <a16:creationId xmlns:a16="http://schemas.microsoft.com/office/drawing/2014/main" id="{D8B56622-F089-4F7E-9335-E2FF7B3AA92B}"/>
              </a:ext>
            </a:extLst>
          </p:cNvPr>
          <p:cNvSpPr/>
          <p:nvPr/>
        </p:nvSpPr>
        <p:spPr bwMode="gray">
          <a:xfrm>
            <a:off x="2767084" y="2564290"/>
            <a:ext cx="119777" cy="119777"/>
          </a:xfrm>
          <a:prstGeom prst="rect">
            <a:avLst/>
          </a:prstGeom>
          <a:pattFill prst="horzBrick">
            <a:fgClr>
              <a:schemeClr val="accent1"/>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hteck 126">
            <a:extLst>
              <a:ext uri="{FF2B5EF4-FFF2-40B4-BE49-F238E27FC236}">
                <a16:creationId xmlns:a16="http://schemas.microsoft.com/office/drawing/2014/main" id="{5E6F94AF-142E-4EC9-B8A2-9609AD85E73E}"/>
              </a:ext>
            </a:extLst>
          </p:cNvPr>
          <p:cNvSpPr/>
          <p:nvPr/>
        </p:nvSpPr>
        <p:spPr bwMode="gray">
          <a:xfrm>
            <a:off x="1438435" y="2564290"/>
            <a:ext cx="119777" cy="119777"/>
          </a:xfrm>
          <a:prstGeom prst="rect">
            <a:avLst/>
          </a:prstGeom>
          <a:pattFill prst="wdDnDiag">
            <a:fgClr>
              <a:schemeClr val="accent1"/>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Textfeld 122">
            <a:extLst>
              <a:ext uri="{FF2B5EF4-FFF2-40B4-BE49-F238E27FC236}">
                <a16:creationId xmlns:a16="http://schemas.microsoft.com/office/drawing/2014/main" id="{EBFE8B42-D2C6-4557-9DEA-DEB42BF26A43}"/>
              </a:ext>
            </a:extLst>
          </p:cNvPr>
          <p:cNvSpPr txBox="1"/>
          <p:nvPr/>
        </p:nvSpPr>
        <p:spPr>
          <a:xfrm>
            <a:off x="1622094" y="2545711"/>
            <a:ext cx="1142441"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Blocks from non-upgraded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nodes violating </a:t>
            </a:r>
            <a:r>
              <a:rPr lang="en-US" b="1" dirty="0">
                <a:latin typeface="Open Sans" panose="020B0606030504020204" pitchFamily="34" charset="0"/>
                <a:ea typeface="Open Sans" panose="020B0606030504020204" pitchFamily="34" charset="0"/>
                <a:cs typeface="Open Sans" panose="020B0606030504020204" pitchFamily="34" charset="0"/>
              </a:rPr>
              <a:t>new</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124" name="Textfeld 123">
            <a:extLst>
              <a:ext uri="{FF2B5EF4-FFF2-40B4-BE49-F238E27FC236}">
                <a16:creationId xmlns:a16="http://schemas.microsoft.com/office/drawing/2014/main" id="{F62A84FD-79E2-43E5-B3C7-CBAE751D0809}"/>
              </a:ext>
            </a:extLst>
          </p:cNvPr>
          <p:cNvSpPr txBox="1"/>
          <p:nvPr/>
        </p:nvSpPr>
        <p:spPr>
          <a:xfrm>
            <a:off x="2946399" y="2545711"/>
            <a:ext cx="1142441" cy="156934"/>
          </a:xfrm>
          <a:prstGeom prst="rect">
            <a:avLst/>
          </a:prstGeom>
          <a:noFill/>
        </p:spPr>
        <p:txBody>
          <a:bodyPr wrap="none" lIns="0" tIns="0" rIns="0" bIns="0" rtlCol="0" anchor="ctr">
            <a:noAutofit/>
          </a:bodyPr>
          <a:lstStyle/>
          <a:p>
            <a:pP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from non-upgraded </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nodes not violating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125" name="Textfeld 124">
            <a:extLst>
              <a:ext uri="{FF2B5EF4-FFF2-40B4-BE49-F238E27FC236}">
                <a16:creationId xmlns:a16="http://schemas.microsoft.com/office/drawing/2014/main" id="{E0A75DB0-99FE-4F1A-8B1C-4BFEEE010DAB}"/>
              </a:ext>
            </a:extLst>
          </p:cNvPr>
          <p:cNvSpPr txBox="1"/>
          <p:nvPr/>
        </p:nvSpPr>
        <p:spPr>
          <a:xfrm>
            <a:off x="372140" y="2343673"/>
            <a:ext cx="947053"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b="1" dirty="0">
                <a:latin typeface="Open Sans" panose="020B0606030504020204" pitchFamily="34" charset="0"/>
                <a:ea typeface="Open Sans" panose="020B0606030504020204" pitchFamily="34" charset="0"/>
                <a:cs typeface="Open Sans" panose="020B0606030504020204" pitchFamily="34" charset="0"/>
              </a:rPr>
              <a:t>Legend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6" name="Gerade Verbindung mit Pfeil 125">
            <a:extLst>
              <a:ext uri="{FF2B5EF4-FFF2-40B4-BE49-F238E27FC236}">
                <a16:creationId xmlns:a16="http://schemas.microsoft.com/office/drawing/2014/main" id="{7290EFD5-9185-4BBD-A6E5-06A618155AE6}"/>
              </a:ext>
            </a:extLst>
          </p:cNvPr>
          <p:cNvCxnSpPr>
            <a:cxnSpLocks/>
          </p:cNvCxnSpPr>
          <p:nvPr/>
        </p:nvCxnSpPr>
        <p:spPr>
          <a:xfrm>
            <a:off x="1378814" y="2343673"/>
            <a:ext cx="0" cy="340394"/>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4" name="Gruppieren 173">
            <a:extLst>
              <a:ext uri="{FF2B5EF4-FFF2-40B4-BE49-F238E27FC236}">
                <a16:creationId xmlns:a16="http://schemas.microsoft.com/office/drawing/2014/main" id="{14C62F7C-4C8C-42D2-B70E-5A6F1AD2E5CA}"/>
              </a:ext>
            </a:extLst>
          </p:cNvPr>
          <p:cNvGrpSpPr/>
          <p:nvPr/>
        </p:nvGrpSpPr>
        <p:grpSpPr>
          <a:xfrm>
            <a:off x="4654507" y="1392846"/>
            <a:ext cx="2878586" cy="749139"/>
            <a:chOff x="4285570" y="1480156"/>
            <a:chExt cx="3620860" cy="942313"/>
          </a:xfrm>
        </p:grpSpPr>
        <p:grpSp>
          <p:nvGrpSpPr>
            <p:cNvPr id="131" name="Gruppieren 130">
              <a:extLst>
                <a:ext uri="{FF2B5EF4-FFF2-40B4-BE49-F238E27FC236}">
                  <a16:creationId xmlns:a16="http://schemas.microsoft.com/office/drawing/2014/main" id="{18D3F9DE-D67E-4454-8A2C-E96995F87AC3}"/>
                </a:ext>
              </a:extLst>
            </p:cNvPr>
            <p:cNvGrpSpPr/>
            <p:nvPr/>
          </p:nvGrpSpPr>
          <p:grpSpPr>
            <a:xfrm>
              <a:off x="4285570" y="2037277"/>
              <a:ext cx="3620860" cy="385192"/>
              <a:chOff x="8161633" y="1931232"/>
              <a:chExt cx="3620860" cy="385192"/>
            </a:xfrm>
          </p:grpSpPr>
          <p:sp>
            <p:nvSpPr>
              <p:cNvPr id="157" name="Rechteck 156">
                <a:extLst>
                  <a:ext uri="{FF2B5EF4-FFF2-40B4-BE49-F238E27FC236}">
                    <a16:creationId xmlns:a16="http://schemas.microsoft.com/office/drawing/2014/main" id="{69F60977-00AA-42B9-A2AB-E81E11692E3F}"/>
                  </a:ext>
                </a:extLst>
              </p:cNvPr>
              <p:cNvSpPr/>
              <p:nvPr/>
            </p:nvSpPr>
            <p:spPr bwMode="gray">
              <a:xfrm>
                <a:off x="9240189"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 name="Rechteck 154">
                <a:extLst>
                  <a:ext uri="{FF2B5EF4-FFF2-40B4-BE49-F238E27FC236}">
                    <a16:creationId xmlns:a16="http://schemas.microsoft.com/office/drawing/2014/main" id="{5474358D-B716-4824-AFD5-7FAAF111181D}"/>
                  </a:ext>
                </a:extLst>
              </p:cNvPr>
              <p:cNvSpPr/>
              <p:nvPr/>
            </p:nvSpPr>
            <p:spPr bwMode="gray">
              <a:xfrm>
                <a:off x="8161633"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Rechteck 152">
                <a:extLst>
                  <a:ext uri="{FF2B5EF4-FFF2-40B4-BE49-F238E27FC236}">
                    <a16:creationId xmlns:a16="http://schemas.microsoft.com/office/drawing/2014/main" id="{9659BB27-0A25-4562-BB05-2D928BCD2FB1}"/>
                  </a:ext>
                </a:extLst>
              </p:cNvPr>
              <p:cNvSpPr/>
              <p:nvPr/>
            </p:nvSpPr>
            <p:spPr bwMode="gray">
              <a:xfrm>
                <a:off x="8700911"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Rechteck 150">
                <a:extLst>
                  <a:ext uri="{FF2B5EF4-FFF2-40B4-BE49-F238E27FC236}">
                    <a16:creationId xmlns:a16="http://schemas.microsoft.com/office/drawing/2014/main" id="{140E47AA-0361-4BAC-B0E6-95BDDE1972AC}"/>
                  </a:ext>
                </a:extLst>
              </p:cNvPr>
              <p:cNvSpPr/>
              <p:nvPr/>
            </p:nvSpPr>
            <p:spPr bwMode="gray">
              <a:xfrm>
                <a:off x="9779467"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Rechteck 148">
                <a:extLst>
                  <a:ext uri="{FF2B5EF4-FFF2-40B4-BE49-F238E27FC236}">
                    <a16:creationId xmlns:a16="http://schemas.microsoft.com/office/drawing/2014/main" id="{8CC69D7C-625E-431A-9C2E-8CDCCC1A9478}"/>
                  </a:ext>
                </a:extLst>
              </p:cNvPr>
              <p:cNvSpPr/>
              <p:nvPr/>
            </p:nvSpPr>
            <p:spPr bwMode="gray">
              <a:xfrm>
                <a:off x="11397301"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Rechteck 146">
                <a:extLst>
                  <a:ext uri="{FF2B5EF4-FFF2-40B4-BE49-F238E27FC236}">
                    <a16:creationId xmlns:a16="http://schemas.microsoft.com/office/drawing/2014/main" id="{28721E6C-C615-432F-9853-46A28120A5A6}"/>
                  </a:ext>
                </a:extLst>
              </p:cNvPr>
              <p:cNvSpPr/>
              <p:nvPr/>
            </p:nvSpPr>
            <p:spPr bwMode="gray">
              <a:xfrm>
                <a:off x="10858023"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Rechteck 144">
                <a:extLst>
                  <a:ext uri="{FF2B5EF4-FFF2-40B4-BE49-F238E27FC236}">
                    <a16:creationId xmlns:a16="http://schemas.microsoft.com/office/drawing/2014/main" id="{6FF30922-5200-4293-8F8E-DA4D2C512541}"/>
                  </a:ext>
                </a:extLst>
              </p:cNvPr>
              <p:cNvSpPr/>
              <p:nvPr/>
            </p:nvSpPr>
            <p:spPr bwMode="gray">
              <a:xfrm>
                <a:off x="10318745"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9" name="Gerader Verbinder 138">
                <a:extLst>
                  <a:ext uri="{FF2B5EF4-FFF2-40B4-BE49-F238E27FC236}">
                    <a16:creationId xmlns:a16="http://schemas.microsoft.com/office/drawing/2014/main" id="{2B9D015B-B36E-45F2-B871-26AFCDB812C8}"/>
                  </a:ext>
                </a:extLst>
              </p:cNvPr>
              <p:cNvCxnSpPr>
                <a:stCxn id="155" idx="3"/>
                <a:endCxn id="153" idx="1"/>
              </p:cNvCxnSpPr>
              <p:nvPr/>
            </p:nvCxnSpPr>
            <p:spPr>
              <a:xfrm>
                <a:off x="8546825"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C532910F-E3C4-45F2-AB1D-31E37CE152E4}"/>
                  </a:ext>
                </a:extLst>
              </p:cNvPr>
              <p:cNvCxnSpPr>
                <a:cxnSpLocks/>
                <a:stCxn id="153" idx="3"/>
                <a:endCxn id="157" idx="1"/>
              </p:cNvCxnSpPr>
              <p:nvPr/>
            </p:nvCxnSpPr>
            <p:spPr>
              <a:xfrm>
                <a:off x="9086103"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0F0C1D91-8140-445C-89BC-AA6F55B5587B}"/>
                  </a:ext>
                </a:extLst>
              </p:cNvPr>
              <p:cNvCxnSpPr>
                <a:cxnSpLocks/>
                <a:stCxn id="157" idx="3"/>
                <a:endCxn id="151" idx="1"/>
              </p:cNvCxnSpPr>
              <p:nvPr/>
            </p:nvCxnSpPr>
            <p:spPr>
              <a:xfrm>
                <a:off x="9625381"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2AE315C5-81F5-4370-A7EF-B7D05D5D64DA}"/>
                  </a:ext>
                </a:extLst>
              </p:cNvPr>
              <p:cNvCxnSpPr>
                <a:cxnSpLocks/>
                <a:stCxn id="151" idx="3"/>
                <a:endCxn id="145" idx="1"/>
              </p:cNvCxnSpPr>
              <p:nvPr/>
            </p:nvCxnSpPr>
            <p:spPr>
              <a:xfrm>
                <a:off x="10164659"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A7573E96-76C0-481D-A33B-4AC4BB8A3711}"/>
                  </a:ext>
                </a:extLst>
              </p:cNvPr>
              <p:cNvCxnSpPr>
                <a:cxnSpLocks/>
                <a:stCxn id="145" idx="3"/>
                <a:endCxn id="147" idx="1"/>
              </p:cNvCxnSpPr>
              <p:nvPr/>
            </p:nvCxnSpPr>
            <p:spPr>
              <a:xfrm>
                <a:off x="10703937"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6AFDB5A7-15DB-40C0-85E9-B23BC96DAB6C}"/>
                  </a:ext>
                </a:extLst>
              </p:cNvPr>
              <p:cNvCxnSpPr>
                <a:cxnSpLocks/>
                <a:stCxn id="147" idx="3"/>
                <a:endCxn id="149" idx="1"/>
              </p:cNvCxnSpPr>
              <p:nvPr/>
            </p:nvCxnSpPr>
            <p:spPr>
              <a:xfrm>
                <a:off x="11243215"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9" name="Rechteck 158">
              <a:extLst>
                <a:ext uri="{FF2B5EF4-FFF2-40B4-BE49-F238E27FC236}">
                  <a16:creationId xmlns:a16="http://schemas.microsoft.com/office/drawing/2014/main" id="{BCD64EBB-CF43-400C-8407-21649326342A}"/>
                </a:ext>
              </a:extLst>
            </p:cNvPr>
            <p:cNvSpPr/>
            <p:nvPr/>
          </p:nvSpPr>
          <p:spPr bwMode="gray">
            <a:xfrm>
              <a:off x="5898375" y="1480156"/>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Rechteck 159">
              <a:extLst>
                <a:ext uri="{FF2B5EF4-FFF2-40B4-BE49-F238E27FC236}">
                  <a16:creationId xmlns:a16="http://schemas.microsoft.com/office/drawing/2014/main" id="{010CBC65-F9EA-4162-8530-54BF11440D52}"/>
                </a:ext>
              </a:extLst>
            </p:cNvPr>
            <p:cNvSpPr/>
            <p:nvPr/>
          </p:nvSpPr>
          <p:spPr bwMode="gray">
            <a:xfrm>
              <a:off x="7521238" y="1480156"/>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Rechteck 160">
              <a:extLst>
                <a:ext uri="{FF2B5EF4-FFF2-40B4-BE49-F238E27FC236}">
                  <a16:creationId xmlns:a16="http://schemas.microsoft.com/office/drawing/2014/main" id="{22BA4557-07C6-4E9C-ADC2-166D5BD138DF}"/>
                </a:ext>
              </a:extLst>
            </p:cNvPr>
            <p:cNvSpPr/>
            <p:nvPr/>
          </p:nvSpPr>
          <p:spPr bwMode="gray">
            <a:xfrm>
              <a:off x="6439329" y="1480156"/>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Rechteck 161">
              <a:extLst>
                <a:ext uri="{FF2B5EF4-FFF2-40B4-BE49-F238E27FC236}">
                  <a16:creationId xmlns:a16="http://schemas.microsoft.com/office/drawing/2014/main" id="{7F6089BB-C877-49A2-87B3-8BF7A0E38256}"/>
                </a:ext>
              </a:extLst>
            </p:cNvPr>
            <p:cNvSpPr/>
            <p:nvPr/>
          </p:nvSpPr>
          <p:spPr bwMode="gray">
            <a:xfrm>
              <a:off x="6980283" y="1480156"/>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3" name="Gerader Verbinder 162">
              <a:extLst>
                <a:ext uri="{FF2B5EF4-FFF2-40B4-BE49-F238E27FC236}">
                  <a16:creationId xmlns:a16="http://schemas.microsoft.com/office/drawing/2014/main" id="{E560F7CF-E495-452A-B0E4-C6CF032DCBCC}"/>
                </a:ext>
              </a:extLst>
            </p:cNvPr>
            <p:cNvCxnSpPr>
              <a:cxnSpLocks/>
              <a:stCxn id="159" idx="3"/>
              <a:endCxn id="161" idx="1"/>
            </p:cNvCxnSpPr>
            <p:nvPr/>
          </p:nvCxnSpPr>
          <p:spPr>
            <a:xfrm>
              <a:off x="6283567" y="1672752"/>
              <a:ext cx="1557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AC2E3C96-4A3A-43B1-9C73-D1CB890ED560}"/>
                </a:ext>
              </a:extLst>
            </p:cNvPr>
            <p:cNvCxnSpPr>
              <a:cxnSpLocks/>
              <a:stCxn id="161" idx="3"/>
              <a:endCxn id="162" idx="1"/>
            </p:cNvCxnSpPr>
            <p:nvPr/>
          </p:nvCxnSpPr>
          <p:spPr>
            <a:xfrm>
              <a:off x="6824521" y="1672752"/>
              <a:ext cx="1557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3EA86AA8-5D76-4EC6-A8BB-6D7594197F93}"/>
                </a:ext>
              </a:extLst>
            </p:cNvPr>
            <p:cNvCxnSpPr>
              <a:cxnSpLocks/>
              <a:stCxn id="162" idx="3"/>
              <a:endCxn id="160" idx="1"/>
            </p:cNvCxnSpPr>
            <p:nvPr/>
          </p:nvCxnSpPr>
          <p:spPr>
            <a:xfrm>
              <a:off x="7365475" y="1672752"/>
              <a:ext cx="15576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Verbinder: gewinkelt 172">
              <a:extLst>
                <a:ext uri="{FF2B5EF4-FFF2-40B4-BE49-F238E27FC236}">
                  <a16:creationId xmlns:a16="http://schemas.microsoft.com/office/drawing/2014/main" id="{A74FCCEF-145F-4FB0-932A-1A1762BF570D}"/>
                </a:ext>
              </a:extLst>
            </p:cNvPr>
            <p:cNvCxnSpPr>
              <a:stCxn id="157" idx="0"/>
              <a:endCxn id="159" idx="1"/>
            </p:cNvCxnSpPr>
            <p:nvPr/>
          </p:nvCxnSpPr>
          <p:spPr>
            <a:xfrm rot="5400000" flipH="1" flipV="1">
              <a:off x="5545286" y="1684189"/>
              <a:ext cx="364525" cy="341653"/>
            </a:xfrm>
            <a:prstGeom prst="bentConnector2">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uppieren 5">
            <a:extLst>
              <a:ext uri="{FF2B5EF4-FFF2-40B4-BE49-F238E27FC236}">
                <a16:creationId xmlns:a16="http://schemas.microsoft.com/office/drawing/2014/main" id="{F2648344-49BA-4CF0-AED5-9A985CF7E087}"/>
              </a:ext>
            </a:extLst>
          </p:cNvPr>
          <p:cNvGrpSpPr/>
          <p:nvPr/>
        </p:nvGrpSpPr>
        <p:grpSpPr>
          <a:xfrm>
            <a:off x="779056" y="1392846"/>
            <a:ext cx="2878586" cy="749139"/>
            <a:chOff x="407919" y="1294672"/>
            <a:chExt cx="3620860" cy="942313"/>
          </a:xfrm>
        </p:grpSpPr>
        <p:grpSp>
          <p:nvGrpSpPr>
            <p:cNvPr id="176" name="Gruppieren 175">
              <a:extLst>
                <a:ext uri="{FF2B5EF4-FFF2-40B4-BE49-F238E27FC236}">
                  <a16:creationId xmlns:a16="http://schemas.microsoft.com/office/drawing/2014/main" id="{A370EBAB-8B19-4DE3-B608-50027541D0F7}"/>
                </a:ext>
              </a:extLst>
            </p:cNvPr>
            <p:cNvGrpSpPr/>
            <p:nvPr/>
          </p:nvGrpSpPr>
          <p:grpSpPr>
            <a:xfrm>
              <a:off x="407919" y="1851793"/>
              <a:ext cx="3620860" cy="385192"/>
              <a:chOff x="8161633" y="1931232"/>
              <a:chExt cx="3620860" cy="385192"/>
            </a:xfrm>
          </p:grpSpPr>
          <p:sp>
            <p:nvSpPr>
              <p:cNvPr id="185" name="Rechteck 184">
                <a:extLst>
                  <a:ext uri="{FF2B5EF4-FFF2-40B4-BE49-F238E27FC236}">
                    <a16:creationId xmlns:a16="http://schemas.microsoft.com/office/drawing/2014/main" id="{3314785A-E9E2-4CC6-8313-DC00D2F7E90E}"/>
                  </a:ext>
                </a:extLst>
              </p:cNvPr>
              <p:cNvSpPr/>
              <p:nvPr/>
            </p:nvSpPr>
            <p:spPr bwMode="gray">
              <a:xfrm>
                <a:off x="9240189"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6" name="Rechteck 185">
                <a:extLst>
                  <a:ext uri="{FF2B5EF4-FFF2-40B4-BE49-F238E27FC236}">
                    <a16:creationId xmlns:a16="http://schemas.microsoft.com/office/drawing/2014/main" id="{47AF8FD0-27E5-467D-95F1-10E8D64459AB}"/>
                  </a:ext>
                </a:extLst>
              </p:cNvPr>
              <p:cNvSpPr/>
              <p:nvPr/>
            </p:nvSpPr>
            <p:spPr bwMode="gray">
              <a:xfrm>
                <a:off x="8161633"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7" name="Rechteck 186">
                <a:extLst>
                  <a:ext uri="{FF2B5EF4-FFF2-40B4-BE49-F238E27FC236}">
                    <a16:creationId xmlns:a16="http://schemas.microsoft.com/office/drawing/2014/main" id="{80027DCB-8A68-45F4-8ACB-0FC3EDDA8016}"/>
                  </a:ext>
                </a:extLst>
              </p:cNvPr>
              <p:cNvSpPr/>
              <p:nvPr/>
            </p:nvSpPr>
            <p:spPr bwMode="gray">
              <a:xfrm>
                <a:off x="8700911" y="1931232"/>
                <a:ext cx="385192" cy="38519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Rechteck 187">
                <a:extLst>
                  <a:ext uri="{FF2B5EF4-FFF2-40B4-BE49-F238E27FC236}">
                    <a16:creationId xmlns:a16="http://schemas.microsoft.com/office/drawing/2014/main" id="{FB33DD1A-A558-43C9-AAE4-81F011EBB415}"/>
                  </a:ext>
                </a:extLst>
              </p:cNvPr>
              <p:cNvSpPr/>
              <p:nvPr/>
            </p:nvSpPr>
            <p:spPr bwMode="gray">
              <a:xfrm>
                <a:off x="9779466" y="1931232"/>
                <a:ext cx="1458711" cy="385192"/>
              </a:xfrm>
              <a:prstGeom prst="rect">
                <a:avLst/>
              </a:prstGeom>
              <a:pattFill prst="wdDnDiag">
                <a:fgClr>
                  <a:schemeClr val="accent1"/>
                </a:fgClr>
                <a:bgClr>
                  <a:schemeClr val="bg1"/>
                </a:bgClr>
              </a:patt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15EADC50-6A7A-40E3-B582-D11D34D354F8}"/>
                  </a:ext>
                </a:extLst>
              </p:cNvPr>
              <p:cNvSpPr/>
              <p:nvPr/>
            </p:nvSpPr>
            <p:spPr bwMode="gray">
              <a:xfrm>
                <a:off x="11397301" y="1931232"/>
                <a:ext cx="385192" cy="385192"/>
              </a:xfrm>
              <a:prstGeom prst="rect">
                <a:avLst/>
              </a:prstGeom>
              <a:pattFill prst="horzBrick">
                <a:fgClr>
                  <a:schemeClr val="accent1"/>
                </a:fgClr>
                <a:bgClr>
                  <a:schemeClr val="bg1"/>
                </a:bgClr>
              </a:patt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2" name="Gerader Verbinder 191">
                <a:extLst>
                  <a:ext uri="{FF2B5EF4-FFF2-40B4-BE49-F238E27FC236}">
                    <a16:creationId xmlns:a16="http://schemas.microsoft.com/office/drawing/2014/main" id="{911271C0-3980-4D65-9E7F-64100A51161F}"/>
                  </a:ext>
                </a:extLst>
              </p:cNvPr>
              <p:cNvCxnSpPr>
                <a:stCxn id="186" idx="3"/>
                <a:endCxn id="187" idx="1"/>
              </p:cNvCxnSpPr>
              <p:nvPr/>
            </p:nvCxnSpPr>
            <p:spPr>
              <a:xfrm>
                <a:off x="8546825"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268C471C-3D0D-46DD-855C-D4A935D6D01B}"/>
                  </a:ext>
                </a:extLst>
              </p:cNvPr>
              <p:cNvCxnSpPr>
                <a:cxnSpLocks/>
                <a:stCxn id="187" idx="3"/>
                <a:endCxn id="185" idx="1"/>
              </p:cNvCxnSpPr>
              <p:nvPr/>
            </p:nvCxnSpPr>
            <p:spPr>
              <a:xfrm>
                <a:off x="9086103" y="2123828"/>
                <a:ext cx="15408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a:extLst>
                  <a:ext uri="{FF2B5EF4-FFF2-40B4-BE49-F238E27FC236}">
                    <a16:creationId xmlns:a16="http://schemas.microsoft.com/office/drawing/2014/main" id="{4FEFC5B5-1521-44FB-933F-145470C2045C}"/>
                  </a:ext>
                </a:extLst>
              </p:cNvPr>
              <p:cNvCxnSpPr>
                <a:cxnSpLocks/>
                <a:stCxn id="185" idx="3"/>
                <a:endCxn id="188" idx="1"/>
              </p:cNvCxnSpPr>
              <p:nvPr/>
            </p:nvCxnSpPr>
            <p:spPr>
              <a:xfrm>
                <a:off x="9625381" y="2123828"/>
                <a:ext cx="1540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7" name="Rechteck 176">
              <a:extLst>
                <a:ext uri="{FF2B5EF4-FFF2-40B4-BE49-F238E27FC236}">
                  <a16:creationId xmlns:a16="http://schemas.microsoft.com/office/drawing/2014/main" id="{382A42D8-3CD8-464D-B6A5-EF8A66AF7CEF}"/>
                </a:ext>
              </a:extLst>
            </p:cNvPr>
            <p:cNvSpPr/>
            <p:nvPr/>
          </p:nvSpPr>
          <p:spPr bwMode="gray">
            <a:xfrm>
              <a:off x="2020724" y="1294672"/>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178">
              <a:extLst>
                <a:ext uri="{FF2B5EF4-FFF2-40B4-BE49-F238E27FC236}">
                  <a16:creationId xmlns:a16="http://schemas.microsoft.com/office/drawing/2014/main" id="{D4862A62-80C2-4948-A774-0252C30546EC}"/>
                </a:ext>
              </a:extLst>
            </p:cNvPr>
            <p:cNvSpPr/>
            <p:nvPr/>
          </p:nvSpPr>
          <p:spPr bwMode="gray">
            <a:xfrm>
              <a:off x="2561678" y="1294672"/>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0" name="Rechteck 179">
              <a:extLst>
                <a:ext uri="{FF2B5EF4-FFF2-40B4-BE49-F238E27FC236}">
                  <a16:creationId xmlns:a16="http://schemas.microsoft.com/office/drawing/2014/main" id="{37780CFC-BB17-45B3-B697-B7C27F7CA0EC}"/>
                </a:ext>
              </a:extLst>
            </p:cNvPr>
            <p:cNvSpPr/>
            <p:nvPr/>
          </p:nvSpPr>
          <p:spPr bwMode="gray">
            <a:xfrm>
              <a:off x="3102632" y="1294672"/>
              <a:ext cx="385192" cy="38519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1" name="Gerader Verbinder 180">
              <a:extLst>
                <a:ext uri="{FF2B5EF4-FFF2-40B4-BE49-F238E27FC236}">
                  <a16:creationId xmlns:a16="http://schemas.microsoft.com/office/drawing/2014/main" id="{CFB766E0-1743-4686-845B-5D6E58B5EB4C}"/>
                </a:ext>
              </a:extLst>
            </p:cNvPr>
            <p:cNvCxnSpPr>
              <a:cxnSpLocks/>
              <a:stCxn id="177" idx="3"/>
              <a:endCxn id="179" idx="1"/>
            </p:cNvCxnSpPr>
            <p:nvPr/>
          </p:nvCxnSpPr>
          <p:spPr>
            <a:xfrm>
              <a:off x="2405916" y="1487268"/>
              <a:ext cx="1557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a:extLst>
                <a:ext uri="{FF2B5EF4-FFF2-40B4-BE49-F238E27FC236}">
                  <a16:creationId xmlns:a16="http://schemas.microsoft.com/office/drawing/2014/main" id="{74CD8490-638B-4D48-A629-BF8B717F15C8}"/>
                </a:ext>
              </a:extLst>
            </p:cNvPr>
            <p:cNvCxnSpPr>
              <a:cxnSpLocks/>
              <a:stCxn id="179" idx="3"/>
              <a:endCxn id="180" idx="1"/>
            </p:cNvCxnSpPr>
            <p:nvPr/>
          </p:nvCxnSpPr>
          <p:spPr>
            <a:xfrm>
              <a:off x="2946870" y="1487268"/>
              <a:ext cx="1557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Verbinder: gewinkelt 183">
              <a:extLst>
                <a:ext uri="{FF2B5EF4-FFF2-40B4-BE49-F238E27FC236}">
                  <a16:creationId xmlns:a16="http://schemas.microsoft.com/office/drawing/2014/main" id="{BB0A82F1-8D43-4328-B17C-6BFB1F71F910}"/>
                </a:ext>
              </a:extLst>
            </p:cNvPr>
            <p:cNvCxnSpPr>
              <a:stCxn id="185" idx="0"/>
              <a:endCxn id="177" idx="1"/>
            </p:cNvCxnSpPr>
            <p:nvPr/>
          </p:nvCxnSpPr>
          <p:spPr>
            <a:xfrm rot="5400000" flipH="1" flipV="1">
              <a:off x="1667635" y="1498705"/>
              <a:ext cx="364525" cy="341653"/>
            </a:xfrm>
            <a:prstGeom prst="bentConnector2">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9" name="Verbinder: gewinkelt 198">
              <a:extLst>
                <a:ext uri="{FF2B5EF4-FFF2-40B4-BE49-F238E27FC236}">
                  <a16:creationId xmlns:a16="http://schemas.microsoft.com/office/drawing/2014/main" id="{B0D53CD1-9E4A-48F8-AB85-BED857EF7468}"/>
                </a:ext>
              </a:extLst>
            </p:cNvPr>
            <p:cNvCxnSpPr>
              <a:cxnSpLocks/>
              <a:stCxn id="180" idx="3"/>
              <a:endCxn id="189" idx="0"/>
            </p:cNvCxnSpPr>
            <p:nvPr/>
          </p:nvCxnSpPr>
          <p:spPr>
            <a:xfrm>
              <a:off x="3487824" y="1487268"/>
              <a:ext cx="348359" cy="364525"/>
            </a:xfrm>
            <a:prstGeom prst="bentConnector2">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3" name="Gruppieren 202">
            <a:extLst>
              <a:ext uri="{FF2B5EF4-FFF2-40B4-BE49-F238E27FC236}">
                <a16:creationId xmlns:a16="http://schemas.microsoft.com/office/drawing/2014/main" id="{75BC888D-911C-4DFB-BE70-148DD5AC7699}"/>
              </a:ext>
            </a:extLst>
          </p:cNvPr>
          <p:cNvGrpSpPr/>
          <p:nvPr/>
        </p:nvGrpSpPr>
        <p:grpSpPr>
          <a:xfrm>
            <a:off x="4189730" y="2545711"/>
            <a:ext cx="3716700" cy="156934"/>
            <a:chOff x="4233863" y="2545711"/>
            <a:chExt cx="3716700" cy="156934"/>
          </a:xfrm>
        </p:grpSpPr>
        <p:sp>
          <p:nvSpPr>
            <p:cNvPr id="204" name="Rechteck 203">
              <a:extLst>
                <a:ext uri="{FF2B5EF4-FFF2-40B4-BE49-F238E27FC236}">
                  <a16:creationId xmlns:a16="http://schemas.microsoft.com/office/drawing/2014/main" id="{0FDA857F-D0E4-482C-908F-8099A3E18BED}"/>
                </a:ext>
              </a:extLst>
            </p:cNvPr>
            <p:cNvSpPr/>
            <p:nvPr/>
          </p:nvSpPr>
          <p:spPr bwMode="gray">
            <a:xfrm>
              <a:off x="6628807" y="2564290"/>
              <a:ext cx="119777" cy="119777"/>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5" name="Rechteck 204">
              <a:extLst>
                <a:ext uri="{FF2B5EF4-FFF2-40B4-BE49-F238E27FC236}">
                  <a16:creationId xmlns:a16="http://schemas.microsoft.com/office/drawing/2014/main" id="{458DA18F-FAB1-41AD-B327-380150918727}"/>
                </a:ext>
              </a:extLst>
            </p:cNvPr>
            <p:cNvSpPr/>
            <p:nvPr/>
          </p:nvSpPr>
          <p:spPr bwMode="gray">
            <a:xfrm>
              <a:off x="5300158" y="2564290"/>
              <a:ext cx="119777" cy="11977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Textfeld 205">
              <a:extLst>
                <a:ext uri="{FF2B5EF4-FFF2-40B4-BE49-F238E27FC236}">
                  <a16:creationId xmlns:a16="http://schemas.microsoft.com/office/drawing/2014/main" id="{53855307-B463-411D-AEF6-51161A511CC0}"/>
                </a:ext>
              </a:extLst>
            </p:cNvPr>
            <p:cNvSpPr txBox="1"/>
            <p:nvPr/>
          </p:nvSpPr>
          <p:spPr>
            <a:xfrm>
              <a:off x="5483817" y="2545711"/>
              <a:ext cx="1142441"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Blocks from non-upgraded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nodes following </a:t>
              </a:r>
              <a:r>
                <a:rPr lang="en-US" b="1" dirty="0">
                  <a:latin typeface="Open Sans" panose="020B0606030504020204" pitchFamily="34" charset="0"/>
                  <a:ea typeface="Open Sans" panose="020B0606030504020204" pitchFamily="34" charset="0"/>
                  <a:cs typeface="Open Sans" panose="020B0606030504020204" pitchFamily="34" charset="0"/>
                </a:rPr>
                <a:t>old</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207" name="Textfeld 206">
              <a:extLst>
                <a:ext uri="{FF2B5EF4-FFF2-40B4-BE49-F238E27FC236}">
                  <a16:creationId xmlns:a16="http://schemas.microsoft.com/office/drawing/2014/main" id="{D34F0C20-C005-47C8-9D0C-15EA9405232A}"/>
                </a:ext>
              </a:extLst>
            </p:cNvPr>
            <p:cNvSpPr txBox="1"/>
            <p:nvPr/>
          </p:nvSpPr>
          <p:spPr>
            <a:xfrm>
              <a:off x="6808122" y="2545711"/>
              <a:ext cx="1142441" cy="156934"/>
            </a:xfrm>
            <a:prstGeom prst="rect">
              <a:avLst/>
            </a:prstGeom>
            <a:noFill/>
          </p:spPr>
          <p:txBody>
            <a:bodyPr wrap="none" lIns="0" tIns="0" rIns="0" bIns="0" rtlCol="0" anchor="ctr">
              <a:noAutofit/>
            </a:bodyPr>
            <a:lstStyle/>
            <a:p>
              <a:pP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from upgraded nodes</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following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208" name="Textfeld 207">
              <a:extLst>
                <a:ext uri="{FF2B5EF4-FFF2-40B4-BE49-F238E27FC236}">
                  <a16:creationId xmlns:a16="http://schemas.microsoft.com/office/drawing/2014/main" id="{3A7E4C43-7E24-4C25-8D6B-1427C3BB451A}"/>
                </a:ext>
              </a:extLst>
            </p:cNvPr>
            <p:cNvSpPr txBox="1"/>
            <p:nvPr/>
          </p:nvSpPr>
          <p:spPr>
            <a:xfrm>
              <a:off x="4233863" y="2545711"/>
              <a:ext cx="947053"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r>
                <a:rPr lang="en-US" b="1" dirty="0">
                  <a:latin typeface="Open Sans" panose="020B0606030504020204" pitchFamily="34" charset="0"/>
                  <a:ea typeface="Open Sans" panose="020B0606030504020204" pitchFamily="34" charset="0"/>
                  <a:cs typeface="Open Sans" panose="020B0606030504020204" pitchFamily="34" charset="0"/>
                </a:rPr>
                <a:t>Legend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09" name="Gerade Verbindung mit Pfeil 208">
              <a:extLst>
                <a:ext uri="{FF2B5EF4-FFF2-40B4-BE49-F238E27FC236}">
                  <a16:creationId xmlns:a16="http://schemas.microsoft.com/office/drawing/2014/main" id="{1DE87859-8F59-4770-B43F-FCE98FB533CF}"/>
                </a:ext>
              </a:extLst>
            </p:cNvPr>
            <p:cNvCxnSpPr>
              <a:cxnSpLocks/>
            </p:cNvCxnSpPr>
            <p:nvPr/>
          </p:nvCxnSpPr>
          <p:spPr>
            <a:xfrm>
              <a:off x="5240537" y="2564290"/>
              <a:ext cx="0" cy="108596"/>
            </a:xfrm>
            <a:prstGeom prst="straightConnector1">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0" name="Rechteck 209">
            <a:extLst>
              <a:ext uri="{FF2B5EF4-FFF2-40B4-BE49-F238E27FC236}">
                <a16:creationId xmlns:a16="http://schemas.microsoft.com/office/drawing/2014/main" id="{D3562036-EE96-4347-B5BB-C0B72BE71EF8}"/>
              </a:ext>
            </a:extLst>
          </p:cNvPr>
          <p:cNvSpPr/>
          <p:nvPr/>
        </p:nvSpPr>
        <p:spPr bwMode="gray">
          <a:xfrm>
            <a:off x="2767084" y="2343673"/>
            <a:ext cx="119777" cy="119777"/>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Rechteck 210">
            <a:extLst>
              <a:ext uri="{FF2B5EF4-FFF2-40B4-BE49-F238E27FC236}">
                <a16:creationId xmlns:a16="http://schemas.microsoft.com/office/drawing/2014/main" id="{F324D223-F00A-4A17-B4F9-6E674AD22C02}"/>
              </a:ext>
            </a:extLst>
          </p:cNvPr>
          <p:cNvSpPr/>
          <p:nvPr/>
        </p:nvSpPr>
        <p:spPr bwMode="gray">
          <a:xfrm>
            <a:off x="1438435" y="2343673"/>
            <a:ext cx="119777" cy="11977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Textfeld 211">
            <a:extLst>
              <a:ext uri="{FF2B5EF4-FFF2-40B4-BE49-F238E27FC236}">
                <a16:creationId xmlns:a16="http://schemas.microsoft.com/office/drawing/2014/main" id="{BF440F40-6D9F-4C48-B972-E8630992F6D6}"/>
              </a:ext>
            </a:extLst>
          </p:cNvPr>
          <p:cNvSpPr txBox="1"/>
          <p:nvPr/>
        </p:nvSpPr>
        <p:spPr>
          <a:xfrm>
            <a:off x="1622094" y="2325094"/>
            <a:ext cx="1142441" cy="156934"/>
          </a:xfrm>
          <a:prstGeom prst="rect">
            <a:avLst/>
          </a:prstGeom>
          <a:noFill/>
        </p:spPr>
        <p:txBody>
          <a:bodyPr wrap="none" lIns="0" tIns="0" rIns="0" bIns="0" rtlCol="0" anchor="ctr">
            <a:noAutofit/>
          </a:bodyPr>
          <a:lstStyle>
            <a:defPPr>
              <a:defRPr lang="de-DE"/>
            </a:defPPr>
            <a:lvl1pPr algn="r">
              <a:spcBef>
                <a:spcPts val="300"/>
              </a:spcBef>
              <a:spcAft>
                <a:spcPts val="100"/>
              </a:spcAft>
              <a:buClr>
                <a:schemeClr val="tx2"/>
              </a:buClr>
              <a:defRPr sz="700"/>
            </a:lvl1pPr>
          </a:lstStyle>
          <a:p>
            <a:pPr algn="l"/>
            <a:r>
              <a:rPr lang="en-US" dirty="0">
                <a:latin typeface="Open Sans" panose="020B0606030504020204" pitchFamily="34" charset="0"/>
                <a:ea typeface="Open Sans" panose="020B0606030504020204" pitchFamily="34" charset="0"/>
                <a:cs typeface="Open Sans" panose="020B0606030504020204" pitchFamily="34" charset="0"/>
              </a:rPr>
              <a:t>Blocks before upgrade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following </a:t>
            </a:r>
            <a:r>
              <a:rPr lang="en-US" b="1" dirty="0">
                <a:latin typeface="Open Sans" panose="020B0606030504020204" pitchFamily="34" charset="0"/>
                <a:ea typeface="Open Sans" panose="020B0606030504020204" pitchFamily="34" charset="0"/>
                <a:cs typeface="Open Sans" panose="020B0606030504020204" pitchFamily="34" charset="0"/>
              </a:rPr>
              <a:t>old</a:t>
            </a:r>
            <a:r>
              <a:rPr lang="en-US"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213" name="Textfeld 212">
            <a:extLst>
              <a:ext uri="{FF2B5EF4-FFF2-40B4-BE49-F238E27FC236}">
                <a16:creationId xmlns:a16="http://schemas.microsoft.com/office/drawing/2014/main" id="{A0AFAC9A-4ED7-42A8-8920-2F31E7DE498A}"/>
              </a:ext>
            </a:extLst>
          </p:cNvPr>
          <p:cNvSpPr txBox="1"/>
          <p:nvPr/>
        </p:nvSpPr>
        <p:spPr>
          <a:xfrm>
            <a:off x="2946399" y="2325094"/>
            <a:ext cx="1142441" cy="156934"/>
          </a:xfrm>
          <a:prstGeom prst="rect">
            <a:avLst/>
          </a:prstGeom>
          <a:noFill/>
        </p:spPr>
        <p:txBody>
          <a:bodyPr wrap="none" lIns="0" tIns="0" rIns="0" bIns="0" rtlCol="0" anchor="ctr">
            <a:noAutofit/>
          </a:bodyPr>
          <a:lstStyle/>
          <a:p>
            <a:pPr>
              <a:spcBef>
                <a:spcPts val="300"/>
              </a:spcBef>
              <a:spcAft>
                <a:spcPts val="100"/>
              </a:spcAft>
              <a:buClr>
                <a:schemeClr val="tx2"/>
              </a:buClr>
            </a:pPr>
            <a:r>
              <a:rPr lang="en-US" sz="700" dirty="0">
                <a:latin typeface="Open Sans" panose="020B0606030504020204" pitchFamily="34" charset="0"/>
                <a:ea typeface="Open Sans" panose="020B0606030504020204" pitchFamily="34" charset="0"/>
                <a:cs typeface="Open Sans" panose="020B0606030504020204" pitchFamily="34" charset="0"/>
              </a:rPr>
              <a:t>Blocks from upgraded nodes</a:t>
            </a:r>
            <a:br>
              <a:rPr lang="en-US" sz="700" dirty="0">
                <a:latin typeface="Open Sans" panose="020B0606030504020204" pitchFamily="34" charset="0"/>
                <a:ea typeface="Open Sans" panose="020B0606030504020204" pitchFamily="34" charset="0"/>
                <a:cs typeface="Open Sans" panose="020B0606030504020204" pitchFamily="34" charset="0"/>
              </a:rPr>
            </a:br>
            <a:r>
              <a:rPr lang="en-US" sz="700" dirty="0">
                <a:latin typeface="Open Sans" panose="020B0606030504020204" pitchFamily="34" charset="0"/>
                <a:ea typeface="Open Sans" panose="020B0606030504020204" pitchFamily="34" charset="0"/>
                <a:cs typeface="Open Sans" panose="020B0606030504020204" pitchFamily="34" charset="0"/>
              </a:rPr>
              <a:t>following </a:t>
            </a:r>
            <a:r>
              <a:rPr lang="en-US" sz="700" b="1" dirty="0">
                <a:latin typeface="Open Sans" panose="020B0606030504020204" pitchFamily="34" charset="0"/>
                <a:ea typeface="Open Sans" panose="020B0606030504020204" pitchFamily="34" charset="0"/>
                <a:cs typeface="Open Sans" panose="020B0606030504020204" pitchFamily="34" charset="0"/>
              </a:rPr>
              <a:t>new</a:t>
            </a:r>
            <a:r>
              <a:rPr lang="en-US" sz="700" dirty="0">
                <a:latin typeface="Open Sans" panose="020B0606030504020204" pitchFamily="34" charset="0"/>
                <a:ea typeface="Open Sans" panose="020B0606030504020204" pitchFamily="34" charset="0"/>
                <a:cs typeface="Open Sans" panose="020B0606030504020204" pitchFamily="34" charset="0"/>
              </a:rPr>
              <a:t> rules</a:t>
            </a:r>
          </a:p>
        </p:txBody>
      </p:sp>
      <p:sp>
        <p:nvSpPr>
          <p:cNvPr id="116" name="Fußzeilenplatzhalter 2">
            <a:extLst>
              <a:ext uri="{FF2B5EF4-FFF2-40B4-BE49-F238E27FC236}">
                <a16:creationId xmlns:a16="http://schemas.microsoft.com/office/drawing/2014/main" id="{A8BD2AB1-1498-4AEE-BCAE-6CF1368D7EED}"/>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91228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B7A8CE-C950-46C4-A4DE-ADD22CA8123B}"/>
              </a:ext>
            </a:extLst>
          </p:cNvPr>
          <p:cNvGraphicFramePr>
            <a:graphicFrameLocks noChangeAspect="1"/>
          </p:cNvGraphicFramePr>
          <p:nvPr>
            <p:custDataLst>
              <p:tags r:id="rId2"/>
            </p:custDataLst>
            <p:extLst>
              <p:ext uri="{D42A27DB-BD31-4B8C-83A1-F6EECF244321}">
                <p14:modId xmlns:p14="http://schemas.microsoft.com/office/powerpoint/2010/main" val="2843373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11"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F7B7A8CE-C950-46C4-A4DE-ADD22CA8123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8A07361-B265-46B3-A66C-453ECF740E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9BE8322F-E9BB-4C3F-A0B3-A81738496908}"/>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Key Feature: Liquid Proof-of-Stake makes Tezos secure without wasting energy</a:t>
            </a:r>
          </a:p>
        </p:txBody>
      </p:sp>
      <p:sp>
        <p:nvSpPr>
          <p:cNvPr id="4" name="Foliennummernplatzhalter 3">
            <a:extLst>
              <a:ext uri="{FF2B5EF4-FFF2-40B4-BE49-F238E27FC236}">
                <a16:creationId xmlns:a16="http://schemas.microsoft.com/office/drawing/2014/main" id="{9BE47B76-9DC6-4605-8A4C-B21AB0340C80}"/>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25</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425F9A85-EBC6-4337-9538-386C3DF90936}"/>
              </a:ext>
            </a:extLst>
          </p:cNvPr>
          <p:cNvSpPr>
            <a:spLocks noGrp="1"/>
          </p:cNvSpPr>
          <p:nvPr>
            <p:ph type="dt" sz="half" idx="2"/>
          </p:nvPr>
        </p:nvSpPr>
        <p:spPr/>
        <p:txBody>
          <a:bodyPr/>
          <a:lstStyle/>
          <a:p>
            <a:fld id="{21B92465-4FFB-4BA7-B9FA-4FFB7CBE0749}"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FF78D0BC-E93B-45AD-B2BD-27BB201AE346}"/>
              </a:ext>
            </a:extLst>
          </p:cNvPr>
          <p:cNvSpPr>
            <a:spLocks noGrp="1"/>
          </p:cNvSpPr>
          <p:nvPr>
            <p:ph idx="1"/>
          </p:nvPr>
        </p:nvSpPr>
        <p:spPr>
          <a:xfrm>
            <a:off x="360362" y="883065"/>
            <a:ext cx="11469239" cy="5614935"/>
          </a:xfrm>
        </p:spPr>
        <p:txBody>
          <a:bodyPr/>
          <a:lstStyle/>
          <a:p>
            <a:pPr marL="0" indent="0" algn="ctr">
              <a:buNone/>
            </a:pPr>
            <a:r>
              <a:rPr lang="en-US" sz="1300" b="1" dirty="0">
                <a:latin typeface="Open Sans" panose="020B0606030504020204" pitchFamily="34" charset="0"/>
                <a:ea typeface="Open Sans" panose="020B0606030504020204" pitchFamily="34" charset="0"/>
                <a:cs typeface="Open Sans" panose="020B0606030504020204" pitchFamily="34" charset="0"/>
              </a:rPr>
              <a:t>Bitcoin’s intrinsic dilemma: </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If an attacker controlled more than half of the network he would be able to “convince” the network of his “truth”.</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He could thus reverse transactions by rewriting the blockchain history and </a:t>
            </a:r>
            <a:r>
              <a:rPr lang="en-US" sz="1300" b="1" dirty="0">
                <a:latin typeface="Open Sans" panose="020B0606030504020204" pitchFamily="34" charset="0"/>
                <a:ea typeface="Open Sans" panose="020B0606030504020204" pitchFamily="34" charset="0"/>
                <a:cs typeface="Open Sans" panose="020B0606030504020204" pitchFamily="34" charset="0"/>
              </a:rPr>
              <a:t>double spend </a:t>
            </a:r>
            <a:r>
              <a:rPr lang="en-US" sz="1300" dirty="0">
                <a:latin typeface="Open Sans" panose="020B0606030504020204" pitchFamily="34" charset="0"/>
                <a:ea typeface="Open Sans" panose="020B0606030504020204" pitchFamily="34" charset="0"/>
                <a:cs typeface="Open Sans" panose="020B0606030504020204" pitchFamily="34" charset="0"/>
              </a:rPr>
              <a:t>his money.</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This type of attack is called </a:t>
            </a:r>
            <a:r>
              <a:rPr lang="en-US" sz="1300" b="1" dirty="0">
                <a:latin typeface="Open Sans" panose="020B0606030504020204" pitchFamily="34" charset="0"/>
                <a:ea typeface="Open Sans" panose="020B0606030504020204" pitchFamily="34" charset="0"/>
                <a:cs typeface="Open Sans" panose="020B0606030504020204" pitchFamily="34" charset="0"/>
              </a:rPr>
              <a:t>51%-attack</a:t>
            </a:r>
            <a:r>
              <a:rPr lang="en-US" sz="1300" dirty="0">
                <a:latin typeface="Open Sans" panose="020B0606030504020204" pitchFamily="34" charset="0"/>
                <a:ea typeface="Open Sans" panose="020B0606030504020204" pitchFamily="34" charset="0"/>
                <a:cs typeface="Open Sans" panose="020B0606030504020204" pitchFamily="34" charset="0"/>
              </a:rPr>
              <a:t> or </a:t>
            </a:r>
            <a:r>
              <a:rPr lang="en-US" sz="1300" b="1" dirty="0">
                <a:latin typeface="Open Sans" panose="020B0606030504020204" pitchFamily="34" charset="0"/>
                <a:ea typeface="Open Sans" panose="020B0606030504020204" pitchFamily="34" charset="0"/>
                <a:cs typeface="Open Sans" panose="020B0606030504020204" pitchFamily="34" charset="0"/>
              </a:rPr>
              <a:t>Sybil attack* </a:t>
            </a:r>
            <a:r>
              <a:rPr lang="en-US" sz="1300" dirty="0">
                <a:latin typeface="Open Sans" panose="020B0606030504020204" pitchFamily="34" charset="0"/>
                <a:ea typeface="Open Sans" panose="020B0606030504020204" pitchFamily="34" charset="0"/>
                <a:cs typeface="Open Sans" panose="020B0606030504020204" pitchFamily="34" charset="0"/>
              </a:rPr>
              <a:t>as the attacker creates a lot of fake nodes to gain control.</a:t>
            </a:r>
          </a:p>
          <a:p>
            <a:pPr marL="0" indent="0" algn="ct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Bitcoin seeks to prevent 51%-attacks by making them very costly.</a:t>
            </a:r>
          </a:p>
          <a:p>
            <a:pPr marL="0" indent="0" algn="ctr">
              <a:buNone/>
            </a:pPr>
            <a:r>
              <a:rPr lang="en-US" sz="1300" dirty="0">
                <a:latin typeface="Open Sans" panose="020B0606030504020204" pitchFamily="34" charset="0"/>
                <a:ea typeface="Open Sans" panose="020B0606030504020204" pitchFamily="34" charset="0"/>
                <a:cs typeface="Open Sans" panose="020B0606030504020204" pitchFamily="34" charset="0"/>
              </a:rPr>
              <a:t>This is achieved through the Sybil control mechanism Proof-of-Work (</a:t>
            </a:r>
            <a:r>
              <a:rPr lang="en-US" sz="1300" dirty="0" err="1">
                <a:latin typeface="Open Sans" panose="020B0606030504020204" pitchFamily="34" charset="0"/>
                <a:ea typeface="Open Sans" panose="020B0606030504020204" pitchFamily="34" charset="0"/>
                <a:cs typeface="Open Sans" panose="020B0606030504020204" pitchFamily="34" charset="0"/>
              </a:rPr>
              <a:t>PoW</a:t>
            </a:r>
            <a:r>
              <a:rPr lang="en-US" sz="1300" dirty="0">
                <a:latin typeface="Open Sans" panose="020B0606030504020204" pitchFamily="34" charset="0"/>
                <a:ea typeface="Open Sans" panose="020B0606030504020204" pitchFamily="34" charset="0"/>
                <a:cs typeface="Open Sans" panose="020B0606030504020204" pitchFamily="34" charset="0"/>
              </a:rPr>
              <a:t>) that requires a Bitcoin miner (i.e. validator) to prove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that he invested a lot of work by solving a cryptographic puzzle which consumes a lot of computing power an consequently energy.</a:t>
            </a:r>
          </a:p>
          <a:p>
            <a:pPr marL="0" indent="0" algn="ctr">
              <a:buNone/>
            </a:pPr>
            <a:endParaRPr lang="en-US" sz="1300" b="1"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3EAF4E98-1763-4E2D-85B9-6DAD0155035C}"/>
              </a:ext>
            </a:extLst>
          </p:cNvPr>
          <p:cNvSpPr txBox="1"/>
          <p:nvPr/>
        </p:nvSpPr>
        <p:spPr>
          <a:xfrm>
            <a:off x="1885800"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network security</a:t>
            </a:r>
          </a:p>
        </p:txBody>
      </p:sp>
      <p:sp>
        <p:nvSpPr>
          <p:cNvPr id="16" name="Textfeld 15">
            <a:extLst>
              <a:ext uri="{FF2B5EF4-FFF2-40B4-BE49-F238E27FC236}">
                <a16:creationId xmlns:a16="http://schemas.microsoft.com/office/drawing/2014/main" id="{C69E7953-6923-42FA-ACCB-35BA37707100}"/>
              </a:ext>
            </a:extLst>
          </p:cNvPr>
          <p:cNvSpPr txBox="1"/>
          <p:nvPr/>
        </p:nvSpPr>
        <p:spPr>
          <a:xfrm>
            <a:off x="4580506"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vs.</a:t>
            </a:r>
            <a:endPar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0627B76F-9C7A-4FBD-8A0E-62A703F2425F}"/>
              </a:ext>
            </a:extLst>
          </p:cNvPr>
          <p:cNvSpPr txBox="1"/>
          <p:nvPr/>
        </p:nvSpPr>
        <p:spPr>
          <a:xfrm>
            <a:off x="7275212"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energy consumption</a:t>
            </a:r>
          </a:p>
        </p:txBody>
      </p:sp>
      <p:sp>
        <p:nvSpPr>
          <p:cNvPr id="20" name="Gleichschenkliges Dreieck 19">
            <a:extLst>
              <a:ext uri="{FF2B5EF4-FFF2-40B4-BE49-F238E27FC236}">
                <a16:creationId xmlns:a16="http://schemas.microsoft.com/office/drawing/2014/main" id="{170B3410-54EC-40E7-845A-844D24018A98}"/>
              </a:ext>
            </a:extLst>
          </p:cNvPr>
          <p:cNvSpPr/>
          <p:nvPr/>
        </p:nvSpPr>
        <p:spPr bwMode="gray">
          <a:xfrm flipV="1">
            <a:off x="2829720" y="206198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DC4B787-2443-4566-9558-BB1A813E48E7}"/>
              </a:ext>
            </a:extLst>
          </p:cNvPr>
          <p:cNvSpPr/>
          <p:nvPr/>
        </p:nvSpPr>
        <p:spPr bwMode="gray">
          <a:xfrm>
            <a:off x="858084"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”Bitcoin mining is needed to prevent 51%-attacks“</a:t>
            </a:r>
          </a:p>
        </p:txBody>
      </p:sp>
      <p:sp>
        <p:nvSpPr>
          <p:cNvPr id="22" name="Gleichschenkliges Dreieck 21">
            <a:extLst>
              <a:ext uri="{FF2B5EF4-FFF2-40B4-BE49-F238E27FC236}">
                <a16:creationId xmlns:a16="http://schemas.microsoft.com/office/drawing/2014/main" id="{53F460D1-D81E-41B7-AA5A-B00071E4BE82}"/>
              </a:ext>
            </a:extLst>
          </p:cNvPr>
          <p:cNvSpPr/>
          <p:nvPr/>
        </p:nvSpPr>
        <p:spPr bwMode="gray">
          <a:xfrm flipV="1">
            <a:off x="8565357" y="206198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F9F5E531-AFD4-458B-8A7E-7B80B5DA4454}"/>
              </a:ext>
            </a:extLst>
          </p:cNvPr>
          <p:cNvSpPr/>
          <p:nvPr/>
        </p:nvSpPr>
        <p:spPr bwMode="gray">
          <a:xfrm>
            <a:off x="6593721"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“Bitcoin mining consumes more energy than Switzerland“</a:t>
            </a:r>
          </a:p>
        </p:txBody>
      </p:sp>
      <p:sp>
        <p:nvSpPr>
          <p:cNvPr id="28" name="Freeform 82">
            <a:extLst>
              <a:ext uri="{FF2B5EF4-FFF2-40B4-BE49-F238E27FC236}">
                <a16:creationId xmlns:a16="http://schemas.microsoft.com/office/drawing/2014/main" id="{3E96C8D9-D3D3-4238-942A-F5ED983F3011}"/>
              </a:ext>
            </a:extLst>
          </p:cNvPr>
          <p:cNvSpPr>
            <a:spLocks noEditPoints="1"/>
          </p:cNvSpPr>
          <p:nvPr/>
        </p:nvSpPr>
        <p:spPr bwMode="auto">
          <a:xfrm>
            <a:off x="5894237" y="2316372"/>
            <a:ext cx="518971" cy="878556"/>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9" name="Gleichschenkliges Dreieck 28">
            <a:extLst>
              <a:ext uri="{FF2B5EF4-FFF2-40B4-BE49-F238E27FC236}">
                <a16:creationId xmlns:a16="http://schemas.microsoft.com/office/drawing/2014/main" id="{5EDD6F2F-2F15-438D-B514-4CF8562C2779}"/>
              </a:ext>
            </a:extLst>
          </p:cNvPr>
          <p:cNvSpPr/>
          <p:nvPr/>
        </p:nvSpPr>
        <p:spPr bwMode="gray">
          <a:xfrm flipV="1">
            <a:off x="5696519" y="4211573"/>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Gleichschenkliges Dreieck 29">
            <a:extLst>
              <a:ext uri="{FF2B5EF4-FFF2-40B4-BE49-F238E27FC236}">
                <a16:creationId xmlns:a16="http://schemas.microsoft.com/office/drawing/2014/main" id="{C5D0CA0E-CB01-44A3-AE38-3EA3EA359769}"/>
              </a:ext>
            </a:extLst>
          </p:cNvPr>
          <p:cNvSpPr/>
          <p:nvPr/>
        </p:nvSpPr>
        <p:spPr bwMode="gray">
          <a:xfrm flipV="1">
            <a:off x="5696519" y="5396092"/>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30">
            <a:extLst>
              <a:ext uri="{FF2B5EF4-FFF2-40B4-BE49-F238E27FC236}">
                <a16:creationId xmlns:a16="http://schemas.microsoft.com/office/drawing/2014/main" id="{2EE7B369-D0C0-4E34-8C0B-78653FF9B42E}"/>
              </a:ext>
            </a:extLst>
          </p:cNvPr>
          <p:cNvSpPr/>
          <p:nvPr/>
        </p:nvSpPr>
        <p:spPr bwMode="gray">
          <a:xfrm>
            <a:off x="359999" y="5748232"/>
            <a:ext cx="11470051" cy="750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solves this dilemma with a different kind of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Sybil control mechanism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called</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Liquid Proof-of-Stake</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Like in </a:t>
            </a:r>
            <a:r>
              <a:rPr lang="en-US" sz="1300" dirty="0"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PoW</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Bakers (i.e. validators) are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extrinsically incentivized </a:t>
            </a:r>
            <a:r>
              <a:rPr lang="en-US" sz="13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through rewards but energy consumption is avoided by a security deposit, that can be slashed.    </a:t>
            </a:r>
          </a:p>
        </p:txBody>
      </p:sp>
      <p:sp>
        <p:nvSpPr>
          <p:cNvPr id="19" name="Freeform 6">
            <a:extLst>
              <a:ext uri="{FF2B5EF4-FFF2-40B4-BE49-F238E27FC236}">
                <a16:creationId xmlns:a16="http://schemas.microsoft.com/office/drawing/2014/main" id="{C89E59C9-962E-42F8-BEBF-C5BD728285B8}"/>
              </a:ext>
            </a:extLst>
          </p:cNvPr>
          <p:cNvSpPr>
            <a:spLocks noEditPoints="1"/>
          </p:cNvSpPr>
          <p:nvPr/>
        </p:nvSpPr>
        <p:spPr bwMode="auto">
          <a:xfrm>
            <a:off x="1276350" y="1270001"/>
            <a:ext cx="606425" cy="703263"/>
          </a:xfrm>
          <a:custGeom>
            <a:avLst/>
            <a:gdLst>
              <a:gd name="T0" fmla="*/ 1546 w 1588"/>
              <a:gd name="T1" fmla="*/ 301 h 1844"/>
              <a:gd name="T2" fmla="*/ 1360 w 1588"/>
              <a:gd name="T3" fmla="*/ 272 h 1844"/>
              <a:gd name="T4" fmla="*/ 830 w 1588"/>
              <a:gd name="T5" fmla="*/ 43 h 1844"/>
              <a:gd name="T6" fmla="*/ 744 w 1588"/>
              <a:gd name="T7" fmla="*/ 43 h 1844"/>
              <a:gd name="T8" fmla="*/ 43 w 1588"/>
              <a:gd name="T9" fmla="*/ 301 h 1844"/>
              <a:gd name="T10" fmla="*/ 0 w 1588"/>
              <a:gd name="T11" fmla="*/ 358 h 1844"/>
              <a:gd name="T12" fmla="*/ 0 w 1588"/>
              <a:gd name="T13" fmla="*/ 987 h 1844"/>
              <a:gd name="T14" fmla="*/ 15 w 1588"/>
              <a:gd name="T15" fmla="*/ 1158 h 1844"/>
              <a:gd name="T16" fmla="*/ 229 w 1588"/>
              <a:gd name="T17" fmla="*/ 1501 h 1844"/>
              <a:gd name="T18" fmla="*/ 773 w 1588"/>
              <a:gd name="T19" fmla="*/ 1844 h 1844"/>
              <a:gd name="T20" fmla="*/ 816 w 1588"/>
              <a:gd name="T21" fmla="*/ 1844 h 1844"/>
              <a:gd name="T22" fmla="*/ 1031 w 1588"/>
              <a:gd name="T23" fmla="*/ 1744 h 1844"/>
              <a:gd name="T24" fmla="*/ 1445 w 1588"/>
              <a:gd name="T25" fmla="*/ 1401 h 1844"/>
              <a:gd name="T26" fmla="*/ 1588 w 1588"/>
              <a:gd name="T27" fmla="*/ 1058 h 1844"/>
              <a:gd name="T28" fmla="*/ 1588 w 1588"/>
              <a:gd name="T29" fmla="*/ 701 h 1844"/>
              <a:gd name="T30" fmla="*/ 1588 w 1588"/>
              <a:gd name="T31" fmla="*/ 344 h 1844"/>
              <a:gd name="T32" fmla="*/ 1546 w 1588"/>
              <a:gd name="T33" fmla="*/ 301 h 1844"/>
              <a:gd name="T34" fmla="*/ 802 w 1588"/>
              <a:gd name="T35" fmla="*/ 1087 h 1844"/>
              <a:gd name="T36" fmla="*/ 687 w 1588"/>
              <a:gd name="T37" fmla="*/ 1201 h 1844"/>
              <a:gd name="T38" fmla="*/ 558 w 1588"/>
              <a:gd name="T39" fmla="*/ 1087 h 1844"/>
              <a:gd name="T40" fmla="*/ 415 w 1588"/>
              <a:gd name="T41" fmla="*/ 944 h 1844"/>
              <a:gd name="T42" fmla="*/ 544 w 1588"/>
              <a:gd name="T43" fmla="*/ 815 h 1844"/>
              <a:gd name="T44" fmla="*/ 687 w 1588"/>
              <a:gd name="T45" fmla="*/ 958 h 1844"/>
              <a:gd name="T46" fmla="*/ 1045 w 1588"/>
              <a:gd name="T47" fmla="*/ 601 h 1844"/>
              <a:gd name="T48" fmla="*/ 1159 w 1588"/>
              <a:gd name="T49" fmla="*/ 729 h 1844"/>
              <a:gd name="T50" fmla="*/ 802 w 1588"/>
              <a:gd name="T51" fmla="*/ 1087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8" h="1844">
                <a:moveTo>
                  <a:pt x="1546" y="301"/>
                </a:moveTo>
                <a:cubicBezTo>
                  <a:pt x="1488" y="301"/>
                  <a:pt x="1417" y="286"/>
                  <a:pt x="1360" y="272"/>
                </a:cubicBezTo>
                <a:cubicBezTo>
                  <a:pt x="1174" y="229"/>
                  <a:pt x="988" y="143"/>
                  <a:pt x="830" y="43"/>
                </a:cubicBezTo>
                <a:cubicBezTo>
                  <a:pt x="802" y="15"/>
                  <a:pt x="802" y="0"/>
                  <a:pt x="744" y="43"/>
                </a:cubicBezTo>
                <a:cubicBezTo>
                  <a:pt x="544" y="186"/>
                  <a:pt x="315" y="286"/>
                  <a:pt x="43" y="301"/>
                </a:cubicBezTo>
                <a:cubicBezTo>
                  <a:pt x="0" y="301"/>
                  <a:pt x="0" y="315"/>
                  <a:pt x="0" y="358"/>
                </a:cubicBezTo>
                <a:cubicBezTo>
                  <a:pt x="0" y="572"/>
                  <a:pt x="0" y="787"/>
                  <a:pt x="0" y="987"/>
                </a:cubicBezTo>
                <a:cubicBezTo>
                  <a:pt x="0" y="1044"/>
                  <a:pt x="0" y="1101"/>
                  <a:pt x="15" y="1158"/>
                </a:cubicBezTo>
                <a:cubicBezTo>
                  <a:pt x="43" y="1287"/>
                  <a:pt x="129" y="1401"/>
                  <a:pt x="229" y="1501"/>
                </a:cubicBezTo>
                <a:cubicBezTo>
                  <a:pt x="372" y="1659"/>
                  <a:pt x="573" y="1759"/>
                  <a:pt x="773" y="1844"/>
                </a:cubicBezTo>
                <a:cubicBezTo>
                  <a:pt x="787" y="1844"/>
                  <a:pt x="802" y="1844"/>
                  <a:pt x="816" y="1844"/>
                </a:cubicBezTo>
                <a:cubicBezTo>
                  <a:pt x="887" y="1802"/>
                  <a:pt x="959" y="1787"/>
                  <a:pt x="1031" y="1744"/>
                </a:cubicBezTo>
                <a:cubicBezTo>
                  <a:pt x="1188" y="1659"/>
                  <a:pt x="1331" y="1559"/>
                  <a:pt x="1445" y="1401"/>
                </a:cubicBezTo>
                <a:cubicBezTo>
                  <a:pt x="1517" y="1301"/>
                  <a:pt x="1574" y="1187"/>
                  <a:pt x="1588" y="1058"/>
                </a:cubicBezTo>
                <a:cubicBezTo>
                  <a:pt x="1588" y="944"/>
                  <a:pt x="1588" y="815"/>
                  <a:pt x="1588" y="701"/>
                </a:cubicBezTo>
                <a:cubicBezTo>
                  <a:pt x="1588" y="587"/>
                  <a:pt x="1588" y="472"/>
                  <a:pt x="1588" y="344"/>
                </a:cubicBezTo>
                <a:cubicBezTo>
                  <a:pt x="1588" y="315"/>
                  <a:pt x="1574" y="315"/>
                  <a:pt x="1546" y="301"/>
                </a:cubicBezTo>
                <a:close/>
                <a:moveTo>
                  <a:pt x="802" y="1087"/>
                </a:moveTo>
                <a:cubicBezTo>
                  <a:pt x="687" y="1201"/>
                  <a:pt x="687" y="1201"/>
                  <a:pt x="687" y="1201"/>
                </a:cubicBezTo>
                <a:cubicBezTo>
                  <a:pt x="558" y="1087"/>
                  <a:pt x="558" y="1087"/>
                  <a:pt x="558" y="1087"/>
                </a:cubicBezTo>
                <a:cubicBezTo>
                  <a:pt x="415" y="944"/>
                  <a:pt x="415" y="944"/>
                  <a:pt x="415" y="944"/>
                </a:cubicBezTo>
                <a:cubicBezTo>
                  <a:pt x="544" y="815"/>
                  <a:pt x="544" y="815"/>
                  <a:pt x="544" y="815"/>
                </a:cubicBezTo>
                <a:cubicBezTo>
                  <a:pt x="687" y="958"/>
                  <a:pt x="687" y="958"/>
                  <a:pt x="687" y="958"/>
                </a:cubicBezTo>
                <a:cubicBezTo>
                  <a:pt x="1045" y="601"/>
                  <a:pt x="1045" y="601"/>
                  <a:pt x="1045" y="601"/>
                </a:cubicBezTo>
                <a:cubicBezTo>
                  <a:pt x="1159" y="729"/>
                  <a:pt x="1159" y="729"/>
                  <a:pt x="1159" y="729"/>
                </a:cubicBezTo>
                <a:lnTo>
                  <a:pt x="802" y="1087"/>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14">
            <a:extLst>
              <a:ext uri="{FF2B5EF4-FFF2-40B4-BE49-F238E27FC236}">
                <a16:creationId xmlns:a16="http://schemas.microsoft.com/office/drawing/2014/main" id="{235759A0-B751-486E-9F29-91220D1B10B1}"/>
              </a:ext>
            </a:extLst>
          </p:cNvPr>
          <p:cNvSpPr>
            <a:spLocks noEditPoints="1"/>
          </p:cNvSpPr>
          <p:nvPr/>
        </p:nvSpPr>
        <p:spPr bwMode="auto">
          <a:xfrm>
            <a:off x="10304162" y="1300163"/>
            <a:ext cx="641350" cy="642938"/>
          </a:xfrm>
          <a:custGeom>
            <a:avLst/>
            <a:gdLst>
              <a:gd name="T0" fmla="*/ 3272 w 3360"/>
              <a:gd name="T1" fmla="*/ 1073 h 3376"/>
              <a:gd name="T2" fmla="*/ 3293 w 3360"/>
              <a:gd name="T3" fmla="*/ 807 h 3376"/>
              <a:gd name="T4" fmla="*/ 3027 w 3360"/>
              <a:gd name="T5" fmla="*/ 827 h 3376"/>
              <a:gd name="T6" fmla="*/ 2552 w 3360"/>
              <a:gd name="T7" fmla="*/ 1300 h 3376"/>
              <a:gd name="T8" fmla="*/ 2507 w 3360"/>
              <a:gd name="T9" fmla="*/ 1367 h 3376"/>
              <a:gd name="T10" fmla="*/ 1992 w 3360"/>
              <a:gd name="T11" fmla="*/ 854 h 3376"/>
              <a:gd name="T12" fmla="*/ 2059 w 3360"/>
              <a:gd name="T13" fmla="*/ 807 h 3376"/>
              <a:gd name="T14" fmla="*/ 2532 w 3360"/>
              <a:gd name="T15" fmla="*/ 334 h 3376"/>
              <a:gd name="T16" fmla="*/ 2552 w 3360"/>
              <a:gd name="T17" fmla="*/ 68 h 3376"/>
              <a:gd name="T18" fmla="*/ 2286 w 3360"/>
              <a:gd name="T19" fmla="*/ 86 h 3376"/>
              <a:gd name="T20" fmla="*/ 1813 w 3360"/>
              <a:gd name="T21" fmla="*/ 561 h 3376"/>
              <a:gd name="T22" fmla="*/ 1766 w 3360"/>
              <a:gd name="T23" fmla="*/ 629 h 3376"/>
              <a:gd name="T24" fmla="*/ 1521 w 3360"/>
              <a:gd name="T25" fmla="*/ 383 h 3376"/>
              <a:gd name="T26" fmla="*/ 1234 w 3360"/>
              <a:gd name="T27" fmla="*/ 383 h 3376"/>
              <a:gd name="T28" fmla="*/ 1052 w 3360"/>
              <a:gd name="T29" fmla="*/ 565 h 3376"/>
              <a:gd name="T30" fmla="*/ 1052 w 3360"/>
              <a:gd name="T31" fmla="*/ 852 h 3376"/>
              <a:gd name="T32" fmla="*/ 1089 w 3360"/>
              <a:gd name="T33" fmla="*/ 886 h 3376"/>
              <a:gd name="T34" fmla="*/ 739 w 3360"/>
              <a:gd name="T35" fmla="*/ 1238 h 3376"/>
              <a:gd name="T36" fmla="*/ 604 w 3360"/>
              <a:gd name="T37" fmla="*/ 2462 h 3376"/>
              <a:gd name="T38" fmla="*/ 0 w 3360"/>
              <a:gd name="T39" fmla="*/ 3065 h 3376"/>
              <a:gd name="T40" fmla="*/ 312 w 3360"/>
              <a:gd name="T41" fmla="*/ 3376 h 3376"/>
              <a:gd name="T42" fmla="*/ 917 w 3360"/>
              <a:gd name="T43" fmla="*/ 2771 h 3376"/>
              <a:gd name="T44" fmla="*/ 2131 w 3360"/>
              <a:gd name="T45" fmla="*/ 2630 h 3376"/>
              <a:gd name="T46" fmla="*/ 2481 w 3360"/>
              <a:gd name="T47" fmla="*/ 2280 h 3376"/>
              <a:gd name="T48" fmla="*/ 2548 w 3360"/>
              <a:gd name="T49" fmla="*/ 2345 h 3376"/>
              <a:gd name="T50" fmla="*/ 2835 w 3360"/>
              <a:gd name="T51" fmla="*/ 2345 h 3376"/>
              <a:gd name="T52" fmla="*/ 3017 w 3360"/>
              <a:gd name="T53" fmla="*/ 2163 h 3376"/>
              <a:gd name="T54" fmla="*/ 3017 w 3360"/>
              <a:gd name="T55" fmla="*/ 1879 h 3376"/>
              <a:gd name="T56" fmla="*/ 2730 w 3360"/>
              <a:gd name="T57" fmla="*/ 1592 h 3376"/>
              <a:gd name="T58" fmla="*/ 2800 w 3360"/>
              <a:gd name="T59" fmla="*/ 1545 h 3376"/>
              <a:gd name="T60" fmla="*/ 3272 w 3360"/>
              <a:gd name="T61" fmla="*/ 1073 h 3376"/>
              <a:gd name="T62" fmla="*/ 1854 w 3360"/>
              <a:gd name="T63" fmla="*/ 1971 h 3376"/>
              <a:gd name="T64" fmla="*/ 1320 w 3360"/>
              <a:gd name="T65" fmla="*/ 2288 h 3376"/>
              <a:gd name="T66" fmla="*/ 1470 w 3360"/>
              <a:gd name="T67" fmla="*/ 2437 h 3376"/>
              <a:gd name="T68" fmla="*/ 921 w 3360"/>
              <a:gd name="T69" fmla="*/ 2382 h 3376"/>
              <a:gd name="T70" fmla="*/ 1013 w 3360"/>
              <a:gd name="T71" fmla="*/ 1981 h 3376"/>
              <a:gd name="T72" fmla="*/ 1138 w 3360"/>
              <a:gd name="T73" fmla="*/ 2106 h 3376"/>
              <a:gd name="T74" fmla="*/ 1466 w 3360"/>
              <a:gd name="T75" fmla="*/ 1911 h 3376"/>
              <a:gd name="T76" fmla="*/ 1222 w 3360"/>
              <a:gd name="T77" fmla="*/ 1666 h 3376"/>
              <a:gd name="T78" fmla="*/ 1875 w 3360"/>
              <a:gd name="T79" fmla="*/ 1304 h 3376"/>
              <a:gd name="T80" fmla="*/ 2084 w 3360"/>
              <a:gd name="T81" fmla="*/ 1513 h 3376"/>
              <a:gd name="T82" fmla="*/ 1640 w 3360"/>
              <a:gd name="T83" fmla="*/ 1756 h 3376"/>
              <a:gd name="T84" fmla="*/ 1854 w 3360"/>
              <a:gd name="T85" fmla="*/ 1971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0" h="3376">
                <a:moveTo>
                  <a:pt x="3272" y="1073"/>
                </a:moveTo>
                <a:cubicBezTo>
                  <a:pt x="3350" y="995"/>
                  <a:pt x="3360" y="874"/>
                  <a:pt x="3293" y="807"/>
                </a:cubicBezTo>
                <a:cubicBezTo>
                  <a:pt x="3225" y="739"/>
                  <a:pt x="3105" y="747"/>
                  <a:pt x="3027" y="827"/>
                </a:cubicBezTo>
                <a:cubicBezTo>
                  <a:pt x="2552" y="1300"/>
                  <a:pt x="2552" y="1300"/>
                  <a:pt x="2552" y="1300"/>
                </a:cubicBezTo>
                <a:cubicBezTo>
                  <a:pt x="2532" y="1320"/>
                  <a:pt x="2517" y="1345"/>
                  <a:pt x="2507" y="1367"/>
                </a:cubicBezTo>
                <a:cubicBezTo>
                  <a:pt x="1992" y="854"/>
                  <a:pt x="1992" y="854"/>
                  <a:pt x="1992" y="854"/>
                </a:cubicBezTo>
                <a:cubicBezTo>
                  <a:pt x="2016" y="841"/>
                  <a:pt x="2039" y="827"/>
                  <a:pt x="2059" y="807"/>
                </a:cubicBezTo>
                <a:cubicBezTo>
                  <a:pt x="2532" y="334"/>
                  <a:pt x="2532" y="334"/>
                  <a:pt x="2532" y="334"/>
                </a:cubicBezTo>
                <a:cubicBezTo>
                  <a:pt x="2612" y="254"/>
                  <a:pt x="2620" y="136"/>
                  <a:pt x="2552" y="68"/>
                </a:cubicBezTo>
                <a:cubicBezTo>
                  <a:pt x="2485" y="0"/>
                  <a:pt x="2366" y="9"/>
                  <a:pt x="2286" y="86"/>
                </a:cubicBezTo>
                <a:cubicBezTo>
                  <a:pt x="1813" y="561"/>
                  <a:pt x="1813" y="561"/>
                  <a:pt x="1813" y="561"/>
                </a:cubicBezTo>
                <a:cubicBezTo>
                  <a:pt x="1793" y="582"/>
                  <a:pt x="1779" y="604"/>
                  <a:pt x="1766" y="629"/>
                </a:cubicBezTo>
                <a:cubicBezTo>
                  <a:pt x="1521" y="383"/>
                  <a:pt x="1521" y="383"/>
                  <a:pt x="1521" y="383"/>
                </a:cubicBezTo>
                <a:cubicBezTo>
                  <a:pt x="1443" y="303"/>
                  <a:pt x="1314" y="303"/>
                  <a:pt x="1234" y="383"/>
                </a:cubicBezTo>
                <a:cubicBezTo>
                  <a:pt x="1052" y="565"/>
                  <a:pt x="1052" y="565"/>
                  <a:pt x="1052" y="565"/>
                </a:cubicBezTo>
                <a:cubicBezTo>
                  <a:pt x="975" y="643"/>
                  <a:pt x="975" y="772"/>
                  <a:pt x="1052" y="852"/>
                </a:cubicBezTo>
                <a:cubicBezTo>
                  <a:pt x="1089" y="886"/>
                  <a:pt x="1089" y="886"/>
                  <a:pt x="1089" y="886"/>
                </a:cubicBezTo>
                <a:cubicBezTo>
                  <a:pt x="739" y="1238"/>
                  <a:pt x="739" y="1238"/>
                  <a:pt x="739" y="1238"/>
                </a:cubicBezTo>
                <a:cubicBezTo>
                  <a:pt x="406" y="1570"/>
                  <a:pt x="361" y="2081"/>
                  <a:pt x="604" y="2462"/>
                </a:cubicBezTo>
                <a:cubicBezTo>
                  <a:pt x="0" y="3065"/>
                  <a:pt x="0" y="3065"/>
                  <a:pt x="0" y="3065"/>
                </a:cubicBezTo>
                <a:cubicBezTo>
                  <a:pt x="312" y="3376"/>
                  <a:pt x="312" y="3376"/>
                  <a:pt x="312" y="3376"/>
                </a:cubicBezTo>
                <a:cubicBezTo>
                  <a:pt x="917" y="2771"/>
                  <a:pt x="917" y="2771"/>
                  <a:pt x="917" y="2771"/>
                </a:cubicBezTo>
                <a:cubicBezTo>
                  <a:pt x="1298" y="3006"/>
                  <a:pt x="1801" y="2959"/>
                  <a:pt x="2131" y="2630"/>
                </a:cubicBezTo>
                <a:cubicBezTo>
                  <a:pt x="2481" y="2280"/>
                  <a:pt x="2481" y="2280"/>
                  <a:pt x="2481" y="2280"/>
                </a:cubicBezTo>
                <a:cubicBezTo>
                  <a:pt x="2548" y="2345"/>
                  <a:pt x="2548" y="2345"/>
                  <a:pt x="2548" y="2345"/>
                </a:cubicBezTo>
                <a:cubicBezTo>
                  <a:pt x="2628" y="2425"/>
                  <a:pt x="2757" y="2425"/>
                  <a:pt x="2835" y="2345"/>
                </a:cubicBezTo>
                <a:cubicBezTo>
                  <a:pt x="3017" y="2163"/>
                  <a:pt x="3017" y="2163"/>
                  <a:pt x="3017" y="2163"/>
                </a:cubicBezTo>
                <a:cubicBezTo>
                  <a:pt x="3094" y="2085"/>
                  <a:pt x="3094" y="1957"/>
                  <a:pt x="3017" y="1879"/>
                </a:cubicBezTo>
                <a:cubicBezTo>
                  <a:pt x="2730" y="1592"/>
                  <a:pt x="2730" y="1592"/>
                  <a:pt x="2730" y="1592"/>
                </a:cubicBezTo>
                <a:cubicBezTo>
                  <a:pt x="2755" y="1582"/>
                  <a:pt x="2779" y="1566"/>
                  <a:pt x="2800" y="1545"/>
                </a:cubicBezTo>
                <a:lnTo>
                  <a:pt x="3272" y="1073"/>
                </a:lnTo>
                <a:close/>
                <a:moveTo>
                  <a:pt x="1854" y="1971"/>
                </a:moveTo>
                <a:cubicBezTo>
                  <a:pt x="1320" y="2288"/>
                  <a:pt x="1320" y="2288"/>
                  <a:pt x="1320" y="2288"/>
                </a:cubicBezTo>
                <a:cubicBezTo>
                  <a:pt x="1470" y="2437"/>
                  <a:pt x="1470" y="2437"/>
                  <a:pt x="1470" y="2437"/>
                </a:cubicBezTo>
                <a:cubicBezTo>
                  <a:pt x="921" y="2382"/>
                  <a:pt x="921" y="2382"/>
                  <a:pt x="921" y="2382"/>
                </a:cubicBezTo>
                <a:cubicBezTo>
                  <a:pt x="1013" y="1981"/>
                  <a:pt x="1013" y="1981"/>
                  <a:pt x="1013" y="1981"/>
                </a:cubicBezTo>
                <a:cubicBezTo>
                  <a:pt x="1138" y="2106"/>
                  <a:pt x="1138" y="2106"/>
                  <a:pt x="1138" y="2106"/>
                </a:cubicBezTo>
                <a:cubicBezTo>
                  <a:pt x="1466" y="1911"/>
                  <a:pt x="1466" y="1911"/>
                  <a:pt x="1466" y="1911"/>
                </a:cubicBezTo>
                <a:cubicBezTo>
                  <a:pt x="1222" y="1666"/>
                  <a:pt x="1222" y="1666"/>
                  <a:pt x="1222" y="1666"/>
                </a:cubicBezTo>
                <a:cubicBezTo>
                  <a:pt x="1875" y="1304"/>
                  <a:pt x="1875" y="1304"/>
                  <a:pt x="1875" y="1304"/>
                </a:cubicBezTo>
                <a:cubicBezTo>
                  <a:pt x="2084" y="1513"/>
                  <a:pt x="2084" y="1513"/>
                  <a:pt x="2084" y="1513"/>
                </a:cubicBezTo>
                <a:cubicBezTo>
                  <a:pt x="1640" y="1756"/>
                  <a:pt x="1640" y="1756"/>
                  <a:pt x="1640" y="1756"/>
                </a:cubicBezTo>
                <a:lnTo>
                  <a:pt x="1854" y="1971"/>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8" name="Textfeld 37">
            <a:extLst>
              <a:ext uri="{FF2B5EF4-FFF2-40B4-BE49-F238E27FC236}">
                <a16:creationId xmlns:a16="http://schemas.microsoft.com/office/drawing/2014/main" id="{2D9EA28F-F87A-4DA3-AC63-D165554A3D8E}"/>
              </a:ext>
            </a:extLst>
          </p:cNvPr>
          <p:cNvSpPr txBox="1"/>
          <p:nvPr/>
        </p:nvSpPr>
        <p:spPr>
          <a:xfrm>
            <a:off x="3701064" y="6583727"/>
            <a:ext cx="5123582" cy="2159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 Named after Sybil Dorsett who suffered from dissociative personality disorder</a:t>
            </a:r>
          </a:p>
        </p:txBody>
      </p:sp>
      <p:sp>
        <p:nvSpPr>
          <p:cNvPr id="24" name="Fußzeilenplatzhalter 2">
            <a:extLst>
              <a:ext uri="{FF2B5EF4-FFF2-40B4-BE49-F238E27FC236}">
                <a16:creationId xmlns:a16="http://schemas.microsoft.com/office/drawing/2014/main" id="{481E4245-F9A3-4B10-914B-8BDC839D7A4A}"/>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407097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E393B7B-CE5E-4695-B21A-ED795C26BB7D}"/>
              </a:ext>
            </a:extLst>
          </p:cNvPr>
          <p:cNvGraphicFramePr>
            <a:graphicFrameLocks noChangeAspect="1"/>
          </p:cNvGraphicFramePr>
          <p:nvPr>
            <p:custDataLst>
              <p:tags r:id="rId2"/>
            </p:custDataLst>
            <p:extLst>
              <p:ext uri="{D42A27DB-BD31-4B8C-83A1-F6EECF244321}">
                <p14:modId xmlns:p14="http://schemas.microsoft.com/office/powerpoint/2010/main" val="14478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212" name="think-cell Folie" r:id="rId6" imgW="473" imgH="476" progId="TCLayout.ActiveDocument.1">
                  <p:embed/>
                </p:oleObj>
              </mc:Choice>
              <mc:Fallback>
                <p:oleObj name="think-cell Folie" r:id="rId6" imgW="473" imgH="476" progId="TCLayout.ActiveDocument.1">
                  <p:embed/>
                  <p:pic>
                    <p:nvPicPr>
                      <p:cNvPr id="9" name="Objekt 8" hidden="1">
                        <a:extLst>
                          <a:ext uri="{FF2B5EF4-FFF2-40B4-BE49-F238E27FC236}">
                            <a16:creationId xmlns:a16="http://schemas.microsoft.com/office/drawing/2014/main" id="{0E393B7B-CE5E-4695-B21A-ED795C26BB7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794795D-C9AD-4F6D-90AE-0B2FBFCE46DD}"/>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cxnSp>
        <p:nvCxnSpPr>
          <p:cNvPr id="399" name="Gerader Verbinder 398">
            <a:extLst>
              <a:ext uri="{FF2B5EF4-FFF2-40B4-BE49-F238E27FC236}">
                <a16:creationId xmlns:a16="http://schemas.microsoft.com/office/drawing/2014/main" id="{976E1006-BCCE-4F1D-99E1-8563B383252B}"/>
              </a:ext>
            </a:extLst>
          </p:cNvPr>
          <p:cNvCxnSpPr/>
          <p:nvPr/>
        </p:nvCxnSpPr>
        <p:spPr>
          <a:xfrm>
            <a:off x="6170154" y="5531302"/>
            <a:ext cx="565989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7" name="Rechteck 396">
            <a:extLst>
              <a:ext uri="{FF2B5EF4-FFF2-40B4-BE49-F238E27FC236}">
                <a16:creationId xmlns:a16="http://schemas.microsoft.com/office/drawing/2014/main" id="{E200CE80-79E5-43E9-8830-D8DA3802A05F}"/>
              </a:ext>
            </a:extLst>
          </p:cNvPr>
          <p:cNvSpPr/>
          <p:nvPr/>
        </p:nvSpPr>
        <p:spPr bwMode="gray">
          <a:xfrm>
            <a:off x="11544592" y="5433103"/>
            <a:ext cx="119327"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09" name="Gerader Verbinder 308">
            <a:extLst>
              <a:ext uri="{FF2B5EF4-FFF2-40B4-BE49-F238E27FC236}">
                <a16:creationId xmlns:a16="http://schemas.microsoft.com/office/drawing/2014/main" id="{E3BA7F76-492E-419D-871B-EFF60FC65038}"/>
              </a:ext>
            </a:extLst>
          </p:cNvPr>
          <p:cNvCxnSpPr/>
          <p:nvPr/>
        </p:nvCxnSpPr>
        <p:spPr>
          <a:xfrm>
            <a:off x="6170154" y="4692119"/>
            <a:ext cx="565989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5" name="Rechteck 394">
            <a:extLst>
              <a:ext uri="{FF2B5EF4-FFF2-40B4-BE49-F238E27FC236}">
                <a16:creationId xmlns:a16="http://schemas.microsoft.com/office/drawing/2014/main" id="{3752DFD8-D353-47E3-8DD8-0046DB76B3F9}"/>
              </a:ext>
            </a:extLst>
          </p:cNvPr>
          <p:cNvSpPr/>
          <p:nvPr/>
        </p:nvSpPr>
        <p:spPr bwMode="gray">
          <a:xfrm>
            <a:off x="11544592" y="4595011"/>
            <a:ext cx="119327"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6054" name="Gerader Verbinder 86053">
            <a:extLst>
              <a:ext uri="{FF2B5EF4-FFF2-40B4-BE49-F238E27FC236}">
                <a16:creationId xmlns:a16="http://schemas.microsoft.com/office/drawing/2014/main" id="{43FB8957-EA40-487A-8B2C-BDBC3726F728}"/>
              </a:ext>
            </a:extLst>
          </p:cNvPr>
          <p:cNvCxnSpPr/>
          <p:nvPr/>
        </p:nvCxnSpPr>
        <p:spPr>
          <a:xfrm>
            <a:off x="6170154" y="3561578"/>
            <a:ext cx="565989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0" name="Rechteck 389">
            <a:extLst>
              <a:ext uri="{FF2B5EF4-FFF2-40B4-BE49-F238E27FC236}">
                <a16:creationId xmlns:a16="http://schemas.microsoft.com/office/drawing/2014/main" id="{998BABE5-1CF6-489A-96CC-028804EE0B98}"/>
              </a:ext>
            </a:extLst>
          </p:cNvPr>
          <p:cNvSpPr/>
          <p:nvPr/>
        </p:nvSpPr>
        <p:spPr bwMode="gray">
          <a:xfrm>
            <a:off x="11544592" y="3458049"/>
            <a:ext cx="119327"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hteck 53">
            <a:extLst>
              <a:ext uri="{FF2B5EF4-FFF2-40B4-BE49-F238E27FC236}">
                <a16:creationId xmlns:a16="http://schemas.microsoft.com/office/drawing/2014/main" id="{C6A6D322-D6E4-4C32-A385-B2A31E3481D6}"/>
              </a:ext>
            </a:extLst>
          </p:cNvPr>
          <p:cNvSpPr/>
          <p:nvPr/>
        </p:nvSpPr>
        <p:spPr bwMode="gray">
          <a:xfrm>
            <a:off x="10571496" y="898371"/>
            <a:ext cx="277521" cy="41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Rechteck 356">
            <a:extLst>
              <a:ext uri="{FF2B5EF4-FFF2-40B4-BE49-F238E27FC236}">
                <a16:creationId xmlns:a16="http://schemas.microsoft.com/office/drawing/2014/main" id="{810377FF-F44A-40CA-8944-1472E56643F4}"/>
              </a:ext>
            </a:extLst>
          </p:cNvPr>
          <p:cNvSpPr/>
          <p:nvPr/>
        </p:nvSpPr>
        <p:spPr bwMode="gray">
          <a:xfrm>
            <a:off x="11226082" y="4978488"/>
            <a:ext cx="277521" cy="41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8" name="Rechteck 357">
            <a:extLst>
              <a:ext uri="{FF2B5EF4-FFF2-40B4-BE49-F238E27FC236}">
                <a16:creationId xmlns:a16="http://schemas.microsoft.com/office/drawing/2014/main" id="{C23523DF-5AF9-48F4-86EE-676C1D9507CF}"/>
              </a:ext>
            </a:extLst>
          </p:cNvPr>
          <p:cNvSpPr/>
          <p:nvPr/>
        </p:nvSpPr>
        <p:spPr bwMode="gray">
          <a:xfrm>
            <a:off x="11226082" y="5771419"/>
            <a:ext cx="277521" cy="41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4" name="Textfeld 403">
            <a:extLst>
              <a:ext uri="{FF2B5EF4-FFF2-40B4-BE49-F238E27FC236}">
                <a16:creationId xmlns:a16="http://schemas.microsoft.com/office/drawing/2014/main" id="{3395D8B7-53F5-4AA6-BE25-4758F355ABF5}"/>
              </a:ext>
            </a:extLst>
          </p:cNvPr>
          <p:cNvSpPr txBox="1"/>
          <p:nvPr/>
        </p:nvSpPr>
        <p:spPr>
          <a:xfrm>
            <a:off x="7656347" y="5637075"/>
            <a:ext cx="2990919" cy="673326"/>
          </a:xfrm>
          <a:prstGeom prst="rect">
            <a:avLst/>
          </a:prstGeom>
          <a:solidFill>
            <a:schemeClr val="bg1"/>
          </a:solidFill>
          <a:ln w="6350">
            <a:noFill/>
          </a:ln>
        </p:spPr>
        <p:txBody>
          <a:bodyPr wrap="squar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Up to 32 bakers </a:t>
            </a:r>
            <a:r>
              <a:rPr lang="en-US" sz="1000" b="1" dirty="0">
                <a:latin typeface="Open Sans" panose="020B0606030504020204" pitchFamily="34" charset="0"/>
                <a:ea typeface="Open Sans" panose="020B0606030504020204" pitchFamily="34" charset="0"/>
                <a:cs typeface="Open Sans" panose="020B0606030504020204" pitchFamily="34" charset="0"/>
              </a:rPr>
              <a:t>sign (endorse) the block </a:t>
            </a:r>
            <a:r>
              <a:rPr lang="en-US" sz="1000" dirty="0">
                <a:latin typeface="Open Sans" panose="020B0606030504020204" pitchFamily="34" charset="0"/>
                <a:ea typeface="Open Sans" panose="020B0606030504020204" pitchFamily="34" charset="0"/>
                <a:cs typeface="Open Sans" panose="020B0606030504020204" pitchFamily="34" charset="0"/>
              </a:rPr>
              <a:t>and each earn a </a:t>
            </a:r>
            <a:r>
              <a:rPr lang="en-US" sz="1000" b="1" dirty="0">
                <a:latin typeface="Open Sans" panose="020B0606030504020204" pitchFamily="34" charset="0"/>
                <a:ea typeface="Open Sans" panose="020B0606030504020204" pitchFamily="34" charset="0"/>
                <a:cs typeface="Open Sans" panose="020B0606030504020204" pitchFamily="34" charset="0"/>
              </a:rPr>
              <a:t>reward</a:t>
            </a:r>
            <a:r>
              <a:rPr lang="en-US" sz="1000" dirty="0">
                <a:latin typeface="Open Sans" panose="020B0606030504020204" pitchFamily="34" charset="0"/>
                <a:ea typeface="Open Sans" panose="020B0606030504020204" pitchFamily="34" charset="0"/>
                <a:cs typeface="Open Sans" panose="020B0606030504020204" pitchFamily="34" charset="0"/>
              </a:rPr>
              <a:t> of </a:t>
            </a:r>
            <a:r>
              <a:rPr lang="en-US" sz="1000" b="1" dirty="0">
                <a:latin typeface="Open Sans" panose="020B0606030504020204" pitchFamily="34" charset="0"/>
                <a:ea typeface="Open Sans" panose="020B0606030504020204" pitchFamily="34" charset="0"/>
                <a:cs typeface="Open Sans" panose="020B0606030504020204" pitchFamily="34" charset="0"/>
              </a:rPr>
              <a:t>2 ꜩ</a:t>
            </a:r>
            <a:r>
              <a:rPr lang="en-US" sz="1000" dirty="0">
                <a:latin typeface="Open Sans" panose="020B0606030504020204" pitchFamily="34" charset="0"/>
                <a:ea typeface="Open Sans" panose="020B0606030504020204" pitchFamily="34" charset="0"/>
                <a:cs typeface="Open Sans" panose="020B0606030504020204" pitchFamily="34" charset="0"/>
              </a:rPr>
              <a:t> (rewards and deposits are released after approx. 5 cycles)</a:t>
            </a:r>
          </a:p>
        </p:txBody>
      </p:sp>
      <p:sp>
        <p:nvSpPr>
          <p:cNvPr id="352" name="Freihandform: Form 351">
            <a:extLst>
              <a:ext uri="{FF2B5EF4-FFF2-40B4-BE49-F238E27FC236}">
                <a16:creationId xmlns:a16="http://schemas.microsoft.com/office/drawing/2014/main" id="{BB7627B6-0710-4B4E-893A-0A6A8A41DE3B}"/>
              </a:ext>
            </a:extLst>
          </p:cNvPr>
          <p:cNvSpPr/>
          <p:nvPr/>
        </p:nvSpPr>
        <p:spPr bwMode="gray">
          <a:xfrm flipH="1">
            <a:off x="7164083" y="5745636"/>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Inhaltsplatzhalter 1">
            <a:extLst>
              <a:ext uri="{FF2B5EF4-FFF2-40B4-BE49-F238E27FC236}">
                <a16:creationId xmlns:a16="http://schemas.microsoft.com/office/drawing/2014/main" id="{E5C43861-DACD-4828-B8CA-6DACB4CB681E}"/>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The top design priority for </a:t>
            </a:r>
            <a:r>
              <a:rPr lang="en-US" sz="1300" b="1" dirty="0">
                <a:latin typeface="Open Sans" panose="020B0606030504020204" pitchFamily="34" charset="0"/>
                <a:ea typeface="Open Sans" panose="020B0606030504020204" pitchFamily="34" charset="0"/>
                <a:cs typeface="Open Sans" panose="020B0606030504020204" pitchFamily="34" charset="0"/>
              </a:rPr>
              <a:t>Liquid Proof-of-Stake (</a:t>
            </a:r>
            <a:r>
              <a:rPr lang="en-US" sz="1300" b="1" dirty="0" err="1">
                <a:latin typeface="Open Sans" panose="020B0606030504020204" pitchFamily="34" charset="0"/>
                <a:ea typeface="Open Sans" panose="020B0606030504020204" pitchFamily="34" charset="0"/>
                <a:cs typeface="Open Sans" panose="020B0606030504020204" pitchFamily="34" charset="0"/>
              </a:rPr>
              <a:t>LPoS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is security by true decentralization.</a:t>
            </a:r>
          </a:p>
          <a:p>
            <a:r>
              <a:rPr lang="en-US" sz="1300" dirty="0">
                <a:latin typeface="Open Sans" panose="020B0606030504020204" pitchFamily="34" charset="0"/>
                <a:ea typeface="Open Sans" panose="020B0606030504020204" pitchFamily="34" charset="0"/>
                <a:cs typeface="Open Sans" panose="020B0606030504020204" pitchFamily="34" charset="0"/>
              </a:rPr>
              <a:t>While a worrying degree of concentration can be observed with mining pools for Bitcoin’s </a:t>
            </a:r>
            <a:r>
              <a:rPr lang="en-US" sz="1300" b="1" dirty="0">
                <a:latin typeface="Open Sans" panose="020B0606030504020204" pitchFamily="34" charset="0"/>
                <a:ea typeface="Open Sans" panose="020B0606030504020204" pitchFamily="34" charset="0"/>
                <a:cs typeface="Open Sans" panose="020B0606030504020204" pitchFamily="34" charset="0"/>
              </a:rPr>
              <a:t>Proof-of-Work </a:t>
            </a:r>
            <a:r>
              <a:rPr lang="en-US" sz="1300" dirty="0">
                <a:latin typeface="Open Sans" panose="020B0606030504020204" pitchFamily="34" charset="0"/>
                <a:ea typeface="Open Sans" panose="020B0606030504020204" pitchFamily="34" charset="0"/>
                <a:cs typeface="Open Sans" panose="020B0606030504020204" pitchFamily="34" charset="0"/>
              </a:rPr>
              <a:t>(</a:t>
            </a:r>
            <a:r>
              <a:rPr lang="en-US" sz="1300" dirty="0" err="1">
                <a:latin typeface="Open Sans" panose="020B0606030504020204" pitchFamily="34" charset="0"/>
                <a:ea typeface="Open Sans" panose="020B0606030504020204" pitchFamily="34" charset="0"/>
                <a:cs typeface="Open Sans" panose="020B0606030504020204" pitchFamily="34" charset="0"/>
              </a:rPr>
              <a:t>PoW</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delegated Proof-of-Stake</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dPoS</a:t>
            </a:r>
            <a:r>
              <a:rPr lang="en-US" sz="1300" dirty="0">
                <a:latin typeface="Open Sans" panose="020B0606030504020204" pitchFamily="34" charset="0"/>
                <a:ea typeface="Open Sans" panose="020B0606030504020204" pitchFamily="34" charset="0"/>
                <a:cs typeface="Open Sans" panose="020B0606030504020204" pitchFamily="34" charset="0"/>
              </a:rPr>
              <a:t>) as utilized in EOS and </a:t>
            </a:r>
            <a:r>
              <a:rPr lang="en-US" sz="1300" dirty="0" err="1">
                <a:latin typeface="Open Sans" panose="020B0606030504020204" pitchFamily="34" charset="0"/>
                <a:ea typeface="Open Sans" panose="020B0606030504020204" pitchFamily="34" charset="0"/>
                <a:cs typeface="Open Sans" panose="020B0606030504020204" pitchFamily="34" charset="0"/>
              </a:rPr>
              <a:t>Lisk</a:t>
            </a:r>
            <a:r>
              <a:rPr lang="en-US" sz="1300" dirty="0">
                <a:latin typeface="Open Sans" panose="020B0606030504020204" pitchFamily="34" charset="0"/>
                <a:ea typeface="Open Sans" panose="020B0606030504020204" pitchFamily="34" charset="0"/>
                <a:cs typeface="Open Sans" panose="020B0606030504020204" pitchFamily="34" charset="0"/>
              </a:rPr>
              <a:t> operates with a fixed and limited validator set, Tezos’ </a:t>
            </a:r>
            <a:r>
              <a:rPr lang="en-US" sz="1300" dirty="0" err="1">
                <a:latin typeface="Open Sans" panose="020B0606030504020204" pitchFamily="34" charset="0"/>
                <a:ea typeface="Open Sans" panose="020B0606030504020204" pitchFamily="34" charset="0"/>
                <a:cs typeface="Open Sans" panose="020B0606030504020204" pitchFamily="34" charset="0"/>
              </a:rPr>
              <a:t>LPoS</a:t>
            </a:r>
            <a:r>
              <a:rPr lang="en-US" sz="1300" dirty="0">
                <a:latin typeface="Open Sans" panose="020B0606030504020204" pitchFamily="34" charset="0"/>
                <a:ea typeface="Open Sans" panose="020B0606030504020204" pitchFamily="34" charset="0"/>
                <a:cs typeface="Open Sans" panose="020B0606030504020204" pitchFamily="34" charset="0"/>
              </a:rPr>
              <a:t> strives for </a:t>
            </a:r>
            <a:r>
              <a:rPr lang="en-US" sz="1300" b="1" dirty="0">
                <a:latin typeface="Open Sans" panose="020B0606030504020204" pitchFamily="34" charset="0"/>
                <a:ea typeface="Open Sans" panose="020B0606030504020204" pitchFamily="34" charset="0"/>
                <a:cs typeface="Open Sans" panose="020B0606030504020204" pitchFamily="34" charset="0"/>
              </a:rPr>
              <a:t>low entry barriers for validators </a:t>
            </a:r>
            <a:r>
              <a:rPr lang="en-US" sz="1300" dirty="0">
                <a:latin typeface="Open Sans" panose="020B0606030504020204" pitchFamily="34" charset="0"/>
                <a:ea typeface="Open Sans" panose="020B0606030504020204" pitchFamily="34" charset="0"/>
                <a:cs typeface="Open Sans" panose="020B0606030504020204" pitchFamily="34" charset="0"/>
              </a:rPr>
              <a:t>(called bakers in Tezos).</a:t>
            </a:r>
          </a:p>
          <a:p>
            <a:r>
              <a:rPr lang="en-US" sz="1300" dirty="0">
                <a:latin typeface="Open Sans" panose="020B0606030504020204" pitchFamily="34" charset="0"/>
                <a:ea typeface="Open Sans" panose="020B0606030504020204" pitchFamily="34" charset="0"/>
                <a:cs typeface="Open Sans" panose="020B0606030504020204" pitchFamily="34" charset="0"/>
              </a:rPr>
              <a:t>Baking requires downloading the baking/endorsing node, holding a </a:t>
            </a:r>
            <a:r>
              <a:rPr lang="en-US" sz="1300" b="1" dirty="0">
                <a:latin typeface="Open Sans" panose="020B0606030504020204" pitchFamily="34" charset="0"/>
                <a:ea typeface="Open Sans" panose="020B0606030504020204" pitchFamily="34" charset="0"/>
                <a:cs typeface="Open Sans" panose="020B0606030504020204" pitchFamily="34" charset="0"/>
              </a:rPr>
              <a:t>roll</a:t>
            </a:r>
            <a:r>
              <a:rPr lang="en-US" sz="1300" dirty="0">
                <a:latin typeface="Open Sans" panose="020B0606030504020204" pitchFamily="34" charset="0"/>
                <a:ea typeface="Open Sans" panose="020B0606030504020204" pitchFamily="34" charset="0"/>
                <a:cs typeface="Open Sans" panose="020B0606030504020204" pitchFamily="34" charset="0"/>
              </a:rPr>
              <a:t> (8,000 ꜩ) as well as </a:t>
            </a:r>
            <a:r>
              <a:rPr lang="en-US" sz="1300" b="1" dirty="0">
                <a:latin typeface="Open Sans" panose="020B0606030504020204" pitchFamily="34" charset="0"/>
                <a:ea typeface="Open Sans" panose="020B0606030504020204" pitchFamily="34" charset="0"/>
                <a:cs typeface="Open Sans" panose="020B0606030504020204" pitchFamily="34" charset="0"/>
              </a:rPr>
              <a:t>modest computing power </a:t>
            </a:r>
            <a:r>
              <a:rPr lang="en-US" sz="1300" dirty="0">
                <a:latin typeface="Open Sans" panose="020B0606030504020204" pitchFamily="34" charset="0"/>
                <a:ea typeface="Open Sans" panose="020B0606030504020204" pitchFamily="34" charset="0"/>
                <a:cs typeface="Open Sans" panose="020B0606030504020204" pitchFamily="34" charset="0"/>
              </a:rPr>
              <a:t>and a </a:t>
            </a:r>
            <a:r>
              <a:rPr lang="en-US" sz="1300" b="1" dirty="0">
                <a:latin typeface="Open Sans" panose="020B0606030504020204" pitchFamily="34" charset="0"/>
                <a:ea typeface="Open Sans" panose="020B0606030504020204" pitchFamily="34" charset="0"/>
                <a:cs typeface="Open Sans" panose="020B0606030504020204" pitchFamily="34" charset="0"/>
              </a:rPr>
              <a:t>reliable internet connection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Delegation is </a:t>
            </a:r>
            <a:r>
              <a:rPr lang="en-US" sz="1300" b="1" dirty="0">
                <a:latin typeface="Open Sans" panose="020B0606030504020204" pitchFamily="34" charset="0"/>
                <a:ea typeface="Open Sans" panose="020B0606030504020204" pitchFamily="34" charset="0"/>
                <a:cs typeface="Open Sans" panose="020B0606030504020204" pitchFamily="34" charset="0"/>
              </a:rPr>
              <a:t>optional </a:t>
            </a:r>
            <a:r>
              <a:rPr lang="en-US" sz="1300" dirty="0">
                <a:latin typeface="Open Sans" panose="020B0606030504020204" pitchFamily="34" charset="0"/>
                <a:ea typeface="Open Sans" panose="020B0606030504020204" pitchFamily="34" charset="0"/>
                <a:cs typeface="Open Sans" panose="020B0606030504020204" pitchFamily="34" charset="0"/>
              </a:rPr>
              <a:t>for token holders and bakers </a:t>
            </a:r>
            <a:r>
              <a:rPr lang="en-US" sz="1300" b="1" dirty="0">
                <a:latin typeface="Open Sans" panose="020B0606030504020204" pitchFamily="34" charset="0"/>
                <a:ea typeface="Open Sans" panose="020B0606030504020204" pitchFamily="34" charset="0"/>
                <a:cs typeface="Open Sans" panose="020B0606030504020204" pitchFamily="34" charset="0"/>
              </a:rPr>
              <a:t>compete </a:t>
            </a:r>
            <a:r>
              <a:rPr lang="en-US" sz="1300" dirty="0">
                <a:latin typeface="Open Sans" panose="020B0606030504020204" pitchFamily="34" charset="0"/>
                <a:ea typeface="Open Sans" panose="020B0606030504020204" pitchFamily="34" charset="0"/>
                <a:cs typeface="Open Sans" panose="020B0606030504020204" pitchFamily="34" charset="0"/>
              </a:rPr>
              <a:t>for delegations with the proportion of earnings they share with their delegators, their reputation and individual terms &amp; conditions.</a:t>
            </a:r>
          </a:p>
          <a:p>
            <a:r>
              <a:rPr lang="en-US" sz="1300" dirty="0">
                <a:latin typeface="Open Sans" panose="020B0606030504020204" pitchFamily="34" charset="0"/>
                <a:ea typeface="Open Sans" panose="020B0606030504020204" pitchFamily="34" charset="0"/>
                <a:cs typeface="Open Sans" panose="020B0606030504020204" pitchFamily="34" charset="0"/>
              </a:rPr>
              <a:t>The amount of delegations a baker can accept is limited by his self-bond.</a:t>
            </a:r>
          </a:p>
          <a:p>
            <a:r>
              <a:rPr lang="en-US" sz="1300" dirty="0">
                <a:latin typeface="Open Sans" panose="020B0606030504020204" pitchFamily="34" charset="0"/>
                <a:ea typeface="Open Sans" panose="020B0606030504020204" pitchFamily="34" charset="0"/>
                <a:cs typeface="Open Sans" panose="020B0606030504020204" pitchFamily="34" charset="0"/>
              </a:rPr>
              <a:t>Bakers are </a:t>
            </a:r>
            <a:r>
              <a:rPr lang="en-US" sz="1300" b="1" dirty="0">
                <a:latin typeface="Open Sans" panose="020B0606030504020204" pitchFamily="34" charset="0"/>
                <a:ea typeface="Open Sans" panose="020B0606030504020204" pitchFamily="34" charset="0"/>
                <a:cs typeface="Open Sans" panose="020B0606030504020204" pitchFamily="34" charset="0"/>
              </a:rPr>
              <a:t>randomly selected</a:t>
            </a:r>
            <a:r>
              <a:rPr lang="en-US" sz="1300" dirty="0">
                <a:latin typeface="Open Sans" panose="020B0606030504020204" pitchFamily="34" charset="0"/>
                <a:ea typeface="Open Sans" panose="020B0606030504020204" pitchFamily="34" charset="0"/>
                <a:cs typeface="Open Sans" panose="020B0606030504020204" pitchFamily="34" charset="0"/>
              </a:rPr>
              <a:t> for block creation and endorsement, with a </a:t>
            </a:r>
            <a:r>
              <a:rPr lang="en-US" sz="1300" b="1" dirty="0">
                <a:latin typeface="Open Sans" panose="020B0606030504020204" pitchFamily="34" charset="0"/>
                <a:ea typeface="Open Sans" panose="020B0606030504020204" pitchFamily="34" charset="0"/>
                <a:cs typeface="Open Sans" panose="020B0606030504020204" pitchFamily="34" charset="0"/>
              </a:rPr>
              <a:t>probability </a:t>
            </a:r>
            <a:r>
              <a:rPr lang="en-US" sz="1300" dirty="0">
                <a:latin typeface="Open Sans" panose="020B0606030504020204" pitchFamily="34" charset="0"/>
                <a:ea typeface="Open Sans" panose="020B0606030504020204" pitchFamily="34" charset="0"/>
                <a:cs typeface="Open Sans" panose="020B0606030504020204" pitchFamily="34" charset="0"/>
              </a:rPr>
              <a:t>depending on the </a:t>
            </a:r>
            <a:r>
              <a:rPr lang="en-US" sz="1300" b="1" dirty="0">
                <a:latin typeface="Open Sans" panose="020B0606030504020204" pitchFamily="34" charset="0"/>
                <a:ea typeface="Open Sans" panose="020B0606030504020204" pitchFamily="34" charset="0"/>
                <a:cs typeface="Open Sans" panose="020B0606030504020204" pitchFamily="34" charset="0"/>
              </a:rPr>
              <a:t>represented stake</a:t>
            </a:r>
            <a:r>
              <a:rPr lang="en-US" sz="1300" dirty="0">
                <a:latin typeface="Open Sans" panose="020B0606030504020204" pitchFamily="34" charset="0"/>
                <a:ea typeface="Open Sans" panose="020B0606030504020204" pitchFamily="34" charset="0"/>
                <a:cs typeface="Open Sans" panose="020B0606030504020204" pitchFamily="34" charset="0"/>
              </a:rPr>
              <a:t>. They commit a </a:t>
            </a:r>
            <a:r>
              <a:rPr lang="en-US" sz="1300" b="1" dirty="0">
                <a:latin typeface="Open Sans" panose="020B0606030504020204" pitchFamily="34" charset="0"/>
                <a:ea typeface="Open Sans" panose="020B0606030504020204" pitchFamily="34" charset="0"/>
                <a:cs typeface="Open Sans" panose="020B0606030504020204" pitchFamily="34" charset="0"/>
              </a:rPr>
              <a:t>security deposit</a:t>
            </a:r>
            <a:r>
              <a:rPr lang="en-US" sz="1300" dirty="0">
                <a:latin typeface="Open Sans" panose="020B0606030504020204" pitchFamily="34" charset="0"/>
                <a:ea typeface="Open Sans" panose="020B0606030504020204" pitchFamily="34" charset="0"/>
                <a:cs typeface="Open Sans" panose="020B0606030504020204" pitchFamily="34" charset="0"/>
              </a:rPr>
              <a:t> (512 ꜩ for block creation, 64 ꜩ for endorsement) which can be </a:t>
            </a:r>
            <a:r>
              <a:rPr lang="en-US" sz="1300" b="1" dirty="0">
                <a:latin typeface="Open Sans" panose="020B0606030504020204" pitchFamily="34" charset="0"/>
                <a:ea typeface="Open Sans" panose="020B0606030504020204" pitchFamily="34" charset="0"/>
                <a:cs typeface="Open Sans" panose="020B0606030504020204" pitchFamily="34" charset="0"/>
              </a:rPr>
              <a:t>slashed</a:t>
            </a:r>
            <a:r>
              <a:rPr lang="en-US" sz="1300" dirty="0">
                <a:latin typeface="Open Sans" panose="020B0606030504020204" pitchFamily="34" charset="0"/>
                <a:ea typeface="Open Sans" panose="020B0606030504020204" pitchFamily="34" charset="0"/>
                <a:cs typeface="Open Sans" panose="020B0606030504020204" pitchFamily="34" charset="0"/>
              </a:rPr>
              <a:t> in case of misbehavior.</a:t>
            </a:r>
          </a:p>
          <a:p>
            <a:r>
              <a:rPr lang="en-US" sz="1300" dirty="0">
                <a:latin typeface="Open Sans" panose="020B0606030504020204" pitchFamily="34" charset="0"/>
                <a:ea typeface="Open Sans" panose="020B0606030504020204" pitchFamily="34" charset="0"/>
                <a:cs typeface="Open Sans" panose="020B0606030504020204" pitchFamily="34" charset="0"/>
              </a:rPr>
              <a:t>After a block is created for a </a:t>
            </a:r>
            <a:r>
              <a:rPr lang="en-US" sz="1300" b="1" dirty="0">
                <a:latin typeface="Open Sans" panose="020B0606030504020204" pitchFamily="34" charset="0"/>
                <a:ea typeface="Open Sans" panose="020B0606030504020204" pitchFamily="34" charset="0"/>
                <a:cs typeface="Open Sans" panose="020B0606030504020204" pitchFamily="34" charset="0"/>
              </a:rPr>
              <a:t>reward of 16 ꜩ</a:t>
            </a:r>
            <a:r>
              <a:rPr lang="en-US" sz="1300" dirty="0">
                <a:latin typeface="Open Sans" panose="020B0606030504020204" pitchFamily="34" charset="0"/>
                <a:ea typeface="Open Sans" panose="020B0606030504020204" pitchFamily="34" charset="0"/>
                <a:cs typeface="Open Sans" panose="020B0606030504020204" pitchFamily="34" charset="0"/>
              </a:rPr>
              <a:t> plus </a:t>
            </a:r>
            <a:r>
              <a:rPr lang="en-US" sz="1300" b="1" dirty="0">
                <a:latin typeface="Open Sans" panose="020B0606030504020204" pitchFamily="34" charset="0"/>
                <a:ea typeface="Open Sans" panose="020B0606030504020204" pitchFamily="34" charset="0"/>
                <a:cs typeface="Open Sans" panose="020B0606030504020204" pitchFamily="34" charset="0"/>
              </a:rPr>
              <a:t>transaction fees </a:t>
            </a:r>
            <a:r>
              <a:rPr lang="en-US" sz="1300" dirty="0">
                <a:latin typeface="Open Sans" panose="020B0606030504020204" pitchFamily="34" charset="0"/>
                <a:ea typeface="Open Sans" panose="020B0606030504020204" pitchFamily="34" charset="0"/>
                <a:cs typeface="Open Sans" panose="020B0606030504020204" pitchFamily="34" charset="0"/>
              </a:rPr>
              <a:t>contained in the block it is </a:t>
            </a:r>
            <a:r>
              <a:rPr lang="en-US" sz="1300" b="1" dirty="0">
                <a:latin typeface="Open Sans" panose="020B0606030504020204" pitchFamily="34" charset="0"/>
                <a:ea typeface="Open Sans" panose="020B0606030504020204" pitchFamily="34" charset="0"/>
                <a:cs typeface="Open Sans" panose="020B0606030504020204" pitchFamily="34" charset="0"/>
              </a:rPr>
              <a:t>endorsed by up to 32 bakers </a:t>
            </a:r>
            <a:r>
              <a:rPr lang="en-US" sz="1300" dirty="0">
                <a:latin typeface="Open Sans" panose="020B0606030504020204" pitchFamily="34" charset="0"/>
                <a:ea typeface="Open Sans" panose="020B0606030504020204" pitchFamily="34" charset="0"/>
                <a:cs typeface="Open Sans" panose="020B0606030504020204" pitchFamily="34" charset="0"/>
              </a:rPr>
              <a:t>for a respective reward of </a:t>
            </a:r>
            <a:r>
              <a:rPr lang="en-US" sz="1300" b="1" dirty="0">
                <a:latin typeface="Open Sans" panose="020B0606030504020204" pitchFamily="34" charset="0"/>
                <a:ea typeface="Open Sans" panose="020B0606030504020204" pitchFamily="34" charset="0"/>
                <a:cs typeface="Open Sans" panose="020B0606030504020204" pitchFamily="34" charset="0"/>
              </a:rPr>
              <a:t>2 ꜩ</a:t>
            </a:r>
            <a:r>
              <a:rPr lang="en-US" sz="1300" dirty="0">
                <a:latin typeface="Open Sans" panose="020B0606030504020204" pitchFamily="34" charset="0"/>
                <a:ea typeface="Open Sans" panose="020B0606030504020204" pitchFamily="34" charset="0"/>
                <a:cs typeface="Open Sans" panose="020B0606030504020204" pitchFamily="34" charset="0"/>
              </a:rPr>
              <a:t>. Rewards and deposits are released after approx. </a:t>
            </a:r>
            <a:r>
              <a:rPr lang="en-US" sz="1300" b="1" dirty="0">
                <a:latin typeface="Open Sans" panose="020B0606030504020204" pitchFamily="34" charset="0"/>
                <a:ea typeface="Open Sans" panose="020B0606030504020204" pitchFamily="34" charset="0"/>
                <a:cs typeface="Open Sans" panose="020B0606030504020204" pitchFamily="34" charset="0"/>
              </a:rPr>
              <a:t>5 cycles </a:t>
            </a:r>
            <a:r>
              <a:rPr lang="en-US" sz="1300" dirty="0">
                <a:latin typeface="Open Sans" panose="020B0606030504020204" pitchFamily="34" charset="0"/>
                <a:ea typeface="Open Sans" panose="020B0606030504020204" pitchFamily="34" charset="0"/>
                <a:cs typeface="Open Sans" panose="020B0606030504020204" pitchFamily="34" charset="0"/>
              </a:rPr>
              <a:t>and delegators are paid their share. </a:t>
            </a:r>
          </a:p>
        </p:txBody>
      </p:sp>
      <p:sp>
        <p:nvSpPr>
          <p:cNvPr id="4" name="Titel 3">
            <a:extLst>
              <a:ext uri="{FF2B5EF4-FFF2-40B4-BE49-F238E27FC236}">
                <a16:creationId xmlns:a16="http://schemas.microsoft.com/office/drawing/2014/main" id="{87FCD1BD-F460-4F5D-83DE-10411176668F}"/>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How Liquid Proof-of-Stake (</a:t>
            </a:r>
            <a:r>
              <a:rPr lang="en-US" sz="1800" dirty="0" err="1">
                <a:latin typeface="Open Sans" panose="020B0606030504020204" pitchFamily="34" charset="0"/>
                <a:ea typeface="Open Sans" panose="020B0606030504020204" pitchFamily="34" charset="0"/>
                <a:cs typeface="Open Sans" panose="020B0606030504020204" pitchFamily="34" charset="0"/>
              </a:rPr>
              <a:t>LPoS</a:t>
            </a:r>
            <a:r>
              <a:rPr lang="en-US" sz="1800" dirty="0">
                <a:latin typeface="Open Sans" panose="020B0606030504020204" pitchFamily="34" charset="0"/>
                <a:ea typeface="Open Sans" panose="020B0606030504020204" pitchFamily="34" charset="0"/>
                <a:cs typeface="Open Sans" panose="020B0606030504020204" pitchFamily="34" charset="0"/>
              </a:rPr>
              <a:t>) works</a:t>
            </a:r>
          </a:p>
        </p:txBody>
      </p:sp>
      <p:sp>
        <p:nvSpPr>
          <p:cNvPr id="6" name="Foliennummernplatzhalter 5">
            <a:extLst>
              <a:ext uri="{FF2B5EF4-FFF2-40B4-BE49-F238E27FC236}">
                <a16:creationId xmlns:a16="http://schemas.microsoft.com/office/drawing/2014/main" id="{B8EBCB1A-DAB7-4E16-B28A-3CACE1B62687}"/>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26</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1F44CDB3-577B-44A0-A63B-3EDF1D0E9391}"/>
              </a:ext>
            </a:extLst>
          </p:cNvPr>
          <p:cNvSpPr>
            <a:spLocks noGrp="1"/>
          </p:cNvSpPr>
          <p:nvPr>
            <p:ph type="dt" sz="half" idx="2"/>
          </p:nvPr>
        </p:nvSpPr>
        <p:spPr/>
        <p:txBody>
          <a:bodyPr/>
          <a:lstStyle/>
          <a:p>
            <a:fld id="{ED80C200-0F98-45F8-BAA5-8A3629E8FFC1}"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21" name="Pfeil: nach links und rechts 86020">
            <a:extLst>
              <a:ext uri="{FF2B5EF4-FFF2-40B4-BE49-F238E27FC236}">
                <a16:creationId xmlns:a16="http://schemas.microsoft.com/office/drawing/2014/main" id="{8BEFF180-52F7-4B15-A384-84EDE3D31773}"/>
              </a:ext>
            </a:extLst>
          </p:cNvPr>
          <p:cNvSpPr/>
          <p:nvPr/>
        </p:nvSpPr>
        <p:spPr bwMode="gray">
          <a:xfrm>
            <a:off x="7560347" y="2913390"/>
            <a:ext cx="2272037" cy="354048"/>
          </a:xfrm>
          <a:prstGeom prst="leftRightArrow">
            <a:avLst>
              <a:gd name="adj1" fmla="val 50000"/>
              <a:gd name="adj2" fmla="val 621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Textfeld 121">
            <a:extLst>
              <a:ext uri="{FF2B5EF4-FFF2-40B4-BE49-F238E27FC236}">
                <a16:creationId xmlns:a16="http://schemas.microsoft.com/office/drawing/2014/main" id="{D22A0358-1575-4E0E-8BFC-DB119133FDB1}"/>
              </a:ext>
            </a:extLst>
          </p:cNvPr>
          <p:cNvSpPr txBox="1"/>
          <p:nvPr/>
        </p:nvSpPr>
        <p:spPr>
          <a:xfrm>
            <a:off x="7974898" y="2643220"/>
            <a:ext cx="1442934" cy="896198"/>
          </a:xfrm>
          <a:prstGeom prst="rect">
            <a:avLst/>
          </a:prstGeom>
          <a:solidFill>
            <a:schemeClr val="bg1"/>
          </a:solidFill>
          <a:ln w="6350">
            <a:noFill/>
          </a:ln>
        </p:spPr>
        <p:txBody>
          <a:bodyPr wrap="squar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Bakers </a:t>
            </a:r>
            <a:r>
              <a:rPr lang="en-US" sz="1000" b="1" dirty="0">
                <a:latin typeface="Open Sans" panose="020B0606030504020204" pitchFamily="34" charset="0"/>
                <a:ea typeface="Open Sans" panose="020B0606030504020204" pitchFamily="34" charset="0"/>
                <a:cs typeface="Open Sans" panose="020B0606030504020204" pitchFamily="34" charset="0"/>
              </a:rPr>
              <a:t>compete</a:t>
            </a:r>
            <a:r>
              <a:rPr lang="en-US" sz="1000" dirty="0">
                <a:latin typeface="Open Sans" panose="020B0606030504020204" pitchFamily="34" charset="0"/>
                <a:ea typeface="Open Sans" panose="020B0606030504020204" pitchFamily="34" charset="0"/>
                <a:cs typeface="Open Sans" panose="020B0606030504020204" pitchFamily="34" charset="0"/>
              </a:rPr>
              <a:t> for delegations along </a:t>
            </a:r>
          </a:p>
          <a:p>
            <a:pPr marL="88900" indent="-88900">
              <a:lnSpc>
                <a:spcPts val="1000"/>
              </a:lnSpc>
              <a:spcBef>
                <a:spcPts val="0"/>
              </a:spcBef>
              <a:spcAft>
                <a:spcPts val="0"/>
              </a:spcAft>
              <a:buClr>
                <a:schemeClr val="accent1"/>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Fees</a:t>
            </a:r>
          </a:p>
          <a:p>
            <a:pPr marL="88900" indent="-88900">
              <a:lnSpc>
                <a:spcPts val="1000"/>
              </a:lnSpc>
              <a:spcBef>
                <a:spcPts val="0"/>
              </a:spcBef>
              <a:spcAft>
                <a:spcPts val="0"/>
              </a:spcAft>
              <a:buClr>
                <a:schemeClr val="accent1"/>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Payout frequencies</a:t>
            </a:r>
          </a:p>
          <a:p>
            <a:pPr marL="88900" indent="-88900">
              <a:lnSpc>
                <a:spcPts val="1000"/>
              </a:lnSpc>
              <a:spcBef>
                <a:spcPts val="0"/>
              </a:spcBef>
              <a:spcAft>
                <a:spcPts val="0"/>
              </a:spcAft>
              <a:buClr>
                <a:schemeClr val="accent1"/>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Reputation</a:t>
            </a:r>
          </a:p>
          <a:p>
            <a:pPr marL="88900" indent="-88900">
              <a:lnSpc>
                <a:spcPts val="1000"/>
              </a:lnSpc>
              <a:spcBef>
                <a:spcPts val="0"/>
              </a:spcBef>
              <a:spcAft>
                <a:spcPts val="0"/>
              </a:spcAft>
              <a:buClr>
                <a:schemeClr val="accent1"/>
              </a:buClr>
              <a:buFont typeface="Wingdings" panose="05000000000000000000" pitchFamily="2" charset="2"/>
              <a:buChar char="§"/>
            </a:pPr>
            <a:r>
              <a:rPr lang="en-US" sz="1000"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13" name="Gruppieren 12">
            <a:extLst>
              <a:ext uri="{FF2B5EF4-FFF2-40B4-BE49-F238E27FC236}">
                <a16:creationId xmlns:a16="http://schemas.microsoft.com/office/drawing/2014/main" id="{6DB9AEDE-501F-4124-AB01-E2AE29082034}"/>
              </a:ext>
            </a:extLst>
          </p:cNvPr>
          <p:cNvGrpSpPr/>
          <p:nvPr/>
        </p:nvGrpSpPr>
        <p:grpSpPr>
          <a:xfrm>
            <a:off x="6412881" y="3629554"/>
            <a:ext cx="4721078" cy="1021127"/>
            <a:chOff x="6292074" y="3629554"/>
            <a:chExt cx="4721078" cy="1021127"/>
          </a:xfrm>
        </p:grpSpPr>
        <p:grpSp>
          <p:nvGrpSpPr>
            <p:cNvPr id="86052" name="Gruppieren 86051">
              <a:extLst>
                <a:ext uri="{FF2B5EF4-FFF2-40B4-BE49-F238E27FC236}">
                  <a16:creationId xmlns:a16="http://schemas.microsoft.com/office/drawing/2014/main" id="{98D2A540-768A-42DF-8A3B-80B124FD599A}"/>
                </a:ext>
              </a:extLst>
            </p:cNvPr>
            <p:cNvGrpSpPr/>
            <p:nvPr/>
          </p:nvGrpSpPr>
          <p:grpSpPr>
            <a:xfrm>
              <a:off x="6292074" y="3629554"/>
              <a:ext cx="718401" cy="752279"/>
              <a:chOff x="6732200" y="3883595"/>
              <a:chExt cx="915172" cy="958330"/>
            </a:xfrm>
          </p:grpSpPr>
          <p:grpSp>
            <p:nvGrpSpPr>
              <p:cNvPr id="17" name="Gruppieren 16">
                <a:extLst>
                  <a:ext uri="{FF2B5EF4-FFF2-40B4-BE49-F238E27FC236}">
                    <a16:creationId xmlns:a16="http://schemas.microsoft.com/office/drawing/2014/main" id="{8A2D3A84-D59C-43A2-9F90-E3F50A87C366}"/>
                  </a:ext>
                </a:extLst>
              </p:cNvPr>
              <p:cNvGrpSpPr/>
              <p:nvPr/>
            </p:nvGrpSpPr>
            <p:grpSpPr>
              <a:xfrm>
                <a:off x="6732200" y="3945727"/>
                <a:ext cx="915172" cy="896198"/>
                <a:chOff x="4076700" y="2057400"/>
                <a:chExt cx="5362170" cy="5251000"/>
              </a:xfrm>
            </p:grpSpPr>
            <p:sp>
              <p:nvSpPr>
                <p:cNvPr id="10" name="Ellipse 9">
                  <a:extLst>
                    <a:ext uri="{FF2B5EF4-FFF2-40B4-BE49-F238E27FC236}">
                      <a16:creationId xmlns:a16="http://schemas.microsoft.com/office/drawing/2014/main" id="{1A1AE48C-353A-45FA-A4AC-D20B86C589F6}"/>
                    </a:ext>
                  </a:extLst>
                </p:cNvPr>
                <p:cNvSpPr/>
                <p:nvPr/>
              </p:nvSpPr>
              <p:spPr bwMode="gray">
                <a:xfrm>
                  <a:off x="4076700" y="2057400"/>
                  <a:ext cx="3600000" cy="3600000"/>
                </a:xfrm>
                <a:prstGeom prst="ellipse">
                  <a:avLst/>
                </a:prstGeom>
                <a:solidFill>
                  <a:schemeClr val="accent1"/>
                </a:solidFill>
                <a:ln>
                  <a:solidFill>
                    <a:schemeClr val="accent1"/>
                  </a:solidFill>
                </a:ln>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ilkreis 18">
                  <a:extLst>
                    <a:ext uri="{FF2B5EF4-FFF2-40B4-BE49-F238E27FC236}">
                      <a16:creationId xmlns:a16="http://schemas.microsoft.com/office/drawing/2014/main" id="{15DAD2A7-C9AD-492C-AEBB-5D187846194F}"/>
                    </a:ext>
                  </a:extLst>
                </p:cNvPr>
                <p:cNvSpPr/>
                <p:nvPr/>
              </p:nvSpPr>
              <p:spPr bwMode="gray">
                <a:xfrm>
                  <a:off x="4076700" y="2057400"/>
                  <a:ext cx="3600000" cy="3600000"/>
                </a:xfrm>
                <a:prstGeom prst="pie">
                  <a:avLst>
                    <a:gd name="adj1" fmla="val 12981075"/>
                    <a:gd name="adj2" fmla="val 16200000"/>
                  </a:avLst>
                </a:prstGeom>
                <a:pattFill prst="dkHorz">
                  <a:fgClr>
                    <a:schemeClr val="accent1"/>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ilkreis 19">
                  <a:extLst>
                    <a:ext uri="{FF2B5EF4-FFF2-40B4-BE49-F238E27FC236}">
                      <a16:creationId xmlns:a16="http://schemas.microsoft.com/office/drawing/2014/main" id="{202B260D-F24B-4492-A0A1-5F32E20AE83A}"/>
                    </a:ext>
                  </a:extLst>
                </p:cNvPr>
                <p:cNvSpPr/>
                <p:nvPr/>
              </p:nvSpPr>
              <p:spPr bwMode="gray">
                <a:xfrm>
                  <a:off x="4318000" y="2857500"/>
                  <a:ext cx="3600000" cy="3600000"/>
                </a:xfrm>
                <a:prstGeom prst="pie">
                  <a:avLst>
                    <a:gd name="adj1" fmla="val 7506762"/>
                    <a:gd name="adj2" fmla="val 16200000"/>
                  </a:avLst>
                </a:prstGeom>
                <a:pattFill prst="wdUpDiag">
                  <a:fgClr>
                    <a:schemeClr val="accent1"/>
                  </a:fgClr>
                  <a:bgClr>
                    <a:schemeClr val="bg1"/>
                  </a:bgClr>
                </a:pattFill>
                <a:ln>
                  <a:solidFill>
                    <a:schemeClr val="accent1"/>
                  </a:solidFill>
                </a:ln>
                <a:scene3d>
                  <a:camera prst="orthographicFront">
                    <a:rot lat="0" lon="0" rev="32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ilkreis 20">
                  <a:extLst>
                    <a:ext uri="{FF2B5EF4-FFF2-40B4-BE49-F238E27FC236}">
                      <a16:creationId xmlns:a16="http://schemas.microsoft.com/office/drawing/2014/main" id="{2620A7EA-684D-4C2C-9CEF-2CBCD20DE1B9}"/>
                    </a:ext>
                  </a:extLst>
                </p:cNvPr>
                <p:cNvSpPr/>
                <p:nvPr/>
              </p:nvSpPr>
              <p:spPr bwMode="gray">
                <a:xfrm>
                  <a:off x="4989316" y="3708400"/>
                  <a:ext cx="3600000" cy="3600000"/>
                </a:xfrm>
                <a:prstGeom prst="pie">
                  <a:avLst>
                    <a:gd name="adj1" fmla="val 14958885"/>
                    <a:gd name="adj2" fmla="val 16200000"/>
                  </a:avLst>
                </a:prstGeom>
                <a:pattFill prst="pct20">
                  <a:fgClr>
                    <a:schemeClr val="accent1"/>
                  </a:fgClr>
                  <a:bgClr>
                    <a:schemeClr val="bg1"/>
                  </a:bgClr>
                </a:pattFill>
                <a:ln>
                  <a:solidFill>
                    <a:schemeClr val="accent1"/>
                  </a:solidFill>
                </a:ln>
                <a:scene3d>
                  <a:camera prst="orthographicFront">
                    <a:rot lat="0" lon="0" rev="119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ilkreis 21">
                  <a:extLst>
                    <a:ext uri="{FF2B5EF4-FFF2-40B4-BE49-F238E27FC236}">
                      <a16:creationId xmlns:a16="http://schemas.microsoft.com/office/drawing/2014/main" id="{7F119651-37A1-4759-A9B5-F666AAFB5D2B}"/>
                    </a:ext>
                  </a:extLst>
                </p:cNvPr>
                <p:cNvSpPr/>
                <p:nvPr/>
              </p:nvSpPr>
              <p:spPr bwMode="gray">
                <a:xfrm>
                  <a:off x="5838870" y="3213100"/>
                  <a:ext cx="3600000" cy="3600000"/>
                </a:xfrm>
                <a:prstGeom prst="pie">
                  <a:avLst>
                    <a:gd name="adj1" fmla="val 13326304"/>
                    <a:gd name="adj2" fmla="val 16200000"/>
                  </a:avLst>
                </a:prstGeom>
                <a:pattFill prst="pct50">
                  <a:fgClr>
                    <a:schemeClr val="accent1"/>
                  </a:fgClr>
                  <a:bgClr>
                    <a:schemeClr val="bg1"/>
                  </a:bgClr>
                </a:pattFill>
                <a:ln>
                  <a:solidFill>
                    <a:schemeClr val="accent1"/>
                  </a:solidFill>
                </a:ln>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6050" name="Gleichschenkliges Dreieck 86049">
                <a:extLst>
                  <a:ext uri="{FF2B5EF4-FFF2-40B4-BE49-F238E27FC236}">
                    <a16:creationId xmlns:a16="http://schemas.microsoft.com/office/drawing/2014/main" id="{D1FAFC6F-DEDC-4851-BD80-A665AD6A1918}"/>
                  </a:ext>
                </a:extLst>
              </p:cNvPr>
              <p:cNvSpPr/>
              <p:nvPr/>
            </p:nvSpPr>
            <p:spPr bwMode="gray">
              <a:xfrm rot="16200000">
                <a:off x="7312173" y="4230868"/>
                <a:ext cx="122890" cy="286491"/>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51" name="Freihandform: Form 86050">
                <a:extLst>
                  <a:ext uri="{FF2B5EF4-FFF2-40B4-BE49-F238E27FC236}">
                    <a16:creationId xmlns:a16="http://schemas.microsoft.com/office/drawing/2014/main" id="{212294A8-BCE6-49BD-B209-0F533FBD73D4}"/>
                  </a:ext>
                </a:extLst>
              </p:cNvPr>
              <p:cNvSpPr/>
              <p:nvPr/>
            </p:nvSpPr>
            <p:spPr bwMode="gray">
              <a:xfrm>
                <a:off x="7034213" y="3883595"/>
                <a:ext cx="204787" cy="47849"/>
              </a:xfrm>
              <a:custGeom>
                <a:avLst/>
                <a:gdLst>
                  <a:gd name="connsiteX0" fmla="*/ 0 w 204787"/>
                  <a:gd name="connsiteY0" fmla="*/ 2605 h 47849"/>
                  <a:gd name="connsiteX1" fmla="*/ 104775 w 204787"/>
                  <a:gd name="connsiteY1" fmla="*/ 4986 h 47849"/>
                  <a:gd name="connsiteX2" fmla="*/ 204787 w 204787"/>
                  <a:gd name="connsiteY2" fmla="*/ 47849 h 47849"/>
                </a:gdLst>
                <a:ahLst/>
                <a:cxnLst>
                  <a:cxn ang="0">
                    <a:pos x="connsiteX0" y="connsiteY0"/>
                  </a:cxn>
                  <a:cxn ang="0">
                    <a:pos x="connsiteX1" y="connsiteY1"/>
                  </a:cxn>
                  <a:cxn ang="0">
                    <a:pos x="connsiteX2" y="connsiteY2"/>
                  </a:cxn>
                </a:cxnLst>
                <a:rect l="l" t="t" r="r" b="b"/>
                <a:pathLst>
                  <a:path w="204787" h="47849">
                    <a:moveTo>
                      <a:pt x="0" y="2605"/>
                    </a:moveTo>
                    <a:cubicBezTo>
                      <a:pt x="35322" y="25"/>
                      <a:pt x="70644" y="-2555"/>
                      <a:pt x="104775" y="4986"/>
                    </a:cubicBezTo>
                    <a:cubicBezTo>
                      <a:pt x="138906" y="12527"/>
                      <a:pt x="171846" y="30188"/>
                      <a:pt x="204787" y="47849"/>
                    </a:cubicBez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48" name="Textfeld 247">
              <a:extLst>
                <a:ext uri="{FF2B5EF4-FFF2-40B4-BE49-F238E27FC236}">
                  <a16:creationId xmlns:a16="http://schemas.microsoft.com/office/drawing/2014/main" id="{A78F4258-5F5D-4AA2-8760-0F47DC419B8F}"/>
                </a:ext>
              </a:extLst>
            </p:cNvPr>
            <p:cNvSpPr txBox="1"/>
            <p:nvPr/>
          </p:nvSpPr>
          <p:spPr>
            <a:xfrm>
              <a:off x="7064754" y="3696216"/>
              <a:ext cx="3293240" cy="418083"/>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Bakers are </a:t>
              </a:r>
              <a:r>
                <a:rPr lang="en-US" sz="1000" b="1" dirty="0">
                  <a:latin typeface="Open Sans" panose="020B0606030504020204" pitchFamily="34" charset="0"/>
                  <a:ea typeface="Open Sans" panose="020B0606030504020204" pitchFamily="34" charset="0"/>
                  <a:cs typeface="Open Sans" panose="020B0606030504020204" pitchFamily="34" charset="0"/>
                </a:rPr>
                <a:t>randomly </a:t>
              </a:r>
              <a:r>
                <a:rPr lang="en-US" sz="1000" dirty="0">
                  <a:latin typeface="Open Sans" panose="020B0606030504020204" pitchFamily="34" charset="0"/>
                  <a:ea typeface="Open Sans" panose="020B0606030504020204" pitchFamily="34" charset="0"/>
                  <a:cs typeface="Open Sans" panose="020B0606030504020204" pitchFamily="34" charset="0"/>
                </a:rPr>
                <a:t>selected for </a:t>
              </a:r>
              <a:r>
                <a:rPr lang="en-US" sz="1000" b="1" dirty="0">
                  <a:latin typeface="Open Sans" panose="020B0606030504020204" pitchFamily="34" charset="0"/>
                  <a:ea typeface="Open Sans" panose="020B0606030504020204" pitchFamily="34" charset="0"/>
                  <a:cs typeface="Open Sans" panose="020B0606030504020204" pitchFamily="34" charset="0"/>
                </a:rPr>
                <a:t>block creation </a:t>
              </a:r>
              <a:r>
                <a:rPr lang="en-US" sz="1000" dirty="0">
                  <a:latin typeface="Open Sans" panose="020B0606030504020204" pitchFamily="34" charset="0"/>
                  <a:ea typeface="Open Sans" panose="020B0606030504020204" pitchFamily="34" charset="0"/>
                  <a:cs typeface="Open Sans" panose="020B0606030504020204" pitchFamily="34" charset="0"/>
                </a:rPr>
                <a:t>and </a:t>
              </a:r>
              <a:r>
                <a:rPr lang="en-US" sz="1000" b="1" dirty="0">
                  <a:latin typeface="Open Sans" panose="020B0606030504020204" pitchFamily="34" charset="0"/>
                  <a:ea typeface="Open Sans" panose="020B0606030504020204" pitchFamily="34" charset="0"/>
                  <a:cs typeface="Open Sans" panose="020B0606030504020204" pitchFamily="34" charset="0"/>
                </a:rPr>
                <a:t>endorsement</a:t>
              </a:r>
              <a:r>
                <a:rPr lang="en-US" sz="1000" dirty="0">
                  <a:latin typeface="Open Sans" panose="020B0606030504020204" pitchFamily="34" charset="0"/>
                  <a:ea typeface="Open Sans" panose="020B0606030504020204" pitchFamily="34" charset="0"/>
                  <a:cs typeface="Open Sans" panose="020B0606030504020204" pitchFamily="34" charset="0"/>
                </a:rPr>
                <a:t>, probability depends on represented stake</a:t>
              </a:r>
            </a:p>
          </p:txBody>
        </p:sp>
        <p:grpSp>
          <p:nvGrpSpPr>
            <p:cNvPr id="86070" name="Gruppieren 86069">
              <a:extLst>
                <a:ext uri="{FF2B5EF4-FFF2-40B4-BE49-F238E27FC236}">
                  <a16:creationId xmlns:a16="http://schemas.microsoft.com/office/drawing/2014/main" id="{16E82DC6-3F0C-4CA8-968B-162E8059C61D}"/>
                </a:ext>
              </a:extLst>
            </p:cNvPr>
            <p:cNvGrpSpPr/>
            <p:nvPr/>
          </p:nvGrpSpPr>
          <p:grpSpPr>
            <a:xfrm>
              <a:off x="10360539" y="4248936"/>
              <a:ext cx="652613" cy="401745"/>
              <a:chOff x="9489183" y="3883596"/>
              <a:chExt cx="1164186" cy="716667"/>
            </a:xfrm>
          </p:grpSpPr>
          <p:sp>
            <p:nvSpPr>
              <p:cNvPr id="304" name="Freihandform: Form 303">
                <a:extLst>
                  <a:ext uri="{FF2B5EF4-FFF2-40B4-BE49-F238E27FC236}">
                    <a16:creationId xmlns:a16="http://schemas.microsoft.com/office/drawing/2014/main" id="{72DA8745-FE7E-4CF3-9658-DA8C15D5BF91}"/>
                  </a:ext>
                </a:extLst>
              </p:cNvPr>
              <p:cNvSpPr/>
              <p:nvPr/>
            </p:nvSpPr>
            <p:spPr bwMode="gray">
              <a:xfrm>
                <a:off x="9489183" y="3883596"/>
                <a:ext cx="856495" cy="676550"/>
              </a:xfrm>
              <a:custGeom>
                <a:avLst/>
                <a:gdLst>
                  <a:gd name="connsiteX0" fmla="*/ 83573 w 1117545"/>
                  <a:gd name="connsiteY0" fmla="*/ 84124 h 676550"/>
                  <a:gd name="connsiteX1" fmla="*/ 83573 w 1117545"/>
                  <a:gd name="connsiteY1" fmla="*/ 592426 h 676550"/>
                  <a:gd name="connsiteX2" fmla="*/ 1033971 w 1117545"/>
                  <a:gd name="connsiteY2" fmla="*/ 592426 h 676550"/>
                  <a:gd name="connsiteX3" fmla="*/ 1033971 w 1117545"/>
                  <a:gd name="connsiteY3" fmla="*/ 84124 h 676550"/>
                  <a:gd name="connsiteX4" fmla="*/ 0 w 1117545"/>
                  <a:gd name="connsiteY4" fmla="*/ 0 h 676550"/>
                  <a:gd name="connsiteX5" fmla="*/ 1117545 w 1117545"/>
                  <a:gd name="connsiteY5" fmla="*/ 0 h 676550"/>
                  <a:gd name="connsiteX6" fmla="*/ 1117545 w 1117545"/>
                  <a:gd name="connsiteY6" fmla="*/ 676550 h 676550"/>
                  <a:gd name="connsiteX7" fmla="*/ 0 w 1117545"/>
                  <a:gd name="connsiteY7" fmla="*/ 676550 h 6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545" h="676550">
                    <a:moveTo>
                      <a:pt x="83573" y="84124"/>
                    </a:moveTo>
                    <a:lnTo>
                      <a:pt x="83573" y="592426"/>
                    </a:lnTo>
                    <a:lnTo>
                      <a:pt x="1033971" y="592426"/>
                    </a:lnTo>
                    <a:lnTo>
                      <a:pt x="1033971" y="84124"/>
                    </a:lnTo>
                    <a:close/>
                    <a:moveTo>
                      <a:pt x="0" y="0"/>
                    </a:moveTo>
                    <a:lnTo>
                      <a:pt x="1117545" y="0"/>
                    </a:lnTo>
                    <a:lnTo>
                      <a:pt x="1117545" y="676550"/>
                    </a:lnTo>
                    <a:lnTo>
                      <a:pt x="0" y="67655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66" name="Gruppieren 86065">
                <a:extLst>
                  <a:ext uri="{FF2B5EF4-FFF2-40B4-BE49-F238E27FC236}">
                    <a16:creationId xmlns:a16="http://schemas.microsoft.com/office/drawing/2014/main" id="{B1521704-0934-43D7-BA8E-566D4178B60B}"/>
                  </a:ext>
                </a:extLst>
              </p:cNvPr>
              <p:cNvGrpSpPr/>
              <p:nvPr/>
            </p:nvGrpSpPr>
            <p:grpSpPr>
              <a:xfrm rot="20071668">
                <a:off x="10370365" y="4222719"/>
                <a:ext cx="283004" cy="377544"/>
                <a:chOff x="10305060" y="4327905"/>
                <a:chExt cx="720725" cy="961489"/>
              </a:xfrm>
            </p:grpSpPr>
            <p:sp>
              <p:nvSpPr>
                <p:cNvPr id="86064" name="Freeform 45">
                  <a:extLst>
                    <a:ext uri="{FF2B5EF4-FFF2-40B4-BE49-F238E27FC236}">
                      <a16:creationId xmlns:a16="http://schemas.microsoft.com/office/drawing/2014/main" id="{ADE3B5CD-9BDE-43CC-92B6-4DAB8F1EA512}"/>
                    </a:ext>
                  </a:extLst>
                </p:cNvPr>
                <p:cNvSpPr>
                  <a:spLocks noEditPoints="1"/>
                </p:cNvSpPr>
                <p:nvPr/>
              </p:nvSpPr>
              <p:spPr bwMode="auto">
                <a:xfrm>
                  <a:off x="10376461" y="4327905"/>
                  <a:ext cx="582763" cy="734977"/>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6065" name="Ellipse 86064">
                  <a:extLst>
                    <a:ext uri="{FF2B5EF4-FFF2-40B4-BE49-F238E27FC236}">
                      <a16:creationId xmlns:a16="http://schemas.microsoft.com/office/drawing/2014/main" id="{A7E1CF81-7960-46E2-A82A-05E7FEE5712A}"/>
                    </a:ext>
                  </a:extLst>
                </p:cNvPr>
                <p:cNvSpPr/>
                <p:nvPr/>
              </p:nvSpPr>
              <p:spPr bwMode="gray">
                <a:xfrm>
                  <a:off x="10305422" y="4565794"/>
                  <a:ext cx="720000" cy="72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59" name="Freeform 41">
                  <a:extLst>
                    <a:ext uri="{FF2B5EF4-FFF2-40B4-BE49-F238E27FC236}">
                      <a16:creationId xmlns:a16="http://schemas.microsoft.com/office/drawing/2014/main" id="{F36F9969-A4B6-4BFB-A47F-5C909F2347F8}"/>
                    </a:ext>
                  </a:extLst>
                </p:cNvPr>
                <p:cNvSpPr>
                  <a:spLocks noEditPoints="1"/>
                </p:cNvSpPr>
                <p:nvPr/>
              </p:nvSpPr>
              <p:spPr bwMode="auto">
                <a:xfrm>
                  <a:off x="10305060" y="4566438"/>
                  <a:ext cx="720725" cy="722313"/>
                </a:xfrm>
                <a:custGeom>
                  <a:avLst/>
                  <a:gdLst>
                    <a:gd name="T0" fmla="*/ 1888 w 3776"/>
                    <a:gd name="T1" fmla="*/ 0 h 3784"/>
                    <a:gd name="T2" fmla="*/ 0 w 3776"/>
                    <a:gd name="T3" fmla="*/ 1892 h 3784"/>
                    <a:gd name="T4" fmla="*/ 1888 w 3776"/>
                    <a:gd name="T5" fmla="*/ 3784 h 3784"/>
                    <a:gd name="T6" fmla="*/ 3776 w 3776"/>
                    <a:gd name="T7" fmla="*/ 1892 h 3784"/>
                    <a:gd name="T8" fmla="*/ 1888 w 3776"/>
                    <a:gd name="T9" fmla="*/ 0 h 3784"/>
                    <a:gd name="T10" fmla="*/ 478 w 3776"/>
                    <a:gd name="T11" fmla="*/ 1890 h 3784"/>
                    <a:gd name="T12" fmla="*/ 1921 w 3776"/>
                    <a:gd name="T13" fmla="*/ 489 h 3784"/>
                    <a:gd name="T14" fmla="*/ 2887 w 3776"/>
                    <a:gd name="T15" fmla="*/ 853 h 3784"/>
                    <a:gd name="T16" fmla="*/ 2520 w 3776"/>
                    <a:gd name="T17" fmla="*/ 1017 h 3784"/>
                    <a:gd name="T18" fmla="*/ 1921 w 3776"/>
                    <a:gd name="T19" fmla="*/ 843 h 3784"/>
                    <a:gd name="T20" fmla="*/ 839 w 3776"/>
                    <a:gd name="T21" fmla="*/ 1890 h 3784"/>
                    <a:gd name="T22" fmla="*/ 657 w 3776"/>
                    <a:gd name="T23" fmla="*/ 2067 h 3784"/>
                    <a:gd name="T24" fmla="*/ 478 w 3776"/>
                    <a:gd name="T25" fmla="*/ 1890 h 3784"/>
                    <a:gd name="T26" fmla="*/ 827 w 3776"/>
                    <a:gd name="T27" fmla="*/ 2676 h 3784"/>
                    <a:gd name="T28" fmla="*/ 679 w 3776"/>
                    <a:gd name="T29" fmla="*/ 2528 h 3784"/>
                    <a:gd name="T30" fmla="*/ 827 w 3776"/>
                    <a:gd name="T31" fmla="*/ 2380 h 3784"/>
                    <a:gd name="T32" fmla="*/ 975 w 3776"/>
                    <a:gd name="T33" fmla="*/ 2528 h 3784"/>
                    <a:gd name="T34" fmla="*/ 827 w 3776"/>
                    <a:gd name="T35" fmla="*/ 2676 h 3784"/>
                    <a:gd name="T36" fmla="*/ 1274 w 3776"/>
                    <a:gd name="T37" fmla="*/ 3125 h 3784"/>
                    <a:gd name="T38" fmla="*/ 1127 w 3776"/>
                    <a:gd name="T39" fmla="*/ 2977 h 3784"/>
                    <a:gd name="T40" fmla="*/ 1274 w 3776"/>
                    <a:gd name="T41" fmla="*/ 2828 h 3784"/>
                    <a:gd name="T42" fmla="*/ 1423 w 3776"/>
                    <a:gd name="T43" fmla="*/ 2977 h 3784"/>
                    <a:gd name="T44" fmla="*/ 1274 w 3776"/>
                    <a:gd name="T45" fmla="*/ 3125 h 3784"/>
                    <a:gd name="T46" fmla="*/ 1903 w 3776"/>
                    <a:gd name="T47" fmla="*/ 3296 h 3784"/>
                    <a:gd name="T48" fmla="*/ 1756 w 3776"/>
                    <a:gd name="T49" fmla="*/ 3147 h 3784"/>
                    <a:gd name="T50" fmla="*/ 1903 w 3776"/>
                    <a:gd name="T51" fmla="*/ 2999 h 3784"/>
                    <a:gd name="T52" fmla="*/ 2052 w 3776"/>
                    <a:gd name="T53" fmla="*/ 3147 h 3784"/>
                    <a:gd name="T54" fmla="*/ 1903 w 3776"/>
                    <a:gd name="T55" fmla="*/ 3296 h 3784"/>
                    <a:gd name="T56" fmla="*/ 1903 w 3776"/>
                    <a:gd name="T57" fmla="*/ 2287 h 3784"/>
                    <a:gd name="T58" fmla="*/ 1516 w 3776"/>
                    <a:gd name="T59" fmla="*/ 1898 h 3784"/>
                    <a:gd name="T60" fmla="*/ 1903 w 3776"/>
                    <a:gd name="T61" fmla="*/ 1509 h 3784"/>
                    <a:gd name="T62" fmla="*/ 2067 w 3776"/>
                    <a:gd name="T63" fmla="*/ 1547 h 3784"/>
                    <a:gd name="T64" fmla="*/ 2908 w 3776"/>
                    <a:gd name="T65" fmla="*/ 1139 h 3784"/>
                    <a:gd name="T66" fmla="*/ 2912 w 3776"/>
                    <a:gd name="T67" fmla="*/ 1138 h 3784"/>
                    <a:gd name="T68" fmla="*/ 2980 w 3776"/>
                    <a:gd name="T69" fmla="*/ 1119 h 3784"/>
                    <a:gd name="T70" fmla="*/ 3063 w 3776"/>
                    <a:gd name="T71" fmla="*/ 1148 h 3784"/>
                    <a:gd name="T72" fmla="*/ 3077 w 3776"/>
                    <a:gd name="T73" fmla="*/ 1157 h 3784"/>
                    <a:gd name="T74" fmla="*/ 3091 w 3776"/>
                    <a:gd name="T75" fmla="*/ 1172 h 3784"/>
                    <a:gd name="T76" fmla="*/ 3110 w 3776"/>
                    <a:gd name="T77" fmla="*/ 1191 h 3784"/>
                    <a:gd name="T78" fmla="*/ 3116 w 3776"/>
                    <a:gd name="T79" fmla="*/ 1324 h 3784"/>
                    <a:gd name="T80" fmla="*/ 3116 w 3776"/>
                    <a:gd name="T81" fmla="*/ 1326 h 3784"/>
                    <a:gd name="T82" fmla="*/ 3087 w 3776"/>
                    <a:gd name="T83" fmla="*/ 1368 h 3784"/>
                    <a:gd name="T84" fmla="*/ 3082 w 3776"/>
                    <a:gd name="T85" fmla="*/ 1374 h 3784"/>
                    <a:gd name="T86" fmla="*/ 3068 w 3776"/>
                    <a:gd name="T87" fmla="*/ 1389 h 3784"/>
                    <a:gd name="T88" fmla="*/ 2287 w 3776"/>
                    <a:gd name="T89" fmla="*/ 1946 h 3784"/>
                    <a:gd name="T90" fmla="*/ 1903 w 3776"/>
                    <a:gd name="T91" fmla="*/ 2287 h 3784"/>
                    <a:gd name="T92" fmla="*/ 2533 w 3776"/>
                    <a:gd name="T93" fmla="*/ 3125 h 3784"/>
                    <a:gd name="T94" fmla="*/ 2384 w 3776"/>
                    <a:gd name="T95" fmla="*/ 2977 h 3784"/>
                    <a:gd name="T96" fmla="*/ 2533 w 3776"/>
                    <a:gd name="T97" fmla="*/ 2828 h 3784"/>
                    <a:gd name="T98" fmla="*/ 2681 w 3776"/>
                    <a:gd name="T99" fmla="*/ 2977 h 3784"/>
                    <a:gd name="T100" fmla="*/ 2533 w 3776"/>
                    <a:gd name="T101" fmla="*/ 3125 h 3784"/>
                    <a:gd name="T102" fmla="*/ 2980 w 3776"/>
                    <a:gd name="T103" fmla="*/ 2677 h 3784"/>
                    <a:gd name="T104" fmla="*/ 2832 w 3776"/>
                    <a:gd name="T105" fmla="*/ 2528 h 3784"/>
                    <a:gd name="T106" fmla="*/ 2980 w 3776"/>
                    <a:gd name="T107" fmla="*/ 2381 h 3784"/>
                    <a:gd name="T108" fmla="*/ 3128 w 3776"/>
                    <a:gd name="T109" fmla="*/ 2528 h 3784"/>
                    <a:gd name="T110" fmla="*/ 2980 w 3776"/>
                    <a:gd name="T111" fmla="*/ 2677 h 3784"/>
                    <a:gd name="T112" fmla="*/ 3150 w 3776"/>
                    <a:gd name="T113" fmla="*/ 2047 h 3784"/>
                    <a:gd name="T114" fmla="*/ 3003 w 3776"/>
                    <a:gd name="T115" fmla="*/ 1898 h 3784"/>
                    <a:gd name="T116" fmla="*/ 3150 w 3776"/>
                    <a:gd name="T117" fmla="*/ 1750 h 3784"/>
                    <a:gd name="T118" fmla="*/ 3299 w 3776"/>
                    <a:gd name="T119" fmla="*/ 1898 h 3784"/>
                    <a:gd name="T120" fmla="*/ 3150 w 3776"/>
                    <a:gd name="T121" fmla="*/ 2047 h 3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76" h="3784">
                      <a:moveTo>
                        <a:pt x="1888" y="0"/>
                      </a:moveTo>
                      <a:cubicBezTo>
                        <a:pt x="846" y="0"/>
                        <a:pt x="0" y="847"/>
                        <a:pt x="0" y="1892"/>
                      </a:cubicBezTo>
                      <a:cubicBezTo>
                        <a:pt x="0" y="2938"/>
                        <a:pt x="846" y="3784"/>
                        <a:pt x="1888" y="3784"/>
                      </a:cubicBezTo>
                      <a:cubicBezTo>
                        <a:pt x="2931" y="3784"/>
                        <a:pt x="3776" y="2938"/>
                        <a:pt x="3776" y="1892"/>
                      </a:cubicBezTo>
                      <a:cubicBezTo>
                        <a:pt x="3776" y="847"/>
                        <a:pt x="2931" y="0"/>
                        <a:pt x="1888" y="0"/>
                      </a:cubicBezTo>
                      <a:close/>
                      <a:moveTo>
                        <a:pt x="478" y="1890"/>
                      </a:moveTo>
                      <a:cubicBezTo>
                        <a:pt x="478" y="1120"/>
                        <a:pt x="1125" y="489"/>
                        <a:pt x="1921" y="489"/>
                      </a:cubicBezTo>
                      <a:cubicBezTo>
                        <a:pt x="2277" y="489"/>
                        <a:pt x="2624" y="625"/>
                        <a:pt x="2887" y="853"/>
                      </a:cubicBezTo>
                      <a:cubicBezTo>
                        <a:pt x="2520" y="1017"/>
                        <a:pt x="2520" y="1017"/>
                        <a:pt x="2520" y="1017"/>
                      </a:cubicBezTo>
                      <a:cubicBezTo>
                        <a:pt x="2346" y="905"/>
                        <a:pt x="2138" y="843"/>
                        <a:pt x="1921" y="843"/>
                      </a:cubicBezTo>
                      <a:cubicBezTo>
                        <a:pt x="1324" y="843"/>
                        <a:pt x="839" y="1311"/>
                        <a:pt x="839" y="1890"/>
                      </a:cubicBezTo>
                      <a:cubicBezTo>
                        <a:pt x="839" y="1988"/>
                        <a:pt x="757" y="2067"/>
                        <a:pt x="657" y="2067"/>
                      </a:cubicBezTo>
                      <a:cubicBezTo>
                        <a:pt x="557" y="2067"/>
                        <a:pt x="478" y="1988"/>
                        <a:pt x="478" y="1890"/>
                      </a:cubicBezTo>
                      <a:close/>
                      <a:moveTo>
                        <a:pt x="827" y="2676"/>
                      </a:moveTo>
                      <a:cubicBezTo>
                        <a:pt x="745" y="2676"/>
                        <a:pt x="679" y="2610"/>
                        <a:pt x="679" y="2528"/>
                      </a:cubicBezTo>
                      <a:cubicBezTo>
                        <a:pt x="679" y="2446"/>
                        <a:pt x="745" y="2380"/>
                        <a:pt x="827" y="2380"/>
                      </a:cubicBezTo>
                      <a:cubicBezTo>
                        <a:pt x="909" y="2380"/>
                        <a:pt x="975" y="2446"/>
                        <a:pt x="975" y="2528"/>
                      </a:cubicBezTo>
                      <a:cubicBezTo>
                        <a:pt x="975" y="2610"/>
                        <a:pt x="909" y="2676"/>
                        <a:pt x="827" y="2676"/>
                      </a:cubicBezTo>
                      <a:close/>
                      <a:moveTo>
                        <a:pt x="1274" y="3125"/>
                      </a:moveTo>
                      <a:cubicBezTo>
                        <a:pt x="1193" y="3125"/>
                        <a:pt x="1127" y="3059"/>
                        <a:pt x="1127" y="2977"/>
                      </a:cubicBezTo>
                      <a:cubicBezTo>
                        <a:pt x="1127" y="2895"/>
                        <a:pt x="1193" y="2828"/>
                        <a:pt x="1274" y="2828"/>
                      </a:cubicBezTo>
                      <a:cubicBezTo>
                        <a:pt x="1356" y="2828"/>
                        <a:pt x="1423" y="2895"/>
                        <a:pt x="1423" y="2977"/>
                      </a:cubicBezTo>
                      <a:cubicBezTo>
                        <a:pt x="1423" y="3059"/>
                        <a:pt x="1356" y="3125"/>
                        <a:pt x="1274" y="3125"/>
                      </a:cubicBezTo>
                      <a:close/>
                      <a:moveTo>
                        <a:pt x="1903" y="3296"/>
                      </a:moveTo>
                      <a:cubicBezTo>
                        <a:pt x="1822" y="3296"/>
                        <a:pt x="1756" y="3229"/>
                        <a:pt x="1756" y="3147"/>
                      </a:cubicBezTo>
                      <a:cubicBezTo>
                        <a:pt x="1756" y="3065"/>
                        <a:pt x="1822" y="2999"/>
                        <a:pt x="1903" y="2999"/>
                      </a:cubicBezTo>
                      <a:cubicBezTo>
                        <a:pt x="1986" y="2999"/>
                        <a:pt x="2052" y="3065"/>
                        <a:pt x="2052" y="3147"/>
                      </a:cubicBezTo>
                      <a:cubicBezTo>
                        <a:pt x="2052" y="3229"/>
                        <a:pt x="1986" y="3296"/>
                        <a:pt x="1903" y="3296"/>
                      </a:cubicBezTo>
                      <a:close/>
                      <a:moveTo>
                        <a:pt x="1903" y="2287"/>
                      </a:moveTo>
                      <a:cubicBezTo>
                        <a:pt x="1690" y="2287"/>
                        <a:pt x="1516" y="2112"/>
                        <a:pt x="1516" y="1898"/>
                      </a:cubicBezTo>
                      <a:cubicBezTo>
                        <a:pt x="1516" y="1684"/>
                        <a:pt x="1690" y="1509"/>
                        <a:pt x="1903" y="1509"/>
                      </a:cubicBezTo>
                      <a:cubicBezTo>
                        <a:pt x="1962" y="1509"/>
                        <a:pt x="2017" y="1523"/>
                        <a:pt x="2067" y="1547"/>
                      </a:cubicBezTo>
                      <a:cubicBezTo>
                        <a:pt x="2908" y="1139"/>
                        <a:pt x="2908" y="1139"/>
                        <a:pt x="2908" y="1139"/>
                      </a:cubicBezTo>
                      <a:cubicBezTo>
                        <a:pt x="2910" y="1138"/>
                        <a:pt x="2911" y="1138"/>
                        <a:pt x="2912" y="1138"/>
                      </a:cubicBezTo>
                      <a:cubicBezTo>
                        <a:pt x="2933" y="1127"/>
                        <a:pt x="2955" y="1119"/>
                        <a:pt x="2980" y="1119"/>
                      </a:cubicBezTo>
                      <a:cubicBezTo>
                        <a:pt x="3011" y="1119"/>
                        <a:pt x="3039" y="1131"/>
                        <a:pt x="3063" y="1148"/>
                      </a:cubicBezTo>
                      <a:cubicBezTo>
                        <a:pt x="3068" y="1150"/>
                        <a:pt x="3072" y="1154"/>
                        <a:pt x="3077" y="1157"/>
                      </a:cubicBezTo>
                      <a:cubicBezTo>
                        <a:pt x="3082" y="1161"/>
                        <a:pt x="3086" y="1167"/>
                        <a:pt x="3091" y="1172"/>
                      </a:cubicBezTo>
                      <a:cubicBezTo>
                        <a:pt x="3097" y="1178"/>
                        <a:pt x="3105" y="1184"/>
                        <a:pt x="3110" y="1191"/>
                      </a:cubicBezTo>
                      <a:cubicBezTo>
                        <a:pt x="3135" y="1232"/>
                        <a:pt x="3135" y="1281"/>
                        <a:pt x="3116" y="1324"/>
                      </a:cubicBezTo>
                      <a:cubicBezTo>
                        <a:pt x="3116" y="1325"/>
                        <a:pt x="3116" y="1325"/>
                        <a:pt x="3116" y="1326"/>
                      </a:cubicBezTo>
                      <a:cubicBezTo>
                        <a:pt x="3110" y="1341"/>
                        <a:pt x="3100" y="1355"/>
                        <a:pt x="3087" y="1368"/>
                      </a:cubicBezTo>
                      <a:cubicBezTo>
                        <a:pt x="3085" y="1370"/>
                        <a:pt x="3084" y="1372"/>
                        <a:pt x="3082" y="1374"/>
                      </a:cubicBezTo>
                      <a:cubicBezTo>
                        <a:pt x="3077" y="1379"/>
                        <a:pt x="3073" y="1385"/>
                        <a:pt x="3068" y="1389"/>
                      </a:cubicBezTo>
                      <a:cubicBezTo>
                        <a:pt x="2287" y="1946"/>
                        <a:pt x="2287" y="1946"/>
                        <a:pt x="2287" y="1946"/>
                      </a:cubicBezTo>
                      <a:cubicBezTo>
                        <a:pt x="2262" y="2138"/>
                        <a:pt x="2101" y="2287"/>
                        <a:pt x="1903" y="2287"/>
                      </a:cubicBezTo>
                      <a:close/>
                      <a:moveTo>
                        <a:pt x="2533" y="3125"/>
                      </a:moveTo>
                      <a:cubicBezTo>
                        <a:pt x="2450" y="3125"/>
                        <a:pt x="2384" y="3059"/>
                        <a:pt x="2384" y="2977"/>
                      </a:cubicBezTo>
                      <a:cubicBezTo>
                        <a:pt x="2384" y="2895"/>
                        <a:pt x="2450" y="2828"/>
                        <a:pt x="2533" y="2828"/>
                      </a:cubicBezTo>
                      <a:cubicBezTo>
                        <a:pt x="2614" y="2828"/>
                        <a:pt x="2681" y="2895"/>
                        <a:pt x="2681" y="2977"/>
                      </a:cubicBezTo>
                      <a:cubicBezTo>
                        <a:pt x="2681" y="3059"/>
                        <a:pt x="2614" y="3125"/>
                        <a:pt x="2533" y="3125"/>
                      </a:cubicBezTo>
                      <a:close/>
                      <a:moveTo>
                        <a:pt x="2980" y="2677"/>
                      </a:moveTo>
                      <a:cubicBezTo>
                        <a:pt x="2898" y="2677"/>
                        <a:pt x="2832" y="2611"/>
                        <a:pt x="2832" y="2528"/>
                      </a:cubicBezTo>
                      <a:cubicBezTo>
                        <a:pt x="2832" y="2447"/>
                        <a:pt x="2898" y="2381"/>
                        <a:pt x="2980" y="2381"/>
                      </a:cubicBezTo>
                      <a:cubicBezTo>
                        <a:pt x="3062" y="2381"/>
                        <a:pt x="3128" y="2447"/>
                        <a:pt x="3128" y="2528"/>
                      </a:cubicBezTo>
                      <a:cubicBezTo>
                        <a:pt x="3128" y="2611"/>
                        <a:pt x="3062" y="2677"/>
                        <a:pt x="2980" y="2677"/>
                      </a:cubicBezTo>
                      <a:close/>
                      <a:moveTo>
                        <a:pt x="3150" y="2047"/>
                      </a:moveTo>
                      <a:cubicBezTo>
                        <a:pt x="3068" y="2047"/>
                        <a:pt x="3003" y="1980"/>
                        <a:pt x="3003" y="1898"/>
                      </a:cubicBezTo>
                      <a:cubicBezTo>
                        <a:pt x="3003" y="1816"/>
                        <a:pt x="3068" y="1750"/>
                        <a:pt x="3150" y="1750"/>
                      </a:cubicBezTo>
                      <a:cubicBezTo>
                        <a:pt x="3232" y="1750"/>
                        <a:pt x="3299" y="1816"/>
                        <a:pt x="3299" y="1898"/>
                      </a:cubicBezTo>
                      <a:cubicBezTo>
                        <a:pt x="3299" y="1980"/>
                        <a:pt x="3232" y="2047"/>
                        <a:pt x="3150" y="2047"/>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68" name="Gruppieren 86067">
                <a:extLst>
                  <a:ext uri="{FF2B5EF4-FFF2-40B4-BE49-F238E27FC236}">
                    <a16:creationId xmlns:a16="http://schemas.microsoft.com/office/drawing/2014/main" id="{FFFD0F12-A21B-4EC5-BE63-BD1BBC8350EB}"/>
                  </a:ext>
                </a:extLst>
              </p:cNvPr>
              <p:cNvGrpSpPr/>
              <p:nvPr/>
            </p:nvGrpSpPr>
            <p:grpSpPr>
              <a:xfrm>
                <a:off x="9650001" y="4047953"/>
                <a:ext cx="534858" cy="347836"/>
                <a:chOff x="10790859" y="4297896"/>
                <a:chExt cx="534858" cy="347836"/>
              </a:xfrm>
            </p:grpSpPr>
            <p:grpSp>
              <p:nvGrpSpPr>
                <p:cNvPr id="267" name="Gruppieren 266">
                  <a:extLst>
                    <a:ext uri="{FF2B5EF4-FFF2-40B4-BE49-F238E27FC236}">
                      <a16:creationId xmlns:a16="http://schemas.microsoft.com/office/drawing/2014/main" id="{3D993328-C922-40CB-BF85-34185772E3FF}"/>
                    </a:ext>
                  </a:extLst>
                </p:cNvPr>
                <p:cNvGrpSpPr/>
                <p:nvPr/>
              </p:nvGrpSpPr>
              <p:grpSpPr>
                <a:xfrm>
                  <a:off x="10790859" y="4484516"/>
                  <a:ext cx="161216" cy="161216"/>
                  <a:chOff x="6661210" y="1533327"/>
                  <a:chExt cx="161216" cy="161216"/>
                </a:xfrm>
              </p:grpSpPr>
              <p:sp>
                <p:nvSpPr>
                  <p:cNvPr id="301" name="Ellipse 300">
                    <a:extLst>
                      <a:ext uri="{FF2B5EF4-FFF2-40B4-BE49-F238E27FC236}">
                        <a16:creationId xmlns:a16="http://schemas.microsoft.com/office/drawing/2014/main" id="{FC28CE2A-D78C-41CF-AFFD-F1170F12BEE7}"/>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2" name="Grafik 301">
                    <a:extLst>
                      <a:ext uri="{FF2B5EF4-FFF2-40B4-BE49-F238E27FC236}">
                        <a16:creationId xmlns:a16="http://schemas.microsoft.com/office/drawing/2014/main" id="{CFBD5B4E-99F2-469F-AAEE-E65BF886B9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268" name="Gruppieren 267">
                  <a:extLst>
                    <a:ext uri="{FF2B5EF4-FFF2-40B4-BE49-F238E27FC236}">
                      <a16:creationId xmlns:a16="http://schemas.microsoft.com/office/drawing/2014/main" id="{FCE12227-87DB-4516-A249-C2DAD7251796}"/>
                    </a:ext>
                  </a:extLst>
                </p:cNvPr>
                <p:cNvGrpSpPr/>
                <p:nvPr/>
              </p:nvGrpSpPr>
              <p:grpSpPr>
                <a:xfrm>
                  <a:off x="10976782" y="4484516"/>
                  <a:ext cx="161216" cy="161216"/>
                  <a:chOff x="6661210" y="1533327"/>
                  <a:chExt cx="161216" cy="161216"/>
                </a:xfrm>
              </p:grpSpPr>
              <p:sp>
                <p:nvSpPr>
                  <p:cNvPr id="299" name="Ellipse 298">
                    <a:extLst>
                      <a:ext uri="{FF2B5EF4-FFF2-40B4-BE49-F238E27FC236}">
                        <a16:creationId xmlns:a16="http://schemas.microsoft.com/office/drawing/2014/main" id="{C2C9457A-051C-4F48-A34B-66C553DBD8E0}"/>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0" name="Grafik 299">
                    <a:extLst>
                      <a:ext uri="{FF2B5EF4-FFF2-40B4-BE49-F238E27FC236}">
                        <a16:creationId xmlns:a16="http://schemas.microsoft.com/office/drawing/2014/main" id="{4F1D965F-80AF-4B0B-AF58-B7B32FE984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269" name="Gruppieren 268">
                  <a:extLst>
                    <a:ext uri="{FF2B5EF4-FFF2-40B4-BE49-F238E27FC236}">
                      <a16:creationId xmlns:a16="http://schemas.microsoft.com/office/drawing/2014/main" id="{E6F2A7EC-A52B-4BE1-BA56-98500554352A}"/>
                    </a:ext>
                  </a:extLst>
                </p:cNvPr>
                <p:cNvGrpSpPr/>
                <p:nvPr/>
              </p:nvGrpSpPr>
              <p:grpSpPr>
                <a:xfrm>
                  <a:off x="10790859" y="4297896"/>
                  <a:ext cx="161216" cy="161216"/>
                  <a:chOff x="6661210" y="1533327"/>
                  <a:chExt cx="161216" cy="161216"/>
                </a:xfrm>
              </p:grpSpPr>
              <p:sp>
                <p:nvSpPr>
                  <p:cNvPr id="297" name="Ellipse 296">
                    <a:extLst>
                      <a:ext uri="{FF2B5EF4-FFF2-40B4-BE49-F238E27FC236}">
                        <a16:creationId xmlns:a16="http://schemas.microsoft.com/office/drawing/2014/main" id="{FC0E7A64-E18B-4DE2-9360-A9C2214B1010}"/>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98" name="Grafik 297">
                    <a:extLst>
                      <a:ext uri="{FF2B5EF4-FFF2-40B4-BE49-F238E27FC236}">
                        <a16:creationId xmlns:a16="http://schemas.microsoft.com/office/drawing/2014/main" id="{B2EE107D-5842-423F-A01C-1CA858F2F8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270" name="Gruppieren 269">
                  <a:extLst>
                    <a:ext uri="{FF2B5EF4-FFF2-40B4-BE49-F238E27FC236}">
                      <a16:creationId xmlns:a16="http://schemas.microsoft.com/office/drawing/2014/main" id="{7710B76E-065E-4E5E-AC2A-C3EB78427A9F}"/>
                    </a:ext>
                  </a:extLst>
                </p:cNvPr>
                <p:cNvGrpSpPr/>
                <p:nvPr/>
              </p:nvGrpSpPr>
              <p:grpSpPr>
                <a:xfrm>
                  <a:off x="10976782" y="4297896"/>
                  <a:ext cx="161216" cy="161216"/>
                  <a:chOff x="6661210" y="1533327"/>
                  <a:chExt cx="161216" cy="161216"/>
                </a:xfrm>
              </p:grpSpPr>
              <p:sp>
                <p:nvSpPr>
                  <p:cNvPr id="295" name="Ellipse 294">
                    <a:extLst>
                      <a:ext uri="{FF2B5EF4-FFF2-40B4-BE49-F238E27FC236}">
                        <a16:creationId xmlns:a16="http://schemas.microsoft.com/office/drawing/2014/main" id="{07FAF9B7-A07F-4CFD-AD3A-18E4F6D09AE5}"/>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96" name="Grafik 295">
                    <a:extLst>
                      <a:ext uri="{FF2B5EF4-FFF2-40B4-BE49-F238E27FC236}">
                        <a16:creationId xmlns:a16="http://schemas.microsoft.com/office/drawing/2014/main" id="{B34CC74D-16C2-4655-B715-574E2B93D7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275" name="Gruppieren 274">
                  <a:extLst>
                    <a:ext uri="{FF2B5EF4-FFF2-40B4-BE49-F238E27FC236}">
                      <a16:creationId xmlns:a16="http://schemas.microsoft.com/office/drawing/2014/main" id="{33B4DF74-CB4F-4030-B01A-483DE15F4471}"/>
                    </a:ext>
                  </a:extLst>
                </p:cNvPr>
                <p:cNvGrpSpPr/>
                <p:nvPr/>
              </p:nvGrpSpPr>
              <p:grpSpPr>
                <a:xfrm>
                  <a:off x="11164501" y="4484516"/>
                  <a:ext cx="161216" cy="161216"/>
                  <a:chOff x="6661210" y="1533327"/>
                  <a:chExt cx="161216" cy="161216"/>
                </a:xfrm>
              </p:grpSpPr>
              <p:sp>
                <p:nvSpPr>
                  <p:cNvPr id="285" name="Ellipse 284">
                    <a:extLst>
                      <a:ext uri="{FF2B5EF4-FFF2-40B4-BE49-F238E27FC236}">
                        <a16:creationId xmlns:a16="http://schemas.microsoft.com/office/drawing/2014/main" id="{7C948BC9-1B01-4FCC-BA15-CABDC34992E2}"/>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86" name="Grafik 285">
                    <a:extLst>
                      <a:ext uri="{FF2B5EF4-FFF2-40B4-BE49-F238E27FC236}">
                        <a16:creationId xmlns:a16="http://schemas.microsoft.com/office/drawing/2014/main" id="{F10147FE-C4AE-4E9E-A5DE-17BF4E77C9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276" name="Gruppieren 275">
                  <a:extLst>
                    <a:ext uri="{FF2B5EF4-FFF2-40B4-BE49-F238E27FC236}">
                      <a16:creationId xmlns:a16="http://schemas.microsoft.com/office/drawing/2014/main" id="{1A6CD402-D101-46E2-8D9A-AF60114630EC}"/>
                    </a:ext>
                  </a:extLst>
                </p:cNvPr>
                <p:cNvGrpSpPr/>
                <p:nvPr/>
              </p:nvGrpSpPr>
              <p:grpSpPr>
                <a:xfrm>
                  <a:off x="11164501" y="4297896"/>
                  <a:ext cx="161216" cy="161216"/>
                  <a:chOff x="6661210" y="1533327"/>
                  <a:chExt cx="161216" cy="161216"/>
                </a:xfrm>
              </p:grpSpPr>
              <p:sp>
                <p:nvSpPr>
                  <p:cNvPr id="283" name="Ellipse 282">
                    <a:extLst>
                      <a:ext uri="{FF2B5EF4-FFF2-40B4-BE49-F238E27FC236}">
                        <a16:creationId xmlns:a16="http://schemas.microsoft.com/office/drawing/2014/main" id="{1755D7F6-F69E-44B4-8754-83898C467D0D}"/>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84" name="Grafik 283">
                    <a:extLst>
                      <a:ext uri="{FF2B5EF4-FFF2-40B4-BE49-F238E27FC236}">
                        <a16:creationId xmlns:a16="http://schemas.microsoft.com/office/drawing/2014/main" id="{B064CF7E-BC87-4E67-B161-8321AF77D0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sp>
            <p:nvSpPr>
              <p:cNvPr id="86069" name="Halbbogen 86068">
                <a:extLst>
                  <a:ext uri="{FF2B5EF4-FFF2-40B4-BE49-F238E27FC236}">
                    <a16:creationId xmlns:a16="http://schemas.microsoft.com/office/drawing/2014/main" id="{5F9AC6CA-903B-40C3-91BD-E6F720501B11}"/>
                  </a:ext>
                </a:extLst>
              </p:cNvPr>
              <p:cNvSpPr/>
              <p:nvPr/>
            </p:nvSpPr>
            <p:spPr bwMode="gray">
              <a:xfrm rot="5400000">
                <a:off x="10186339" y="4060837"/>
                <a:ext cx="322069" cy="322069"/>
              </a:xfrm>
              <a:prstGeom prst="blockArc">
                <a:avLst>
                  <a:gd name="adj1" fmla="val 10799983"/>
                  <a:gd name="adj2" fmla="val 70454"/>
                  <a:gd name="adj3" fmla="val 139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7" name="Textfeld 306">
              <a:extLst>
                <a:ext uri="{FF2B5EF4-FFF2-40B4-BE49-F238E27FC236}">
                  <a16:creationId xmlns:a16="http://schemas.microsoft.com/office/drawing/2014/main" id="{0273730F-54E0-40E3-A871-F74AD856C067}"/>
                </a:ext>
              </a:extLst>
            </p:cNvPr>
            <p:cNvSpPr txBox="1"/>
            <p:nvPr/>
          </p:nvSpPr>
          <p:spPr>
            <a:xfrm>
              <a:off x="6292074" y="4205481"/>
              <a:ext cx="3948398" cy="380075"/>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Bakers must commit a </a:t>
              </a:r>
              <a:r>
                <a:rPr lang="en-US" sz="1000" b="1" dirty="0">
                  <a:latin typeface="Open Sans" panose="020B0606030504020204" pitchFamily="34" charset="0"/>
                  <a:ea typeface="Open Sans" panose="020B0606030504020204" pitchFamily="34" charset="0"/>
                  <a:cs typeface="Open Sans" panose="020B0606030504020204" pitchFamily="34" charset="0"/>
                </a:rPr>
                <a:t>security deposit</a:t>
              </a:r>
              <a:r>
                <a:rPr lang="en-US" sz="1000" dirty="0">
                  <a:latin typeface="Open Sans" panose="020B0606030504020204" pitchFamily="34" charset="0"/>
                  <a:ea typeface="Open Sans" panose="020B0606030504020204" pitchFamily="34" charset="0"/>
                  <a:cs typeface="Open Sans" panose="020B0606030504020204" pitchFamily="34" charset="0"/>
                </a:rPr>
                <a:t> of </a:t>
              </a:r>
              <a:r>
                <a:rPr lang="en-US" sz="1000" b="1" dirty="0">
                  <a:latin typeface="Open Sans" panose="020B0606030504020204" pitchFamily="34" charset="0"/>
                  <a:ea typeface="Open Sans" panose="020B0606030504020204" pitchFamily="34" charset="0"/>
                  <a:cs typeface="Open Sans" panose="020B0606030504020204" pitchFamily="34" charset="0"/>
                </a:rPr>
                <a:t>512 ꜩ for baking</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b="1" dirty="0">
                  <a:latin typeface="Open Sans" panose="020B0606030504020204" pitchFamily="34" charset="0"/>
                  <a:ea typeface="Open Sans" panose="020B0606030504020204" pitchFamily="34" charset="0"/>
                  <a:cs typeface="Open Sans" panose="020B0606030504020204" pitchFamily="34" charset="0"/>
                </a:rPr>
                <a:t>64 ꜩ for endorsing</a:t>
              </a:r>
              <a:r>
                <a:rPr lang="en-US" sz="1000" dirty="0">
                  <a:latin typeface="Open Sans" panose="020B0606030504020204" pitchFamily="34" charset="0"/>
                  <a:ea typeface="Open Sans" panose="020B0606030504020204" pitchFamily="34" charset="0"/>
                  <a:cs typeface="Open Sans" panose="020B0606030504020204" pitchFamily="34" charset="0"/>
                </a:rPr>
                <a:t> that is </a:t>
              </a:r>
              <a:r>
                <a:rPr lang="en-US" sz="1000" b="1" dirty="0">
                  <a:latin typeface="Open Sans" panose="020B0606030504020204" pitchFamily="34" charset="0"/>
                  <a:ea typeface="Open Sans" panose="020B0606030504020204" pitchFamily="34" charset="0"/>
                  <a:cs typeface="Open Sans" panose="020B0606030504020204" pitchFamily="34" charset="0"/>
                </a:rPr>
                <a:t>slashed </a:t>
              </a:r>
              <a:r>
                <a:rPr lang="en-US" sz="1000" dirty="0">
                  <a:latin typeface="Open Sans" panose="020B0606030504020204" pitchFamily="34" charset="0"/>
                  <a:ea typeface="Open Sans" panose="020B0606030504020204" pitchFamily="34" charset="0"/>
                  <a:cs typeface="Open Sans" panose="020B0606030504020204" pitchFamily="34" charset="0"/>
                </a:rPr>
                <a:t>in case of </a:t>
              </a:r>
              <a:r>
                <a:rPr lang="en-US" sz="1000" b="1" dirty="0">
                  <a:latin typeface="Open Sans" panose="020B0606030504020204" pitchFamily="34" charset="0"/>
                  <a:ea typeface="Open Sans" panose="020B0606030504020204" pitchFamily="34" charset="0"/>
                  <a:cs typeface="Open Sans" panose="020B0606030504020204" pitchFamily="34" charset="0"/>
                </a:rPr>
                <a:t>double-baking/double-signing</a:t>
              </a:r>
            </a:p>
          </p:txBody>
        </p:sp>
      </p:grpSp>
      <p:sp>
        <p:nvSpPr>
          <p:cNvPr id="210" name="Rechteck 209">
            <a:extLst>
              <a:ext uri="{FF2B5EF4-FFF2-40B4-BE49-F238E27FC236}">
                <a16:creationId xmlns:a16="http://schemas.microsoft.com/office/drawing/2014/main" id="{B82BFD75-7517-4376-B7DA-D080B3D51501}"/>
              </a:ext>
            </a:extLst>
          </p:cNvPr>
          <p:cNvSpPr/>
          <p:nvPr/>
        </p:nvSpPr>
        <p:spPr bwMode="gray">
          <a:xfrm>
            <a:off x="6925591"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Rechteck 210">
            <a:extLst>
              <a:ext uri="{FF2B5EF4-FFF2-40B4-BE49-F238E27FC236}">
                <a16:creationId xmlns:a16="http://schemas.microsoft.com/office/drawing/2014/main" id="{8A6D5779-1E19-4E85-9890-A5912AF7A838}"/>
              </a:ext>
            </a:extLst>
          </p:cNvPr>
          <p:cNvSpPr/>
          <p:nvPr/>
        </p:nvSpPr>
        <p:spPr bwMode="gray">
          <a:xfrm>
            <a:off x="7457228"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Rechteck 211">
            <a:extLst>
              <a:ext uri="{FF2B5EF4-FFF2-40B4-BE49-F238E27FC236}">
                <a16:creationId xmlns:a16="http://schemas.microsoft.com/office/drawing/2014/main" id="{780E6D23-C305-41F6-B693-6D8476C8F96D}"/>
              </a:ext>
            </a:extLst>
          </p:cNvPr>
          <p:cNvSpPr/>
          <p:nvPr/>
        </p:nvSpPr>
        <p:spPr bwMode="gray">
          <a:xfrm>
            <a:off x="7993544"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3" name="Rechteck 212">
            <a:extLst>
              <a:ext uri="{FF2B5EF4-FFF2-40B4-BE49-F238E27FC236}">
                <a16:creationId xmlns:a16="http://schemas.microsoft.com/office/drawing/2014/main" id="{869D288C-9143-4D23-B6CF-F83040152013}"/>
              </a:ext>
            </a:extLst>
          </p:cNvPr>
          <p:cNvSpPr/>
          <p:nvPr/>
        </p:nvSpPr>
        <p:spPr bwMode="gray">
          <a:xfrm>
            <a:off x="8525945"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4" name="Rechteck 213">
            <a:extLst>
              <a:ext uri="{FF2B5EF4-FFF2-40B4-BE49-F238E27FC236}">
                <a16:creationId xmlns:a16="http://schemas.microsoft.com/office/drawing/2014/main" id="{05EF0281-60AA-4E37-BDF0-981A7481F8B4}"/>
              </a:ext>
            </a:extLst>
          </p:cNvPr>
          <p:cNvSpPr/>
          <p:nvPr/>
        </p:nvSpPr>
        <p:spPr bwMode="gray">
          <a:xfrm>
            <a:off x="9058346"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Rechteck 214">
            <a:extLst>
              <a:ext uri="{FF2B5EF4-FFF2-40B4-BE49-F238E27FC236}">
                <a16:creationId xmlns:a16="http://schemas.microsoft.com/office/drawing/2014/main" id="{720C55B7-EAD8-4E9A-B85A-18437BAAFD11}"/>
              </a:ext>
            </a:extLst>
          </p:cNvPr>
          <p:cNvSpPr/>
          <p:nvPr/>
        </p:nvSpPr>
        <p:spPr bwMode="gray">
          <a:xfrm>
            <a:off x="10122168" y="2150607"/>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6" name="Rechteck 215">
            <a:extLst>
              <a:ext uri="{FF2B5EF4-FFF2-40B4-BE49-F238E27FC236}">
                <a16:creationId xmlns:a16="http://schemas.microsoft.com/office/drawing/2014/main" id="{3CAC5943-5175-4DF0-81C9-13A21B077F19}"/>
              </a:ext>
            </a:extLst>
          </p:cNvPr>
          <p:cNvSpPr/>
          <p:nvPr/>
        </p:nvSpPr>
        <p:spPr bwMode="gray">
          <a:xfrm>
            <a:off x="9590747" y="1988681"/>
            <a:ext cx="343989" cy="41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4" name="Rechteck 203">
            <a:extLst>
              <a:ext uri="{FF2B5EF4-FFF2-40B4-BE49-F238E27FC236}">
                <a16:creationId xmlns:a16="http://schemas.microsoft.com/office/drawing/2014/main" id="{B7AEB220-AC40-4B41-9400-D8FF42E83B2B}"/>
              </a:ext>
            </a:extLst>
          </p:cNvPr>
          <p:cNvSpPr/>
          <p:nvPr/>
        </p:nvSpPr>
        <p:spPr bwMode="gray">
          <a:xfrm>
            <a:off x="7993544" y="1315983"/>
            <a:ext cx="343989"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27" name="Rechteck 86026">
            <a:extLst>
              <a:ext uri="{FF2B5EF4-FFF2-40B4-BE49-F238E27FC236}">
                <a16:creationId xmlns:a16="http://schemas.microsoft.com/office/drawing/2014/main" id="{45378877-8ABC-46C7-A259-91FBD02916D1}"/>
              </a:ext>
            </a:extLst>
          </p:cNvPr>
          <p:cNvSpPr/>
          <p:nvPr/>
        </p:nvSpPr>
        <p:spPr bwMode="gray">
          <a:xfrm>
            <a:off x="6925591"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3" name="Rechteck 202">
            <a:extLst>
              <a:ext uri="{FF2B5EF4-FFF2-40B4-BE49-F238E27FC236}">
                <a16:creationId xmlns:a16="http://schemas.microsoft.com/office/drawing/2014/main" id="{C68A468D-8789-4339-9D8E-04CCEAFC7444}"/>
              </a:ext>
            </a:extLst>
          </p:cNvPr>
          <p:cNvSpPr/>
          <p:nvPr/>
        </p:nvSpPr>
        <p:spPr bwMode="gray">
          <a:xfrm>
            <a:off x="7457228"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5" name="Rechteck 204">
            <a:extLst>
              <a:ext uri="{FF2B5EF4-FFF2-40B4-BE49-F238E27FC236}">
                <a16:creationId xmlns:a16="http://schemas.microsoft.com/office/drawing/2014/main" id="{DAC07259-363A-4AE3-9819-BF54E611E250}"/>
              </a:ext>
            </a:extLst>
          </p:cNvPr>
          <p:cNvSpPr/>
          <p:nvPr/>
        </p:nvSpPr>
        <p:spPr bwMode="gray">
          <a:xfrm>
            <a:off x="8525945"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Rechteck 205">
            <a:extLst>
              <a:ext uri="{FF2B5EF4-FFF2-40B4-BE49-F238E27FC236}">
                <a16:creationId xmlns:a16="http://schemas.microsoft.com/office/drawing/2014/main" id="{8EB092AC-B2A3-4AC6-9739-FC7EEB189342}"/>
              </a:ext>
            </a:extLst>
          </p:cNvPr>
          <p:cNvSpPr/>
          <p:nvPr/>
        </p:nvSpPr>
        <p:spPr bwMode="gray">
          <a:xfrm>
            <a:off x="9058346"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 name="Rechteck 206">
            <a:extLst>
              <a:ext uri="{FF2B5EF4-FFF2-40B4-BE49-F238E27FC236}">
                <a16:creationId xmlns:a16="http://schemas.microsoft.com/office/drawing/2014/main" id="{FF0F4967-F9F7-4B3E-A010-59D2EC9FDC53}"/>
              </a:ext>
            </a:extLst>
          </p:cNvPr>
          <p:cNvSpPr/>
          <p:nvPr/>
        </p:nvSpPr>
        <p:spPr bwMode="gray">
          <a:xfrm>
            <a:off x="9590747"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Rechteck 207">
            <a:extLst>
              <a:ext uri="{FF2B5EF4-FFF2-40B4-BE49-F238E27FC236}">
                <a16:creationId xmlns:a16="http://schemas.microsoft.com/office/drawing/2014/main" id="{DCE80615-DD6D-4276-8983-4AD2DD7240E5}"/>
              </a:ext>
            </a:extLst>
          </p:cNvPr>
          <p:cNvSpPr/>
          <p:nvPr/>
        </p:nvSpPr>
        <p:spPr bwMode="gray">
          <a:xfrm>
            <a:off x="10123150" y="1315984"/>
            <a:ext cx="34398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2" name="Gruppieren 51">
            <a:extLst>
              <a:ext uri="{FF2B5EF4-FFF2-40B4-BE49-F238E27FC236}">
                <a16:creationId xmlns:a16="http://schemas.microsoft.com/office/drawing/2014/main" id="{EAC11437-A95C-4D42-87F9-B21FFBC6FD4D}"/>
              </a:ext>
            </a:extLst>
          </p:cNvPr>
          <p:cNvGrpSpPr/>
          <p:nvPr/>
        </p:nvGrpSpPr>
        <p:grpSpPr>
          <a:xfrm>
            <a:off x="7111515" y="2241391"/>
            <a:ext cx="161216" cy="161216"/>
            <a:chOff x="5392301" y="1591765"/>
            <a:chExt cx="161216" cy="161216"/>
          </a:xfrm>
        </p:grpSpPr>
        <p:sp>
          <p:nvSpPr>
            <p:cNvPr id="15" name="Ellipse 14">
              <a:extLst>
                <a:ext uri="{FF2B5EF4-FFF2-40B4-BE49-F238E27FC236}">
                  <a16:creationId xmlns:a16="http://schemas.microsoft.com/office/drawing/2014/main" id="{5FF5D2CC-BAC1-4A1A-869D-D4A034C77935}"/>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fik 15">
              <a:extLst>
                <a:ext uri="{FF2B5EF4-FFF2-40B4-BE49-F238E27FC236}">
                  <a16:creationId xmlns:a16="http://schemas.microsoft.com/office/drawing/2014/main" id="{457AE9CB-7183-432D-851A-08A645A904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51" name="Gruppieren 50">
            <a:extLst>
              <a:ext uri="{FF2B5EF4-FFF2-40B4-BE49-F238E27FC236}">
                <a16:creationId xmlns:a16="http://schemas.microsoft.com/office/drawing/2014/main" id="{3B5168D0-9AE7-44D7-A739-B904E3FE28AE}"/>
              </a:ext>
            </a:extLst>
          </p:cNvPr>
          <p:cNvGrpSpPr/>
          <p:nvPr/>
        </p:nvGrpSpPr>
        <p:grpSpPr>
          <a:xfrm>
            <a:off x="6925592" y="1347914"/>
            <a:ext cx="161216" cy="161216"/>
            <a:chOff x="6661210" y="1533327"/>
            <a:chExt cx="161216" cy="161216"/>
          </a:xfrm>
        </p:grpSpPr>
        <p:sp>
          <p:nvSpPr>
            <p:cNvPr id="11" name="Ellipse 10">
              <a:extLst>
                <a:ext uri="{FF2B5EF4-FFF2-40B4-BE49-F238E27FC236}">
                  <a16:creationId xmlns:a16="http://schemas.microsoft.com/office/drawing/2014/main" id="{E2F0121F-7B5C-4D80-806A-E052F8ACBDDD}"/>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D9AB709D-B9A7-4D69-93A0-9226A21661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25" name="Group 29">
            <a:extLst>
              <a:ext uri="{FF2B5EF4-FFF2-40B4-BE49-F238E27FC236}">
                <a16:creationId xmlns:a16="http://schemas.microsoft.com/office/drawing/2014/main" id="{1DE7EDFC-9BEC-4CA2-B71D-D5FA98F36411}"/>
              </a:ext>
            </a:extLst>
          </p:cNvPr>
          <p:cNvGrpSpPr>
            <a:grpSpLocks noChangeAspect="1"/>
          </p:cNvGrpSpPr>
          <p:nvPr/>
        </p:nvGrpSpPr>
        <p:grpSpPr bwMode="auto">
          <a:xfrm>
            <a:off x="6925592" y="891183"/>
            <a:ext cx="347139" cy="424801"/>
            <a:chOff x="803" y="803"/>
            <a:chExt cx="371" cy="454"/>
          </a:xfrm>
          <a:solidFill>
            <a:schemeClr val="accent1"/>
          </a:solidFill>
        </p:grpSpPr>
        <p:sp>
          <p:nvSpPr>
            <p:cNvPr id="27" name="Freeform 30">
              <a:extLst>
                <a:ext uri="{FF2B5EF4-FFF2-40B4-BE49-F238E27FC236}">
                  <a16:creationId xmlns:a16="http://schemas.microsoft.com/office/drawing/2014/main" id="{064DA38A-2410-4398-A83F-7964ED6827A9}"/>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31">
              <a:extLst>
                <a:ext uri="{FF2B5EF4-FFF2-40B4-BE49-F238E27FC236}">
                  <a16:creationId xmlns:a16="http://schemas.microsoft.com/office/drawing/2014/main" id="{1B6C7AC1-765E-4AC6-A157-098616462094}"/>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 29">
            <a:extLst>
              <a:ext uri="{FF2B5EF4-FFF2-40B4-BE49-F238E27FC236}">
                <a16:creationId xmlns:a16="http://schemas.microsoft.com/office/drawing/2014/main" id="{1320618D-6102-4BBF-8BDC-E86BD88BE06A}"/>
              </a:ext>
            </a:extLst>
          </p:cNvPr>
          <p:cNvGrpSpPr>
            <a:grpSpLocks noChangeAspect="1"/>
          </p:cNvGrpSpPr>
          <p:nvPr/>
        </p:nvGrpSpPr>
        <p:grpSpPr bwMode="auto">
          <a:xfrm>
            <a:off x="7457993" y="891183"/>
            <a:ext cx="347139" cy="424801"/>
            <a:chOff x="803" y="803"/>
            <a:chExt cx="371" cy="454"/>
          </a:xfrm>
          <a:solidFill>
            <a:schemeClr val="accent1"/>
          </a:solidFill>
        </p:grpSpPr>
        <p:sp>
          <p:nvSpPr>
            <p:cNvPr id="33" name="Freeform 30">
              <a:extLst>
                <a:ext uri="{FF2B5EF4-FFF2-40B4-BE49-F238E27FC236}">
                  <a16:creationId xmlns:a16="http://schemas.microsoft.com/office/drawing/2014/main" id="{D7C2900E-2248-4A6A-80E4-EDEF687CE9C2}"/>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1">
              <a:extLst>
                <a:ext uri="{FF2B5EF4-FFF2-40B4-BE49-F238E27FC236}">
                  <a16:creationId xmlns:a16="http://schemas.microsoft.com/office/drawing/2014/main" id="{F92CB827-8E41-4A5A-A917-FBFB5E92154A}"/>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29">
            <a:extLst>
              <a:ext uri="{FF2B5EF4-FFF2-40B4-BE49-F238E27FC236}">
                <a16:creationId xmlns:a16="http://schemas.microsoft.com/office/drawing/2014/main" id="{3DC04EDE-9E42-411B-9537-B2F905085B80}"/>
              </a:ext>
            </a:extLst>
          </p:cNvPr>
          <p:cNvGrpSpPr>
            <a:grpSpLocks noChangeAspect="1"/>
          </p:cNvGrpSpPr>
          <p:nvPr/>
        </p:nvGrpSpPr>
        <p:grpSpPr bwMode="auto">
          <a:xfrm>
            <a:off x="7990394" y="891183"/>
            <a:ext cx="347139" cy="424801"/>
            <a:chOff x="803" y="803"/>
            <a:chExt cx="371" cy="454"/>
          </a:xfrm>
          <a:solidFill>
            <a:schemeClr val="accent1"/>
          </a:solidFill>
        </p:grpSpPr>
        <p:sp>
          <p:nvSpPr>
            <p:cNvPr id="36" name="Freeform 30">
              <a:extLst>
                <a:ext uri="{FF2B5EF4-FFF2-40B4-BE49-F238E27FC236}">
                  <a16:creationId xmlns:a16="http://schemas.microsoft.com/office/drawing/2014/main" id="{9B51CC26-D2A9-4E34-A3F9-3358AB27039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1">
              <a:extLst>
                <a:ext uri="{FF2B5EF4-FFF2-40B4-BE49-F238E27FC236}">
                  <a16:creationId xmlns:a16="http://schemas.microsoft.com/office/drawing/2014/main" id="{E171BE87-C37B-4FED-9939-A91DCB56D0EF}"/>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 name="Group 29">
            <a:extLst>
              <a:ext uri="{FF2B5EF4-FFF2-40B4-BE49-F238E27FC236}">
                <a16:creationId xmlns:a16="http://schemas.microsoft.com/office/drawing/2014/main" id="{E8F77B49-A600-4DE6-A9FE-4EDBEA412602}"/>
              </a:ext>
            </a:extLst>
          </p:cNvPr>
          <p:cNvGrpSpPr>
            <a:grpSpLocks noChangeAspect="1"/>
          </p:cNvGrpSpPr>
          <p:nvPr/>
        </p:nvGrpSpPr>
        <p:grpSpPr bwMode="auto">
          <a:xfrm>
            <a:off x="8522795" y="891183"/>
            <a:ext cx="347139" cy="424801"/>
            <a:chOff x="803" y="803"/>
            <a:chExt cx="371" cy="454"/>
          </a:xfrm>
          <a:solidFill>
            <a:schemeClr val="accent1"/>
          </a:solidFill>
        </p:grpSpPr>
        <p:sp>
          <p:nvSpPr>
            <p:cNvPr id="39" name="Freeform 30">
              <a:extLst>
                <a:ext uri="{FF2B5EF4-FFF2-40B4-BE49-F238E27FC236}">
                  <a16:creationId xmlns:a16="http://schemas.microsoft.com/office/drawing/2014/main" id="{4C3F190C-C334-4ED5-99BE-3A6E200A3C16}"/>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1">
              <a:extLst>
                <a:ext uri="{FF2B5EF4-FFF2-40B4-BE49-F238E27FC236}">
                  <a16:creationId xmlns:a16="http://schemas.microsoft.com/office/drawing/2014/main" id="{A44FB28D-62E3-4616-9E8F-F4673DB458DF}"/>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 name="Group 29">
            <a:extLst>
              <a:ext uri="{FF2B5EF4-FFF2-40B4-BE49-F238E27FC236}">
                <a16:creationId xmlns:a16="http://schemas.microsoft.com/office/drawing/2014/main" id="{B609A18B-D83F-4D52-8471-0D764A312318}"/>
              </a:ext>
            </a:extLst>
          </p:cNvPr>
          <p:cNvGrpSpPr>
            <a:grpSpLocks noChangeAspect="1"/>
          </p:cNvGrpSpPr>
          <p:nvPr/>
        </p:nvGrpSpPr>
        <p:grpSpPr bwMode="auto">
          <a:xfrm>
            <a:off x="9055196" y="891183"/>
            <a:ext cx="347139" cy="424801"/>
            <a:chOff x="803" y="803"/>
            <a:chExt cx="371" cy="454"/>
          </a:xfrm>
          <a:solidFill>
            <a:schemeClr val="accent1"/>
          </a:solidFill>
        </p:grpSpPr>
        <p:sp>
          <p:nvSpPr>
            <p:cNvPr id="42" name="Freeform 30">
              <a:extLst>
                <a:ext uri="{FF2B5EF4-FFF2-40B4-BE49-F238E27FC236}">
                  <a16:creationId xmlns:a16="http://schemas.microsoft.com/office/drawing/2014/main" id="{53A48254-8943-4FFA-B66C-BFDAC32335C0}"/>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31">
              <a:extLst>
                <a:ext uri="{FF2B5EF4-FFF2-40B4-BE49-F238E27FC236}">
                  <a16:creationId xmlns:a16="http://schemas.microsoft.com/office/drawing/2014/main" id="{0F966A97-0868-4FAD-936A-D7AF0B48ABC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 29">
            <a:extLst>
              <a:ext uri="{FF2B5EF4-FFF2-40B4-BE49-F238E27FC236}">
                <a16:creationId xmlns:a16="http://schemas.microsoft.com/office/drawing/2014/main" id="{53A8E7F1-32D8-47B9-BE96-8EC922C0957D}"/>
              </a:ext>
            </a:extLst>
          </p:cNvPr>
          <p:cNvGrpSpPr>
            <a:grpSpLocks noChangeAspect="1"/>
          </p:cNvGrpSpPr>
          <p:nvPr/>
        </p:nvGrpSpPr>
        <p:grpSpPr bwMode="auto">
          <a:xfrm>
            <a:off x="9587597" y="891183"/>
            <a:ext cx="347139" cy="424801"/>
            <a:chOff x="803" y="803"/>
            <a:chExt cx="371" cy="454"/>
          </a:xfrm>
          <a:solidFill>
            <a:schemeClr val="accent1"/>
          </a:solidFill>
        </p:grpSpPr>
        <p:sp>
          <p:nvSpPr>
            <p:cNvPr id="45" name="Freeform 30">
              <a:extLst>
                <a:ext uri="{FF2B5EF4-FFF2-40B4-BE49-F238E27FC236}">
                  <a16:creationId xmlns:a16="http://schemas.microsoft.com/office/drawing/2014/main" id="{0AAAD8E7-2F35-4F9E-8777-CE7975BC24B9}"/>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31">
              <a:extLst>
                <a:ext uri="{FF2B5EF4-FFF2-40B4-BE49-F238E27FC236}">
                  <a16:creationId xmlns:a16="http://schemas.microsoft.com/office/drawing/2014/main" id="{FE5E54CA-F3EF-4878-9FC3-9BECDF9B5A9B}"/>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 29">
            <a:extLst>
              <a:ext uri="{FF2B5EF4-FFF2-40B4-BE49-F238E27FC236}">
                <a16:creationId xmlns:a16="http://schemas.microsoft.com/office/drawing/2014/main" id="{C8BC7D32-7A0B-4B3F-B354-F40285EFA138}"/>
              </a:ext>
            </a:extLst>
          </p:cNvPr>
          <p:cNvGrpSpPr>
            <a:grpSpLocks noChangeAspect="1"/>
          </p:cNvGrpSpPr>
          <p:nvPr/>
        </p:nvGrpSpPr>
        <p:grpSpPr bwMode="auto">
          <a:xfrm>
            <a:off x="10120000" y="891183"/>
            <a:ext cx="347139" cy="424801"/>
            <a:chOff x="803" y="803"/>
            <a:chExt cx="371" cy="454"/>
          </a:xfrm>
          <a:solidFill>
            <a:schemeClr val="accent1"/>
          </a:solidFill>
        </p:grpSpPr>
        <p:sp>
          <p:nvSpPr>
            <p:cNvPr id="48" name="Freeform 30">
              <a:extLst>
                <a:ext uri="{FF2B5EF4-FFF2-40B4-BE49-F238E27FC236}">
                  <a16:creationId xmlns:a16="http://schemas.microsoft.com/office/drawing/2014/main" id="{949F0D90-2E7D-4406-AF3A-04703419F216}"/>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Oval 31">
              <a:extLst>
                <a:ext uri="{FF2B5EF4-FFF2-40B4-BE49-F238E27FC236}">
                  <a16:creationId xmlns:a16="http://schemas.microsoft.com/office/drawing/2014/main" id="{40764D78-F73A-4E2F-A1E3-BECEEDCB6658}"/>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 name="Gruppieren 54">
            <a:extLst>
              <a:ext uri="{FF2B5EF4-FFF2-40B4-BE49-F238E27FC236}">
                <a16:creationId xmlns:a16="http://schemas.microsoft.com/office/drawing/2014/main" id="{37E80C59-8D83-425A-9A94-0AE8B3BFB876}"/>
              </a:ext>
            </a:extLst>
          </p:cNvPr>
          <p:cNvGrpSpPr/>
          <p:nvPr/>
        </p:nvGrpSpPr>
        <p:grpSpPr>
          <a:xfrm>
            <a:off x="7111515" y="1347914"/>
            <a:ext cx="161216" cy="161216"/>
            <a:chOff x="6661210" y="1533327"/>
            <a:chExt cx="161216" cy="161216"/>
          </a:xfrm>
        </p:grpSpPr>
        <p:sp>
          <p:nvSpPr>
            <p:cNvPr id="56" name="Ellipse 55">
              <a:extLst>
                <a:ext uri="{FF2B5EF4-FFF2-40B4-BE49-F238E27FC236}">
                  <a16:creationId xmlns:a16="http://schemas.microsoft.com/office/drawing/2014/main" id="{F58316C8-D281-47D6-A68D-0A74B592B0FB}"/>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7" name="Grafik 56">
              <a:extLst>
                <a:ext uri="{FF2B5EF4-FFF2-40B4-BE49-F238E27FC236}">
                  <a16:creationId xmlns:a16="http://schemas.microsoft.com/office/drawing/2014/main" id="{6B939063-CC45-4C45-82F6-B958F2CEA1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58" name="Gruppieren 57">
            <a:extLst>
              <a:ext uri="{FF2B5EF4-FFF2-40B4-BE49-F238E27FC236}">
                <a16:creationId xmlns:a16="http://schemas.microsoft.com/office/drawing/2014/main" id="{EF3DAAB6-619D-45B8-9E4E-4147E7A3360E}"/>
              </a:ext>
            </a:extLst>
          </p:cNvPr>
          <p:cNvGrpSpPr/>
          <p:nvPr/>
        </p:nvGrpSpPr>
        <p:grpSpPr>
          <a:xfrm>
            <a:off x="7550954" y="1347914"/>
            <a:ext cx="161216" cy="161216"/>
            <a:chOff x="6661210" y="1533327"/>
            <a:chExt cx="161216" cy="161216"/>
          </a:xfrm>
        </p:grpSpPr>
        <p:sp>
          <p:nvSpPr>
            <p:cNvPr id="59" name="Ellipse 58">
              <a:extLst>
                <a:ext uri="{FF2B5EF4-FFF2-40B4-BE49-F238E27FC236}">
                  <a16:creationId xmlns:a16="http://schemas.microsoft.com/office/drawing/2014/main" id="{9F832994-35C2-4304-80A7-8555EE9FD6F0}"/>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0" name="Grafik 59">
              <a:extLst>
                <a:ext uri="{FF2B5EF4-FFF2-40B4-BE49-F238E27FC236}">
                  <a16:creationId xmlns:a16="http://schemas.microsoft.com/office/drawing/2014/main" id="{42FE05FD-BAEA-47A8-A09A-DEB8BC64F2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61" name="Gruppieren 60">
            <a:extLst>
              <a:ext uri="{FF2B5EF4-FFF2-40B4-BE49-F238E27FC236}">
                <a16:creationId xmlns:a16="http://schemas.microsoft.com/office/drawing/2014/main" id="{14A3C6AD-D7CD-4DCB-AD00-4C49D0E0E7AD}"/>
              </a:ext>
            </a:extLst>
          </p:cNvPr>
          <p:cNvGrpSpPr/>
          <p:nvPr/>
        </p:nvGrpSpPr>
        <p:grpSpPr>
          <a:xfrm>
            <a:off x="7991373" y="1347914"/>
            <a:ext cx="161216" cy="161216"/>
            <a:chOff x="6661210" y="1533327"/>
            <a:chExt cx="161216" cy="161216"/>
          </a:xfrm>
        </p:grpSpPr>
        <p:sp>
          <p:nvSpPr>
            <p:cNvPr id="62" name="Ellipse 61">
              <a:extLst>
                <a:ext uri="{FF2B5EF4-FFF2-40B4-BE49-F238E27FC236}">
                  <a16:creationId xmlns:a16="http://schemas.microsoft.com/office/drawing/2014/main" id="{31D58FF8-6E8F-488D-8859-DB1D94755B9D}"/>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3" name="Grafik 62">
              <a:extLst>
                <a:ext uri="{FF2B5EF4-FFF2-40B4-BE49-F238E27FC236}">
                  <a16:creationId xmlns:a16="http://schemas.microsoft.com/office/drawing/2014/main" id="{91F53223-9F19-497C-AF53-816303BDBA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64" name="Gruppieren 63">
            <a:extLst>
              <a:ext uri="{FF2B5EF4-FFF2-40B4-BE49-F238E27FC236}">
                <a16:creationId xmlns:a16="http://schemas.microsoft.com/office/drawing/2014/main" id="{E424003D-E817-4C2B-8636-E74A80BC617C}"/>
              </a:ext>
            </a:extLst>
          </p:cNvPr>
          <p:cNvGrpSpPr/>
          <p:nvPr/>
        </p:nvGrpSpPr>
        <p:grpSpPr>
          <a:xfrm>
            <a:off x="8177296" y="1347914"/>
            <a:ext cx="161216" cy="161216"/>
            <a:chOff x="6661210" y="1533327"/>
            <a:chExt cx="161216" cy="161216"/>
          </a:xfrm>
        </p:grpSpPr>
        <p:sp>
          <p:nvSpPr>
            <p:cNvPr id="65" name="Ellipse 64">
              <a:extLst>
                <a:ext uri="{FF2B5EF4-FFF2-40B4-BE49-F238E27FC236}">
                  <a16:creationId xmlns:a16="http://schemas.microsoft.com/office/drawing/2014/main" id="{04BB9209-7DEC-4F23-864F-59E0F5C68370}"/>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6" name="Grafik 65">
              <a:extLst>
                <a:ext uri="{FF2B5EF4-FFF2-40B4-BE49-F238E27FC236}">
                  <a16:creationId xmlns:a16="http://schemas.microsoft.com/office/drawing/2014/main" id="{B9C9BD8E-E0B2-4CC3-942C-B3CBDB6D8B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67" name="Gruppieren 66">
            <a:extLst>
              <a:ext uri="{FF2B5EF4-FFF2-40B4-BE49-F238E27FC236}">
                <a16:creationId xmlns:a16="http://schemas.microsoft.com/office/drawing/2014/main" id="{A837B253-DC0C-4A41-94F9-89FE226D0245}"/>
              </a:ext>
            </a:extLst>
          </p:cNvPr>
          <p:cNvGrpSpPr/>
          <p:nvPr/>
        </p:nvGrpSpPr>
        <p:grpSpPr>
          <a:xfrm>
            <a:off x="8084334" y="1507487"/>
            <a:ext cx="161216" cy="161216"/>
            <a:chOff x="6661210" y="1533327"/>
            <a:chExt cx="161216" cy="161216"/>
          </a:xfrm>
        </p:grpSpPr>
        <p:sp>
          <p:nvSpPr>
            <p:cNvPr id="68" name="Ellipse 67">
              <a:extLst>
                <a:ext uri="{FF2B5EF4-FFF2-40B4-BE49-F238E27FC236}">
                  <a16:creationId xmlns:a16="http://schemas.microsoft.com/office/drawing/2014/main" id="{E75B0813-9EF5-4C72-BC4B-C6AEAE265358}"/>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9" name="Grafik 68">
              <a:extLst>
                <a:ext uri="{FF2B5EF4-FFF2-40B4-BE49-F238E27FC236}">
                  <a16:creationId xmlns:a16="http://schemas.microsoft.com/office/drawing/2014/main" id="{05C3D63E-792A-4BD1-A2CF-8291EAA055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70" name="Gruppieren 69">
            <a:extLst>
              <a:ext uri="{FF2B5EF4-FFF2-40B4-BE49-F238E27FC236}">
                <a16:creationId xmlns:a16="http://schemas.microsoft.com/office/drawing/2014/main" id="{AC6B0F83-785B-46A3-96C8-826C3DC5FB5E}"/>
              </a:ext>
            </a:extLst>
          </p:cNvPr>
          <p:cNvGrpSpPr/>
          <p:nvPr/>
        </p:nvGrpSpPr>
        <p:grpSpPr>
          <a:xfrm>
            <a:off x="8520989" y="1347914"/>
            <a:ext cx="161216" cy="161216"/>
            <a:chOff x="6661210" y="1533327"/>
            <a:chExt cx="161216" cy="161216"/>
          </a:xfrm>
        </p:grpSpPr>
        <p:sp>
          <p:nvSpPr>
            <p:cNvPr id="71" name="Ellipse 70">
              <a:extLst>
                <a:ext uri="{FF2B5EF4-FFF2-40B4-BE49-F238E27FC236}">
                  <a16:creationId xmlns:a16="http://schemas.microsoft.com/office/drawing/2014/main" id="{6E5A9513-CF1B-4C07-B61E-E804F0BFB1C4}"/>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2" name="Grafik 71">
              <a:extLst>
                <a:ext uri="{FF2B5EF4-FFF2-40B4-BE49-F238E27FC236}">
                  <a16:creationId xmlns:a16="http://schemas.microsoft.com/office/drawing/2014/main" id="{66F85CA1-6B4B-4A07-94A7-D4AA16F445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73" name="Gruppieren 72">
            <a:extLst>
              <a:ext uri="{FF2B5EF4-FFF2-40B4-BE49-F238E27FC236}">
                <a16:creationId xmlns:a16="http://schemas.microsoft.com/office/drawing/2014/main" id="{4E22E945-555A-48B2-8672-C99FC45B95AA}"/>
              </a:ext>
            </a:extLst>
          </p:cNvPr>
          <p:cNvGrpSpPr/>
          <p:nvPr/>
        </p:nvGrpSpPr>
        <p:grpSpPr>
          <a:xfrm>
            <a:off x="8706912" y="1347914"/>
            <a:ext cx="161216" cy="161216"/>
            <a:chOff x="6661210" y="1533327"/>
            <a:chExt cx="161216" cy="161216"/>
          </a:xfrm>
        </p:grpSpPr>
        <p:sp>
          <p:nvSpPr>
            <p:cNvPr id="74" name="Ellipse 73">
              <a:extLst>
                <a:ext uri="{FF2B5EF4-FFF2-40B4-BE49-F238E27FC236}">
                  <a16:creationId xmlns:a16="http://schemas.microsoft.com/office/drawing/2014/main" id="{FC0760EA-EEFE-45B4-B3FD-7C5A8A3A0AD4}"/>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5" name="Grafik 74">
              <a:extLst>
                <a:ext uri="{FF2B5EF4-FFF2-40B4-BE49-F238E27FC236}">
                  <a16:creationId xmlns:a16="http://schemas.microsoft.com/office/drawing/2014/main" id="{7759E139-D038-4DAD-A419-F857FFAD9A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76" name="Gruppieren 75">
            <a:extLst>
              <a:ext uri="{FF2B5EF4-FFF2-40B4-BE49-F238E27FC236}">
                <a16:creationId xmlns:a16="http://schemas.microsoft.com/office/drawing/2014/main" id="{51597DB0-7941-4EF2-9401-DA9E93ED9D88}"/>
              </a:ext>
            </a:extLst>
          </p:cNvPr>
          <p:cNvGrpSpPr/>
          <p:nvPr/>
        </p:nvGrpSpPr>
        <p:grpSpPr>
          <a:xfrm>
            <a:off x="9148157" y="1347914"/>
            <a:ext cx="161216" cy="161216"/>
            <a:chOff x="6661210" y="1533327"/>
            <a:chExt cx="161216" cy="161216"/>
          </a:xfrm>
        </p:grpSpPr>
        <p:sp>
          <p:nvSpPr>
            <p:cNvPr id="77" name="Ellipse 76">
              <a:extLst>
                <a:ext uri="{FF2B5EF4-FFF2-40B4-BE49-F238E27FC236}">
                  <a16:creationId xmlns:a16="http://schemas.microsoft.com/office/drawing/2014/main" id="{0BFA737D-9D0E-4650-9A37-387C98FDCFEB}"/>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8" name="Grafik 77">
              <a:extLst>
                <a:ext uri="{FF2B5EF4-FFF2-40B4-BE49-F238E27FC236}">
                  <a16:creationId xmlns:a16="http://schemas.microsoft.com/office/drawing/2014/main" id="{4029294F-EEDD-4912-BD89-C7CF0E0076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80" name="Gruppieren 79">
            <a:extLst>
              <a:ext uri="{FF2B5EF4-FFF2-40B4-BE49-F238E27FC236}">
                <a16:creationId xmlns:a16="http://schemas.microsoft.com/office/drawing/2014/main" id="{5C59935E-701A-4351-A55C-ADD5619941DC}"/>
              </a:ext>
            </a:extLst>
          </p:cNvPr>
          <p:cNvGrpSpPr/>
          <p:nvPr/>
        </p:nvGrpSpPr>
        <p:grpSpPr>
          <a:xfrm>
            <a:off x="9680558" y="1347914"/>
            <a:ext cx="161216" cy="161216"/>
            <a:chOff x="6661210" y="1533327"/>
            <a:chExt cx="161216" cy="161216"/>
          </a:xfrm>
        </p:grpSpPr>
        <p:sp>
          <p:nvSpPr>
            <p:cNvPr id="81" name="Ellipse 80">
              <a:extLst>
                <a:ext uri="{FF2B5EF4-FFF2-40B4-BE49-F238E27FC236}">
                  <a16:creationId xmlns:a16="http://schemas.microsoft.com/office/drawing/2014/main" id="{806B89CF-D6D9-4212-8340-E32907982B8C}"/>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2" name="Grafik 81">
              <a:extLst>
                <a:ext uri="{FF2B5EF4-FFF2-40B4-BE49-F238E27FC236}">
                  <a16:creationId xmlns:a16="http://schemas.microsoft.com/office/drawing/2014/main" id="{B6EFA993-094B-4097-B4A0-514C768B3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83" name="Gruppieren 82">
            <a:extLst>
              <a:ext uri="{FF2B5EF4-FFF2-40B4-BE49-F238E27FC236}">
                <a16:creationId xmlns:a16="http://schemas.microsoft.com/office/drawing/2014/main" id="{BE7CCD4F-01B3-49C7-BEFE-C4362E26E6A0}"/>
              </a:ext>
            </a:extLst>
          </p:cNvPr>
          <p:cNvGrpSpPr/>
          <p:nvPr/>
        </p:nvGrpSpPr>
        <p:grpSpPr>
          <a:xfrm>
            <a:off x="10119018" y="1347914"/>
            <a:ext cx="161216" cy="161216"/>
            <a:chOff x="6661210" y="1533327"/>
            <a:chExt cx="161216" cy="161216"/>
          </a:xfrm>
        </p:grpSpPr>
        <p:sp>
          <p:nvSpPr>
            <p:cNvPr id="84" name="Ellipse 83">
              <a:extLst>
                <a:ext uri="{FF2B5EF4-FFF2-40B4-BE49-F238E27FC236}">
                  <a16:creationId xmlns:a16="http://schemas.microsoft.com/office/drawing/2014/main" id="{1B398ABE-E989-4D10-A349-5FA8C5517FCC}"/>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5" name="Grafik 84">
              <a:extLst>
                <a:ext uri="{FF2B5EF4-FFF2-40B4-BE49-F238E27FC236}">
                  <a16:creationId xmlns:a16="http://schemas.microsoft.com/office/drawing/2014/main" id="{4365CC9E-1794-45CE-A779-68484B2812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86" name="Gruppieren 85">
            <a:extLst>
              <a:ext uri="{FF2B5EF4-FFF2-40B4-BE49-F238E27FC236}">
                <a16:creationId xmlns:a16="http://schemas.microsoft.com/office/drawing/2014/main" id="{5B3F5B81-8A41-4149-9898-97E863BC9EB4}"/>
              </a:ext>
            </a:extLst>
          </p:cNvPr>
          <p:cNvGrpSpPr/>
          <p:nvPr/>
        </p:nvGrpSpPr>
        <p:grpSpPr>
          <a:xfrm>
            <a:off x="10304941" y="1347914"/>
            <a:ext cx="161216" cy="161216"/>
            <a:chOff x="6661210" y="1533327"/>
            <a:chExt cx="161216" cy="161216"/>
          </a:xfrm>
        </p:grpSpPr>
        <p:sp>
          <p:nvSpPr>
            <p:cNvPr id="87" name="Ellipse 86">
              <a:extLst>
                <a:ext uri="{FF2B5EF4-FFF2-40B4-BE49-F238E27FC236}">
                  <a16:creationId xmlns:a16="http://schemas.microsoft.com/office/drawing/2014/main" id="{91808757-A092-478B-89C5-96EC0597487B}"/>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8" name="Grafik 87">
              <a:extLst>
                <a:ext uri="{FF2B5EF4-FFF2-40B4-BE49-F238E27FC236}">
                  <a16:creationId xmlns:a16="http://schemas.microsoft.com/office/drawing/2014/main" id="{852E129C-DB5B-461A-94D7-01143A8B3B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sp>
        <p:nvSpPr>
          <p:cNvPr id="89" name="Freihandform: Form 88">
            <a:extLst>
              <a:ext uri="{FF2B5EF4-FFF2-40B4-BE49-F238E27FC236}">
                <a16:creationId xmlns:a16="http://schemas.microsoft.com/office/drawing/2014/main" id="{068D2308-96D8-4355-AE4F-73F2C9ADC1DF}"/>
              </a:ext>
            </a:extLst>
          </p:cNvPr>
          <p:cNvSpPr/>
          <p:nvPr/>
        </p:nvSpPr>
        <p:spPr bwMode="gray">
          <a:xfrm>
            <a:off x="6969823" y="2784791"/>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Freihandform: Form 89">
            <a:extLst>
              <a:ext uri="{FF2B5EF4-FFF2-40B4-BE49-F238E27FC236}">
                <a16:creationId xmlns:a16="http://schemas.microsoft.com/office/drawing/2014/main" id="{3D2E2633-067A-4DE1-A543-234FE2738ACB}"/>
              </a:ext>
            </a:extLst>
          </p:cNvPr>
          <p:cNvSpPr/>
          <p:nvPr/>
        </p:nvSpPr>
        <p:spPr bwMode="gray">
          <a:xfrm>
            <a:off x="9934106" y="2784791"/>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25" name="Gruppieren 86024">
            <a:extLst>
              <a:ext uri="{FF2B5EF4-FFF2-40B4-BE49-F238E27FC236}">
                <a16:creationId xmlns:a16="http://schemas.microsoft.com/office/drawing/2014/main" id="{C59D6940-6729-4713-B76B-C5B3141B4A8A}"/>
              </a:ext>
            </a:extLst>
          </p:cNvPr>
          <p:cNvGrpSpPr/>
          <p:nvPr/>
        </p:nvGrpSpPr>
        <p:grpSpPr>
          <a:xfrm>
            <a:off x="6533689" y="2609402"/>
            <a:ext cx="347139" cy="714288"/>
            <a:chOff x="6846254" y="2153472"/>
            <a:chExt cx="347139" cy="714288"/>
          </a:xfrm>
        </p:grpSpPr>
        <p:grpSp>
          <p:nvGrpSpPr>
            <p:cNvPr id="86019" name="Gruppieren 86018">
              <a:extLst>
                <a:ext uri="{FF2B5EF4-FFF2-40B4-BE49-F238E27FC236}">
                  <a16:creationId xmlns:a16="http://schemas.microsoft.com/office/drawing/2014/main" id="{F562A9FF-7C7C-4BAC-A0DE-8D160525A4C2}"/>
                </a:ext>
              </a:extLst>
            </p:cNvPr>
            <p:cNvGrpSpPr/>
            <p:nvPr/>
          </p:nvGrpSpPr>
          <p:grpSpPr>
            <a:xfrm>
              <a:off x="6846254" y="2706544"/>
              <a:ext cx="347139" cy="161216"/>
              <a:chOff x="6624004" y="2706544"/>
              <a:chExt cx="347139" cy="161216"/>
            </a:xfrm>
          </p:grpSpPr>
          <p:grpSp>
            <p:nvGrpSpPr>
              <p:cNvPr id="93" name="Gruppieren 92">
                <a:extLst>
                  <a:ext uri="{FF2B5EF4-FFF2-40B4-BE49-F238E27FC236}">
                    <a16:creationId xmlns:a16="http://schemas.microsoft.com/office/drawing/2014/main" id="{84BF20BF-997D-4711-B281-0EDF2A41AD03}"/>
                  </a:ext>
                </a:extLst>
              </p:cNvPr>
              <p:cNvGrpSpPr/>
              <p:nvPr/>
            </p:nvGrpSpPr>
            <p:grpSpPr>
              <a:xfrm>
                <a:off x="6624004" y="2706544"/>
                <a:ext cx="161216" cy="161216"/>
                <a:chOff x="6661210" y="1533327"/>
                <a:chExt cx="161216" cy="161216"/>
              </a:xfrm>
            </p:grpSpPr>
            <p:sp>
              <p:nvSpPr>
                <p:cNvPr id="94" name="Ellipse 93">
                  <a:extLst>
                    <a:ext uri="{FF2B5EF4-FFF2-40B4-BE49-F238E27FC236}">
                      <a16:creationId xmlns:a16="http://schemas.microsoft.com/office/drawing/2014/main" id="{C9BC09F7-376D-47DC-B56C-7B87D9F63499}"/>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5" name="Grafik 94">
                  <a:extLst>
                    <a:ext uri="{FF2B5EF4-FFF2-40B4-BE49-F238E27FC236}">
                      <a16:creationId xmlns:a16="http://schemas.microsoft.com/office/drawing/2014/main" id="{5C0E761A-85F7-48F7-8A88-06911C74C5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96" name="Gruppieren 95">
                <a:extLst>
                  <a:ext uri="{FF2B5EF4-FFF2-40B4-BE49-F238E27FC236}">
                    <a16:creationId xmlns:a16="http://schemas.microsoft.com/office/drawing/2014/main" id="{751F4C76-7097-4ADD-84E2-78FDFFF5BD48}"/>
                  </a:ext>
                </a:extLst>
              </p:cNvPr>
              <p:cNvGrpSpPr/>
              <p:nvPr/>
            </p:nvGrpSpPr>
            <p:grpSpPr>
              <a:xfrm>
                <a:off x="6809927" y="2706544"/>
                <a:ext cx="161216" cy="161216"/>
                <a:chOff x="6661210" y="1533327"/>
                <a:chExt cx="161216" cy="161216"/>
              </a:xfrm>
            </p:grpSpPr>
            <p:sp>
              <p:nvSpPr>
                <p:cNvPr id="97" name="Ellipse 96">
                  <a:extLst>
                    <a:ext uri="{FF2B5EF4-FFF2-40B4-BE49-F238E27FC236}">
                      <a16:creationId xmlns:a16="http://schemas.microsoft.com/office/drawing/2014/main" id="{42F0EB40-D5A8-40C9-A9C8-C8B7625EC1AE}"/>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8" name="Grafik 97">
                  <a:extLst>
                    <a:ext uri="{FF2B5EF4-FFF2-40B4-BE49-F238E27FC236}">
                      <a16:creationId xmlns:a16="http://schemas.microsoft.com/office/drawing/2014/main" id="{F2EA1D75-2396-41BF-8422-747AE900AE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nvGrpSpPr>
            <p:cNvPr id="86017" name="Gruppieren 86016">
              <a:extLst>
                <a:ext uri="{FF2B5EF4-FFF2-40B4-BE49-F238E27FC236}">
                  <a16:creationId xmlns:a16="http://schemas.microsoft.com/office/drawing/2014/main" id="{F7B04CA9-F271-4179-B3A0-EE9FC25A3F55}"/>
                </a:ext>
              </a:extLst>
            </p:cNvPr>
            <p:cNvGrpSpPr/>
            <p:nvPr/>
          </p:nvGrpSpPr>
          <p:grpSpPr>
            <a:xfrm>
              <a:off x="6846254" y="2519924"/>
              <a:ext cx="347139" cy="161216"/>
              <a:chOff x="6624004" y="2491352"/>
              <a:chExt cx="347139" cy="161216"/>
            </a:xfrm>
          </p:grpSpPr>
          <p:grpSp>
            <p:nvGrpSpPr>
              <p:cNvPr id="99" name="Gruppieren 98">
                <a:extLst>
                  <a:ext uri="{FF2B5EF4-FFF2-40B4-BE49-F238E27FC236}">
                    <a16:creationId xmlns:a16="http://schemas.microsoft.com/office/drawing/2014/main" id="{CDAAADB2-C101-4AB3-9BB7-44A5367B6F14}"/>
                  </a:ext>
                </a:extLst>
              </p:cNvPr>
              <p:cNvGrpSpPr/>
              <p:nvPr/>
            </p:nvGrpSpPr>
            <p:grpSpPr>
              <a:xfrm>
                <a:off x="6624004" y="2491352"/>
                <a:ext cx="161216" cy="161216"/>
                <a:chOff x="6661210" y="1533327"/>
                <a:chExt cx="161216" cy="161216"/>
              </a:xfrm>
            </p:grpSpPr>
            <p:sp>
              <p:nvSpPr>
                <p:cNvPr id="100" name="Ellipse 99">
                  <a:extLst>
                    <a:ext uri="{FF2B5EF4-FFF2-40B4-BE49-F238E27FC236}">
                      <a16:creationId xmlns:a16="http://schemas.microsoft.com/office/drawing/2014/main" id="{276BAD28-7A94-470A-AD45-E5A8D849F4A7}"/>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1" name="Grafik 100">
                  <a:extLst>
                    <a:ext uri="{FF2B5EF4-FFF2-40B4-BE49-F238E27FC236}">
                      <a16:creationId xmlns:a16="http://schemas.microsoft.com/office/drawing/2014/main" id="{80A0DC52-38E2-43C8-BA39-7A38B9B2EC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02" name="Gruppieren 101">
                <a:extLst>
                  <a:ext uri="{FF2B5EF4-FFF2-40B4-BE49-F238E27FC236}">
                    <a16:creationId xmlns:a16="http://schemas.microsoft.com/office/drawing/2014/main" id="{0FC928C2-E417-4858-ADAF-FC7A54B89361}"/>
                  </a:ext>
                </a:extLst>
              </p:cNvPr>
              <p:cNvGrpSpPr/>
              <p:nvPr/>
            </p:nvGrpSpPr>
            <p:grpSpPr>
              <a:xfrm>
                <a:off x="6809927" y="2491352"/>
                <a:ext cx="161216" cy="161216"/>
                <a:chOff x="6661210" y="1533327"/>
                <a:chExt cx="161216" cy="161216"/>
              </a:xfrm>
            </p:grpSpPr>
            <p:sp>
              <p:nvSpPr>
                <p:cNvPr id="103" name="Ellipse 102">
                  <a:extLst>
                    <a:ext uri="{FF2B5EF4-FFF2-40B4-BE49-F238E27FC236}">
                      <a16:creationId xmlns:a16="http://schemas.microsoft.com/office/drawing/2014/main" id="{5699CD08-5D0E-40DC-9B2A-FA1B06096FA0}"/>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4" name="Grafik 103">
                  <a:extLst>
                    <a:ext uri="{FF2B5EF4-FFF2-40B4-BE49-F238E27FC236}">
                      <a16:creationId xmlns:a16="http://schemas.microsoft.com/office/drawing/2014/main" id="{43D351B9-978F-4A4F-82E7-0BF5FD4298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nvGrpSpPr>
            <p:cNvPr id="86020" name="Gruppieren 86019">
              <a:extLst>
                <a:ext uri="{FF2B5EF4-FFF2-40B4-BE49-F238E27FC236}">
                  <a16:creationId xmlns:a16="http://schemas.microsoft.com/office/drawing/2014/main" id="{7B4E3AC7-24DE-4C5C-8F15-155EDF7AFA58}"/>
                </a:ext>
              </a:extLst>
            </p:cNvPr>
            <p:cNvGrpSpPr/>
            <p:nvPr/>
          </p:nvGrpSpPr>
          <p:grpSpPr>
            <a:xfrm>
              <a:off x="6846254" y="2334983"/>
              <a:ext cx="347139" cy="161216"/>
              <a:chOff x="6624004" y="2294506"/>
              <a:chExt cx="347139" cy="161216"/>
            </a:xfrm>
          </p:grpSpPr>
          <p:grpSp>
            <p:nvGrpSpPr>
              <p:cNvPr id="105" name="Gruppieren 104">
                <a:extLst>
                  <a:ext uri="{FF2B5EF4-FFF2-40B4-BE49-F238E27FC236}">
                    <a16:creationId xmlns:a16="http://schemas.microsoft.com/office/drawing/2014/main" id="{6381BF92-A75E-4721-A8E1-52323D420FC6}"/>
                  </a:ext>
                </a:extLst>
              </p:cNvPr>
              <p:cNvGrpSpPr/>
              <p:nvPr/>
            </p:nvGrpSpPr>
            <p:grpSpPr>
              <a:xfrm>
                <a:off x="6624004" y="2294506"/>
                <a:ext cx="161216" cy="161216"/>
                <a:chOff x="6661210" y="1533327"/>
                <a:chExt cx="161216" cy="161216"/>
              </a:xfrm>
            </p:grpSpPr>
            <p:sp>
              <p:nvSpPr>
                <p:cNvPr id="106" name="Ellipse 105">
                  <a:extLst>
                    <a:ext uri="{FF2B5EF4-FFF2-40B4-BE49-F238E27FC236}">
                      <a16:creationId xmlns:a16="http://schemas.microsoft.com/office/drawing/2014/main" id="{E67D86E7-D793-4F06-9667-61F4402B353A}"/>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7" name="Grafik 106">
                  <a:extLst>
                    <a:ext uri="{FF2B5EF4-FFF2-40B4-BE49-F238E27FC236}">
                      <a16:creationId xmlns:a16="http://schemas.microsoft.com/office/drawing/2014/main" id="{3BCCECD8-1C45-446D-8514-8D99DF0072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08" name="Gruppieren 107">
                <a:extLst>
                  <a:ext uri="{FF2B5EF4-FFF2-40B4-BE49-F238E27FC236}">
                    <a16:creationId xmlns:a16="http://schemas.microsoft.com/office/drawing/2014/main" id="{279D33DA-E6AE-4E49-A74F-4448B0D3AE5C}"/>
                  </a:ext>
                </a:extLst>
              </p:cNvPr>
              <p:cNvGrpSpPr/>
              <p:nvPr/>
            </p:nvGrpSpPr>
            <p:grpSpPr>
              <a:xfrm>
                <a:off x="6809927" y="2294506"/>
                <a:ext cx="161216" cy="161216"/>
                <a:chOff x="6661210" y="1533327"/>
                <a:chExt cx="161216" cy="161216"/>
              </a:xfrm>
            </p:grpSpPr>
            <p:sp>
              <p:nvSpPr>
                <p:cNvPr id="109" name="Ellipse 108">
                  <a:extLst>
                    <a:ext uri="{FF2B5EF4-FFF2-40B4-BE49-F238E27FC236}">
                      <a16:creationId xmlns:a16="http://schemas.microsoft.com/office/drawing/2014/main" id="{7DE541D9-3EBC-43C1-AA43-31C1B9C8C90B}"/>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0" name="Grafik 109">
                  <a:extLst>
                    <a:ext uri="{FF2B5EF4-FFF2-40B4-BE49-F238E27FC236}">
                      <a16:creationId xmlns:a16="http://schemas.microsoft.com/office/drawing/2014/main" id="{EEA0492A-047A-4118-AFD3-A97AF8EB38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nvGrpSpPr>
            <p:cNvPr id="86016" name="Gruppieren 86015">
              <a:extLst>
                <a:ext uri="{FF2B5EF4-FFF2-40B4-BE49-F238E27FC236}">
                  <a16:creationId xmlns:a16="http://schemas.microsoft.com/office/drawing/2014/main" id="{8E8811A7-5D47-47F8-B3E2-88866F5FBF3C}"/>
                </a:ext>
              </a:extLst>
            </p:cNvPr>
            <p:cNvGrpSpPr/>
            <p:nvPr/>
          </p:nvGrpSpPr>
          <p:grpSpPr>
            <a:xfrm>
              <a:off x="6846254" y="2153472"/>
              <a:ext cx="347139" cy="161216"/>
              <a:chOff x="6624004" y="2093940"/>
              <a:chExt cx="347139" cy="161216"/>
            </a:xfrm>
          </p:grpSpPr>
          <p:grpSp>
            <p:nvGrpSpPr>
              <p:cNvPr id="111" name="Gruppieren 110">
                <a:extLst>
                  <a:ext uri="{FF2B5EF4-FFF2-40B4-BE49-F238E27FC236}">
                    <a16:creationId xmlns:a16="http://schemas.microsoft.com/office/drawing/2014/main" id="{BCD03A2B-88CB-49F5-90D8-7D4D924E7914}"/>
                  </a:ext>
                </a:extLst>
              </p:cNvPr>
              <p:cNvGrpSpPr/>
              <p:nvPr/>
            </p:nvGrpSpPr>
            <p:grpSpPr>
              <a:xfrm>
                <a:off x="6624004" y="2093940"/>
                <a:ext cx="161216" cy="161216"/>
                <a:chOff x="6661210" y="1533327"/>
                <a:chExt cx="161216" cy="161216"/>
              </a:xfrm>
            </p:grpSpPr>
            <p:sp>
              <p:nvSpPr>
                <p:cNvPr id="112" name="Ellipse 111">
                  <a:extLst>
                    <a:ext uri="{FF2B5EF4-FFF2-40B4-BE49-F238E27FC236}">
                      <a16:creationId xmlns:a16="http://schemas.microsoft.com/office/drawing/2014/main" id="{681BD62C-3C98-43D1-9F05-7FD24F185F4A}"/>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3" name="Grafik 112">
                  <a:extLst>
                    <a:ext uri="{FF2B5EF4-FFF2-40B4-BE49-F238E27FC236}">
                      <a16:creationId xmlns:a16="http://schemas.microsoft.com/office/drawing/2014/main" id="{D559EB27-AFE9-425E-A403-FCE24E5D3D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14" name="Gruppieren 113">
                <a:extLst>
                  <a:ext uri="{FF2B5EF4-FFF2-40B4-BE49-F238E27FC236}">
                    <a16:creationId xmlns:a16="http://schemas.microsoft.com/office/drawing/2014/main" id="{BA47069F-CF19-426D-BB0E-F55C7779B84D}"/>
                  </a:ext>
                </a:extLst>
              </p:cNvPr>
              <p:cNvGrpSpPr/>
              <p:nvPr/>
            </p:nvGrpSpPr>
            <p:grpSpPr>
              <a:xfrm>
                <a:off x="6809927" y="2093940"/>
                <a:ext cx="161216" cy="161216"/>
                <a:chOff x="6661210" y="1533327"/>
                <a:chExt cx="161216" cy="161216"/>
              </a:xfrm>
            </p:grpSpPr>
            <p:sp>
              <p:nvSpPr>
                <p:cNvPr id="115" name="Ellipse 114">
                  <a:extLst>
                    <a:ext uri="{FF2B5EF4-FFF2-40B4-BE49-F238E27FC236}">
                      <a16:creationId xmlns:a16="http://schemas.microsoft.com/office/drawing/2014/main" id="{5B09CA5D-D326-4DFF-97E0-BBFC775D91A4}"/>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6" name="Grafik 115">
                  <a:extLst>
                    <a:ext uri="{FF2B5EF4-FFF2-40B4-BE49-F238E27FC236}">
                      <a16:creationId xmlns:a16="http://schemas.microsoft.com/office/drawing/2014/main" id="{431005DB-D3C8-43A9-B1D9-5445F637DA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grpSp>
        <p:nvGrpSpPr>
          <p:cNvPr id="86026" name="Gruppieren 86025">
            <a:extLst>
              <a:ext uri="{FF2B5EF4-FFF2-40B4-BE49-F238E27FC236}">
                <a16:creationId xmlns:a16="http://schemas.microsoft.com/office/drawing/2014/main" id="{19DFEF30-0BD3-4775-9197-E90FA9025AA5}"/>
              </a:ext>
            </a:extLst>
          </p:cNvPr>
          <p:cNvGrpSpPr/>
          <p:nvPr/>
        </p:nvGrpSpPr>
        <p:grpSpPr>
          <a:xfrm>
            <a:off x="10478294" y="2609402"/>
            <a:ext cx="534858" cy="714288"/>
            <a:chOff x="10790859" y="2153472"/>
            <a:chExt cx="534858" cy="714288"/>
          </a:xfrm>
        </p:grpSpPr>
        <p:grpSp>
          <p:nvGrpSpPr>
            <p:cNvPr id="150" name="Gruppieren 149">
              <a:extLst>
                <a:ext uri="{FF2B5EF4-FFF2-40B4-BE49-F238E27FC236}">
                  <a16:creationId xmlns:a16="http://schemas.microsoft.com/office/drawing/2014/main" id="{11F6900E-AAA5-425C-85A8-F5A19E8756D8}"/>
                </a:ext>
              </a:extLst>
            </p:cNvPr>
            <p:cNvGrpSpPr/>
            <p:nvPr/>
          </p:nvGrpSpPr>
          <p:grpSpPr>
            <a:xfrm>
              <a:off x="10790859" y="2706544"/>
              <a:ext cx="161216" cy="161216"/>
              <a:chOff x="6661210" y="1533327"/>
              <a:chExt cx="161216" cy="161216"/>
            </a:xfrm>
          </p:grpSpPr>
          <p:sp>
            <p:nvSpPr>
              <p:cNvPr id="154" name="Ellipse 153">
                <a:extLst>
                  <a:ext uri="{FF2B5EF4-FFF2-40B4-BE49-F238E27FC236}">
                    <a16:creationId xmlns:a16="http://schemas.microsoft.com/office/drawing/2014/main" id="{AAA487F9-B4FC-4D1A-8A91-E7C1AB6AEE4C}"/>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5" name="Grafik 154">
                <a:extLst>
                  <a:ext uri="{FF2B5EF4-FFF2-40B4-BE49-F238E27FC236}">
                    <a16:creationId xmlns:a16="http://schemas.microsoft.com/office/drawing/2014/main" id="{A74B0D2C-9E89-4937-BD86-1865A3F3B6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51" name="Gruppieren 150">
              <a:extLst>
                <a:ext uri="{FF2B5EF4-FFF2-40B4-BE49-F238E27FC236}">
                  <a16:creationId xmlns:a16="http://schemas.microsoft.com/office/drawing/2014/main" id="{5CFB739D-9D35-4CC2-9E11-5CF4621AACB3}"/>
                </a:ext>
              </a:extLst>
            </p:cNvPr>
            <p:cNvGrpSpPr/>
            <p:nvPr/>
          </p:nvGrpSpPr>
          <p:grpSpPr>
            <a:xfrm>
              <a:off x="10976782" y="2706544"/>
              <a:ext cx="161216" cy="161216"/>
              <a:chOff x="6661210" y="1533327"/>
              <a:chExt cx="161216" cy="161216"/>
            </a:xfrm>
          </p:grpSpPr>
          <p:sp>
            <p:nvSpPr>
              <p:cNvPr id="152" name="Ellipse 151">
                <a:extLst>
                  <a:ext uri="{FF2B5EF4-FFF2-40B4-BE49-F238E27FC236}">
                    <a16:creationId xmlns:a16="http://schemas.microsoft.com/office/drawing/2014/main" id="{13A2F31A-034F-4BE4-A653-4DDEA5F82D0B}"/>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3" name="Grafik 152">
                <a:extLst>
                  <a:ext uri="{FF2B5EF4-FFF2-40B4-BE49-F238E27FC236}">
                    <a16:creationId xmlns:a16="http://schemas.microsoft.com/office/drawing/2014/main" id="{1584A57D-E23A-4B4E-9495-5B415F44CC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44" name="Gruppieren 143">
              <a:extLst>
                <a:ext uri="{FF2B5EF4-FFF2-40B4-BE49-F238E27FC236}">
                  <a16:creationId xmlns:a16="http://schemas.microsoft.com/office/drawing/2014/main" id="{A91DA77E-A3D1-40D6-80AF-56E726C22D79}"/>
                </a:ext>
              </a:extLst>
            </p:cNvPr>
            <p:cNvGrpSpPr/>
            <p:nvPr/>
          </p:nvGrpSpPr>
          <p:grpSpPr>
            <a:xfrm>
              <a:off x="10790859" y="2519924"/>
              <a:ext cx="161216" cy="161216"/>
              <a:chOff x="6661210" y="1533327"/>
              <a:chExt cx="161216" cy="161216"/>
            </a:xfrm>
          </p:grpSpPr>
          <p:sp>
            <p:nvSpPr>
              <p:cNvPr id="148" name="Ellipse 147">
                <a:extLst>
                  <a:ext uri="{FF2B5EF4-FFF2-40B4-BE49-F238E27FC236}">
                    <a16:creationId xmlns:a16="http://schemas.microsoft.com/office/drawing/2014/main" id="{0F650E0D-7F4B-4CED-A663-CDFFB99647C2}"/>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9" name="Grafik 148">
                <a:extLst>
                  <a:ext uri="{FF2B5EF4-FFF2-40B4-BE49-F238E27FC236}">
                    <a16:creationId xmlns:a16="http://schemas.microsoft.com/office/drawing/2014/main" id="{74746E44-2287-4757-9E5B-2BE3528A88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45" name="Gruppieren 144">
              <a:extLst>
                <a:ext uri="{FF2B5EF4-FFF2-40B4-BE49-F238E27FC236}">
                  <a16:creationId xmlns:a16="http://schemas.microsoft.com/office/drawing/2014/main" id="{1AE6BDC3-F526-480B-AD58-4C2DFC0466A8}"/>
                </a:ext>
              </a:extLst>
            </p:cNvPr>
            <p:cNvGrpSpPr/>
            <p:nvPr/>
          </p:nvGrpSpPr>
          <p:grpSpPr>
            <a:xfrm>
              <a:off x="10976782" y="2519924"/>
              <a:ext cx="161216" cy="161216"/>
              <a:chOff x="6661210" y="1533327"/>
              <a:chExt cx="161216" cy="161216"/>
            </a:xfrm>
          </p:grpSpPr>
          <p:sp>
            <p:nvSpPr>
              <p:cNvPr id="146" name="Ellipse 145">
                <a:extLst>
                  <a:ext uri="{FF2B5EF4-FFF2-40B4-BE49-F238E27FC236}">
                    <a16:creationId xmlns:a16="http://schemas.microsoft.com/office/drawing/2014/main" id="{A720C631-6CF1-41BC-880E-CFE2539F18A7}"/>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7" name="Grafik 146">
                <a:extLst>
                  <a:ext uri="{FF2B5EF4-FFF2-40B4-BE49-F238E27FC236}">
                    <a16:creationId xmlns:a16="http://schemas.microsoft.com/office/drawing/2014/main" id="{DFA31698-D683-4FB3-81F3-9DBD8506D8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38" name="Gruppieren 137">
              <a:extLst>
                <a:ext uri="{FF2B5EF4-FFF2-40B4-BE49-F238E27FC236}">
                  <a16:creationId xmlns:a16="http://schemas.microsoft.com/office/drawing/2014/main" id="{16CDA676-9BC0-4B71-91CB-0365AAB3A903}"/>
                </a:ext>
              </a:extLst>
            </p:cNvPr>
            <p:cNvGrpSpPr/>
            <p:nvPr/>
          </p:nvGrpSpPr>
          <p:grpSpPr>
            <a:xfrm>
              <a:off x="10790859" y="2334983"/>
              <a:ext cx="161216" cy="161216"/>
              <a:chOff x="6661210" y="1533327"/>
              <a:chExt cx="161216" cy="161216"/>
            </a:xfrm>
          </p:grpSpPr>
          <p:sp>
            <p:nvSpPr>
              <p:cNvPr id="142" name="Ellipse 141">
                <a:extLst>
                  <a:ext uri="{FF2B5EF4-FFF2-40B4-BE49-F238E27FC236}">
                    <a16:creationId xmlns:a16="http://schemas.microsoft.com/office/drawing/2014/main" id="{4B741522-DFE5-4D60-AD2C-44EF6761B7FC}"/>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3" name="Grafik 142">
                <a:extLst>
                  <a:ext uri="{FF2B5EF4-FFF2-40B4-BE49-F238E27FC236}">
                    <a16:creationId xmlns:a16="http://schemas.microsoft.com/office/drawing/2014/main" id="{5B159E92-27B4-444E-AD94-163D631936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39" name="Gruppieren 138">
              <a:extLst>
                <a:ext uri="{FF2B5EF4-FFF2-40B4-BE49-F238E27FC236}">
                  <a16:creationId xmlns:a16="http://schemas.microsoft.com/office/drawing/2014/main" id="{800B1B38-C824-41C4-9B7D-1CCA6B0A9F41}"/>
                </a:ext>
              </a:extLst>
            </p:cNvPr>
            <p:cNvGrpSpPr/>
            <p:nvPr/>
          </p:nvGrpSpPr>
          <p:grpSpPr>
            <a:xfrm>
              <a:off x="10976782" y="2334983"/>
              <a:ext cx="161216" cy="161216"/>
              <a:chOff x="6661210" y="1533327"/>
              <a:chExt cx="161216" cy="161216"/>
            </a:xfrm>
          </p:grpSpPr>
          <p:sp>
            <p:nvSpPr>
              <p:cNvPr id="140" name="Ellipse 139">
                <a:extLst>
                  <a:ext uri="{FF2B5EF4-FFF2-40B4-BE49-F238E27FC236}">
                    <a16:creationId xmlns:a16="http://schemas.microsoft.com/office/drawing/2014/main" id="{823D8F6E-0FD2-453C-82F6-DECE1174664C}"/>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1" name="Grafik 140">
                <a:extLst>
                  <a:ext uri="{FF2B5EF4-FFF2-40B4-BE49-F238E27FC236}">
                    <a16:creationId xmlns:a16="http://schemas.microsoft.com/office/drawing/2014/main" id="{223B77E9-DBC6-4456-BC07-6AE3BC951E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32" name="Gruppieren 131">
              <a:extLst>
                <a:ext uri="{FF2B5EF4-FFF2-40B4-BE49-F238E27FC236}">
                  <a16:creationId xmlns:a16="http://schemas.microsoft.com/office/drawing/2014/main" id="{40A3F480-AD9A-4CE7-B13F-CB7D52378023}"/>
                </a:ext>
              </a:extLst>
            </p:cNvPr>
            <p:cNvGrpSpPr/>
            <p:nvPr/>
          </p:nvGrpSpPr>
          <p:grpSpPr>
            <a:xfrm>
              <a:off x="10790859" y="2153472"/>
              <a:ext cx="161216" cy="161216"/>
              <a:chOff x="6661210" y="1533327"/>
              <a:chExt cx="161216" cy="161216"/>
            </a:xfrm>
          </p:grpSpPr>
          <p:sp>
            <p:nvSpPr>
              <p:cNvPr id="136" name="Ellipse 135">
                <a:extLst>
                  <a:ext uri="{FF2B5EF4-FFF2-40B4-BE49-F238E27FC236}">
                    <a16:creationId xmlns:a16="http://schemas.microsoft.com/office/drawing/2014/main" id="{C2556A3F-3CE4-441F-B025-B6B427B201D8}"/>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7" name="Grafik 136">
                <a:extLst>
                  <a:ext uri="{FF2B5EF4-FFF2-40B4-BE49-F238E27FC236}">
                    <a16:creationId xmlns:a16="http://schemas.microsoft.com/office/drawing/2014/main" id="{B3C1C4A4-45D9-48E2-91F7-D3A8B5D7B0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33" name="Gruppieren 132">
              <a:extLst>
                <a:ext uri="{FF2B5EF4-FFF2-40B4-BE49-F238E27FC236}">
                  <a16:creationId xmlns:a16="http://schemas.microsoft.com/office/drawing/2014/main" id="{978B41BB-0919-4758-8A3F-5523320C2667}"/>
                </a:ext>
              </a:extLst>
            </p:cNvPr>
            <p:cNvGrpSpPr/>
            <p:nvPr/>
          </p:nvGrpSpPr>
          <p:grpSpPr>
            <a:xfrm>
              <a:off x="10976782" y="2153472"/>
              <a:ext cx="161216" cy="161216"/>
              <a:chOff x="6661210" y="1533327"/>
              <a:chExt cx="161216" cy="161216"/>
            </a:xfrm>
          </p:grpSpPr>
          <p:sp>
            <p:nvSpPr>
              <p:cNvPr id="134" name="Ellipse 133">
                <a:extLst>
                  <a:ext uri="{FF2B5EF4-FFF2-40B4-BE49-F238E27FC236}">
                    <a16:creationId xmlns:a16="http://schemas.microsoft.com/office/drawing/2014/main" id="{D4EA61EB-0CF7-4EEB-B1F2-3FEE1C284204}"/>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5" name="Grafik 134">
                <a:extLst>
                  <a:ext uri="{FF2B5EF4-FFF2-40B4-BE49-F238E27FC236}">
                    <a16:creationId xmlns:a16="http://schemas.microsoft.com/office/drawing/2014/main" id="{78F62A42-A73D-4827-9CA9-BA8A2051C3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56" name="Gruppieren 155">
              <a:extLst>
                <a:ext uri="{FF2B5EF4-FFF2-40B4-BE49-F238E27FC236}">
                  <a16:creationId xmlns:a16="http://schemas.microsoft.com/office/drawing/2014/main" id="{50033271-612F-4D86-B325-74284B51B0E3}"/>
                </a:ext>
              </a:extLst>
            </p:cNvPr>
            <p:cNvGrpSpPr/>
            <p:nvPr/>
          </p:nvGrpSpPr>
          <p:grpSpPr>
            <a:xfrm>
              <a:off x="11164501" y="2706544"/>
              <a:ext cx="161216" cy="161216"/>
              <a:chOff x="6661210" y="1533327"/>
              <a:chExt cx="161216" cy="161216"/>
            </a:xfrm>
          </p:grpSpPr>
          <p:sp>
            <p:nvSpPr>
              <p:cNvPr id="157" name="Ellipse 156">
                <a:extLst>
                  <a:ext uri="{FF2B5EF4-FFF2-40B4-BE49-F238E27FC236}">
                    <a16:creationId xmlns:a16="http://schemas.microsoft.com/office/drawing/2014/main" id="{7135297B-F791-4D52-AE46-B32D39766CC8}"/>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8" name="Grafik 157">
                <a:extLst>
                  <a:ext uri="{FF2B5EF4-FFF2-40B4-BE49-F238E27FC236}">
                    <a16:creationId xmlns:a16="http://schemas.microsoft.com/office/drawing/2014/main" id="{4AE984D5-3029-4676-A419-73FBFCB362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59" name="Gruppieren 158">
              <a:extLst>
                <a:ext uri="{FF2B5EF4-FFF2-40B4-BE49-F238E27FC236}">
                  <a16:creationId xmlns:a16="http://schemas.microsoft.com/office/drawing/2014/main" id="{9ED6CECB-605D-4B55-B080-20A59CA63FC0}"/>
                </a:ext>
              </a:extLst>
            </p:cNvPr>
            <p:cNvGrpSpPr/>
            <p:nvPr/>
          </p:nvGrpSpPr>
          <p:grpSpPr>
            <a:xfrm>
              <a:off x="11164501" y="2519924"/>
              <a:ext cx="161216" cy="161216"/>
              <a:chOff x="6661210" y="1533327"/>
              <a:chExt cx="161216" cy="161216"/>
            </a:xfrm>
          </p:grpSpPr>
          <p:sp>
            <p:nvSpPr>
              <p:cNvPr id="160" name="Ellipse 159">
                <a:extLst>
                  <a:ext uri="{FF2B5EF4-FFF2-40B4-BE49-F238E27FC236}">
                    <a16:creationId xmlns:a16="http://schemas.microsoft.com/office/drawing/2014/main" id="{600B1895-4B1F-41A2-9324-3AD590E69B1E}"/>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1" name="Grafik 160">
                <a:extLst>
                  <a:ext uri="{FF2B5EF4-FFF2-40B4-BE49-F238E27FC236}">
                    <a16:creationId xmlns:a16="http://schemas.microsoft.com/office/drawing/2014/main" id="{33C11FE1-AC7C-445C-859C-C2C63EFA96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62" name="Gruppieren 161">
              <a:extLst>
                <a:ext uri="{FF2B5EF4-FFF2-40B4-BE49-F238E27FC236}">
                  <a16:creationId xmlns:a16="http://schemas.microsoft.com/office/drawing/2014/main" id="{C6DC36A5-865D-4B15-BB4F-A0DDA42D55E0}"/>
                </a:ext>
              </a:extLst>
            </p:cNvPr>
            <p:cNvGrpSpPr/>
            <p:nvPr/>
          </p:nvGrpSpPr>
          <p:grpSpPr>
            <a:xfrm>
              <a:off x="11164501" y="2334983"/>
              <a:ext cx="161216" cy="161216"/>
              <a:chOff x="6661210" y="1533327"/>
              <a:chExt cx="161216" cy="161216"/>
            </a:xfrm>
          </p:grpSpPr>
          <p:sp>
            <p:nvSpPr>
              <p:cNvPr id="163" name="Ellipse 162">
                <a:extLst>
                  <a:ext uri="{FF2B5EF4-FFF2-40B4-BE49-F238E27FC236}">
                    <a16:creationId xmlns:a16="http://schemas.microsoft.com/office/drawing/2014/main" id="{4E8C9350-3355-4F6B-9F6E-A97ED0A4D7BC}"/>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4" name="Grafik 163">
                <a:extLst>
                  <a:ext uri="{FF2B5EF4-FFF2-40B4-BE49-F238E27FC236}">
                    <a16:creationId xmlns:a16="http://schemas.microsoft.com/office/drawing/2014/main" id="{9216D080-8AA4-477E-ADEF-3201D71378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165" name="Gruppieren 164">
              <a:extLst>
                <a:ext uri="{FF2B5EF4-FFF2-40B4-BE49-F238E27FC236}">
                  <a16:creationId xmlns:a16="http://schemas.microsoft.com/office/drawing/2014/main" id="{2843B4C6-CD37-448A-8F9F-2AE478ACF14C}"/>
                </a:ext>
              </a:extLst>
            </p:cNvPr>
            <p:cNvGrpSpPr/>
            <p:nvPr/>
          </p:nvGrpSpPr>
          <p:grpSpPr>
            <a:xfrm>
              <a:off x="11164501" y="2153472"/>
              <a:ext cx="161216" cy="161216"/>
              <a:chOff x="6661210" y="1533327"/>
              <a:chExt cx="161216" cy="161216"/>
            </a:xfrm>
          </p:grpSpPr>
          <p:sp>
            <p:nvSpPr>
              <p:cNvPr id="166" name="Ellipse 165">
                <a:extLst>
                  <a:ext uri="{FF2B5EF4-FFF2-40B4-BE49-F238E27FC236}">
                    <a16:creationId xmlns:a16="http://schemas.microsoft.com/office/drawing/2014/main" id="{500B1B6A-61C4-4665-99A5-5A35D55E2097}"/>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7" name="Grafik 166">
                <a:extLst>
                  <a:ext uri="{FF2B5EF4-FFF2-40B4-BE49-F238E27FC236}">
                    <a16:creationId xmlns:a16="http://schemas.microsoft.com/office/drawing/2014/main" id="{CDA6C1F4-5463-4985-A6D7-0E14A609B8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nvGrpSpPr>
          <p:cNvPr id="169" name="Gruppieren 168">
            <a:extLst>
              <a:ext uri="{FF2B5EF4-FFF2-40B4-BE49-F238E27FC236}">
                <a16:creationId xmlns:a16="http://schemas.microsoft.com/office/drawing/2014/main" id="{EC6E372F-E682-4E6A-8A27-7AC1667801B9}"/>
              </a:ext>
            </a:extLst>
          </p:cNvPr>
          <p:cNvGrpSpPr/>
          <p:nvPr/>
        </p:nvGrpSpPr>
        <p:grpSpPr>
          <a:xfrm>
            <a:off x="6925592" y="2241391"/>
            <a:ext cx="161216" cy="161216"/>
            <a:chOff x="5392301" y="1591765"/>
            <a:chExt cx="161216" cy="161216"/>
          </a:xfrm>
        </p:grpSpPr>
        <p:sp>
          <p:nvSpPr>
            <p:cNvPr id="170" name="Ellipse 169">
              <a:extLst>
                <a:ext uri="{FF2B5EF4-FFF2-40B4-BE49-F238E27FC236}">
                  <a16:creationId xmlns:a16="http://schemas.microsoft.com/office/drawing/2014/main" id="{94CAB6A3-4910-4086-BE92-E0B4EA0C0D69}"/>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1" name="Grafik 170">
              <a:extLst>
                <a:ext uri="{FF2B5EF4-FFF2-40B4-BE49-F238E27FC236}">
                  <a16:creationId xmlns:a16="http://schemas.microsoft.com/office/drawing/2014/main" id="{6A413C1A-2A85-4A7B-A0BC-7890237BE1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72" name="Gruppieren 171">
            <a:extLst>
              <a:ext uri="{FF2B5EF4-FFF2-40B4-BE49-F238E27FC236}">
                <a16:creationId xmlns:a16="http://schemas.microsoft.com/office/drawing/2014/main" id="{6D148A88-49C8-4657-BE95-8A18616C8EDF}"/>
              </a:ext>
            </a:extLst>
          </p:cNvPr>
          <p:cNvGrpSpPr/>
          <p:nvPr/>
        </p:nvGrpSpPr>
        <p:grpSpPr>
          <a:xfrm>
            <a:off x="10304941" y="2241391"/>
            <a:ext cx="161216" cy="161216"/>
            <a:chOff x="5392301" y="1591765"/>
            <a:chExt cx="161216" cy="161216"/>
          </a:xfrm>
        </p:grpSpPr>
        <p:sp>
          <p:nvSpPr>
            <p:cNvPr id="173" name="Ellipse 172">
              <a:extLst>
                <a:ext uri="{FF2B5EF4-FFF2-40B4-BE49-F238E27FC236}">
                  <a16:creationId xmlns:a16="http://schemas.microsoft.com/office/drawing/2014/main" id="{667E376D-B94F-4267-B10A-E9AA844A51C4}"/>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4" name="Grafik 173">
              <a:extLst>
                <a:ext uri="{FF2B5EF4-FFF2-40B4-BE49-F238E27FC236}">
                  <a16:creationId xmlns:a16="http://schemas.microsoft.com/office/drawing/2014/main" id="{3271F438-2281-4C17-888A-65BB79028F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75" name="Gruppieren 174">
            <a:extLst>
              <a:ext uri="{FF2B5EF4-FFF2-40B4-BE49-F238E27FC236}">
                <a16:creationId xmlns:a16="http://schemas.microsoft.com/office/drawing/2014/main" id="{938ACEF0-1FA2-44EC-BEB8-3854CED8EF75}"/>
              </a:ext>
            </a:extLst>
          </p:cNvPr>
          <p:cNvGrpSpPr/>
          <p:nvPr/>
        </p:nvGrpSpPr>
        <p:grpSpPr>
          <a:xfrm>
            <a:off x="10119018" y="2241391"/>
            <a:ext cx="161216" cy="161216"/>
            <a:chOff x="5392301" y="1591765"/>
            <a:chExt cx="161216" cy="161216"/>
          </a:xfrm>
        </p:grpSpPr>
        <p:sp>
          <p:nvSpPr>
            <p:cNvPr id="176" name="Ellipse 175">
              <a:extLst>
                <a:ext uri="{FF2B5EF4-FFF2-40B4-BE49-F238E27FC236}">
                  <a16:creationId xmlns:a16="http://schemas.microsoft.com/office/drawing/2014/main" id="{78A6313A-E699-4552-99C6-7C6D970054AB}"/>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7" name="Grafik 176">
              <a:extLst>
                <a:ext uri="{FF2B5EF4-FFF2-40B4-BE49-F238E27FC236}">
                  <a16:creationId xmlns:a16="http://schemas.microsoft.com/office/drawing/2014/main" id="{096EAB76-55C2-4488-8118-EB6B5C55A6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78" name="Gruppieren 177">
            <a:extLst>
              <a:ext uri="{FF2B5EF4-FFF2-40B4-BE49-F238E27FC236}">
                <a16:creationId xmlns:a16="http://schemas.microsoft.com/office/drawing/2014/main" id="{B50B2FE8-5243-4F3D-B90A-93E98B0209A6}"/>
              </a:ext>
            </a:extLst>
          </p:cNvPr>
          <p:cNvGrpSpPr/>
          <p:nvPr/>
        </p:nvGrpSpPr>
        <p:grpSpPr>
          <a:xfrm>
            <a:off x="9773520" y="2241391"/>
            <a:ext cx="161216" cy="161216"/>
            <a:chOff x="5392301" y="1591765"/>
            <a:chExt cx="161216" cy="161216"/>
          </a:xfrm>
        </p:grpSpPr>
        <p:sp>
          <p:nvSpPr>
            <p:cNvPr id="179" name="Ellipse 178">
              <a:extLst>
                <a:ext uri="{FF2B5EF4-FFF2-40B4-BE49-F238E27FC236}">
                  <a16:creationId xmlns:a16="http://schemas.microsoft.com/office/drawing/2014/main" id="{9E4A7A63-6CBA-4653-85C6-786C4D2533F3}"/>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0" name="Grafik 179">
              <a:extLst>
                <a:ext uri="{FF2B5EF4-FFF2-40B4-BE49-F238E27FC236}">
                  <a16:creationId xmlns:a16="http://schemas.microsoft.com/office/drawing/2014/main" id="{DBF4927D-6BDA-4891-B40A-DF9DE67EA1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81" name="Gruppieren 180">
            <a:extLst>
              <a:ext uri="{FF2B5EF4-FFF2-40B4-BE49-F238E27FC236}">
                <a16:creationId xmlns:a16="http://schemas.microsoft.com/office/drawing/2014/main" id="{D50EC617-75FC-4C57-98B6-EE811AD9CD33}"/>
              </a:ext>
            </a:extLst>
          </p:cNvPr>
          <p:cNvGrpSpPr/>
          <p:nvPr/>
        </p:nvGrpSpPr>
        <p:grpSpPr>
          <a:xfrm>
            <a:off x="9587597" y="2241391"/>
            <a:ext cx="161216" cy="161216"/>
            <a:chOff x="5392301" y="1591765"/>
            <a:chExt cx="161216" cy="161216"/>
          </a:xfrm>
        </p:grpSpPr>
        <p:sp>
          <p:nvSpPr>
            <p:cNvPr id="182" name="Ellipse 181">
              <a:extLst>
                <a:ext uri="{FF2B5EF4-FFF2-40B4-BE49-F238E27FC236}">
                  <a16:creationId xmlns:a16="http://schemas.microsoft.com/office/drawing/2014/main" id="{11648542-994B-424E-AFF8-91C43CC701EA}"/>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3" name="Grafik 182">
              <a:extLst>
                <a:ext uri="{FF2B5EF4-FFF2-40B4-BE49-F238E27FC236}">
                  <a16:creationId xmlns:a16="http://schemas.microsoft.com/office/drawing/2014/main" id="{B904FA4E-9B9B-47CC-9D34-D4F06FCF98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84" name="Gruppieren 183">
            <a:extLst>
              <a:ext uri="{FF2B5EF4-FFF2-40B4-BE49-F238E27FC236}">
                <a16:creationId xmlns:a16="http://schemas.microsoft.com/office/drawing/2014/main" id="{06D40DF2-95BE-41A9-9272-A13EE1F6FFBC}"/>
              </a:ext>
            </a:extLst>
          </p:cNvPr>
          <p:cNvGrpSpPr/>
          <p:nvPr/>
        </p:nvGrpSpPr>
        <p:grpSpPr>
          <a:xfrm>
            <a:off x="9680558" y="2078054"/>
            <a:ext cx="161216" cy="161216"/>
            <a:chOff x="5392301" y="1591765"/>
            <a:chExt cx="161216" cy="161216"/>
          </a:xfrm>
        </p:grpSpPr>
        <p:sp>
          <p:nvSpPr>
            <p:cNvPr id="185" name="Ellipse 184">
              <a:extLst>
                <a:ext uri="{FF2B5EF4-FFF2-40B4-BE49-F238E27FC236}">
                  <a16:creationId xmlns:a16="http://schemas.microsoft.com/office/drawing/2014/main" id="{32AF501D-DD78-4D1E-A37A-2EF0C02C90B8}"/>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6" name="Grafik 185">
              <a:extLst>
                <a:ext uri="{FF2B5EF4-FFF2-40B4-BE49-F238E27FC236}">
                  <a16:creationId xmlns:a16="http://schemas.microsoft.com/office/drawing/2014/main" id="{687DDB9F-1AD7-4A52-B1FB-86DEC4F93A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87" name="Gruppieren 186">
            <a:extLst>
              <a:ext uri="{FF2B5EF4-FFF2-40B4-BE49-F238E27FC236}">
                <a16:creationId xmlns:a16="http://schemas.microsoft.com/office/drawing/2014/main" id="{D4A7C2BA-FB51-49D7-BC48-08F159A147FD}"/>
              </a:ext>
            </a:extLst>
          </p:cNvPr>
          <p:cNvGrpSpPr/>
          <p:nvPr/>
        </p:nvGrpSpPr>
        <p:grpSpPr>
          <a:xfrm>
            <a:off x="9055196" y="2241391"/>
            <a:ext cx="161216" cy="161216"/>
            <a:chOff x="5392301" y="1591765"/>
            <a:chExt cx="161216" cy="161216"/>
          </a:xfrm>
        </p:grpSpPr>
        <p:sp>
          <p:nvSpPr>
            <p:cNvPr id="188" name="Ellipse 187">
              <a:extLst>
                <a:ext uri="{FF2B5EF4-FFF2-40B4-BE49-F238E27FC236}">
                  <a16:creationId xmlns:a16="http://schemas.microsoft.com/office/drawing/2014/main" id="{5FE5E660-BDB7-4B9D-A0C1-F6DD8795789A}"/>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9" name="Grafik 188">
              <a:extLst>
                <a:ext uri="{FF2B5EF4-FFF2-40B4-BE49-F238E27FC236}">
                  <a16:creationId xmlns:a16="http://schemas.microsoft.com/office/drawing/2014/main" id="{979B2A94-505C-469D-82CE-0D98DF46AA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90" name="Gruppieren 189">
            <a:extLst>
              <a:ext uri="{FF2B5EF4-FFF2-40B4-BE49-F238E27FC236}">
                <a16:creationId xmlns:a16="http://schemas.microsoft.com/office/drawing/2014/main" id="{502F51A8-1007-48A3-ADB8-BABBD98AF488}"/>
              </a:ext>
            </a:extLst>
          </p:cNvPr>
          <p:cNvGrpSpPr/>
          <p:nvPr/>
        </p:nvGrpSpPr>
        <p:grpSpPr>
          <a:xfrm>
            <a:off x="9241119" y="2241391"/>
            <a:ext cx="161216" cy="161216"/>
            <a:chOff x="5392301" y="1591765"/>
            <a:chExt cx="161216" cy="161216"/>
          </a:xfrm>
        </p:grpSpPr>
        <p:sp>
          <p:nvSpPr>
            <p:cNvPr id="191" name="Ellipse 190">
              <a:extLst>
                <a:ext uri="{FF2B5EF4-FFF2-40B4-BE49-F238E27FC236}">
                  <a16:creationId xmlns:a16="http://schemas.microsoft.com/office/drawing/2014/main" id="{F22CBED9-CD21-4A3D-AB32-CF05674B4237}"/>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2" name="Grafik 191">
              <a:extLst>
                <a:ext uri="{FF2B5EF4-FFF2-40B4-BE49-F238E27FC236}">
                  <a16:creationId xmlns:a16="http://schemas.microsoft.com/office/drawing/2014/main" id="{971D29EB-2C8D-4856-A5E4-B80D87F16F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93" name="Gruppieren 192">
            <a:extLst>
              <a:ext uri="{FF2B5EF4-FFF2-40B4-BE49-F238E27FC236}">
                <a16:creationId xmlns:a16="http://schemas.microsoft.com/office/drawing/2014/main" id="{79ECA7DF-CF54-4C7A-AD3A-6D027D908C59}"/>
              </a:ext>
            </a:extLst>
          </p:cNvPr>
          <p:cNvGrpSpPr/>
          <p:nvPr/>
        </p:nvGrpSpPr>
        <p:grpSpPr>
          <a:xfrm>
            <a:off x="8615756" y="2241391"/>
            <a:ext cx="161216" cy="161216"/>
            <a:chOff x="5392301" y="1591765"/>
            <a:chExt cx="161216" cy="161216"/>
          </a:xfrm>
        </p:grpSpPr>
        <p:sp>
          <p:nvSpPr>
            <p:cNvPr id="194" name="Ellipse 193">
              <a:extLst>
                <a:ext uri="{FF2B5EF4-FFF2-40B4-BE49-F238E27FC236}">
                  <a16:creationId xmlns:a16="http://schemas.microsoft.com/office/drawing/2014/main" id="{7409B4C1-4279-4D72-B577-71247F00E7D9}"/>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5" name="Grafik 194">
              <a:extLst>
                <a:ext uri="{FF2B5EF4-FFF2-40B4-BE49-F238E27FC236}">
                  <a16:creationId xmlns:a16="http://schemas.microsoft.com/office/drawing/2014/main" id="{9E11D94A-416E-4FAD-9C04-7050631142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96" name="Gruppieren 195">
            <a:extLst>
              <a:ext uri="{FF2B5EF4-FFF2-40B4-BE49-F238E27FC236}">
                <a16:creationId xmlns:a16="http://schemas.microsoft.com/office/drawing/2014/main" id="{4A4C832F-020C-4CBD-BAB9-02FBE0CE41D5}"/>
              </a:ext>
            </a:extLst>
          </p:cNvPr>
          <p:cNvGrpSpPr/>
          <p:nvPr/>
        </p:nvGrpSpPr>
        <p:grpSpPr>
          <a:xfrm>
            <a:off x="8083355" y="2241391"/>
            <a:ext cx="161216" cy="161216"/>
            <a:chOff x="5392301" y="1591765"/>
            <a:chExt cx="161216" cy="161216"/>
          </a:xfrm>
        </p:grpSpPr>
        <p:sp>
          <p:nvSpPr>
            <p:cNvPr id="197" name="Ellipse 196">
              <a:extLst>
                <a:ext uri="{FF2B5EF4-FFF2-40B4-BE49-F238E27FC236}">
                  <a16:creationId xmlns:a16="http://schemas.microsoft.com/office/drawing/2014/main" id="{21E44EBE-D8AF-4EDC-84C9-759D94035A75}"/>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8" name="Grafik 197">
              <a:extLst>
                <a:ext uri="{FF2B5EF4-FFF2-40B4-BE49-F238E27FC236}">
                  <a16:creationId xmlns:a16="http://schemas.microsoft.com/office/drawing/2014/main" id="{AD6A265A-1B28-48DB-9870-EFECD2A1AB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grpSp>
        <p:nvGrpSpPr>
          <p:cNvPr id="199" name="Gruppieren 198">
            <a:extLst>
              <a:ext uri="{FF2B5EF4-FFF2-40B4-BE49-F238E27FC236}">
                <a16:creationId xmlns:a16="http://schemas.microsoft.com/office/drawing/2014/main" id="{9149A1B2-FF62-4675-9993-CABCB2F86054}"/>
              </a:ext>
            </a:extLst>
          </p:cNvPr>
          <p:cNvGrpSpPr/>
          <p:nvPr/>
        </p:nvGrpSpPr>
        <p:grpSpPr>
          <a:xfrm>
            <a:off x="7550954" y="2241391"/>
            <a:ext cx="161216" cy="161216"/>
            <a:chOff x="5392301" y="1591765"/>
            <a:chExt cx="161216" cy="161216"/>
          </a:xfrm>
        </p:grpSpPr>
        <p:sp>
          <p:nvSpPr>
            <p:cNvPr id="200" name="Ellipse 199">
              <a:extLst>
                <a:ext uri="{FF2B5EF4-FFF2-40B4-BE49-F238E27FC236}">
                  <a16:creationId xmlns:a16="http://schemas.microsoft.com/office/drawing/2014/main" id="{AD5E6383-1056-4553-AE77-1A89624C5195}"/>
                </a:ext>
              </a:extLst>
            </p:cNvPr>
            <p:cNvSpPr/>
            <p:nvPr/>
          </p:nvSpPr>
          <p:spPr bwMode="gray">
            <a:xfrm>
              <a:off x="5392301" y="1591765"/>
              <a:ext cx="161216" cy="161216"/>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1" name="Grafik 200">
              <a:extLst>
                <a:ext uri="{FF2B5EF4-FFF2-40B4-BE49-F238E27FC236}">
                  <a16:creationId xmlns:a16="http://schemas.microsoft.com/office/drawing/2014/main" id="{CC1CB343-F6BE-4316-8BB2-994DD2FC10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2095" y="1616797"/>
              <a:ext cx="81628" cy="111154"/>
            </a:xfrm>
            <a:prstGeom prst="rect">
              <a:avLst/>
            </a:prstGeom>
          </p:spPr>
        </p:pic>
      </p:grpSp>
      <p:cxnSp>
        <p:nvCxnSpPr>
          <p:cNvPr id="86029" name="Gerade Verbindung mit Pfeil 86028">
            <a:extLst>
              <a:ext uri="{FF2B5EF4-FFF2-40B4-BE49-F238E27FC236}">
                <a16:creationId xmlns:a16="http://schemas.microsoft.com/office/drawing/2014/main" id="{38848C66-A146-4F5D-AA71-37BA5D214DB4}"/>
              </a:ext>
            </a:extLst>
          </p:cNvPr>
          <p:cNvCxnSpPr>
            <a:stCxn id="86027" idx="2"/>
            <a:endCxn id="210" idx="0"/>
          </p:cNvCxnSpPr>
          <p:nvPr/>
        </p:nvCxnSpPr>
        <p:spPr>
          <a:xfrm>
            <a:off x="7097586" y="1567984"/>
            <a:ext cx="0" cy="582623"/>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9" name="Gerade Verbindung mit Pfeil 218">
            <a:extLst>
              <a:ext uri="{FF2B5EF4-FFF2-40B4-BE49-F238E27FC236}">
                <a16:creationId xmlns:a16="http://schemas.microsoft.com/office/drawing/2014/main" id="{5A34496C-2FFC-4A74-9E79-1745AEF2FCED}"/>
              </a:ext>
            </a:extLst>
          </p:cNvPr>
          <p:cNvCxnSpPr>
            <a:cxnSpLocks/>
            <a:stCxn id="204" idx="2"/>
            <a:endCxn id="216" idx="0"/>
          </p:cNvCxnSpPr>
          <p:nvPr/>
        </p:nvCxnSpPr>
        <p:spPr>
          <a:xfrm>
            <a:off x="8165539" y="1711983"/>
            <a:ext cx="1597203" cy="276698"/>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2" name="Gerade Verbindung mit Pfeil 221">
            <a:extLst>
              <a:ext uri="{FF2B5EF4-FFF2-40B4-BE49-F238E27FC236}">
                <a16:creationId xmlns:a16="http://schemas.microsoft.com/office/drawing/2014/main" id="{6BA65431-090E-4DB2-BA21-9ACC97859429}"/>
              </a:ext>
            </a:extLst>
          </p:cNvPr>
          <p:cNvCxnSpPr>
            <a:cxnSpLocks/>
            <a:stCxn id="208" idx="2"/>
            <a:endCxn id="215" idx="0"/>
          </p:cNvCxnSpPr>
          <p:nvPr/>
        </p:nvCxnSpPr>
        <p:spPr>
          <a:xfrm flipH="1">
            <a:off x="10294163" y="1567984"/>
            <a:ext cx="982" cy="582623"/>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5" name="Gerade Verbindung mit Pfeil 224">
            <a:extLst>
              <a:ext uri="{FF2B5EF4-FFF2-40B4-BE49-F238E27FC236}">
                <a16:creationId xmlns:a16="http://schemas.microsoft.com/office/drawing/2014/main" id="{DCED8EEA-ABF6-460F-9D3A-08DC5793FED2}"/>
              </a:ext>
            </a:extLst>
          </p:cNvPr>
          <p:cNvCxnSpPr>
            <a:cxnSpLocks/>
            <a:stCxn id="205" idx="2"/>
            <a:endCxn id="214" idx="0"/>
          </p:cNvCxnSpPr>
          <p:nvPr/>
        </p:nvCxnSpPr>
        <p:spPr>
          <a:xfrm>
            <a:off x="8697940" y="1567984"/>
            <a:ext cx="532401" cy="582623"/>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9" name="Gerade Verbindung mit Pfeil 228">
            <a:extLst>
              <a:ext uri="{FF2B5EF4-FFF2-40B4-BE49-F238E27FC236}">
                <a16:creationId xmlns:a16="http://schemas.microsoft.com/office/drawing/2014/main" id="{6C16518E-BDDB-4A33-8A50-1DB60D63C338}"/>
              </a:ext>
            </a:extLst>
          </p:cNvPr>
          <p:cNvCxnSpPr>
            <a:cxnSpLocks/>
            <a:stCxn id="207" idx="2"/>
            <a:endCxn id="213" idx="0"/>
          </p:cNvCxnSpPr>
          <p:nvPr/>
        </p:nvCxnSpPr>
        <p:spPr>
          <a:xfrm flipH="1">
            <a:off x="8697940" y="1567984"/>
            <a:ext cx="1064802" cy="582623"/>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2" name="Gerade Verbindung mit Pfeil 231">
            <a:extLst>
              <a:ext uri="{FF2B5EF4-FFF2-40B4-BE49-F238E27FC236}">
                <a16:creationId xmlns:a16="http://schemas.microsoft.com/office/drawing/2014/main" id="{15047A18-8117-4B13-B28B-1AA5DDBED23A}"/>
              </a:ext>
            </a:extLst>
          </p:cNvPr>
          <p:cNvCxnSpPr>
            <a:cxnSpLocks/>
            <a:stCxn id="206" idx="2"/>
            <a:endCxn id="212" idx="0"/>
          </p:cNvCxnSpPr>
          <p:nvPr/>
        </p:nvCxnSpPr>
        <p:spPr>
          <a:xfrm flipH="1">
            <a:off x="8165539" y="1567984"/>
            <a:ext cx="1064802" cy="582623"/>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5" name="Gerade Verbindung mit Pfeil 234">
            <a:extLst>
              <a:ext uri="{FF2B5EF4-FFF2-40B4-BE49-F238E27FC236}">
                <a16:creationId xmlns:a16="http://schemas.microsoft.com/office/drawing/2014/main" id="{4C2352F0-5012-43A1-A930-96E4C42E4EF0}"/>
              </a:ext>
            </a:extLst>
          </p:cNvPr>
          <p:cNvCxnSpPr>
            <a:cxnSpLocks/>
            <a:stCxn id="203" idx="2"/>
            <a:endCxn id="211" idx="0"/>
          </p:cNvCxnSpPr>
          <p:nvPr/>
        </p:nvCxnSpPr>
        <p:spPr>
          <a:xfrm>
            <a:off x="7629223" y="1567984"/>
            <a:ext cx="0" cy="582623"/>
          </a:xfrm>
          <a:prstGeom prst="straightConnector1">
            <a:avLst/>
          </a:prstGeom>
          <a:ln w="127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439DC694-D40B-4CE2-B5E1-0E39B644555D}"/>
              </a:ext>
            </a:extLst>
          </p:cNvPr>
          <p:cNvSpPr txBox="1"/>
          <p:nvPr/>
        </p:nvSpPr>
        <p:spPr>
          <a:xfrm>
            <a:off x="6763179" y="1742080"/>
            <a:ext cx="3866373" cy="191175"/>
          </a:xfrm>
          <a:prstGeom prst="rect">
            <a:avLst/>
          </a:prstGeom>
          <a:solidFill>
            <a:schemeClr val="bg1"/>
          </a:solidFill>
          <a:ln w="6350">
            <a:noFill/>
          </a:ln>
        </p:spPr>
        <p:txBody>
          <a:bodyPr wrap="square" lIns="72000" tIns="0" rIns="72000" bIns="0" rtlCol="0" anchor="ctr">
            <a:noAutofit/>
          </a:bodyPr>
          <a:lstStyle/>
          <a:p>
            <a:pPr algn="ct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Token holders </a:t>
            </a:r>
            <a:r>
              <a:rPr lang="en-US" sz="1000" b="1" dirty="0">
                <a:latin typeface="Open Sans" panose="020B0606030504020204" pitchFamily="34" charset="0"/>
                <a:ea typeface="Open Sans" panose="020B0606030504020204" pitchFamily="34" charset="0"/>
                <a:cs typeface="Open Sans" panose="020B0606030504020204" pitchFamily="34" charset="0"/>
              </a:rPr>
              <a:t>delegate validation rights </a:t>
            </a:r>
            <a:r>
              <a:rPr lang="en-US" sz="1000" dirty="0">
                <a:latin typeface="Open Sans" panose="020B0606030504020204" pitchFamily="34" charset="0"/>
                <a:ea typeface="Open Sans" panose="020B0606030504020204" pitchFamily="34" charset="0"/>
                <a:cs typeface="Open Sans" panose="020B0606030504020204" pitchFamily="34" charset="0"/>
              </a:rPr>
              <a:t>to a baker of their choice</a:t>
            </a:r>
          </a:p>
        </p:txBody>
      </p:sp>
      <p:cxnSp>
        <p:nvCxnSpPr>
          <p:cNvPr id="86044" name="Gerader Verbinder 86043">
            <a:extLst>
              <a:ext uri="{FF2B5EF4-FFF2-40B4-BE49-F238E27FC236}">
                <a16:creationId xmlns:a16="http://schemas.microsoft.com/office/drawing/2014/main" id="{13895A3A-1DAA-4CAD-A850-F3FD41D3F847}"/>
              </a:ext>
            </a:extLst>
          </p:cNvPr>
          <p:cNvCxnSpPr>
            <a:cxnSpLocks/>
          </p:cNvCxnSpPr>
          <p:nvPr/>
        </p:nvCxnSpPr>
        <p:spPr>
          <a:xfrm>
            <a:off x="8916084" y="2241391"/>
            <a:ext cx="0" cy="161216"/>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0E9AE67F-7D50-43BC-838C-3FBBF93BDB45}"/>
              </a:ext>
            </a:extLst>
          </p:cNvPr>
          <p:cNvCxnSpPr>
            <a:cxnSpLocks/>
            <a:endCxn id="122" idx="0"/>
          </p:cNvCxnSpPr>
          <p:nvPr/>
        </p:nvCxnSpPr>
        <p:spPr>
          <a:xfrm flipH="1">
            <a:off x="8696365" y="2402607"/>
            <a:ext cx="219422" cy="240613"/>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392" name="Textfeld 391">
            <a:extLst>
              <a:ext uri="{FF2B5EF4-FFF2-40B4-BE49-F238E27FC236}">
                <a16:creationId xmlns:a16="http://schemas.microsoft.com/office/drawing/2014/main" id="{241A2156-66D3-44B9-BCBD-66217DC39425}"/>
              </a:ext>
            </a:extLst>
          </p:cNvPr>
          <p:cNvSpPr txBox="1"/>
          <p:nvPr/>
        </p:nvSpPr>
        <p:spPr>
          <a:xfrm>
            <a:off x="6271119" y="3319812"/>
            <a:ext cx="1703779" cy="190059"/>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Baker’s own stake ≥ 8,000 ꜩ</a:t>
            </a:r>
          </a:p>
        </p:txBody>
      </p:sp>
      <p:sp>
        <p:nvSpPr>
          <p:cNvPr id="393" name="Textfeld 392">
            <a:extLst>
              <a:ext uri="{FF2B5EF4-FFF2-40B4-BE49-F238E27FC236}">
                <a16:creationId xmlns:a16="http://schemas.microsoft.com/office/drawing/2014/main" id="{78235DB2-020D-4CB0-9CA0-69E5C71A054C}"/>
              </a:ext>
            </a:extLst>
          </p:cNvPr>
          <p:cNvSpPr txBox="1"/>
          <p:nvPr/>
        </p:nvSpPr>
        <p:spPr>
          <a:xfrm>
            <a:off x="9417831" y="3348683"/>
            <a:ext cx="1703779" cy="161188"/>
          </a:xfrm>
          <a:prstGeom prst="rect">
            <a:avLst/>
          </a:prstGeom>
          <a:solidFill>
            <a:schemeClr val="bg1"/>
          </a:solidFill>
          <a:ln w="6350">
            <a:noFill/>
          </a:ln>
        </p:spPr>
        <p:txBody>
          <a:bodyPr wrap="square" lIns="0" tIns="0" rIns="0" bIns="0" rtlCol="0" anchor="ctr">
            <a:noAutofit/>
          </a:bodyPr>
          <a:lstStyle/>
          <a:p>
            <a:pPr algn="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Baker’s own stake ≥ 8,000 ꜩ</a:t>
            </a:r>
          </a:p>
        </p:txBody>
      </p:sp>
      <p:sp>
        <p:nvSpPr>
          <p:cNvPr id="394" name="Textfeld 393">
            <a:extLst>
              <a:ext uri="{FF2B5EF4-FFF2-40B4-BE49-F238E27FC236}">
                <a16:creationId xmlns:a16="http://schemas.microsoft.com/office/drawing/2014/main" id="{BD06687C-F4E9-4351-8BFE-858B435AC18A}"/>
              </a:ext>
            </a:extLst>
          </p:cNvPr>
          <p:cNvSpPr txBox="1"/>
          <p:nvPr/>
        </p:nvSpPr>
        <p:spPr>
          <a:xfrm>
            <a:off x="7320635" y="2433468"/>
            <a:ext cx="1061295" cy="161188"/>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Delegated stake</a:t>
            </a:r>
          </a:p>
        </p:txBody>
      </p:sp>
      <p:sp>
        <p:nvSpPr>
          <p:cNvPr id="396" name="Textfeld 395">
            <a:extLst>
              <a:ext uri="{FF2B5EF4-FFF2-40B4-BE49-F238E27FC236}">
                <a16:creationId xmlns:a16="http://schemas.microsoft.com/office/drawing/2014/main" id="{BD7A1C54-3D89-49E0-918D-BB53DE83C24C}"/>
              </a:ext>
            </a:extLst>
          </p:cNvPr>
          <p:cNvSpPr txBox="1"/>
          <p:nvPr/>
        </p:nvSpPr>
        <p:spPr>
          <a:xfrm>
            <a:off x="9230029" y="2433468"/>
            <a:ext cx="1061295" cy="161188"/>
          </a:xfrm>
          <a:prstGeom prst="rect">
            <a:avLst/>
          </a:prstGeom>
          <a:solidFill>
            <a:schemeClr val="bg1"/>
          </a:solidFill>
          <a:ln w="6350">
            <a:noFill/>
          </a:ln>
        </p:spPr>
        <p:txBody>
          <a:bodyPr wrap="square" lIns="0" tIns="0" rIns="0" bIns="0" rtlCol="0" anchor="ctr">
            <a:noAutofit/>
          </a:bodyPr>
          <a:lstStyle/>
          <a:p>
            <a:pPr>
              <a:spcBef>
                <a:spcPts val="300"/>
              </a:spcBef>
              <a:spcAft>
                <a:spcPts val="100"/>
              </a:spcAft>
              <a:buClr>
                <a:schemeClr val="tx2"/>
              </a:buClr>
            </a:pPr>
            <a:r>
              <a:rPr lang="en-US" sz="1000" i="1" dirty="0">
                <a:latin typeface="Open Sans" panose="020B0606030504020204" pitchFamily="34" charset="0"/>
                <a:ea typeface="Open Sans" panose="020B0606030504020204" pitchFamily="34" charset="0"/>
                <a:cs typeface="Open Sans" panose="020B0606030504020204" pitchFamily="34" charset="0"/>
              </a:rPr>
              <a:t>Delegated stake</a:t>
            </a:r>
          </a:p>
        </p:txBody>
      </p:sp>
      <p:grpSp>
        <p:nvGrpSpPr>
          <p:cNvPr id="14" name="Gruppieren 13">
            <a:extLst>
              <a:ext uri="{FF2B5EF4-FFF2-40B4-BE49-F238E27FC236}">
                <a16:creationId xmlns:a16="http://schemas.microsoft.com/office/drawing/2014/main" id="{B4630F85-61F7-46D6-8B23-6A6E355B9FB7}"/>
              </a:ext>
            </a:extLst>
          </p:cNvPr>
          <p:cNvGrpSpPr/>
          <p:nvPr/>
        </p:nvGrpSpPr>
        <p:grpSpPr>
          <a:xfrm>
            <a:off x="6242544" y="4752204"/>
            <a:ext cx="5061752" cy="673326"/>
            <a:chOff x="6242544" y="4752204"/>
            <a:chExt cx="5061752" cy="673326"/>
          </a:xfrm>
        </p:grpSpPr>
        <p:grpSp>
          <p:nvGrpSpPr>
            <p:cNvPr id="237" name="Gruppieren 236">
              <a:extLst>
                <a:ext uri="{FF2B5EF4-FFF2-40B4-BE49-F238E27FC236}">
                  <a16:creationId xmlns:a16="http://schemas.microsoft.com/office/drawing/2014/main" id="{86ED31F3-D974-49A0-9CE3-4B7E37625CBA}"/>
                </a:ext>
              </a:extLst>
            </p:cNvPr>
            <p:cNvGrpSpPr/>
            <p:nvPr/>
          </p:nvGrpSpPr>
          <p:grpSpPr>
            <a:xfrm>
              <a:off x="6242544" y="4819418"/>
              <a:ext cx="1274748" cy="538899"/>
              <a:chOff x="7282388" y="4889364"/>
              <a:chExt cx="1274748" cy="538899"/>
            </a:xfrm>
          </p:grpSpPr>
          <p:sp>
            <p:nvSpPr>
              <p:cNvPr id="310" name="Freihandform: Form 309">
                <a:extLst>
                  <a:ext uri="{FF2B5EF4-FFF2-40B4-BE49-F238E27FC236}">
                    <a16:creationId xmlns:a16="http://schemas.microsoft.com/office/drawing/2014/main" id="{633898DE-B5A0-4714-86DD-E8AB3CC6434E}"/>
                  </a:ext>
                </a:extLst>
              </p:cNvPr>
              <p:cNvSpPr/>
              <p:nvPr/>
            </p:nvSpPr>
            <p:spPr bwMode="gray">
              <a:xfrm>
                <a:off x="7282388" y="4889364"/>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72" name="Rechteck: abgerundete Ecken 86071">
                <a:extLst>
                  <a:ext uri="{FF2B5EF4-FFF2-40B4-BE49-F238E27FC236}">
                    <a16:creationId xmlns:a16="http://schemas.microsoft.com/office/drawing/2014/main" id="{75C5410B-63AB-4395-A4EE-33AFB3E6A5CE}"/>
                  </a:ext>
                </a:extLst>
              </p:cNvPr>
              <p:cNvSpPr/>
              <p:nvPr/>
            </p:nvSpPr>
            <p:spPr bwMode="gray">
              <a:xfrm>
                <a:off x="7855943" y="4889364"/>
                <a:ext cx="701193" cy="4734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74" name="Gruppieren 86073">
                <a:extLst>
                  <a:ext uri="{FF2B5EF4-FFF2-40B4-BE49-F238E27FC236}">
                    <a16:creationId xmlns:a16="http://schemas.microsoft.com/office/drawing/2014/main" id="{2F23EF1A-5048-4263-ABF4-2CD66D6DBBB3}"/>
                  </a:ext>
                </a:extLst>
              </p:cNvPr>
              <p:cNvGrpSpPr/>
              <p:nvPr/>
            </p:nvGrpSpPr>
            <p:grpSpPr>
              <a:xfrm>
                <a:off x="7927524" y="5362784"/>
                <a:ext cx="558030" cy="62079"/>
                <a:chOff x="7931923" y="5362784"/>
                <a:chExt cx="558030" cy="62079"/>
              </a:xfrm>
              <a:solidFill>
                <a:schemeClr val="accent1"/>
              </a:solidFill>
            </p:grpSpPr>
            <p:sp>
              <p:nvSpPr>
                <p:cNvPr id="86073" name="Rechteck 86072">
                  <a:extLst>
                    <a:ext uri="{FF2B5EF4-FFF2-40B4-BE49-F238E27FC236}">
                      <a16:creationId xmlns:a16="http://schemas.microsoft.com/office/drawing/2014/main" id="{0EEB1710-4408-4BD0-B6E2-A11F8FA5834D}"/>
                    </a:ext>
                  </a:extLst>
                </p:cNvPr>
                <p:cNvSpPr/>
                <p:nvPr/>
              </p:nvSpPr>
              <p:spPr bwMode="gray">
                <a:xfrm>
                  <a:off x="7931923" y="5362784"/>
                  <a:ext cx="92812" cy="62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3" name="Rechteck 312">
                  <a:extLst>
                    <a:ext uri="{FF2B5EF4-FFF2-40B4-BE49-F238E27FC236}">
                      <a16:creationId xmlns:a16="http://schemas.microsoft.com/office/drawing/2014/main" id="{0448E80D-B98E-4A24-B192-DA6A780AE633}"/>
                    </a:ext>
                  </a:extLst>
                </p:cNvPr>
                <p:cNvSpPr/>
                <p:nvPr/>
              </p:nvSpPr>
              <p:spPr bwMode="gray">
                <a:xfrm>
                  <a:off x="8397141" y="5362784"/>
                  <a:ext cx="92812" cy="62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6075" name="Rechteck: abgerundete Ecken 86074">
                <a:extLst>
                  <a:ext uri="{FF2B5EF4-FFF2-40B4-BE49-F238E27FC236}">
                    <a16:creationId xmlns:a16="http://schemas.microsoft.com/office/drawing/2014/main" id="{61F5AB81-99BF-4D3C-A727-7E78DB59AFF4}"/>
                  </a:ext>
                </a:extLst>
              </p:cNvPr>
              <p:cNvSpPr/>
              <p:nvPr/>
            </p:nvSpPr>
            <p:spPr bwMode="gray">
              <a:xfrm>
                <a:off x="7903313" y="4951741"/>
                <a:ext cx="440419" cy="348667"/>
              </a:xfrm>
              <a:prstGeom prst="roundRect">
                <a:avLst>
                  <a:gd name="adj" fmla="val 153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76" name="Ellipse 86075">
                <a:extLst>
                  <a:ext uri="{FF2B5EF4-FFF2-40B4-BE49-F238E27FC236}">
                    <a16:creationId xmlns:a16="http://schemas.microsoft.com/office/drawing/2014/main" id="{E43419F3-866D-4164-96A8-A75C33463CFF}"/>
                  </a:ext>
                </a:extLst>
              </p:cNvPr>
              <p:cNvSpPr/>
              <p:nvPr/>
            </p:nvSpPr>
            <p:spPr bwMode="gray">
              <a:xfrm>
                <a:off x="8405593" y="4978790"/>
                <a:ext cx="93941" cy="93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uppieren 90">
                <a:extLst>
                  <a:ext uri="{FF2B5EF4-FFF2-40B4-BE49-F238E27FC236}">
                    <a16:creationId xmlns:a16="http://schemas.microsoft.com/office/drawing/2014/main" id="{B2C297BB-4827-4ABC-86AB-979031C08D5E}"/>
                  </a:ext>
                </a:extLst>
              </p:cNvPr>
              <p:cNvGrpSpPr/>
              <p:nvPr/>
            </p:nvGrpSpPr>
            <p:grpSpPr>
              <a:xfrm>
                <a:off x="8391305" y="5118406"/>
                <a:ext cx="121987" cy="182002"/>
                <a:chOff x="8405594" y="5123544"/>
                <a:chExt cx="121987" cy="182002"/>
              </a:xfrm>
            </p:grpSpPr>
            <p:grpSp>
              <p:nvGrpSpPr>
                <p:cNvPr id="86079" name="Gruppieren 86078">
                  <a:extLst>
                    <a:ext uri="{FF2B5EF4-FFF2-40B4-BE49-F238E27FC236}">
                      <a16:creationId xmlns:a16="http://schemas.microsoft.com/office/drawing/2014/main" id="{9BD5CE20-1F36-4859-9AA3-2EDF94CA24C6}"/>
                    </a:ext>
                  </a:extLst>
                </p:cNvPr>
                <p:cNvGrpSpPr/>
                <p:nvPr/>
              </p:nvGrpSpPr>
              <p:grpSpPr>
                <a:xfrm>
                  <a:off x="8405594" y="5123544"/>
                  <a:ext cx="121987" cy="45719"/>
                  <a:chOff x="8405594" y="5123544"/>
                  <a:chExt cx="121987" cy="45719"/>
                </a:xfrm>
              </p:grpSpPr>
              <p:sp>
                <p:nvSpPr>
                  <p:cNvPr id="317" name="Ellipse 316">
                    <a:extLst>
                      <a:ext uri="{FF2B5EF4-FFF2-40B4-BE49-F238E27FC236}">
                        <a16:creationId xmlns:a16="http://schemas.microsoft.com/office/drawing/2014/main" id="{4C7C8D51-35A9-4F09-B2B5-6EF4AEDC0A9C}"/>
                      </a:ext>
                    </a:extLst>
                  </p:cNvPr>
                  <p:cNvSpPr/>
                  <p:nvPr/>
                </p:nvSpPr>
                <p:spPr bwMode="gray">
                  <a:xfrm>
                    <a:off x="8405594" y="512354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8" name="Ellipse 317">
                    <a:extLst>
                      <a:ext uri="{FF2B5EF4-FFF2-40B4-BE49-F238E27FC236}">
                        <a16:creationId xmlns:a16="http://schemas.microsoft.com/office/drawing/2014/main" id="{DC59D8E4-250D-4A13-9693-BDEA48CA7C9E}"/>
                      </a:ext>
                    </a:extLst>
                  </p:cNvPr>
                  <p:cNvSpPr/>
                  <p:nvPr/>
                </p:nvSpPr>
                <p:spPr bwMode="gray">
                  <a:xfrm>
                    <a:off x="8481862" y="512354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78" name="Gruppieren 86077">
                  <a:extLst>
                    <a:ext uri="{FF2B5EF4-FFF2-40B4-BE49-F238E27FC236}">
                      <a16:creationId xmlns:a16="http://schemas.microsoft.com/office/drawing/2014/main" id="{4E042A8D-3A2A-40C3-BA6C-8E51EDDFC42C}"/>
                    </a:ext>
                  </a:extLst>
                </p:cNvPr>
                <p:cNvGrpSpPr/>
                <p:nvPr/>
              </p:nvGrpSpPr>
              <p:grpSpPr>
                <a:xfrm>
                  <a:off x="8405594" y="5192652"/>
                  <a:ext cx="121987" cy="45719"/>
                  <a:chOff x="8405594" y="5192652"/>
                  <a:chExt cx="121987" cy="45719"/>
                </a:xfrm>
              </p:grpSpPr>
              <p:sp>
                <p:nvSpPr>
                  <p:cNvPr id="319" name="Ellipse 318">
                    <a:extLst>
                      <a:ext uri="{FF2B5EF4-FFF2-40B4-BE49-F238E27FC236}">
                        <a16:creationId xmlns:a16="http://schemas.microsoft.com/office/drawing/2014/main" id="{48FB8206-B913-48C4-B22D-BE138B7E8C44}"/>
                      </a:ext>
                    </a:extLst>
                  </p:cNvPr>
                  <p:cNvSpPr/>
                  <p:nvPr/>
                </p:nvSpPr>
                <p:spPr bwMode="gray">
                  <a:xfrm>
                    <a:off x="8405594" y="519265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0" name="Ellipse 319">
                    <a:extLst>
                      <a:ext uri="{FF2B5EF4-FFF2-40B4-BE49-F238E27FC236}">
                        <a16:creationId xmlns:a16="http://schemas.microsoft.com/office/drawing/2014/main" id="{F2AC9CB0-B57A-4EAE-8D0C-66929E093456}"/>
                      </a:ext>
                    </a:extLst>
                  </p:cNvPr>
                  <p:cNvSpPr/>
                  <p:nvPr/>
                </p:nvSpPr>
                <p:spPr bwMode="gray">
                  <a:xfrm>
                    <a:off x="8481862" y="519265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6077" name="Gruppieren 86076">
                  <a:extLst>
                    <a:ext uri="{FF2B5EF4-FFF2-40B4-BE49-F238E27FC236}">
                      <a16:creationId xmlns:a16="http://schemas.microsoft.com/office/drawing/2014/main" id="{77037208-9D47-4EC8-866F-030EFBCA3F3D}"/>
                    </a:ext>
                  </a:extLst>
                </p:cNvPr>
                <p:cNvGrpSpPr/>
                <p:nvPr/>
              </p:nvGrpSpPr>
              <p:grpSpPr>
                <a:xfrm>
                  <a:off x="8405594" y="5259827"/>
                  <a:ext cx="121987" cy="45719"/>
                  <a:chOff x="8405594" y="5259827"/>
                  <a:chExt cx="121987" cy="45719"/>
                </a:xfrm>
              </p:grpSpPr>
              <p:sp>
                <p:nvSpPr>
                  <p:cNvPr id="321" name="Ellipse 320">
                    <a:extLst>
                      <a:ext uri="{FF2B5EF4-FFF2-40B4-BE49-F238E27FC236}">
                        <a16:creationId xmlns:a16="http://schemas.microsoft.com/office/drawing/2014/main" id="{120B59EE-74BA-4ACB-8853-5840A9C0A00B}"/>
                      </a:ext>
                    </a:extLst>
                  </p:cNvPr>
                  <p:cNvSpPr/>
                  <p:nvPr/>
                </p:nvSpPr>
                <p:spPr bwMode="gray">
                  <a:xfrm>
                    <a:off x="8405594" y="525982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2" name="Ellipse 321">
                    <a:extLst>
                      <a:ext uri="{FF2B5EF4-FFF2-40B4-BE49-F238E27FC236}">
                        <a16:creationId xmlns:a16="http://schemas.microsoft.com/office/drawing/2014/main" id="{3416A9ED-1CE1-40C0-B95D-BD4D44CAC33E}"/>
                      </a:ext>
                    </a:extLst>
                  </p:cNvPr>
                  <p:cNvSpPr/>
                  <p:nvPr/>
                </p:nvSpPr>
                <p:spPr bwMode="gray">
                  <a:xfrm>
                    <a:off x="8481862" y="525982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28" name="Gruppieren 327">
                <a:extLst>
                  <a:ext uri="{FF2B5EF4-FFF2-40B4-BE49-F238E27FC236}">
                    <a16:creationId xmlns:a16="http://schemas.microsoft.com/office/drawing/2014/main" id="{875CB423-6570-4772-84F3-BF69668F0BE9}"/>
                  </a:ext>
                </a:extLst>
              </p:cNvPr>
              <p:cNvGrpSpPr/>
              <p:nvPr/>
            </p:nvGrpSpPr>
            <p:grpSpPr>
              <a:xfrm>
                <a:off x="8043118" y="4990773"/>
                <a:ext cx="160809" cy="160809"/>
                <a:chOff x="4853714" y="5910684"/>
                <a:chExt cx="506100" cy="506100"/>
              </a:xfrm>
            </p:grpSpPr>
            <p:sp>
              <p:nvSpPr>
                <p:cNvPr id="332" name="Rechteck 331">
                  <a:extLst>
                    <a:ext uri="{FF2B5EF4-FFF2-40B4-BE49-F238E27FC236}">
                      <a16:creationId xmlns:a16="http://schemas.microsoft.com/office/drawing/2014/main" id="{08AD71DC-6E07-4812-B6CB-93A13E227F3C}"/>
                    </a:ext>
                  </a:extLst>
                </p:cNvPr>
                <p:cNvSpPr/>
                <p:nvPr/>
              </p:nvSpPr>
              <p:spPr bwMode="gray">
                <a:xfrm>
                  <a:off x="4853714" y="5910684"/>
                  <a:ext cx="506100" cy="50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33" name="Grafik 332">
                  <a:extLst>
                    <a:ext uri="{FF2B5EF4-FFF2-40B4-BE49-F238E27FC236}">
                      <a16:creationId xmlns:a16="http://schemas.microsoft.com/office/drawing/2014/main" id="{85565FA9-78FE-4D2E-BD8D-988389E243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55624" y="5957926"/>
                  <a:ext cx="302281" cy="411617"/>
                </a:xfrm>
                <a:prstGeom prst="rect">
                  <a:avLst/>
                </a:prstGeom>
              </p:spPr>
            </p:pic>
          </p:grpSp>
          <p:sp>
            <p:nvSpPr>
              <p:cNvPr id="202" name="Freeform 58">
                <a:extLst>
                  <a:ext uri="{FF2B5EF4-FFF2-40B4-BE49-F238E27FC236}">
                    <a16:creationId xmlns:a16="http://schemas.microsoft.com/office/drawing/2014/main" id="{26537A99-CA1B-4CE6-87B1-4313747D3B00}"/>
                  </a:ext>
                </a:extLst>
              </p:cNvPr>
              <p:cNvSpPr>
                <a:spLocks/>
              </p:cNvSpPr>
              <p:nvPr/>
            </p:nvSpPr>
            <p:spPr bwMode="auto">
              <a:xfrm>
                <a:off x="8174151" y="5146444"/>
                <a:ext cx="160809" cy="192829"/>
              </a:xfrm>
              <a:custGeom>
                <a:avLst/>
                <a:gdLst>
                  <a:gd name="T0" fmla="*/ 80 w 1888"/>
                  <a:gd name="T1" fmla="*/ 1119 h 2256"/>
                  <a:gd name="T2" fmla="*/ 158 w 1888"/>
                  <a:gd name="T3" fmla="*/ 1848 h 2256"/>
                  <a:gd name="T4" fmla="*/ 886 w 1888"/>
                  <a:gd name="T5" fmla="*/ 2256 h 2256"/>
                  <a:gd name="T6" fmla="*/ 1675 w 1888"/>
                  <a:gd name="T7" fmla="*/ 1738 h 2256"/>
                  <a:gd name="T8" fmla="*/ 1334 w 1888"/>
                  <a:gd name="T9" fmla="*/ 610 h 2256"/>
                  <a:gd name="T10" fmla="*/ 952 w 1888"/>
                  <a:gd name="T11" fmla="*/ 0 h 2256"/>
                  <a:gd name="T12" fmla="*/ 695 w 1888"/>
                  <a:gd name="T13" fmla="*/ 756 h 2256"/>
                  <a:gd name="T14" fmla="*/ 701 w 1888"/>
                  <a:gd name="T15" fmla="*/ 866 h 2256"/>
                  <a:gd name="T16" fmla="*/ 705 w 1888"/>
                  <a:gd name="T17" fmla="*/ 987 h 2256"/>
                  <a:gd name="T18" fmla="*/ 385 w 1888"/>
                  <a:gd name="T19" fmla="*/ 697 h 2256"/>
                  <a:gd name="T20" fmla="*/ 80 w 1888"/>
                  <a:gd name="T21" fmla="*/ 111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8" h="2256">
                    <a:moveTo>
                      <a:pt x="80" y="1119"/>
                    </a:moveTo>
                    <a:cubicBezTo>
                      <a:pt x="0" y="1371"/>
                      <a:pt x="29" y="1637"/>
                      <a:pt x="158" y="1848"/>
                    </a:cubicBezTo>
                    <a:cubicBezTo>
                      <a:pt x="315" y="2103"/>
                      <a:pt x="586" y="2256"/>
                      <a:pt x="886" y="2256"/>
                    </a:cubicBezTo>
                    <a:cubicBezTo>
                      <a:pt x="1225" y="2256"/>
                      <a:pt x="1542" y="2048"/>
                      <a:pt x="1675" y="1738"/>
                    </a:cubicBezTo>
                    <a:cubicBezTo>
                      <a:pt x="1888" y="1236"/>
                      <a:pt x="1606" y="918"/>
                      <a:pt x="1334" y="610"/>
                    </a:cubicBezTo>
                    <a:cubicBezTo>
                      <a:pt x="1160" y="414"/>
                      <a:pt x="995" y="228"/>
                      <a:pt x="952" y="0"/>
                    </a:cubicBezTo>
                    <a:cubicBezTo>
                      <a:pt x="661" y="165"/>
                      <a:pt x="678" y="465"/>
                      <a:pt x="695" y="756"/>
                    </a:cubicBezTo>
                    <a:cubicBezTo>
                      <a:pt x="697" y="794"/>
                      <a:pt x="699" y="830"/>
                      <a:pt x="701" y="866"/>
                    </a:cubicBezTo>
                    <a:cubicBezTo>
                      <a:pt x="705" y="987"/>
                      <a:pt x="705" y="987"/>
                      <a:pt x="705" y="987"/>
                    </a:cubicBezTo>
                    <a:cubicBezTo>
                      <a:pt x="385" y="697"/>
                      <a:pt x="385" y="697"/>
                      <a:pt x="385" y="697"/>
                    </a:cubicBezTo>
                    <a:cubicBezTo>
                      <a:pt x="255" y="769"/>
                      <a:pt x="139" y="927"/>
                      <a:pt x="80" y="1119"/>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0" name="Freeform 58">
                <a:extLst>
                  <a:ext uri="{FF2B5EF4-FFF2-40B4-BE49-F238E27FC236}">
                    <a16:creationId xmlns:a16="http://schemas.microsoft.com/office/drawing/2014/main" id="{2FAED079-DA3A-4D46-9D52-B3AB161BCB8A}"/>
                  </a:ext>
                </a:extLst>
              </p:cNvPr>
              <p:cNvSpPr>
                <a:spLocks/>
              </p:cNvSpPr>
              <p:nvPr/>
            </p:nvSpPr>
            <p:spPr bwMode="auto">
              <a:xfrm>
                <a:off x="8064188" y="5159514"/>
                <a:ext cx="160809" cy="192829"/>
              </a:xfrm>
              <a:custGeom>
                <a:avLst/>
                <a:gdLst>
                  <a:gd name="T0" fmla="*/ 80 w 1888"/>
                  <a:gd name="T1" fmla="*/ 1119 h 2256"/>
                  <a:gd name="T2" fmla="*/ 158 w 1888"/>
                  <a:gd name="T3" fmla="*/ 1848 h 2256"/>
                  <a:gd name="T4" fmla="*/ 886 w 1888"/>
                  <a:gd name="T5" fmla="*/ 2256 h 2256"/>
                  <a:gd name="T6" fmla="*/ 1675 w 1888"/>
                  <a:gd name="T7" fmla="*/ 1738 h 2256"/>
                  <a:gd name="T8" fmla="*/ 1334 w 1888"/>
                  <a:gd name="T9" fmla="*/ 610 h 2256"/>
                  <a:gd name="T10" fmla="*/ 952 w 1888"/>
                  <a:gd name="T11" fmla="*/ 0 h 2256"/>
                  <a:gd name="T12" fmla="*/ 695 w 1888"/>
                  <a:gd name="T13" fmla="*/ 756 h 2256"/>
                  <a:gd name="T14" fmla="*/ 701 w 1888"/>
                  <a:gd name="T15" fmla="*/ 866 h 2256"/>
                  <a:gd name="T16" fmla="*/ 705 w 1888"/>
                  <a:gd name="T17" fmla="*/ 987 h 2256"/>
                  <a:gd name="T18" fmla="*/ 385 w 1888"/>
                  <a:gd name="T19" fmla="*/ 697 h 2256"/>
                  <a:gd name="T20" fmla="*/ 80 w 1888"/>
                  <a:gd name="T21" fmla="*/ 111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8" h="2256">
                    <a:moveTo>
                      <a:pt x="80" y="1119"/>
                    </a:moveTo>
                    <a:cubicBezTo>
                      <a:pt x="0" y="1371"/>
                      <a:pt x="29" y="1637"/>
                      <a:pt x="158" y="1848"/>
                    </a:cubicBezTo>
                    <a:cubicBezTo>
                      <a:pt x="315" y="2103"/>
                      <a:pt x="586" y="2256"/>
                      <a:pt x="886" y="2256"/>
                    </a:cubicBezTo>
                    <a:cubicBezTo>
                      <a:pt x="1225" y="2256"/>
                      <a:pt x="1542" y="2048"/>
                      <a:pt x="1675" y="1738"/>
                    </a:cubicBezTo>
                    <a:cubicBezTo>
                      <a:pt x="1888" y="1236"/>
                      <a:pt x="1606" y="918"/>
                      <a:pt x="1334" y="610"/>
                    </a:cubicBezTo>
                    <a:cubicBezTo>
                      <a:pt x="1160" y="414"/>
                      <a:pt x="995" y="228"/>
                      <a:pt x="952" y="0"/>
                    </a:cubicBezTo>
                    <a:cubicBezTo>
                      <a:pt x="661" y="165"/>
                      <a:pt x="678" y="465"/>
                      <a:pt x="695" y="756"/>
                    </a:cubicBezTo>
                    <a:cubicBezTo>
                      <a:pt x="697" y="794"/>
                      <a:pt x="699" y="830"/>
                      <a:pt x="701" y="866"/>
                    </a:cubicBezTo>
                    <a:cubicBezTo>
                      <a:pt x="705" y="987"/>
                      <a:pt x="705" y="987"/>
                      <a:pt x="705" y="987"/>
                    </a:cubicBezTo>
                    <a:cubicBezTo>
                      <a:pt x="385" y="697"/>
                      <a:pt x="385" y="697"/>
                      <a:pt x="385" y="697"/>
                    </a:cubicBezTo>
                    <a:cubicBezTo>
                      <a:pt x="255" y="769"/>
                      <a:pt x="139" y="927"/>
                      <a:pt x="80" y="1119"/>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1" name="Freeform 58">
                <a:extLst>
                  <a:ext uri="{FF2B5EF4-FFF2-40B4-BE49-F238E27FC236}">
                    <a16:creationId xmlns:a16="http://schemas.microsoft.com/office/drawing/2014/main" id="{C224625A-0D61-42B9-BCF8-76B54B94DAE9}"/>
                  </a:ext>
                </a:extLst>
              </p:cNvPr>
              <p:cNvSpPr>
                <a:spLocks/>
              </p:cNvSpPr>
              <p:nvPr/>
            </p:nvSpPr>
            <p:spPr bwMode="auto">
              <a:xfrm flipH="1">
                <a:off x="7930890" y="5159513"/>
                <a:ext cx="160809" cy="192829"/>
              </a:xfrm>
              <a:custGeom>
                <a:avLst/>
                <a:gdLst>
                  <a:gd name="T0" fmla="*/ 80 w 1888"/>
                  <a:gd name="T1" fmla="*/ 1119 h 2256"/>
                  <a:gd name="T2" fmla="*/ 158 w 1888"/>
                  <a:gd name="T3" fmla="*/ 1848 h 2256"/>
                  <a:gd name="T4" fmla="*/ 886 w 1888"/>
                  <a:gd name="T5" fmla="*/ 2256 h 2256"/>
                  <a:gd name="T6" fmla="*/ 1675 w 1888"/>
                  <a:gd name="T7" fmla="*/ 1738 h 2256"/>
                  <a:gd name="T8" fmla="*/ 1334 w 1888"/>
                  <a:gd name="T9" fmla="*/ 610 h 2256"/>
                  <a:gd name="T10" fmla="*/ 952 w 1888"/>
                  <a:gd name="T11" fmla="*/ 0 h 2256"/>
                  <a:gd name="T12" fmla="*/ 695 w 1888"/>
                  <a:gd name="T13" fmla="*/ 756 h 2256"/>
                  <a:gd name="T14" fmla="*/ 701 w 1888"/>
                  <a:gd name="T15" fmla="*/ 866 h 2256"/>
                  <a:gd name="T16" fmla="*/ 705 w 1888"/>
                  <a:gd name="T17" fmla="*/ 987 h 2256"/>
                  <a:gd name="T18" fmla="*/ 385 w 1888"/>
                  <a:gd name="T19" fmla="*/ 697 h 2256"/>
                  <a:gd name="T20" fmla="*/ 80 w 1888"/>
                  <a:gd name="T21" fmla="*/ 111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8" h="2256">
                    <a:moveTo>
                      <a:pt x="80" y="1119"/>
                    </a:moveTo>
                    <a:cubicBezTo>
                      <a:pt x="0" y="1371"/>
                      <a:pt x="29" y="1637"/>
                      <a:pt x="158" y="1848"/>
                    </a:cubicBezTo>
                    <a:cubicBezTo>
                      <a:pt x="315" y="2103"/>
                      <a:pt x="586" y="2256"/>
                      <a:pt x="886" y="2256"/>
                    </a:cubicBezTo>
                    <a:cubicBezTo>
                      <a:pt x="1225" y="2256"/>
                      <a:pt x="1542" y="2048"/>
                      <a:pt x="1675" y="1738"/>
                    </a:cubicBezTo>
                    <a:cubicBezTo>
                      <a:pt x="1888" y="1236"/>
                      <a:pt x="1606" y="918"/>
                      <a:pt x="1334" y="610"/>
                    </a:cubicBezTo>
                    <a:cubicBezTo>
                      <a:pt x="1160" y="414"/>
                      <a:pt x="995" y="228"/>
                      <a:pt x="952" y="0"/>
                    </a:cubicBezTo>
                    <a:cubicBezTo>
                      <a:pt x="661" y="165"/>
                      <a:pt x="678" y="465"/>
                      <a:pt x="695" y="756"/>
                    </a:cubicBezTo>
                    <a:cubicBezTo>
                      <a:pt x="697" y="794"/>
                      <a:pt x="699" y="830"/>
                      <a:pt x="701" y="866"/>
                    </a:cubicBezTo>
                    <a:cubicBezTo>
                      <a:pt x="705" y="987"/>
                      <a:pt x="705" y="987"/>
                      <a:pt x="705" y="987"/>
                    </a:cubicBezTo>
                    <a:cubicBezTo>
                      <a:pt x="385" y="697"/>
                      <a:pt x="385" y="697"/>
                      <a:pt x="385" y="697"/>
                    </a:cubicBezTo>
                    <a:cubicBezTo>
                      <a:pt x="255" y="769"/>
                      <a:pt x="139" y="927"/>
                      <a:pt x="80" y="1119"/>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91" name="Textfeld 390">
              <a:extLst>
                <a:ext uri="{FF2B5EF4-FFF2-40B4-BE49-F238E27FC236}">
                  <a16:creationId xmlns:a16="http://schemas.microsoft.com/office/drawing/2014/main" id="{CC0E1B7D-7B44-406A-A93F-7B015300A90B}"/>
                </a:ext>
              </a:extLst>
            </p:cNvPr>
            <p:cNvSpPr txBox="1"/>
            <p:nvPr/>
          </p:nvSpPr>
          <p:spPr>
            <a:xfrm>
              <a:off x="7656347" y="4752204"/>
              <a:ext cx="2990919" cy="673326"/>
            </a:xfrm>
            <a:prstGeom prst="rect">
              <a:avLst/>
            </a:prstGeom>
            <a:solidFill>
              <a:schemeClr val="bg1"/>
            </a:solidFill>
            <a:ln w="6350">
              <a:noFill/>
            </a:ln>
          </p:spPr>
          <p:txBody>
            <a:bodyPr wrap="squar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The selected baker </a:t>
              </a:r>
              <a:r>
                <a:rPr lang="en-US" sz="1000" b="1" dirty="0">
                  <a:latin typeface="Open Sans" panose="020B0606030504020204" pitchFamily="34" charset="0"/>
                  <a:ea typeface="Open Sans" panose="020B0606030504020204" pitchFamily="34" charset="0"/>
                  <a:cs typeface="Open Sans" panose="020B0606030504020204" pitchFamily="34" charset="0"/>
                </a:rPr>
                <a:t>creates (bakes) the block</a:t>
              </a:r>
              <a:r>
                <a:rPr lang="en-US" sz="1000" dirty="0">
                  <a:latin typeface="Open Sans" panose="020B0606030504020204" pitchFamily="34" charset="0"/>
                  <a:ea typeface="Open Sans" panose="020B0606030504020204" pitchFamily="34" charset="0"/>
                  <a:cs typeface="Open Sans" panose="020B0606030504020204" pitchFamily="34" charset="0"/>
                </a:rPr>
                <a:t> and earns a </a:t>
              </a:r>
              <a:r>
                <a:rPr lang="en-US" sz="1000" b="1" dirty="0">
                  <a:latin typeface="Open Sans" panose="020B0606030504020204" pitchFamily="34" charset="0"/>
                  <a:ea typeface="Open Sans" panose="020B0606030504020204" pitchFamily="34" charset="0"/>
                  <a:cs typeface="Open Sans" panose="020B0606030504020204" pitchFamily="34" charset="0"/>
                </a:rPr>
                <a:t>reward </a:t>
              </a:r>
              <a:r>
                <a:rPr lang="en-US" sz="1000" dirty="0">
                  <a:latin typeface="Open Sans" panose="020B0606030504020204" pitchFamily="34" charset="0"/>
                  <a:ea typeface="Open Sans" panose="020B0606030504020204" pitchFamily="34" charset="0"/>
                  <a:cs typeface="Open Sans" panose="020B0606030504020204" pitchFamily="34" charset="0"/>
                </a:rPr>
                <a:t>of </a:t>
              </a:r>
              <a:r>
                <a:rPr lang="en-US" sz="1000" b="1" dirty="0">
                  <a:latin typeface="Open Sans" panose="020B0606030504020204" pitchFamily="34" charset="0"/>
                  <a:ea typeface="Open Sans" panose="020B0606030504020204" pitchFamily="34" charset="0"/>
                  <a:cs typeface="Open Sans" panose="020B0606030504020204" pitchFamily="34" charset="0"/>
                </a:rPr>
                <a:t>16 ꜩ</a:t>
              </a:r>
              <a:r>
                <a:rPr lang="en-US" sz="1000" dirty="0">
                  <a:latin typeface="Open Sans" panose="020B0606030504020204" pitchFamily="34" charset="0"/>
                  <a:ea typeface="Open Sans" panose="020B0606030504020204" pitchFamily="34" charset="0"/>
                  <a:cs typeface="Open Sans" panose="020B0606030504020204" pitchFamily="34" charset="0"/>
                </a:rPr>
                <a:t> along with </a:t>
              </a:r>
              <a:r>
                <a:rPr lang="en-US" sz="1000" b="1" dirty="0">
                  <a:latin typeface="Open Sans" panose="020B0606030504020204" pitchFamily="34" charset="0"/>
                  <a:ea typeface="Open Sans" panose="020B0606030504020204" pitchFamily="34" charset="0"/>
                  <a:cs typeface="Open Sans" panose="020B0606030504020204" pitchFamily="34" charset="0"/>
                </a:rPr>
                <a:t>transaction fees </a:t>
              </a:r>
              <a:r>
                <a:rPr lang="en-US" sz="1000" dirty="0">
                  <a:latin typeface="Open Sans" panose="020B0606030504020204" pitchFamily="34" charset="0"/>
                  <a:ea typeface="Open Sans" panose="020B0606030504020204" pitchFamily="34" charset="0"/>
                  <a:cs typeface="Open Sans" panose="020B0606030504020204" pitchFamily="34" charset="0"/>
                </a:rPr>
                <a:t>contained in the block (rewards and deposits are released after approx. 5 cycles)</a:t>
              </a:r>
            </a:p>
          </p:txBody>
        </p:sp>
        <p:grpSp>
          <p:nvGrpSpPr>
            <p:cNvPr id="236" name="Gruppieren 235">
              <a:extLst>
                <a:ext uri="{FF2B5EF4-FFF2-40B4-BE49-F238E27FC236}">
                  <a16:creationId xmlns:a16="http://schemas.microsoft.com/office/drawing/2014/main" id="{E35BE109-4AC8-4581-B5EF-258C7342F2D4}"/>
                </a:ext>
              </a:extLst>
            </p:cNvPr>
            <p:cNvGrpSpPr/>
            <p:nvPr/>
          </p:nvGrpSpPr>
          <p:grpSpPr>
            <a:xfrm>
              <a:off x="10786320" y="4837213"/>
              <a:ext cx="517976" cy="503308"/>
              <a:chOff x="9396474" y="5288618"/>
              <a:chExt cx="517976" cy="503308"/>
            </a:xfrm>
          </p:grpSpPr>
          <p:grpSp>
            <p:nvGrpSpPr>
              <p:cNvPr id="227" name="Group 66">
                <a:extLst>
                  <a:ext uri="{FF2B5EF4-FFF2-40B4-BE49-F238E27FC236}">
                    <a16:creationId xmlns:a16="http://schemas.microsoft.com/office/drawing/2014/main" id="{F6AC0C81-F08D-4AA2-B7EE-4553CE113053}"/>
                  </a:ext>
                </a:extLst>
              </p:cNvPr>
              <p:cNvGrpSpPr>
                <a:grpSpLocks noChangeAspect="1"/>
              </p:cNvGrpSpPr>
              <p:nvPr/>
            </p:nvGrpSpPr>
            <p:grpSpPr bwMode="auto">
              <a:xfrm>
                <a:off x="9396474" y="5604820"/>
                <a:ext cx="517976" cy="187106"/>
                <a:chOff x="803" y="802"/>
                <a:chExt cx="490" cy="177"/>
              </a:xfrm>
              <a:solidFill>
                <a:schemeClr val="accent1"/>
              </a:solidFill>
            </p:grpSpPr>
            <p:sp>
              <p:nvSpPr>
                <p:cNvPr id="230" name="Freeform 67">
                  <a:extLst>
                    <a:ext uri="{FF2B5EF4-FFF2-40B4-BE49-F238E27FC236}">
                      <a16:creationId xmlns:a16="http://schemas.microsoft.com/office/drawing/2014/main" id="{B598CF35-7AC1-4A85-A07F-88E93DA26AE6}"/>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68">
                  <a:extLst>
                    <a:ext uri="{FF2B5EF4-FFF2-40B4-BE49-F238E27FC236}">
                      <a16:creationId xmlns:a16="http://schemas.microsoft.com/office/drawing/2014/main" id="{D2986F6F-5227-430B-8140-29E5DF6B937D}"/>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69">
                  <a:extLst>
                    <a:ext uri="{FF2B5EF4-FFF2-40B4-BE49-F238E27FC236}">
                      <a16:creationId xmlns:a16="http://schemas.microsoft.com/office/drawing/2014/main" id="{BAF30D13-186F-4507-8E50-82686D163BB5}"/>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4" name="Gruppieren 233">
                <a:extLst>
                  <a:ext uri="{FF2B5EF4-FFF2-40B4-BE49-F238E27FC236}">
                    <a16:creationId xmlns:a16="http://schemas.microsoft.com/office/drawing/2014/main" id="{01527CED-47D8-4680-BFC3-A49F87425F95}"/>
                  </a:ext>
                </a:extLst>
              </p:cNvPr>
              <p:cNvGrpSpPr/>
              <p:nvPr/>
            </p:nvGrpSpPr>
            <p:grpSpPr>
              <a:xfrm>
                <a:off x="9450213" y="5288618"/>
                <a:ext cx="347139" cy="326407"/>
                <a:chOff x="9450213" y="5279094"/>
                <a:chExt cx="347139" cy="326407"/>
              </a:xfrm>
            </p:grpSpPr>
            <p:grpSp>
              <p:nvGrpSpPr>
                <p:cNvPr id="360" name="Gruppieren 359">
                  <a:extLst>
                    <a:ext uri="{FF2B5EF4-FFF2-40B4-BE49-F238E27FC236}">
                      <a16:creationId xmlns:a16="http://schemas.microsoft.com/office/drawing/2014/main" id="{B67A5ABF-403D-4707-8F2A-C17CC5025CF4}"/>
                    </a:ext>
                  </a:extLst>
                </p:cNvPr>
                <p:cNvGrpSpPr/>
                <p:nvPr/>
              </p:nvGrpSpPr>
              <p:grpSpPr>
                <a:xfrm>
                  <a:off x="9450213" y="5444285"/>
                  <a:ext cx="347139" cy="161216"/>
                  <a:chOff x="6624004" y="2706544"/>
                  <a:chExt cx="347139" cy="161216"/>
                </a:xfrm>
              </p:grpSpPr>
              <p:grpSp>
                <p:nvGrpSpPr>
                  <p:cNvPr id="382" name="Gruppieren 381">
                    <a:extLst>
                      <a:ext uri="{FF2B5EF4-FFF2-40B4-BE49-F238E27FC236}">
                        <a16:creationId xmlns:a16="http://schemas.microsoft.com/office/drawing/2014/main" id="{169E7483-507E-4360-8935-62522DC7AF7C}"/>
                      </a:ext>
                    </a:extLst>
                  </p:cNvPr>
                  <p:cNvGrpSpPr/>
                  <p:nvPr/>
                </p:nvGrpSpPr>
                <p:grpSpPr>
                  <a:xfrm>
                    <a:off x="6624004" y="2706544"/>
                    <a:ext cx="161216" cy="161216"/>
                    <a:chOff x="6661210" y="1533327"/>
                    <a:chExt cx="161216" cy="161216"/>
                  </a:xfrm>
                </p:grpSpPr>
                <p:sp>
                  <p:nvSpPr>
                    <p:cNvPr id="386" name="Ellipse 385">
                      <a:extLst>
                        <a:ext uri="{FF2B5EF4-FFF2-40B4-BE49-F238E27FC236}">
                          <a16:creationId xmlns:a16="http://schemas.microsoft.com/office/drawing/2014/main" id="{6468C059-99B3-4D4F-9F27-549C81A87CC9}"/>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7" name="Grafik 386">
                      <a:extLst>
                        <a:ext uri="{FF2B5EF4-FFF2-40B4-BE49-F238E27FC236}">
                          <a16:creationId xmlns:a16="http://schemas.microsoft.com/office/drawing/2014/main" id="{ABD9CE13-27E3-45C2-AEB8-B431EDEF1B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nvGrpSpPr>
                  <p:cNvPr id="383" name="Gruppieren 382">
                    <a:extLst>
                      <a:ext uri="{FF2B5EF4-FFF2-40B4-BE49-F238E27FC236}">
                        <a16:creationId xmlns:a16="http://schemas.microsoft.com/office/drawing/2014/main" id="{F8A08BD2-C705-4746-8B5E-65C75C97493B}"/>
                      </a:ext>
                    </a:extLst>
                  </p:cNvPr>
                  <p:cNvGrpSpPr/>
                  <p:nvPr/>
                </p:nvGrpSpPr>
                <p:grpSpPr>
                  <a:xfrm>
                    <a:off x="6809927" y="2706544"/>
                    <a:ext cx="161216" cy="161216"/>
                    <a:chOff x="6661210" y="1533327"/>
                    <a:chExt cx="161216" cy="161216"/>
                  </a:xfrm>
                </p:grpSpPr>
                <p:sp>
                  <p:nvSpPr>
                    <p:cNvPr id="384" name="Ellipse 383">
                      <a:extLst>
                        <a:ext uri="{FF2B5EF4-FFF2-40B4-BE49-F238E27FC236}">
                          <a16:creationId xmlns:a16="http://schemas.microsoft.com/office/drawing/2014/main" id="{E731D79E-499B-443F-8CDA-379EEEA64178}"/>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5" name="Grafik 384">
                      <a:extLst>
                        <a:ext uri="{FF2B5EF4-FFF2-40B4-BE49-F238E27FC236}">
                          <a16:creationId xmlns:a16="http://schemas.microsoft.com/office/drawing/2014/main" id="{3AEE6591-6C22-4649-902F-2EA8E2B4D2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nvGrpSpPr>
                <p:cNvPr id="376" name="Gruppieren 375">
                  <a:extLst>
                    <a:ext uri="{FF2B5EF4-FFF2-40B4-BE49-F238E27FC236}">
                      <a16:creationId xmlns:a16="http://schemas.microsoft.com/office/drawing/2014/main" id="{614C722F-2B76-43D3-BD81-06CB78CCED40}"/>
                    </a:ext>
                  </a:extLst>
                </p:cNvPr>
                <p:cNvGrpSpPr/>
                <p:nvPr/>
              </p:nvGrpSpPr>
              <p:grpSpPr>
                <a:xfrm>
                  <a:off x="9543174" y="5279094"/>
                  <a:ext cx="161216" cy="161216"/>
                  <a:chOff x="6661210" y="1533327"/>
                  <a:chExt cx="161216" cy="161216"/>
                </a:xfrm>
              </p:grpSpPr>
              <p:sp>
                <p:nvSpPr>
                  <p:cNvPr id="380" name="Ellipse 379">
                    <a:extLst>
                      <a:ext uri="{FF2B5EF4-FFF2-40B4-BE49-F238E27FC236}">
                        <a16:creationId xmlns:a16="http://schemas.microsoft.com/office/drawing/2014/main" id="{9D5F1382-F7B2-4181-B1A2-B0E976D7ABAB}"/>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1" name="Grafik 380">
                    <a:extLst>
                      <a:ext uri="{FF2B5EF4-FFF2-40B4-BE49-F238E27FC236}">
                        <a16:creationId xmlns:a16="http://schemas.microsoft.com/office/drawing/2014/main" id="{7EAF6832-B2BC-4E4F-BD93-03F9D3238B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grpSp>
      </p:grpSp>
      <p:grpSp>
        <p:nvGrpSpPr>
          <p:cNvPr id="3" name="Gruppieren 2">
            <a:extLst>
              <a:ext uri="{FF2B5EF4-FFF2-40B4-BE49-F238E27FC236}">
                <a16:creationId xmlns:a16="http://schemas.microsoft.com/office/drawing/2014/main" id="{FF8DF6B4-98CF-4E3F-BA41-0680FA596E90}"/>
              </a:ext>
            </a:extLst>
          </p:cNvPr>
          <p:cNvGrpSpPr/>
          <p:nvPr/>
        </p:nvGrpSpPr>
        <p:grpSpPr>
          <a:xfrm>
            <a:off x="10786320" y="5777963"/>
            <a:ext cx="517976" cy="338117"/>
            <a:chOff x="10786320" y="5777963"/>
            <a:chExt cx="517976" cy="338117"/>
          </a:xfrm>
        </p:grpSpPr>
        <p:grpSp>
          <p:nvGrpSpPr>
            <p:cNvPr id="289" name="Group 66">
              <a:extLst>
                <a:ext uri="{FF2B5EF4-FFF2-40B4-BE49-F238E27FC236}">
                  <a16:creationId xmlns:a16="http://schemas.microsoft.com/office/drawing/2014/main" id="{FA2B98D3-0C17-4AA3-8A5F-6F7ADBBA24DE}"/>
                </a:ext>
              </a:extLst>
            </p:cNvPr>
            <p:cNvGrpSpPr>
              <a:grpSpLocks noChangeAspect="1"/>
            </p:cNvGrpSpPr>
            <p:nvPr/>
          </p:nvGrpSpPr>
          <p:grpSpPr bwMode="auto">
            <a:xfrm>
              <a:off x="10786320" y="5928974"/>
              <a:ext cx="517976" cy="187106"/>
              <a:chOff x="803" y="802"/>
              <a:chExt cx="490" cy="177"/>
            </a:xfrm>
            <a:solidFill>
              <a:schemeClr val="accent1"/>
            </a:solidFill>
          </p:grpSpPr>
          <p:sp>
            <p:nvSpPr>
              <p:cNvPr id="314" name="Freeform 67">
                <a:extLst>
                  <a:ext uri="{FF2B5EF4-FFF2-40B4-BE49-F238E27FC236}">
                    <a16:creationId xmlns:a16="http://schemas.microsoft.com/office/drawing/2014/main" id="{E3458CBC-064D-4B1C-828E-3168AA832E88}"/>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5" name="Freeform 68">
                <a:extLst>
                  <a:ext uri="{FF2B5EF4-FFF2-40B4-BE49-F238E27FC236}">
                    <a16:creationId xmlns:a16="http://schemas.microsoft.com/office/drawing/2014/main" id="{DAB86404-CD1E-44B8-880F-A74902E11783}"/>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Freeform 69">
                <a:extLst>
                  <a:ext uri="{FF2B5EF4-FFF2-40B4-BE49-F238E27FC236}">
                    <a16:creationId xmlns:a16="http://schemas.microsoft.com/office/drawing/2014/main" id="{CD5908C7-C7FD-4FA1-8717-1B6BD86911FD}"/>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2" name="Gruppieren 291">
              <a:extLst>
                <a:ext uri="{FF2B5EF4-FFF2-40B4-BE49-F238E27FC236}">
                  <a16:creationId xmlns:a16="http://schemas.microsoft.com/office/drawing/2014/main" id="{03EDFB51-E331-44CD-A2C6-7BD1B2A5B92E}"/>
                </a:ext>
              </a:extLst>
            </p:cNvPr>
            <p:cNvGrpSpPr/>
            <p:nvPr/>
          </p:nvGrpSpPr>
          <p:grpSpPr>
            <a:xfrm>
              <a:off x="10933020" y="5777963"/>
              <a:ext cx="161216" cy="161216"/>
              <a:chOff x="6661210" y="1533327"/>
              <a:chExt cx="161216" cy="161216"/>
            </a:xfrm>
          </p:grpSpPr>
          <p:sp>
            <p:nvSpPr>
              <p:cNvPr id="293" name="Ellipse 292">
                <a:extLst>
                  <a:ext uri="{FF2B5EF4-FFF2-40B4-BE49-F238E27FC236}">
                    <a16:creationId xmlns:a16="http://schemas.microsoft.com/office/drawing/2014/main" id="{682E8AA0-8485-461D-B364-B2977FBF8413}"/>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94" name="Grafik 293">
                <a:extLst>
                  <a:ext uri="{FF2B5EF4-FFF2-40B4-BE49-F238E27FC236}">
                    <a16:creationId xmlns:a16="http://schemas.microsoft.com/office/drawing/2014/main" id="{010B18AB-5C7A-401C-B723-FBDE244FAB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4" y="1558359"/>
                <a:ext cx="81628" cy="111154"/>
              </a:xfrm>
              <a:prstGeom prst="rect">
                <a:avLst/>
              </a:prstGeom>
            </p:spPr>
          </p:pic>
        </p:grpSp>
      </p:grpSp>
      <p:sp>
        <p:nvSpPr>
          <p:cNvPr id="324" name="Freihandform: Form 323">
            <a:extLst>
              <a:ext uri="{FF2B5EF4-FFF2-40B4-BE49-F238E27FC236}">
                <a16:creationId xmlns:a16="http://schemas.microsoft.com/office/drawing/2014/main" id="{1E689576-8AF1-47F9-9699-4A4731886E8F}"/>
              </a:ext>
            </a:extLst>
          </p:cNvPr>
          <p:cNvSpPr/>
          <p:nvPr/>
        </p:nvSpPr>
        <p:spPr bwMode="gray">
          <a:xfrm>
            <a:off x="6242544" y="5745636"/>
            <a:ext cx="488802" cy="538899"/>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uppieren 17">
            <a:extLst>
              <a:ext uri="{FF2B5EF4-FFF2-40B4-BE49-F238E27FC236}">
                <a16:creationId xmlns:a16="http://schemas.microsoft.com/office/drawing/2014/main" id="{DE7847D5-C71E-4515-9064-91854CF5412B}"/>
              </a:ext>
            </a:extLst>
          </p:cNvPr>
          <p:cNvGrpSpPr/>
          <p:nvPr/>
        </p:nvGrpSpPr>
        <p:grpSpPr>
          <a:xfrm>
            <a:off x="6785813" y="5954396"/>
            <a:ext cx="330139" cy="330139"/>
            <a:chOff x="7155674" y="5073227"/>
            <a:chExt cx="160809" cy="160809"/>
          </a:xfrm>
        </p:grpSpPr>
        <p:sp>
          <p:nvSpPr>
            <p:cNvPr id="353" name="Rechteck 352">
              <a:extLst>
                <a:ext uri="{FF2B5EF4-FFF2-40B4-BE49-F238E27FC236}">
                  <a16:creationId xmlns:a16="http://schemas.microsoft.com/office/drawing/2014/main" id="{6F5AAF5F-0599-45FC-9A11-7C5E1FE4B146}"/>
                </a:ext>
              </a:extLst>
            </p:cNvPr>
            <p:cNvSpPr/>
            <p:nvPr/>
          </p:nvSpPr>
          <p:spPr bwMode="gray">
            <a:xfrm>
              <a:off x="7155674" y="5073227"/>
              <a:ext cx="160809" cy="160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54" name="Grafik 353">
              <a:extLst>
                <a:ext uri="{FF2B5EF4-FFF2-40B4-BE49-F238E27FC236}">
                  <a16:creationId xmlns:a16="http://schemas.microsoft.com/office/drawing/2014/main" id="{8DD990B0-4C7B-406C-954D-7A3CC082B6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88055" y="5088238"/>
              <a:ext cx="96047" cy="130788"/>
            </a:xfrm>
            <a:prstGeom prst="rect">
              <a:avLst/>
            </a:prstGeom>
          </p:spPr>
        </p:pic>
      </p:grpSp>
      <p:sp>
        <p:nvSpPr>
          <p:cNvPr id="31" name="Freeform 6">
            <a:extLst>
              <a:ext uri="{FF2B5EF4-FFF2-40B4-BE49-F238E27FC236}">
                <a16:creationId xmlns:a16="http://schemas.microsoft.com/office/drawing/2014/main" id="{16BC0A6B-2AFE-4005-8A22-D509B883A0E3}"/>
              </a:ext>
            </a:extLst>
          </p:cNvPr>
          <p:cNvSpPr>
            <a:spLocks/>
          </p:cNvSpPr>
          <p:nvPr/>
        </p:nvSpPr>
        <p:spPr bwMode="auto">
          <a:xfrm rot="20700000" flipH="1">
            <a:off x="6625186" y="6099332"/>
            <a:ext cx="133780" cy="177953"/>
          </a:xfrm>
          <a:custGeom>
            <a:avLst/>
            <a:gdLst>
              <a:gd name="T0" fmla="*/ 20 w 1320"/>
              <a:gd name="T1" fmla="*/ 1755 h 1764"/>
              <a:gd name="T2" fmla="*/ 89 w 1320"/>
              <a:gd name="T3" fmla="*/ 1735 h 1764"/>
              <a:gd name="T4" fmla="*/ 1035 w 1320"/>
              <a:gd name="T5" fmla="*/ 424 h 1764"/>
              <a:gd name="T6" fmla="*/ 1064 w 1320"/>
              <a:gd name="T7" fmla="*/ 375 h 1764"/>
              <a:gd name="T8" fmla="*/ 1133 w 1320"/>
              <a:gd name="T9" fmla="*/ 414 h 1764"/>
              <a:gd name="T10" fmla="*/ 808 w 1320"/>
              <a:gd name="T11" fmla="*/ 966 h 1764"/>
              <a:gd name="T12" fmla="*/ 897 w 1320"/>
              <a:gd name="T13" fmla="*/ 1094 h 1764"/>
              <a:gd name="T14" fmla="*/ 907 w 1320"/>
              <a:gd name="T15" fmla="*/ 1094 h 1764"/>
              <a:gd name="T16" fmla="*/ 1301 w 1320"/>
              <a:gd name="T17" fmla="*/ 414 h 1764"/>
              <a:gd name="T18" fmla="*/ 1281 w 1320"/>
              <a:gd name="T19" fmla="*/ 345 h 1764"/>
              <a:gd name="T20" fmla="*/ 1114 w 1320"/>
              <a:gd name="T21" fmla="*/ 247 h 1764"/>
              <a:gd name="T22" fmla="*/ 1143 w 1320"/>
              <a:gd name="T23" fmla="*/ 178 h 1764"/>
              <a:gd name="T24" fmla="*/ 1074 w 1320"/>
              <a:gd name="T25" fmla="*/ 30 h 1764"/>
              <a:gd name="T26" fmla="*/ 926 w 1320"/>
              <a:gd name="T27" fmla="*/ 40 h 1764"/>
              <a:gd name="T28" fmla="*/ 404 w 1320"/>
              <a:gd name="T29" fmla="*/ 828 h 1764"/>
              <a:gd name="T30" fmla="*/ 10 w 1320"/>
              <a:gd name="T31" fmla="*/ 1695 h 1764"/>
              <a:gd name="T32" fmla="*/ 20 w 1320"/>
              <a:gd name="T33" fmla="*/ 1755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0" h="1764">
                <a:moveTo>
                  <a:pt x="20" y="1755"/>
                </a:moveTo>
                <a:cubicBezTo>
                  <a:pt x="50" y="1764"/>
                  <a:pt x="69" y="1745"/>
                  <a:pt x="89" y="1735"/>
                </a:cubicBezTo>
                <a:cubicBezTo>
                  <a:pt x="138" y="1705"/>
                  <a:pt x="454" y="1420"/>
                  <a:pt x="1035" y="424"/>
                </a:cubicBezTo>
                <a:cubicBezTo>
                  <a:pt x="1045" y="405"/>
                  <a:pt x="1054" y="395"/>
                  <a:pt x="1064" y="375"/>
                </a:cubicBezTo>
                <a:cubicBezTo>
                  <a:pt x="1133" y="414"/>
                  <a:pt x="1133" y="414"/>
                  <a:pt x="1133" y="414"/>
                </a:cubicBezTo>
                <a:cubicBezTo>
                  <a:pt x="808" y="966"/>
                  <a:pt x="808" y="966"/>
                  <a:pt x="808" y="966"/>
                </a:cubicBezTo>
                <a:cubicBezTo>
                  <a:pt x="779" y="1006"/>
                  <a:pt x="848" y="1084"/>
                  <a:pt x="897" y="1094"/>
                </a:cubicBezTo>
                <a:cubicBezTo>
                  <a:pt x="897" y="1094"/>
                  <a:pt x="907" y="1094"/>
                  <a:pt x="907" y="1094"/>
                </a:cubicBezTo>
                <a:cubicBezTo>
                  <a:pt x="1291" y="444"/>
                  <a:pt x="1301" y="414"/>
                  <a:pt x="1301" y="414"/>
                </a:cubicBezTo>
                <a:cubicBezTo>
                  <a:pt x="1320" y="395"/>
                  <a:pt x="1311" y="355"/>
                  <a:pt x="1281" y="345"/>
                </a:cubicBezTo>
                <a:cubicBezTo>
                  <a:pt x="1242" y="316"/>
                  <a:pt x="1114" y="247"/>
                  <a:pt x="1114" y="247"/>
                </a:cubicBezTo>
                <a:cubicBezTo>
                  <a:pt x="1133" y="217"/>
                  <a:pt x="1143" y="178"/>
                  <a:pt x="1143" y="178"/>
                </a:cubicBezTo>
                <a:cubicBezTo>
                  <a:pt x="1163" y="109"/>
                  <a:pt x="1133" y="69"/>
                  <a:pt x="1074" y="30"/>
                </a:cubicBezTo>
                <a:cubicBezTo>
                  <a:pt x="1015" y="0"/>
                  <a:pt x="976" y="0"/>
                  <a:pt x="926" y="40"/>
                </a:cubicBezTo>
                <a:cubicBezTo>
                  <a:pt x="808" y="138"/>
                  <a:pt x="592" y="503"/>
                  <a:pt x="404" y="828"/>
                </a:cubicBezTo>
                <a:cubicBezTo>
                  <a:pt x="178" y="1222"/>
                  <a:pt x="10" y="1597"/>
                  <a:pt x="10" y="1695"/>
                </a:cubicBezTo>
                <a:cubicBezTo>
                  <a:pt x="10" y="1715"/>
                  <a:pt x="0" y="1745"/>
                  <a:pt x="20" y="1755"/>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56" name="Freeform 6">
            <a:extLst>
              <a:ext uri="{FF2B5EF4-FFF2-40B4-BE49-F238E27FC236}">
                <a16:creationId xmlns:a16="http://schemas.microsoft.com/office/drawing/2014/main" id="{CAC92669-A8FC-4521-9EEF-87FCDB77D9B0}"/>
              </a:ext>
            </a:extLst>
          </p:cNvPr>
          <p:cNvSpPr>
            <a:spLocks/>
          </p:cNvSpPr>
          <p:nvPr/>
        </p:nvSpPr>
        <p:spPr bwMode="auto">
          <a:xfrm rot="900000">
            <a:off x="7145407" y="6099332"/>
            <a:ext cx="133780" cy="177953"/>
          </a:xfrm>
          <a:custGeom>
            <a:avLst/>
            <a:gdLst>
              <a:gd name="T0" fmla="*/ 20 w 1320"/>
              <a:gd name="T1" fmla="*/ 1755 h 1764"/>
              <a:gd name="T2" fmla="*/ 89 w 1320"/>
              <a:gd name="T3" fmla="*/ 1735 h 1764"/>
              <a:gd name="T4" fmla="*/ 1035 w 1320"/>
              <a:gd name="T5" fmla="*/ 424 h 1764"/>
              <a:gd name="T6" fmla="*/ 1064 w 1320"/>
              <a:gd name="T7" fmla="*/ 375 h 1764"/>
              <a:gd name="T8" fmla="*/ 1133 w 1320"/>
              <a:gd name="T9" fmla="*/ 414 h 1764"/>
              <a:gd name="T10" fmla="*/ 808 w 1320"/>
              <a:gd name="T11" fmla="*/ 966 h 1764"/>
              <a:gd name="T12" fmla="*/ 897 w 1320"/>
              <a:gd name="T13" fmla="*/ 1094 h 1764"/>
              <a:gd name="T14" fmla="*/ 907 w 1320"/>
              <a:gd name="T15" fmla="*/ 1094 h 1764"/>
              <a:gd name="T16" fmla="*/ 1301 w 1320"/>
              <a:gd name="T17" fmla="*/ 414 h 1764"/>
              <a:gd name="T18" fmla="*/ 1281 w 1320"/>
              <a:gd name="T19" fmla="*/ 345 h 1764"/>
              <a:gd name="T20" fmla="*/ 1114 w 1320"/>
              <a:gd name="T21" fmla="*/ 247 h 1764"/>
              <a:gd name="T22" fmla="*/ 1143 w 1320"/>
              <a:gd name="T23" fmla="*/ 178 h 1764"/>
              <a:gd name="T24" fmla="*/ 1074 w 1320"/>
              <a:gd name="T25" fmla="*/ 30 h 1764"/>
              <a:gd name="T26" fmla="*/ 926 w 1320"/>
              <a:gd name="T27" fmla="*/ 40 h 1764"/>
              <a:gd name="T28" fmla="*/ 404 w 1320"/>
              <a:gd name="T29" fmla="*/ 828 h 1764"/>
              <a:gd name="T30" fmla="*/ 10 w 1320"/>
              <a:gd name="T31" fmla="*/ 1695 h 1764"/>
              <a:gd name="T32" fmla="*/ 20 w 1320"/>
              <a:gd name="T33" fmla="*/ 1755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0" h="1764">
                <a:moveTo>
                  <a:pt x="20" y="1755"/>
                </a:moveTo>
                <a:cubicBezTo>
                  <a:pt x="50" y="1764"/>
                  <a:pt x="69" y="1745"/>
                  <a:pt x="89" y="1735"/>
                </a:cubicBezTo>
                <a:cubicBezTo>
                  <a:pt x="138" y="1705"/>
                  <a:pt x="454" y="1420"/>
                  <a:pt x="1035" y="424"/>
                </a:cubicBezTo>
                <a:cubicBezTo>
                  <a:pt x="1045" y="405"/>
                  <a:pt x="1054" y="395"/>
                  <a:pt x="1064" y="375"/>
                </a:cubicBezTo>
                <a:cubicBezTo>
                  <a:pt x="1133" y="414"/>
                  <a:pt x="1133" y="414"/>
                  <a:pt x="1133" y="414"/>
                </a:cubicBezTo>
                <a:cubicBezTo>
                  <a:pt x="808" y="966"/>
                  <a:pt x="808" y="966"/>
                  <a:pt x="808" y="966"/>
                </a:cubicBezTo>
                <a:cubicBezTo>
                  <a:pt x="779" y="1006"/>
                  <a:pt x="848" y="1084"/>
                  <a:pt x="897" y="1094"/>
                </a:cubicBezTo>
                <a:cubicBezTo>
                  <a:pt x="897" y="1094"/>
                  <a:pt x="907" y="1094"/>
                  <a:pt x="907" y="1094"/>
                </a:cubicBezTo>
                <a:cubicBezTo>
                  <a:pt x="1291" y="444"/>
                  <a:pt x="1301" y="414"/>
                  <a:pt x="1301" y="414"/>
                </a:cubicBezTo>
                <a:cubicBezTo>
                  <a:pt x="1320" y="395"/>
                  <a:pt x="1311" y="355"/>
                  <a:pt x="1281" y="345"/>
                </a:cubicBezTo>
                <a:cubicBezTo>
                  <a:pt x="1242" y="316"/>
                  <a:pt x="1114" y="247"/>
                  <a:pt x="1114" y="247"/>
                </a:cubicBezTo>
                <a:cubicBezTo>
                  <a:pt x="1133" y="217"/>
                  <a:pt x="1143" y="178"/>
                  <a:pt x="1143" y="178"/>
                </a:cubicBezTo>
                <a:cubicBezTo>
                  <a:pt x="1163" y="109"/>
                  <a:pt x="1133" y="69"/>
                  <a:pt x="1074" y="30"/>
                </a:cubicBezTo>
                <a:cubicBezTo>
                  <a:pt x="1015" y="0"/>
                  <a:pt x="976" y="0"/>
                  <a:pt x="926" y="40"/>
                </a:cubicBezTo>
                <a:cubicBezTo>
                  <a:pt x="808" y="138"/>
                  <a:pt x="592" y="503"/>
                  <a:pt x="404" y="828"/>
                </a:cubicBezTo>
                <a:cubicBezTo>
                  <a:pt x="178" y="1222"/>
                  <a:pt x="10" y="1597"/>
                  <a:pt x="10" y="1695"/>
                </a:cubicBezTo>
                <a:cubicBezTo>
                  <a:pt x="10" y="1715"/>
                  <a:pt x="0" y="1745"/>
                  <a:pt x="20" y="1755"/>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cxnSp>
        <p:nvCxnSpPr>
          <p:cNvPr id="53" name="Verbinder: gewinkelt 52">
            <a:extLst>
              <a:ext uri="{FF2B5EF4-FFF2-40B4-BE49-F238E27FC236}">
                <a16:creationId xmlns:a16="http://schemas.microsoft.com/office/drawing/2014/main" id="{D34E3171-2C49-46E1-BA47-94877DEDC852}"/>
              </a:ext>
            </a:extLst>
          </p:cNvPr>
          <p:cNvCxnSpPr>
            <a:cxnSpLocks/>
            <a:stCxn id="357" idx="3"/>
            <a:endCxn id="54" idx="3"/>
          </p:cNvCxnSpPr>
          <p:nvPr/>
        </p:nvCxnSpPr>
        <p:spPr>
          <a:xfrm flipH="1" flipV="1">
            <a:off x="10849017" y="1107177"/>
            <a:ext cx="654586" cy="4080117"/>
          </a:xfrm>
          <a:prstGeom prst="bentConnector3">
            <a:avLst>
              <a:gd name="adj1" fmla="val -1552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Verbinder: gewinkelt 358">
            <a:extLst>
              <a:ext uri="{FF2B5EF4-FFF2-40B4-BE49-F238E27FC236}">
                <a16:creationId xmlns:a16="http://schemas.microsoft.com/office/drawing/2014/main" id="{8BC28211-7454-497E-8EC9-F91DEA8D5860}"/>
              </a:ext>
            </a:extLst>
          </p:cNvPr>
          <p:cNvCxnSpPr>
            <a:cxnSpLocks/>
            <a:stCxn id="358" idx="3"/>
            <a:endCxn id="54" idx="3"/>
          </p:cNvCxnSpPr>
          <p:nvPr/>
        </p:nvCxnSpPr>
        <p:spPr>
          <a:xfrm flipH="1" flipV="1">
            <a:off x="10849017" y="1107177"/>
            <a:ext cx="654586" cy="4873048"/>
          </a:xfrm>
          <a:prstGeom prst="bentConnector3">
            <a:avLst>
              <a:gd name="adj1" fmla="val -1552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1" name="Textfeld 360">
            <a:extLst>
              <a:ext uri="{FF2B5EF4-FFF2-40B4-BE49-F238E27FC236}">
                <a16:creationId xmlns:a16="http://schemas.microsoft.com/office/drawing/2014/main" id="{C1D853EA-310F-49C6-8F74-F842AE78D3F7}"/>
              </a:ext>
            </a:extLst>
          </p:cNvPr>
          <p:cNvSpPr txBox="1"/>
          <p:nvPr/>
        </p:nvSpPr>
        <p:spPr>
          <a:xfrm>
            <a:off x="10860107" y="1266465"/>
            <a:ext cx="971793" cy="1248443"/>
          </a:xfrm>
          <a:prstGeom prst="rect">
            <a:avLst/>
          </a:prstGeom>
          <a:solidFill>
            <a:schemeClr val="bg1"/>
          </a:solidFill>
          <a:ln w="6350">
            <a:solidFill>
              <a:schemeClr val="tx1"/>
            </a:solidFill>
            <a:prstDash val="dash"/>
          </a:ln>
        </p:spPr>
        <p:txBody>
          <a:bodyPr wrap="square" lIns="36000" tIns="36000" rIns="36000" bIns="3600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A proportion of the rewards according to the individual baker’s terms &amp; conditions is paid out to delegators</a:t>
            </a:r>
          </a:p>
        </p:txBody>
      </p:sp>
      <p:sp>
        <p:nvSpPr>
          <p:cNvPr id="377" name="Rechteck 376">
            <a:extLst>
              <a:ext uri="{FF2B5EF4-FFF2-40B4-BE49-F238E27FC236}">
                <a16:creationId xmlns:a16="http://schemas.microsoft.com/office/drawing/2014/main" id="{3D60E58C-6855-4E30-A38D-AB0672A0B6B7}"/>
              </a:ext>
            </a:extLst>
          </p:cNvPr>
          <p:cNvSpPr/>
          <p:nvPr/>
        </p:nvSpPr>
        <p:spPr bwMode="gray">
          <a:xfrm>
            <a:off x="11505255" y="5649153"/>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4" name="Gruppieren 363">
            <a:extLst>
              <a:ext uri="{FF2B5EF4-FFF2-40B4-BE49-F238E27FC236}">
                <a16:creationId xmlns:a16="http://schemas.microsoft.com/office/drawing/2014/main" id="{001CE797-A36E-4B07-94F7-6408BE4D9540}"/>
              </a:ext>
            </a:extLst>
          </p:cNvPr>
          <p:cNvGrpSpPr/>
          <p:nvPr/>
        </p:nvGrpSpPr>
        <p:grpSpPr>
          <a:xfrm>
            <a:off x="11524469" y="5665028"/>
            <a:ext cx="161216" cy="161216"/>
            <a:chOff x="11004336" y="3314874"/>
            <a:chExt cx="161216" cy="161216"/>
          </a:xfrm>
        </p:grpSpPr>
        <p:sp>
          <p:nvSpPr>
            <p:cNvPr id="365" name="Ellipse 364">
              <a:extLst>
                <a:ext uri="{FF2B5EF4-FFF2-40B4-BE49-F238E27FC236}">
                  <a16:creationId xmlns:a16="http://schemas.microsoft.com/office/drawing/2014/main" id="{EFC4BBF0-0DF6-4EE9-AA23-AAF7975F2BA3}"/>
                </a:ext>
              </a:extLst>
            </p:cNvPr>
            <p:cNvSpPr/>
            <p:nvPr/>
          </p:nvSpPr>
          <p:spPr bwMode="gray">
            <a:xfrm>
              <a:off x="11004336" y="3314874"/>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66" name="Grafik 365">
              <a:extLst>
                <a:ext uri="{FF2B5EF4-FFF2-40B4-BE49-F238E27FC236}">
                  <a16:creationId xmlns:a16="http://schemas.microsoft.com/office/drawing/2014/main" id="{38F90A80-7C0D-43A8-91E9-F56A14AFE7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4130" y="3339906"/>
              <a:ext cx="81628" cy="111154"/>
            </a:xfrm>
            <a:prstGeom prst="rect">
              <a:avLst/>
            </a:prstGeom>
          </p:spPr>
        </p:pic>
      </p:grpSp>
      <p:sp>
        <p:nvSpPr>
          <p:cNvPr id="378" name="Rechteck 377">
            <a:extLst>
              <a:ext uri="{FF2B5EF4-FFF2-40B4-BE49-F238E27FC236}">
                <a16:creationId xmlns:a16="http://schemas.microsoft.com/office/drawing/2014/main" id="{9BE884CB-17B2-4868-98E5-1C4BAED4503B}"/>
              </a:ext>
            </a:extLst>
          </p:cNvPr>
          <p:cNvSpPr/>
          <p:nvPr/>
        </p:nvSpPr>
        <p:spPr bwMode="gray">
          <a:xfrm>
            <a:off x="11505255" y="4833633"/>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6033" name="Gruppieren 86032">
            <a:extLst>
              <a:ext uri="{FF2B5EF4-FFF2-40B4-BE49-F238E27FC236}">
                <a16:creationId xmlns:a16="http://schemas.microsoft.com/office/drawing/2014/main" id="{D5AAEEF3-FAC8-47C6-823C-CFD1957FE5F9}"/>
              </a:ext>
            </a:extLst>
          </p:cNvPr>
          <p:cNvGrpSpPr/>
          <p:nvPr/>
        </p:nvGrpSpPr>
        <p:grpSpPr>
          <a:xfrm>
            <a:off x="11524469" y="4852151"/>
            <a:ext cx="161216" cy="161216"/>
            <a:chOff x="11004336" y="3314874"/>
            <a:chExt cx="161216" cy="161216"/>
          </a:xfrm>
        </p:grpSpPr>
        <p:sp>
          <p:nvSpPr>
            <p:cNvPr id="362" name="Ellipse 361">
              <a:extLst>
                <a:ext uri="{FF2B5EF4-FFF2-40B4-BE49-F238E27FC236}">
                  <a16:creationId xmlns:a16="http://schemas.microsoft.com/office/drawing/2014/main" id="{0E21BB4B-94D7-43CC-A9F8-273B11E4F527}"/>
                </a:ext>
              </a:extLst>
            </p:cNvPr>
            <p:cNvSpPr/>
            <p:nvPr/>
          </p:nvSpPr>
          <p:spPr bwMode="gray">
            <a:xfrm>
              <a:off x="11004336" y="3314874"/>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63" name="Grafik 362">
              <a:extLst>
                <a:ext uri="{FF2B5EF4-FFF2-40B4-BE49-F238E27FC236}">
                  <a16:creationId xmlns:a16="http://schemas.microsoft.com/office/drawing/2014/main" id="{BCEC1F8D-F1F7-4411-AFAF-4F5A4B551E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4130" y="3339906"/>
              <a:ext cx="81628" cy="111154"/>
            </a:xfrm>
            <a:prstGeom prst="rect">
              <a:avLst/>
            </a:prstGeom>
          </p:spPr>
        </p:pic>
      </p:grpSp>
      <p:sp>
        <p:nvSpPr>
          <p:cNvPr id="379" name="Rechteck 378">
            <a:extLst>
              <a:ext uri="{FF2B5EF4-FFF2-40B4-BE49-F238E27FC236}">
                <a16:creationId xmlns:a16="http://schemas.microsoft.com/office/drawing/2014/main" id="{BBF2E9A4-D9CC-40D9-8995-1D7A66059062}"/>
              </a:ext>
            </a:extLst>
          </p:cNvPr>
          <p:cNvSpPr/>
          <p:nvPr/>
        </p:nvSpPr>
        <p:spPr bwMode="gray">
          <a:xfrm>
            <a:off x="11505255" y="4031227"/>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7" name="Gruppieren 366">
            <a:extLst>
              <a:ext uri="{FF2B5EF4-FFF2-40B4-BE49-F238E27FC236}">
                <a16:creationId xmlns:a16="http://schemas.microsoft.com/office/drawing/2014/main" id="{337B940C-091E-4C77-82D2-226084C12360}"/>
              </a:ext>
            </a:extLst>
          </p:cNvPr>
          <p:cNvGrpSpPr/>
          <p:nvPr/>
        </p:nvGrpSpPr>
        <p:grpSpPr>
          <a:xfrm>
            <a:off x="11524469" y="4046241"/>
            <a:ext cx="161216" cy="161216"/>
            <a:chOff x="11004336" y="3314874"/>
            <a:chExt cx="161216" cy="161216"/>
          </a:xfrm>
        </p:grpSpPr>
        <p:sp>
          <p:nvSpPr>
            <p:cNvPr id="368" name="Ellipse 367">
              <a:extLst>
                <a:ext uri="{FF2B5EF4-FFF2-40B4-BE49-F238E27FC236}">
                  <a16:creationId xmlns:a16="http://schemas.microsoft.com/office/drawing/2014/main" id="{8E45E301-0C21-4F06-B544-D2938AF2E501}"/>
                </a:ext>
              </a:extLst>
            </p:cNvPr>
            <p:cNvSpPr/>
            <p:nvPr/>
          </p:nvSpPr>
          <p:spPr bwMode="gray">
            <a:xfrm>
              <a:off x="11004336" y="3314874"/>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69" name="Grafik 368">
              <a:extLst>
                <a:ext uri="{FF2B5EF4-FFF2-40B4-BE49-F238E27FC236}">
                  <a16:creationId xmlns:a16="http://schemas.microsoft.com/office/drawing/2014/main" id="{D2DF475C-40DD-4228-B7E2-84CEA6EFE4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4130" y="3339906"/>
              <a:ext cx="81628" cy="111154"/>
            </a:xfrm>
            <a:prstGeom prst="rect">
              <a:avLst/>
            </a:prstGeom>
          </p:spPr>
        </p:pic>
      </p:grpSp>
      <p:sp>
        <p:nvSpPr>
          <p:cNvPr id="388" name="Rechteck 387">
            <a:extLst>
              <a:ext uri="{FF2B5EF4-FFF2-40B4-BE49-F238E27FC236}">
                <a16:creationId xmlns:a16="http://schemas.microsoft.com/office/drawing/2014/main" id="{BAECFF9A-A0A7-40E5-889F-66A107290F93}"/>
              </a:ext>
            </a:extLst>
          </p:cNvPr>
          <p:cNvSpPr/>
          <p:nvPr/>
        </p:nvSpPr>
        <p:spPr bwMode="gray">
          <a:xfrm>
            <a:off x="11505255" y="2927447"/>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0" name="Gruppieren 369">
            <a:extLst>
              <a:ext uri="{FF2B5EF4-FFF2-40B4-BE49-F238E27FC236}">
                <a16:creationId xmlns:a16="http://schemas.microsoft.com/office/drawing/2014/main" id="{B1B6D25E-395D-4115-9998-F595FF056B07}"/>
              </a:ext>
            </a:extLst>
          </p:cNvPr>
          <p:cNvGrpSpPr/>
          <p:nvPr/>
        </p:nvGrpSpPr>
        <p:grpSpPr>
          <a:xfrm>
            <a:off x="11524469" y="2943051"/>
            <a:ext cx="161216" cy="161216"/>
            <a:chOff x="11004336" y="3314874"/>
            <a:chExt cx="161216" cy="161216"/>
          </a:xfrm>
        </p:grpSpPr>
        <p:sp>
          <p:nvSpPr>
            <p:cNvPr id="371" name="Ellipse 370">
              <a:extLst>
                <a:ext uri="{FF2B5EF4-FFF2-40B4-BE49-F238E27FC236}">
                  <a16:creationId xmlns:a16="http://schemas.microsoft.com/office/drawing/2014/main" id="{EC665BD5-647C-4252-87F7-E8456DA616DA}"/>
                </a:ext>
              </a:extLst>
            </p:cNvPr>
            <p:cNvSpPr/>
            <p:nvPr/>
          </p:nvSpPr>
          <p:spPr bwMode="gray">
            <a:xfrm>
              <a:off x="11004336" y="3314874"/>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2" name="Grafik 371">
              <a:extLst>
                <a:ext uri="{FF2B5EF4-FFF2-40B4-BE49-F238E27FC236}">
                  <a16:creationId xmlns:a16="http://schemas.microsoft.com/office/drawing/2014/main" id="{DD6ED68F-B242-4159-BFFC-F7FD0F297B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4130" y="3339906"/>
              <a:ext cx="81628" cy="111154"/>
            </a:xfrm>
            <a:prstGeom prst="rect">
              <a:avLst/>
            </a:prstGeom>
          </p:spPr>
        </p:pic>
      </p:grpSp>
      <p:sp>
        <p:nvSpPr>
          <p:cNvPr id="389" name="Rechteck 388">
            <a:extLst>
              <a:ext uri="{FF2B5EF4-FFF2-40B4-BE49-F238E27FC236}">
                <a16:creationId xmlns:a16="http://schemas.microsoft.com/office/drawing/2014/main" id="{29C3DEC9-005A-4465-9DB9-B96E1FD3856D}"/>
              </a:ext>
            </a:extLst>
          </p:cNvPr>
          <p:cNvSpPr/>
          <p:nvPr/>
        </p:nvSpPr>
        <p:spPr bwMode="gray">
          <a:xfrm>
            <a:off x="11174576" y="1008140"/>
            <a:ext cx="198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3" name="Gruppieren 372">
            <a:extLst>
              <a:ext uri="{FF2B5EF4-FFF2-40B4-BE49-F238E27FC236}">
                <a16:creationId xmlns:a16="http://schemas.microsoft.com/office/drawing/2014/main" id="{BC10CBA2-8F6D-4A83-BD52-6020CA7A03D7}"/>
              </a:ext>
            </a:extLst>
          </p:cNvPr>
          <p:cNvGrpSpPr/>
          <p:nvPr/>
        </p:nvGrpSpPr>
        <p:grpSpPr>
          <a:xfrm>
            <a:off x="11195763" y="1025531"/>
            <a:ext cx="161216" cy="161216"/>
            <a:chOff x="11004336" y="3314874"/>
            <a:chExt cx="161216" cy="161216"/>
          </a:xfrm>
        </p:grpSpPr>
        <p:sp>
          <p:nvSpPr>
            <p:cNvPr id="374" name="Ellipse 373">
              <a:extLst>
                <a:ext uri="{FF2B5EF4-FFF2-40B4-BE49-F238E27FC236}">
                  <a16:creationId xmlns:a16="http://schemas.microsoft.com/office/drawing/2014/main" id="{376E5EB5-2562-4BEF-8201-66940AFB554A}"/>
                </a:ext>
              </a:extLst>
            </p:cNvPr>
            <p:cNvSpPr/>
            <p:nvPr/>
          </p:nvSpPr>
          <p:spPr bwMode="gray">
            <a:xfrm>
              <a:off x="11004336" y="3314874"/>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5" name="Grafik 374">
              <a:extLst>
                <a:ext uri="{FF2B5EF4-FFF2-40B4-BE49-F238E27FC236}">
                  <a16:creationId xmlns:a16="http://schemas.microsoft.com/office/drawing/2014/main" id="{F11DE06C-F112-4171-B5FC-225BE48FE9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4130" y="3339906"/>
              <a:ext cx="81628" cy="111154"/>
            </a:xfrm>
            <a:prstGeom prst="rect">
              <a:avLst/>
            </a:prstGeom>
          </p:spPr>
        </p:pic>
      </p:grpSp>
      <p:sp>
        <p:nvSpPr>
          <p:cNvPr id="329" name="Fußzeilenplatzhalter 2">
            <a:extLst>
              <a:ext uri="{FF2B5EF4-FFF2-40B4-BE49-F238E27FC236}">
                <a16:creationId xmlns:a16="http://schemas.microsoft.com/office/drawing/2014/main" id="{8D872F34-3697-4F62-9108-9FA81218EC75}"/>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78470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4A7B79C-DE6D-4CEE-B62D-07BAD6E4AA24}"/>
              </a:ext>
            </a:extLst>
          </p:cNvPr>
          <p:cNvGraphicFramePr>
            <a:graphicFrameLocks noChangeAspect="1"/>
          </p:cNvGraphicFramePr>
          <p:nvPr>
            <p:custDataLst>
              <p:tags r:id="rId2"/>
            </p:custDataLst>
            <p:extLst>
              <p:ext uri="{D42A27DB-BD31-4B8C-83A1-F6EECF244321}">
                <p14:modId xmlns:p14="http://schemas.microsoft.com/office/powerpoint/2010/main" val="209886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13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7C41DE27-7133-462E-8D2E-E9F155398B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59" name="Rechteck 58">
            <a:extLst>
              <a:ext uri="{FF2B5EF4-FFF2-40B4-BE49-F238E27FC236}">
                <a16:creationId xmlns:a16="http://schemas.microsoft.com/office/drawing/2014/main" id="{E394D2AE-D331-4899-B1A6-BCC6B9DCBA1C}"/>
              </a:ext>
            </a:extLst>
          </p:cNvPr>
          <p:cNvSpPr/>
          <p:nvPr/>
        </p:nvSpPr>
        <p:spPr bwMode="gray">
          <a:xfrm>
            <a:off x="359999" y="907129"/>
            <a:ext cx="11470051" cy="18559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a:spcBef>
                <a:spcPts val="300"/>
              </a:spcBef>
              <a:spcAft>
                <a:spcPts val="100"/>
              </a:spcAft>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CANNOT BE DELEGATED</a:t>
            </a:r>
          </a:p>
        </p:txBody>
      </p:sp>
      <p:sp>
        <p:nvSpPr>
          <p:cNvPr id="58" name="Rechteck 57">
            <a:extLst>
              <a:ext uri="{FF2B5EF4-FFF2-40B4-BE49-F238E27FC236}">
                <a16:creationId xmlns:a16="http://schemas.microsoft.com/office/drawing/2014/main" id="{503C46C9-F4FD-48BB-9274-221C3F92B5B6}"/>
              </a:ext>
            </a:extLst>
          </p:cNvPr>
          <p:cNvSpPr/>
          <p:nvPr/>
        </p:nvSpPr>
        <p:spPr bwMode="gray">
          <a:xfrm>
            <a:off x="359999" y="2763115"/>
            <a:ext cx="11470051" cy="3736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a:spcBef>
                <a:spcPts val="300"/>
              </a:spcBef>
              <a:spcAft>
                <a:spcPts val="100"/>
              </a:spcAft>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CAN BE </a:t>
            </a:r>
          </a:p>
          <a:p>
            <a:pPr algn="ctr">
              <a:spcBef>
                <a:spcPts val="300"/>
              </a:spcBef>
              <a:spcAft>
                <a:spcPts val="100"/>
              </a:spcAft>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DELEGATED</a:t>
            </a:r>
          </a:p>
        </p:txBody>
      </p:sp>
      <p:sp>
        <p:nvSpPr>
          <p:cNvPr id="2" name="Titel 1">
            <a:extLst>
              <a:ext uri="{FF2B5EF4-FFF2-40B4-BE49-F238E27FC236}">
                <a16:creationId xmlns:a16="http://schemas.microsoft.com/office/drawing/2014/main" id="{480EA9FC-5B91-4024-A23B-BFA8E92AF4B0}"/>
              </a:ext>
            </a:extLst>
          </p:cNvPr>
          <p:cNvSpPr>
            <a:spLocks noGrp="1"/>
          </p:cNvSpPr>
          <p:nvPr>
            <p:ph type="title"/>
          </p:nvPr>
        </p:nvSpPr>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a:t>
            </a:r>
            <a:r>
              <a:rPr lang="en-US" dirty="0">
                <a:latin typeface="Open Sans" panose="020B0606030504020204" pitchFamily="34" charset="0"/>
                <a:ea typeface="Open Sans" panose="020B0606030504020204" pitchFamily="34" charset="0"/>
                <a:cs typeface="Open Sans" panose="020B0606030504020204" pitchFamily="34" charset="0"/>
              </a:rPr>
              <a:t> – the Tezos coin and its functions</a:t>
            </a:r>
          </a:p>
        </p:txBody>
      </p:sp>
      <p:sp>
        <p:nvSpPr>
          <p:cNvPr id="4" name="Foliennummernplatzhalter 3">
            <a:extLst>
              <a:ext uri="{FF2B5EF4-FFF2-40B4-BE49-F238E27FC236}">
                <a16:creationId xmlns:a16="http://schemas.microsoft.com/office/drawing/2014/main" id="{88B9B16F-BBD0-4772-9557-E667F5C07B87}"/>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27</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A8EB03EA-CCD5-4B5E-A3A8-70D9BEBACC41}"/>
              </a:ext>
            </a:extLst>
          </p:cNvPr>
          <p:cNvSpPr>
            <a:spLocks noGrp="1"/>
          </p:cNvSpPr>
          <p:nvPr>
            <p:ph type="dt" sz="half" idx="2"/>
          </p:nvPr>
        </p:nvSpPr>
        <p:spPr/>
        <p:txBody>
          <a:bodyPr/>
          <a:lstStyle/>
          <a:p>
            <a:fld id="{1FBA0741-2D95-459E-8C7E-60C77783E319}"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0" name="Gruppieren 59">
            <a:extLst>
              <a:ext uri="{FF2B5EF4-FFF2-40B4-BE49-F238E27FC236}">
                <a16:creationId xmlns:a16="http://schemas.microsoft.com/office/drawing/2014/main" id="{37708595-F047-4FC2-8183-1851E30F6F35}"/>
              </a:ext>
            </a:extLst>
          </p:cNvPr>
          <p:cNvGrpSpPr/>
          <p:nvPr/>
        </p:nvGrpSpPr>
        <p:grpSpPr>
          <a:xfrm>
            <a:off x="4343423" y="1315401"/>
            <a:ext cx="3577258" cy="4305412"/>
            <a:chOff x="4343423" y="1315401"/>
            <a:chExt cx="3577258" cy="4305412"/>
          </a:xfrm>
        </p:grpSpPr>
        <p:sp>
          <p:nvSpPr>
            <p:cNvPr id="51" name="Ellipse 50">
              <a:extLst>
                <a:ext uri="{FF2B5EF4-FFF2-40B4-BE49-F238E27FC236}">
                  <a16:creationId xmlns:a16="http://schemas.microsoft.com/office/drawing/2014/main" id="{387306FB-812F-49FF-8DFB-1070CBF9C4F3}"/>
                </a:ext>
              </a:extLst>
            </p:cNvPr>
            <p:cNvSpPr/>
            <p:nvPr/>
          </p:nvSpPr>
          <p:spPr bwMode="gray">
            <a:xfrm>
              <a:off x="4664697" y="2260248"/>
              <a:ext cx="2860568" cy="28605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uppieren 52">
              <a:extLst>
                <a:ext uri="{FF2B5EF4-FFF2-40B4-BE49-F238E27FC236}">
                  <a16:creationId xmlns:a16="http://schemas.microsoft.com/office/drawing/2014/main" id="{0466DCAD-5ACE-4500-9005-BA541AE9A523}"/>
                </a:ext>
              </a:extLst>
            </p:cNvPr>
            <p:cNvGrpSpPr/>
            <p:nvPr/>
          </p:nvGrpSpPr>
          <p:grpSpPr>
            <a:xfrm>
              <a:off x="4343423" y="1315401"/>
              <a:ext cx="3577258" cy="4305412"/>
              <a:chOff x="2856835" y="735950"/>
              <a:chExt cx="4247413" cy="5111978"/>
            </a:xfrm>
          </p:grpSpPr>
          <p:sp>
            <p:nvSpPr>
              <p:cNvPr id="31" name="Freihandform: Form 30">
                <a:extLst>
                  <a:ext uri="{FF2B5EF4-FFF2-40B4-BE49-F238E27FC236}">
                    <a16:creationId xmlns:a16="http://schemas.microsoft.com/office/drawing/2014/main" id="{E7E36F8E-E60D-427B-8DC0-6F877172CF1A}"/>
                  </a:ext>
                </a:extLst>
              </p:cNvPr>
              <p:cNvSpPr/>
              <p:nvPr/>
            </p:nvSpPr>
            <p:spPr bwMode="gray">
              <a:xfrm>
                <a:off x="4944248" y="2483531"/>
                <a:ext cx="2160000" cy="3239346"/>
              </a:xfrm>
              <a:custGeom>
                <a:avLst/>
                <a:gdLst>
                  <a:gd name="connsiteX0" fmla="*/ 1869069 w 2160000"/>
                  <a:gd name="connsiteY0" fmla="*/ 0 h 3239346"/>
                  <a:gd name="connsiteX1" fmla="*/ 1899300 w 2160000"/>
                  <a:gd name="connsiteY1" fmla="*/ 49762 h 3239346"/>
                  <a:gd name="connsiteX2" fmla="*/ 2160000 w 2160000"/>
                  <a:gd name="connsiteY2" fmla="*/ 1079346 h 3239346"/>
                  <a:gd name="connsiteX3" fmla="*/ 0 w 2160000"/>
                  <a:gd name="connsiteY3" fmla="*/ 3239346 h 3239346"/>
                  <a:gd name="connsiteX4" fmla="*/ 0 w 2160000"/>
                  <a:gd name="connsiteY4" fmla="*/ 2769762 h 3239346"/>
                  <a:gd name="connsiteX5" fmla="*/ 1690416 w 2160000"/>
                  <a:gd name="connsiteY5" fmla="*/ 1079346 h 3239346"/>
                  <a:gd name="connsiteX6" fmla="*/ 1486392 w 2160000"/>
                  <a:gd name="connsiteY6" fmla="*/ 273594 h 3239346"/>
                  <a:gd name="connsiteX7" fmla="*/ 1462733 w 2160000"/>
                  <a:gd name="connsiteY7" fmla="*/ 234650 h 32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239346">
                    <a:moveTo>
                      <a:pt x="1869069" y="0"/>
                    </a:moveTo>
                    <a:lnTo>
                      <a:pt x="1899300" y="49762"/>
                    </a:lnTo>
                    <a:cubicBezTo>
                      <a:pt x="2065560" y="355819"/>
                      <a:pt x="2160000" y="706554"/>
                      <a:pt x="2160000" y="1079346"/>
                    </a:cubicBezTo>
                    <a:cubicBezTo>
                      <a:pt x="2160000" y="2272281"/>
                      <a:pt x="1192935" y="3239346"/>
                      <a:pt x="0" y="3239346"/>
                    </a:cubicBezTo>
                    <a:lnTo>
                      <a:pt x="0" y="2769762"/>
                    </a:lnTo>
                    <a:cubicBezTo>
                      <a:pt x="933591" y="2769762"/>
                      <a:pt x="1690416" y="2012937"/>
                      <a:pt x="1690416" y="1079346"/>
                    </a:cubicBezTo>
                    <a:cubicBezTo>
                      <a:pt x="1690416" y="787599"/>
                      <a:pt x="1616508" y="513114"/>
                      <a:pt x="1486392" y="273594"/>
                    </a:cubicBezTo>
                    <a:lnTo>
                      <a:pt x="1462733" y="2346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Freihandform: Form 31">
                <a:extLst>
                  <a:ext uri="{FF2B5EF4-FFF2-40B4-BE49-F238E27FC236}">
                    <a16:creationId xmlns:a16="http://schemas.microsoft.com/office/drawing/2014/main" id="{B815888F-A5F4-4952-AE3E-E4C300CE7ADC}"/>
                  </a:ext>
                </a:extLst>
              </p:cNvPr>
              <p:cNvSpPr/>
              <p:nvPr/>
            </p:nvSpPr>
            <p:spPr bwMode="gray">
              <a:xfrm>
                <a:off x="3791386" y="735950"/>
                <a:ext cx="2160000" cy="3239346"/>
              </a:xfrm>
              <a:custGeom>
                <a:avLst/>
                <a:gdLst>
                  <a:gd name="connsiteX0" fmla="*/ 1869069 w 2160000"/>
                  <a:gd name="connsiteY0" fmla="*/ 0 h 3239346"/>
                  <a:gd name="connsiteX1" fmla="*/ 1899300 w 2160000"/>
                  <a:gd name="connsiteY1" fmla="*/ 49762 h 3239346"/>
                  <a:gd name="connsiteX2" fmla="*/ 2160000 w 2160000"/>
                  <a:gd name="connsiteY2" fmla="*/ 1079346 h 3239346"/>
                  <a:gd name="connsiteX3" fmla="*/ 0 w 2160000"/>
                  <a:gd name="connsiteY3" fmla="*/ 3239346 h 3239346"/>
                  <a:gd name="connsiteX4" fmla="*/ 0 w 2160000"/>
                  <a:gd name="connsiteY4" fmla="*/ 2769762 h 3239346"/>
                  <a:gd name="connsiteX5" fmla="*/ 1690416 w 2160000"/>
                  <a:gd name="connsiteY5" fmla="*/ 1079346 h 3239346"/>
                  <a:gd name="connsiteX6" fmla="*/ 1486392 w 2160000"/>
                  <a:gd name="connsiteY6" fmla="*/ 273594 h 3239346"/>
                  <a:gd name="connsiteX7" fmla="*/ 1462733 w 2160000"/>
                  <a:gd name="connsiteY7" fmla="*/ 234650 h 32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239346">
                    <a:moveTo>
                      <a:pt x="1869069" y="0"/>
                    </a:moveTo>
                    <a:lnTo>
                      <a:pt x="1899300" y="49762"/>
                    </a:lnTo>
                    <a:cubicBezTo>
                      <a:pt x="2065560" y="355819"/>
                      <a:pt x="2160000" y="706554"/>
                      <a:pt x="2160000" y="1079346"/>
                    </a:cubicBezTo>
                    <a:cubicBezTo>
                      <a:pt x="2160000" y="2272281"/>
                      <a:pt x="1192935" y="3239346"/>
                      <a:pt x="0" y="3239346"/>
                    </a:cubicBezTo>
                    <a:lnTo>
                      <a:pt x="0" y="2769762"/>
                    </a:lnTo>
                    <a:cubicBezTo>
                      <a:pt x="933591" y="2769762"/>
                      <a:pt x="1690416" y="2012937"/>
                      <a:pt x="1690416" y="1079346"/>
                    </a:cubicBezTo>
                    <a:cubicBezTo>
                      <a:pt x="1690416" y="787599"/>
                      <a:pt x="1616508" y="513114"/>
                      <a:pt x="1486392" y="273594"/>
                    </a:cubicBezTo>
                    <a:lnTo>
                      <a:pt x="1462733" y="234650"/>
                    </a:lnTo>
                    <a:close/>
                  </a:path>
                </a:pathLst>
              </a:custGeom>
              <a:solidFill>
                <a:schemeClr val="accent5"/>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Freihandform: Form 32">
                <a:extLst>
                  <a:ext uri="{FF2B5EF4-FFF2-40B4-BE49-F238E27FC236}">
                    <a16:creationId xmlns:a16="http://schemas.microsoft.com/office/drawing/2014/main" id="{11E5529E-5769-46CB-96B1-98E89695FBF8}"/>
                  </a:ext>
                </a:extLst>
              </p:cNvPr>
              <p:cNvSpPr/>
              <p:nvPr/>
            </p:nvSpPr>
            <p:spPr bwMode="gray">
              <a:xfrm>
                <a:off x="2856835" y="2608582"/>
                <a:ext cx="2160000" cy="3239346"/>
              </a:xfrm>
              <a:custGeom>
                <a:avLst/>
                <a:gdLst>
                  <a:gd name="connsiteX0" fmla="*/ 1869069 w 2160000"/>
                  <a:gd name="connsiteY0" fmla="*/ 0 h 3239346"/>
                  <a:gd name="connsiteX1" fmla="*/ 1899300 w 2160000"/>
                  <a:gd name="connsiteY1" fmla="*/ 49762 h 3239346"/>
                  <a:gd name="connsiteX2" fmla="*/ 2160000 w 2160000"/>
                  <a:gd name="connsiteY2" fmla="*/ 1079346 h 3239346"/>
                  <a:gd name="connsiteX3" fmla="*/ 0 w 2160000"/>
                  <a:gd name="connsiteY3" fmla="*/ 3239346 h 3239346"/>
                  <a:gd name="connsiteX4" fmla="*/ 0 w 2160000"/>
                  <a:gd name="connsiteY4" fmla="*/ 2769762 h 3239346"/>
                  <a:gd name="connsiteX5" fmla="*/ 1690416 w 2160000"/>
                  <a:gd name="connsiteY5" fmla="*/ 1079346 h 3239346"/>
                  <a:gd name="connsiteX6" fmla="*/ 1486392 w 2160000"/>
                  <a:gd name="connsiteY6" fmla="*/ 273594 h 3239346"/>
                  <a:gd name="connsiteX7" fmla="*/ 1462733 w 2160000"/>
                  <a:gd name="connsiteY7" fmla="*/ 234650 h 32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239346">
                    <a:moveTo>
                      <a:pt x="1869069" y="0"/>
                    </a:moveTo>
                    <a:lnTo>
                      <a:pt x="1899300" y="49762"/>
                    </a:lnTo>
                    <a:cubicBezTo>
                      <a:pt x="2065560" y="355819"/>
                      <a:pt x="2160000" y="706554"/>
                      <a:pt x="2160000" y="1079346"/>
                    </a:cubicBezTo>
                    <a:cubicBezTo>
                      <a:pt x="2160000" y="2272281"/>
                      <a:pt x="1192935" y="3239346"/>
                      <a:pt x="0" y="3239346"/>
                    </a:cubicBezTo>
                    <a:lnTo>
                      <a:pt x="0" y="2769762"/>
                    </a:lnTo>
                    <a:cubicBezTo>
                      <a:pt x="933591" y="2769762"/>
                      <a:pt x="1690416" y="2012937"/>
                      <a:pt x="1690416" y="1079346"/>
                    </a:cubicBezTo>
                    <a:cubicBezTo>
                      <a:pt x="1690416" y="787599"/>
                      <a:pt x="1616508" y="513114"/>
                      <a:pt x="1486392" y="273594"/>
                    </a:cubicBezTo>
                    <a:lnTo>
                      <a:pt x="1462733" y="234650"/>
                    </a:lnTo>
                    <a:close/>
                  </a:path>
                </a:pathLst>
              </a:custGeom>
              <a:solidFill>
                <a:schemeClr val="accent4"/>
              </a:solidFill>
              <a:ln>
                <a:noFill/>
              </a:ln>
              <a:scene3d>
                <a:camera prst="orthographicFront">
                  <a:rot lat="0" lon="0" rev="14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54" name="Grafik 53">
            <a:extLst>
              <a:ext uri="{FF2B5EF4-FFF2-40B4-BE49-F238E27FC236}">
                <a16:creationId xmlns:a16="http://schemas.microsoft.com/office/drawing/2014/main" id="{5050222C-A964-4270-A0A4-49C16A47B4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3911" y="2763116"/>
            <a:ext cx="1362140" cy="1854832"/>
          </a:xfrm>
          <a:prstGeom prst="rect">
            <a:avLst/>
          </a:prstGeom>
        </p:spPr>
      </p:pic>
      <p:sp>
        <p:nvSpPr>
          <p:cNvPr id="55" name="Textfeld 54">
            <a:extLst>
              <a:ext uri="{FF2B5EF4-FFF2-40B4-BE49-F238E27FC236}">
                <a16:creationId xmlns:a16="http://schemas.microsoft.com/office/drawing/2014/main" id="{9E93403B-A758-4211-8AA1-2CE83D10494A}"/>
              </a:ext>
            </a:extLst>
          </p:cNvPr>
          <p:cNvSpPr txBox="1"/>
          <p:nvPr/>
        </p:nvSpPr>
        <p:spPr>
          <a:xfrm>
            <a:off x="863403" y="4634656"/>
            <a:ext cx="3309679" cy="8312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VALIDATION</a:t>
            </a:r>
          </a:p>
        </p:txBody>
      </p:sp>
      <p:sp>
        <p:nvSpPr>
          <p:cNvPr id="56" name="Textfeld 55">
            <a:extLst>
              <a:ext uri="{FF2B5EF4-FFF2-40B4-BE49-F238E27FC236}">
                <a16:creationId xmlns:a16="http://schemas.microsoft.com/office/drawing/2014/main" id="{A3933E1F-A61B-4758-96B7-F5870381593A}"/>
              </a:ext>
            </a:extLst>
          </p:cNvPr>
          <p:cNvSpPr txBox="1"/>
          <p:nvPr/>
        </p:nvSpPr>
        <p:spPr>
          <a:xfrm>
            <a:off x="8023903" y="4634656"/>
            <a:ext cx="3309679" cy="8312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VOTING</a:t>
            </a:r>
          </a:p>
        </p:txBody>
      </p:sp>
      <p:sp>
        <p:nvSpPr>
          <p:cNvPr id="57" name="Textfeld 56">
            <a:extLst>
              <a:ext uri="{FF2B5EF4-FFF2-40B4-BE49-F238E27FC236}">
                <a16:creationId xmlns:a16="http://schemas.microsoft.com/office/drawing/2014/main" id="{8E988058-8EAB-4DF2-972C-0EC52755B1CE}"/>
              </a:ext>
            </a:extLst>
          </p:cNvPr>
          <p:cNvSpPr txBox="1"/>
          <p:nvPr/>
        </p:nvSpPr>
        <p:spPr>
          <a:xfrm>
            <a:off x="4477213" y="1051399"/>
            <a:ext cx="3309679" cy="8312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FINANCIAL OWNERSHIP</a:t>
            </a:r>
          </a:p>
        </p:txBody>
      </p:sp>
      <p:sp>
        <p:nvSpPr>
          <p:cNvPr id="20" name="Fußzeilenplatzhalter 2">
            <a:extLst>
              <a:ext uri="{FF2B5EF4-FFF2-40B4-BE49-F238E27FC236}">
                <a16:creationId xmlns:a16="http://schemas.microsoft.com/office/drawing/2014/main" id="{91BBC586-49DE-490D-A49E-84E9FFB9F03D}"/>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12085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B7A8CE-C950-46C4-A4DE-ADD22CA8123B}"/>
              </a:ext>
            </a:extLst>
          </p:cNvPr>
          <p:cNvGraphicFramePr>
            <a:graphicFrameLocks noChangeAspect="1"/>
          </p:cNvGraphicFramePr>
          <p:nvPr>
            <p:custDataLst>
              <p:tags r:id="rId2"/>
            </p:custDataLst>
            <p:extLst>
              <p:ext uri="{D42A27DB-BD31-4B8C-83A1-F6EECF244321}">
                <p14:modId xmlns:p14="http://schemas.microsoft.com/office/powerpoint/2010/main" val="3009277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368"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F7B7A8CE-C950-46C4-A4DE-ADD22CA8123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8A07361-B265-46B3-A66C-453ECF740E5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9BE8322F-E9BB-4C3F-A0B3-A81738496908}"/>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Key Feature: Formally verifiable smart contracts</a:t>
            </a:r>
          </a:p>
        </p:txBody>
      </p:sp>
      <p:sp>
        <p:nvSpPr>
          <p:cNvPr id="4" name="Foliennummernplatzhalter 3">
            <a:extLst>
              <a:ext uri="{FF2B5EF4-FFF2-40B4-BE49-F238E27FC236}">
                <a16:creationId xmlns:a16="http://schemas.microsoft.com/office/drawing/2014/main" id="{9BE47B76-9DC6-4605-8A4C-B21AB0340C80}"/>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425F9A85-EBC6-4337-9538-386C3DF90936}"/>
              </a:ext>
            </a:extLst>
          </p:cNvPr>
          <p:cNvSpPr>
            <a:spLocks noGrp="1"/>
          </p:cNvSpPr>
          <p:nvPr>
            <p:ph type="dt" sz="half" idx="2"/>
          </p:nvPr>
        </p:nvSpPr>
        <p:spPr/>
        <p:txBody>
          <a:bodyPr/>
          <a:lstStyle/>
          <a:p>
            <a:fld id="{B694D5BF-608D-441D-B8AA-064509ACA5CC}"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FF78D0BC-E93B-45AD-B2BD-27BB201AE346}"/>
              </a:ext>
            </a:extLst>
          </p:cNvPr>
          <p:cNvSpPr>
            <a:spLocks noGrp="1"/>
          </p:cNvSpPr>
          <p:nvPr>
            <p:ph idx="1"/>
          </p:nvPr>
        </p:nvSpPr>
        <p:spPr>
          <a:xfrm>
            <a:off x="360362" y="883065"/>
            <a:ext cx="11469239" cy="5614935"/>
          </a:xfrm>
        </p:spPr>
        <p:txBody>
          <a:bodyPr/>
          <a:lstStyle/>
          <a:p>
            <a:pPr marL="0" indent="0" algn="ctr">
              <a:buNone/>
            </a:pPr>
            <a:r>
              <a:rPr lang="en-US" sz="1400" b="1" dirty="0">
                <a:latin typeface="Open Sans" panose="020B0606030504020204" pitchFamily="34" charset="0"/>
                <a:ea typeface="Open Sans" panose="020B0606030504020204" pitchFamily="34" charset="0"/>
                <a:cs typeface="Open Sans" panose="020B0606030504020204" pitchFamily="34" charset="0"/>
              </a:rPr>
              <a:t>The smart contract dilemma: </a:t>
            </a:r>
          </a:p>
          <a:p>
            <a:pPr marL="0" indent="0" algn="ctr">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Smart contracts are simple </a:t>
            </a:r>
            <a:r>
              <a:rPr lang="en-US" sz="1400" b="1" dirty="0">
                <a:latin typeface="Open Sans" panose="020B0606030504020204" pitchFamily="34" charset="0"/>
                <a:ea typeface="Open Sans" panose="020B0606030504020204" pitchFamily="34" charset="0"/>
                <a:cs typeface="Open Sans" panose="020B0606030504020204" pitchFamily="34" charset="0"/>
              </a:rPr>
              <a:t>computer programs </a:t>
            </a:r>
            <a:r>
              <a:rPr lang="en-US" sz="1400" dirty="0">
                <a:latin typeface="Open Sans" panose="020B0606030504020204" pitchFamily="34" charset="0"/>
                <a:ea typeface="Open Sans" panose="020B0606030504020204" pitchFamily="34" charset="0"/>
                <a:cs typeface="Open Sans" panose="020B0606030504020204" pitchFamily="34" charset="0"/>
              </a:rPr>
              <a:t>that can automatically be executed, when certain conditions are met.</a:t>
            </a:r>
          </a:p>
          <a:p>
            <a:pPr marL="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They are </a:t>
            </a:r>
            <a:r>
              <a:rPr lang="en-US" sz="1400" b="1" dirty="0">
                <a:latin typeface="Open Sans" panose="020B0606030504020204" pitchFamily="34" charset="0"/>
                <a:ea typeface="Open Sans" panose="020B0606030504020204" pitchFamily="34" charset="0"/>
                <a:cs typeface="Open Sans" panose="020B0606030504020204" pitchFamily="34" charset="0"/>
              </a:rPr>
              <a:t>deployed on the blockchain </a:t>
            </a:r>
            <a:r>
              <a:rPr lang="en-US" sz="1400" dirty="0">
                <a:latin typeface="Open Sans" panose="020B0606030504020204" pitchFamily="34" charset="0"/>
                <a:ea typeface="Open Sans" panose="020B0606030504020204" pitchFamily="34" charset="0"/>
                <a:cs typeface="Open Sans" panose="020B0606030504020204" pitchFamily="34" charset="0"/>
              </a:rPr>
              <a:t>and thus both accessible and immutable.</a:t>
            </a:r>
          </a:p>
          <a:p>
            <a:pPr marL="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Smart contracts can be used to automate the execution of the conditions of legal contracts and thus </a:t>
            </a:r>
            <a:r>
              <a:rPr lang="en-US" sz="1400" b="1" dirty="0">
                <a:latin typeface="Open Sans" panose="020B0606030504020204" pitchFamily="34" charset="0"/>
                <a:ea typeface="Open Sans" panose="020B0606030504020204" pitchFamily="34" charset="0"/>
                <a:cs typeface="Open Sans" panose="020B0606030504020204" pitchFamily="34" charset="0"/>
              </a:rPr>
              <a:t>automate inter-party processes</a:t>
            </a:r>
            <a:r>
              <a:rPr lang="en-US" sz="1400" dirty="0">
                <a:latin typeface="Open Sans" panose="020B0606030504020204" pitchFamily="34" charset="0"/>
                <a:ea typeface="Open Sans" panose="020B0606030504020204" pitchFamily="34" charset="0"/>
                <a:cs typeface="Open Sans" panose="020B0606030504020204" pitchFamily="34" charset="0"/>
              </a:rPr>
              <a:t>.</a:t>
            </a:r>
          </a:p>
          <a:p>
            <a:pPr marL="0" indent="0" algn="ctr">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However, when engaging in a smart contract, there are two problems:</a:t>
            </a:r>
          </a:p>
          <a:p>
            <a:pPr marL="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First, smart contracts are programmed by humans and humans make errors, so is the smart contract doing what it should be?</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Second, the smart contract’s compiled version deployed on the blockchain is not human readable, so is it doing what its author claims?</a:t>
            </a:r>
          </a:p>
          <a:p>
            <a:pPr marL="0" indent="0" algn="ctr">
              <a:buNone/>
            </a:pPr>
            <a:endParaRPr lang="en-US" sz="14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feld 14">
            <a:extLst>
              <a:ext uri="{FF2B5EF4-FFF2-40B4-BE49-F238E27FC236}">
                <a16:creationId xmlns:a16="http://schemas.microsoft.com/office/drawing/2014/main" id="{3EAF4E98-1763-4E2D-85B9-6DAD0155035C}"/>
              </a:ext>
            </a:extLst>
          </p:cNvPr>
          <p:cNvSpPr txBox="1"/>
          <p:nvPr/>
        </p:nvSpPr>
        <p:spPr>
          <a:xfrm>
            <a:off x="1885800"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process automation</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feld 15">
            <a:extLst>
              <a:ext uri="{FF2B5EF4-FFF2-40B4-BE49-F238E27FC236}">
                <a16:creationId xmlns:a16="http://schemas.microsoft.com/office/drawing/2014/main" id="{C69E7953-6923-42FA-ACCB-35BA37707100}"/>
              </a:ext>
            </a:extLst>
          </p:cNvPr>
          <p:cNvSpPr txBox="1"/>
          <p:nvPr/>
        </p:nvSpPr>
        <p:spPr>
          <a:xfrm>
            <a:off x="4580506"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vs.</a:t>
            </a:r>
            <a:endPar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0627B76F-9C7A-4FBD-8A0E-62A703F2425F}"/>
              </a:ext>
            </a:extLst>
          </p:cNvPr>
          <p:cNvSpPr txBox="1"/>
          <p:nvPr/>
        </p:nvSpPr>
        <p:spPr>
          <a:xfrm>
            <a:off x="7275212" y="1393253"/>
            <a:ext cx="3028950" cy="46923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process integrity</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leichschenkliges Dreieck 19">
            <a:extLst>
              <a:ext uri="{FF2B5EF4-FFF2-40B4-BE49-F238E27FC236}">
                <a16:creationId xmlns:a16="http://schemas.microsoft.com/office/drawing/2014/main" id="{170B3410-54EC-40E7-845A-844D24018A98}"/>
              </a:ext>
            </a:extLst>
          </p:cNvPr>
          <p:cNvSpPr/>
          <p:nvPr/>
        </p:nvSpPr>
        <p:spPr bwMode="gray">
          <a:xfrm flipV="1">
            <a:off x="2829720" y="206198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DC4B787-2443-4566-9558-BB1A813E48E7}"/>
              </a:ext>
            </a:extLst>
          </p:cNvPr>
          <p:cNvSpPr/>
          <p:nvPr/>
        </p:nvSpPr>
        <p:spPr bwMode="gray">
          <a:xfrm>
            <a:off x="858084"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”smart contracts can automate inter-party processes“</a:t>
            </a:r>
          </a:p>
        </p:txBody>
      </p:sp>
      <p:sp>
        <p:nvSpPr>
          <p:cNvPr id="22" name="Gleichschenkliges Dreieck 21">
            <a:extLst>
              <a:ext uri="{FF2B5EF4-FFF2-40B4-BE49-F238E27FC236}">
                <a16:creationId xmlns:a16="http://schemas.microsoft.com/office/drawing/2014/main" id="{53F460D1-D81E-41B7-AA5A-B00071E4BE82}"/>
              </a:ext>
            </a:extLst>
          </p:cNvPr>
          <p:cNvSpPr/>
          <p:nvPr/>
        </p:nvSpPr>
        <p:spPr bwMode="gray">
          <a:xfrm flipV="1">
            <a:off x="8565357" y="206198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F9F5E531-AFD4-458B-8A7E-7B80B5DA4454}"/>
              </a:ext>
            </a:extLst>
          </p:cNvPr>
          <p:cNvSpPr/>
          <p:nvPr/>
        </p:nvSpPr>
        <p:spPr bwMode="gray">
          <a:xfrm>
            <a:off x="6593721" y="2457450"/>
            <a:ext cx="4740195" cy="469232"/>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“is the smart contract doing what it should?“</a:t>
            </a:r>
          </a:p>
        </p:txBody>
      </p:sp>
      <p:sp>
        <p:nvSpPr>
          <p:cNvPr id="28" name="Freeform 82">
            <a:extLst>
              <a:ext uri="{FF2B5EF4-FFF2-40B4-BE49-F238E27FC236}">
                <a16:creationId xmlns:a16="http://schemas.microsoft.com/office/drawing/2014/main" id="{3E96C8D9-D3D3-4238-942A-F5ED983F3011}"/>
              </a:ext>
            </a:extLst>
          </p:cNvPr>
          <p:cNvSpPr>
            <a:spLocks noEditPoints="1"/>
          </p:cNvSpPr>
          <p:nvPr/>
        </p:nvSpPr>
        <p:spPr bwMode="auto">
          <a:xfrm>
            <a:off x="5894237" y="2316372"/>
            <a:ext cx="518971" cy="878556"/>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9" name="Gleichschenkliges Dreieck 28">
            <a:extLst>
              <a:ext uri="{FF2B5EF4-FFF2-40B4-BE49-F238E27FC236}">
                <a16:creationId xmlns:a16="http://schemas.microsoft.com/office/drawing/2014/main" id="{5EDD6F2F-2F15-438D-B514-4CF8562C2779}"/>
              </a:ext>
            </a:extLst>
          </p:cNvPr>
          <p:cNvSpPr/>
          <p:nvPr/>
        </p:nvSpPr>
        <p:spPr bwMode="gray">
          <a:xfrm flipV="1">
            <a:off x="5696519" y="4379738"/>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Gleichschenkliges Dreieck 29">
            <a:extLst>
              <a:ext uri="{FF2B5EF4-FFF2-40B4-BE49-F238E27FC236}">
                <a16:creationId xmlns:a16="http://schemas.microsoft.com/office/drawing/2014/main" id="{C5D0CA0E-CB01-44A3-AE38-3EA3EA359769}"/>
              </a:ext>
            </a:extLst>
          </p:cNvPr>
          <p:cNvSpPr/>
          <p:nvPr/>
        </p:nvSpPr>
        <p:spPr bwMode="gray">
          <a:xfrm flipV="1">
            <a:off x="5696519" y="5511702"/>
            <a:ext cx="796923" cy="1496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hteck 30">
            <a:extLst>
              <a:ext uri="{FF2B5EF4-FFF2-40B4-BE49-F238E27FC236}">
                <a16:creationId xmlns:a16="http://schemas.microsoft.com/office/drawing/2014/main" id="{2EE7B369-D0C0-4E34-8C0B-78653FF9B42E}"/>
              </a:ext>
            </a:extLst>
          </p:cNvPr>
          <p:cNvSpPr/>
          <p:nvPr/>
        </p:nvSpPr>
        <p:spPr bwMode="gray">
          <a:xfrm>
            <a:off x="359999" y="5748232"/>
            <a:ext cx="11470051" cy="750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solves this dilemma with smart contracts in the custom-made,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formally verifiable language Michelson </a:t>
            </a:r>
            <a:r>
              <a:rPr lang="en-US" sz="14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and a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certified compiler</a:t>
            </a:r>
            <a:r>
              <a:rPr lang="en-US" sz="14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The first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minimizes the probability of errors </a:t>
            </a:r>
            <a:r>
              <a:rPr lang="en-US" sz="14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as formal correctness can be proven, the latter allows to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analyze the human-comprehensible version</a:t>
            </a:r>
            <a:r>
              <a:rPr lang="en-US" sz="1400"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compiling it oneself using the certified compiler and then comparing the result to the deployed version.</a:t>
            </a:r>
          </a:p>
        </p:txBody>
      </p:sp>
      <p:grpSp>
        <p:nvGrpSpPr>
          <p:cNvPr id="27" name="Gruppieren 26">
            <a:extLst>
              <a:ext uri="{FF2B5EF4-FFF2-40B4-BE49-F238E27FC236}">
                <a16:creationId xmlns:a16="http://schemas.microsoft.com/office/drawing/2014/main" id="{5CF6B5D8-BFC9-4711-88D2-63B8D46489C2}"/>
              </a:ext>
            </a:extLst>
          </p:cNvPr>
          <p:cNvGrpSpPr/>
          <p:nvPr/>
        </p:nvGrpSpPr>
        <p:grpSpPr>
          <a:xfrm>
            <a:off x="1021072" y="1370808"/>
            <a:ext cx="1116980" cy="501649"/>
            <a:chOff x="1021072" y="1370808"/>
            <a:chExt cx="1116980" cy="501649"/>
          </a:xfrm>
        </p:grpSpPr>
        <p:sp>
          <p:nvSpPr>
            <p:cNvPr id="14" name="Pfeil: Chevron 13">
              <a:extLst>
                <a:ext uri="{FF2B5EF4-FFF2-40B4-BE49-F238E27FC236}">
                  <a16:creationId xmlns:a16="http://schemas.microsoft.com/office/drawing/2014/main" id="{84E771B8-A530-4E53-807D-E55428082C00}"/>
                </a:ext>
              </a:extLst>
            </p:cNvPr>
            <p:cNvSpPr/>
            <p:nvPr/>
          </p:nvSpPr>
          <p:spPr bwMode="gray">
            <a:xfrm>
              <a:off x="1021072" y="1370808"/>
              <a:ext cx="1116980" cy="501649"/>
            </a:xfrm>
            <a:prstGeom prst="chevron">
              <a:avLst>
                <a:gd name="adj" fmla="val 34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5">
              <a:extLst>
                <a:ext uri="{FF2B5EF4-FFF2-40B4-BE49-F238E27FC236}">
                  <a16:creationId xmlns:a16="http://schemas.microsoft.com/office/drawing/2014/main" id="{F10C8E02-7355-430A-975A-EE2380701CB4}"/>
                </a:ext>
              </a:extLst>
            </p:cNvPr>
            <p:cNvSpPr>
              <a:spLocks noEditPoints="1"/>
            </p:cNvSpPr>
            <p:nvPr/>
          </p:nvSpPr>
          <p:spPr bwMode="auto">
            <a:xfrm>
              <a:off x="1423856" y="1434784"/>
              <a:ext cx="311414" cy="373696"/>
            </a:xfrm>
            <a:custGeom>
              <a:avLst/>
              <a:gdLst>
                <a:gd name="T0" fmla="*/ 2816 w 2992"/>
                <a:gd name="T1" fmla="*/ 564 h 3592"/>
                <a:gd name="T2" fmla="*/ 2469 w 2992"/>
                <a:gd name="T3" fmla="*/ 465 h 3592"/>
                <a:gd name="T4" fmla="*/ 2172 w 2992"/>
                <a:gd name="T5" fmla="*/ 564 h 3592"/>
                <a:gd name="T6" fmla="*/ 1507 w 2992"/>
                <a:gd name="T7" fmla="*/ 0 h 3592"/>
                <a:gd name="T8" fmla="*/ 821 w 2992"/>
                <a:gd name="T9" fmla="*/ 564 h 3592"/>
                <a:gd name="T10" fmla="*/ 672 w 2992"/>
                <a:gd name="T11" fmla="*/ 564 h 3592"/>
                <a:gd name="T12" fmla="*/ 375 w 2992"/>
                <a:gd name="T13" fmla="*/ 564 h 3592"/>
                <a:gd name="T14" fmla="*/ 92 w 2992"/>
                <a:gd name="T15" fmla="*/ 522 h 3592"/>
                <a:gd name="T16" fmla="*/ 92 w 2992"/>
                <a:gd name="T17" fmla="*/ 705 h 3592"/>
                <a:gd name="T18" fmla="*/ 368 w 2992"/>
                <a:gd name="T19" fmla="*/ 663 h 3592"/>
                <a:gd name="T20" fmla="*/ 680 w 2992"/>
                <a:gd name="T21" fmla="*/ 663 h 3592"/>
                <a:gd name="T22" fmla="*/ 1245 w 2992"/>
                <a:gd name="T23" fmla="*/ 1085 h 3592"/>
                <a:gd name="T24" fmla="*/ 1118 w 2992"/>
                <a:gd name="T25" fmla="*/ 1226 h 3592"/>
                <a:gd name="T26" fmla="*/ 517 w 2992"/>
                <a:gd name="T27" fmla="*/ 1339 h 3592"/>
                <a:gd name="T28" fmla="*/ 389 w 2992"/>
                <a:gd name="T29" fmla="*/ 2536 h 3592"/>
                <a:gd name="T30" fmla="*/ 255 w 2992"/>
                <a:gd name="T31" fmla="*/ 2649 h 3592"/>
                <a:gd name="T32" fmla="*/ 347 w 2992"/>
                <a:gd name="T33" fmla="*/ 2902 h 3592"/>
                <a:gd name="T34" fmla="*/ 439 w 2992"/>
                <a:gd name="T35" fmla="*/ 2761 h 3592"/>
                <a:gd name="T36" fmla="*/ 588 w 2992"/>
                <a:gd name="T37" fmla="*/ 2811 h 3592"/>
                <a:gd name="T38" fmla="*/ 771 w 2992"/>
                <a:gd name="T39" fmla="*/ 2811 h 3592"/>
                <a:gd name="T40" fmla="*/ 658 w 2992"/>
                <a:gd name="T41" fmla="*/ 2536 h 3592"/>
                <a:gd name="T42" fmla="*/ 644 w 2992"/>
                <a:gd name="T43" fmla="*/ 1620 h 3592"/>
                <a:gd name="T44" fmla="*/ 800 w 2992"/>
                <a:gd name="T45" fmla="*/ 2423 h 3592"/>
                <a:gd name="T46" fmla="*/ 977 w 2992"/>
                <a:gd name="T47" fmla="*/ 3283 h 3592"/>
                <a:gd name="T48" fmla="*/ 1465 w 2992"/>
                <a:gd name="T49" fmla="*/ 3592 h 3592"/>
                <a:gd name="T50" fmla="*/ 1267 w 2992"/>
                <a:gd name="T51" fmla="*/ 2740 h 3592"/>
                <a:gd name="T52" fmla="*/ 1726 w 2992"/>
                <a:gd name="T53" fmla="*/ 3283 h 3592"/>
                <a:gd name="T54" fmla="*/ 2214 w 2992"/>
                <a:gd name="T55" fmla="*/ 3592 h 3592"/>
                <a:gd name="T56" fmla="*/ 2016 w 2992"/>
                <a:gd name="T57" fmla="*/ 2705 h 3592"/>
                <a:gd name="T58" fmla="*/ 2193 w 2992"/>
                <a:gd name="T59" fmla="*/ 1620 h 3592"/>
                <a:gd name="T60" fmla="*/ 2349 w 2992"/>
                <a:gd name="T61" fmla="*/ 2536 h 3592"/>
                <a:gd name="T62" fmla="*/ 2221 w 2992"/>
                <a:gd name="T63" fmla="*/ 2649 h 3592"/>
                <a:gd name="T64" fmla="*/ 2313 w 2992"/>
                <a:gd name="T65" fmla="*/ 2902 h 3592"/>
                <a:gd name="T66" fmla="*/ 2405 w 2992"/>
                <a:gd name="T67" fmla="*/ 2761 h 3592"/>
                <a:gd name="T68" fmla="*/ 2554 w 2992"/>
                <a:gd name="T69" fmla="*/ 2811 h 3592"/>
                <a:gd name="T70" fmla="*/ 2738 w 2992"/>
                <a:gd name="T71" fmla="*/ 2811 h 3592"/>
                <a:gd name="T72" fmla="*/ 2625 w 2992"/>
                <a:gd name="T73" fmla="*/ 2536 h 3592"/>
                <a:gd name="T74" fmla="*/ 2603 w 2992"/>
                <a:gd name="T75" fmla="*/ 1465 h 3592"/>
                <a:gd name="T76" fmla="*/ 2115 w 2992"/>
                <a:gd name="T77" fmla="*/ 1339 h 3592"/>
                <a:gd name="T78" fmla="*/ 1748 w 2992"/>
                <a:gd name="T79" fmla="*/ 1226 h 3592"/>
                <a:gd name="T80" fmla="*/ 2158 w 2992"/>
                <a:gd name="T81" fmla="*/ 663 h 3592"/>
                <a:gd name="T82" fmla="*/ 2469 w 2992"/>
                <a:gd name="T83" fmla="*/ 782 h 3592"/>
                <a:gd name="T84" fmla="*/ 2816 w 2992"/>
                <a:gd name="T85" fmla="*/ 663 h 3592"/>
                <a:gd name="T86" fmla="*/ 2992 w 2992"/>
                <a:gd name="T87" fmla="*/ 613 h 3592"/>
                <a:gd name="T88" fmla="*/ 1047 w 2992"/>
                <a:gd name="T89" fmla="*/ 493 h 3592"/>
                <a:gd name="T90" fmla="*/ 1323 w 2992"/>
                <a:gd name="T91" fmla="*/ 493 h 3592"/>
                <a:gd name="T92" fmla="*/ 1047 w 2992"/>
                <a:gd name="T93" fmla="*/ 493 h 3592"/>
                <a:gd name="T94" fmla="*/ 1288 w 2992"/>
                <a:gd name="T95" fmla="*/ 895 h 3592"/>
                <a:gd name="T96" fmla="*/ 1288 w 2992"/>
                <a:gd name="T97" fmla="*/ 782 h 3592"/>
                <a:gd name="T98" fmla="*/ 1762 w 2992"/>
                <a:gd name="T99" fmla="*/ 839 h 3592"/>
                <a:gd name="T100" fmla="*/ 1804 w 2992"/>
                <a:gd name="T101" fmla="*/ 634 h 3592"/>
                <a:gd name="T102" fmla="*/ 1804 w 2992"/>
                <a:gd name="T103" fmla="*/ 353 h 3592"/>
                <a:gd name="T104" fmla="*/ 1804 w 2992"/>
                <a:gd name="T105" fmla="*/ 634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92" h="3592">
                  <a:moveTo>
                    <a:pt x="2901" y="522"/>
                  </a:moveTo>
                  <a:cubicBezTo>
                    <a:pt x="2865" y="522"/>
                    <a:pt x="2837" y="536"/>
                    <a:pt x="2816" y="564"/>
                  </a:cubicBezTo>
                  <a:cubicBezTo>
                    <a:pt x="2618" y="564"/>
                    <a:pt x="2618" y="564"/>
                    <a:pt x="2618" y="564"/>
                  </a:cubicBezTo>
                  <a:cubicBezTo>
                    <a:pt x="2589" y="508"/>
                    <a:pt x="2533" y="465"/>
                    <a:pt x="2469" y="465"/>
                  </a:cubicBezTo>
                  <a:cubicBezTo>
                    <a:pt x="2405" y="465"/>
                    <a:pt x="2349" y="508"/>
                    <a:pt x="2321" y="564"/>
                  </a:cubicBezTo>
                  <a:cubicBezTo>
                    <a:pt x="2172" y="564"/>
                    <a:pt x="2172" y="564"/>
                    <a:pt x="2172" y="564"/>
                  </a:cubicBezTo>
                  <a:cubicBezTo>
                    <a:pt x="2172" y="564"/>
                    <a:pt x="2172" y="564"/>
                    <a:pt x="2172" y="564"/>
                  </a:cubicBezTo>
                  <a:cubicBezTo>
                    <a:pt x="2172" y="254"/>
                    <a:pt x="1875" y="0"/>
                    <a:pt x="1507" y="0"/>
                  </a:cubicBezTo>
                  <a:cubicBezTo>
                    <a:pt x="1507" y="0"/>
                    <a:pt x="1486" y="0"/>
                    <a:pt x="1486" y="0"/>
                  </a:cubicBezTo>
                  <a:cubicBezTo>
                    <a:pt x="1118" y="0"/>
                    <a:pt x="821" y="254"/>
                    <a:pt x="821" y="564"/>
                  </a:cubicBezTo>
                  <a:cubicBezTo>
                    <a:pt x="821" y="564"/>
                    <a:pt x="821" y="564"/>
                    <a:pt x="821" y="564"/>
                  </a:cubicBezTo>
                  <a:cubicBezTo>
                    <a:pt x="672" y="564"/>
                    <a:pt x="672" y="564"/>
                    <a:pt x="672" y="564"/>
                  </a:cubicBezTo>
                  <a:cubicBezTo>
                    <a:pt x="644" y="508"/>
                    <a:pt x="588" y="465"/>
                    <a:pt x="524" y="465"/>
                  </a:cubicBezTo>
                  <a:cubicBezTo>
                    <a:pt x="460" y="465"/>
                    <a:pt x="404" y="508"/>
                    <a:pt x="375" y="564"/>
                  </a:cubicBezTo>
                  <a:cubicBezTo>
                    <a:pt x="177" y="564"/>
                    <a:pt x="177" y="564"/>
                    <a:pt x="177" y="564"/>
                  </a:cubicBezTo>
                  <a:cubicBezTo>
                    <a:pt x="156" y="536"/>
                    <a:pt x="128" y="522"/>
                    <a:pt x="92" y="522"/>
                  </a:cubicBezTo>
                  <a:cubicBezTo>
                    <a:pt x="43" y="522"/>
                    <a:pt x="0" y="557"/>
                    <a:pt x="0" y="613"/>
                  </a:cubicBezTo>
                  <a:cubicBezTo>
                    <a:pt x="0" y="663"/>
                    <a:pt x="43" y="705"/>
                    <a:pt x="92" y="705"/>
                  </a:cubicBezTo>
                  <a:cubicBezTo>
                    <a:pt x="128" y="705"/>
                    <a:pt x="156" y="691"/>
                    <a:pt x="177" y="663"/>
                  </a:cubicBezTo>
                  <a:cubicBezTo>
                    <a:pt x="368" y="663"/>
                    <a:pt x="368" y="663"/>
                    <a:pt x="368" y="663"/>
                  </a:cubicBezTo>
                  <a:cubicBezTo>
                    <a:pt x="389" y="726"/>
                    <a:pt x="453" y="782"/>
                    <a:pt x="524" y="782"/>
                  </a:cubicBezTo>
                  <a:cubicBezTo>
                    <a:pt x="595" y="782"/>
                    <a:pt x="658" y="726"/>
                    <a:pt x="680" y="663"/>
                  </a:cubicBezTo>
                  <a:cubicBezTo>
                    <a:pt x="835" y="663"/>
                    <a:pt x="835" y="663"/>
                    <a:pt x="835" y="663"/>
                  </a:cubicBezTo>
                  <a:cubicBezTo>
                    <a:pt x="870" y="853"/>
                    <a:pt x="1033" y="1015"/>
                    <a:pt x="1245" y="1085"/>
                  </a:cubicBezTo>
                  <a:cubicBezTo>
                    <a:pt x="1245" y="1226"/>
                    <a:pt x="1245" y="1226"/>
                    <a:pt x="1245" y="1226"/>
                  </a:cubicBezTo>
                  <a:cubicBezTo>
                    <a:pt x="1118" y="1226"/>
                    <a:pt x="1118" y="1226"/>
                    <a:pt x="1118" y="1226"/>
                  </a:cubicBezTo>
                  <a:cubicBezTo>
                    <a:pt x="1019" y="1226"/>
                    <a:pt x="934" y="1275"/>
                    <a:pt x="878" y="1339"/>
                  </a:cubicBezTo>
                  <a:cubicBezTo>
                    <a:pt x="517" y="1339"/>
                    <a:pt x="517" y="1339"/>
                    <a:pt x="517" y="1339"/>
                  </a:cubicBezTo>
                  <a:cubicBezTo>
                    <a:pt x="446" y="1339"/>
                    <a:pt x="389" y="1395"/>
                    <a:pt x="389" y="1465"/>
                  </a:cubicBezTo>
                  <a:cubicBezTo>
                    <a:pt x="389" y="2536"/>
                    <a:pt x="389" y="2536"/>
                    <a:pt x="389" y="2536"/>
                  </a:cubicBezTo>
                  <a:cubicBezTo>
                    <a:pt x="368" y="2536"/>
                    <a:pt x="368" y="2536"/>
                    <a:pt x="368" y="2536"/>
                  </a:cubicBezTo>
                  <a:cubicBezTo>
                    <a:pt x="305" y="2536"/>
                    <a:pt x="255" y="2571"/>
                    <a:pt x="255" y="2649"/>
                  </a:cubicBezTo>
                  <a:cubicBezTo>
                    <a:pt x="255" y="2712"/>
                    <a:pt x="255" y="2811"/>
                    <a:pt x="255" y="2811"/>
                  </a:cubicBezTo>
                  <a:cubicBezTo>
                    <a:pt x="255" y="2860"/>
                    <a:pt x="298" y="2902"/>
                    <a:pt x="347" y="2902"/>
                  </a:cubicBezTo>
                  <a:cubicBezTo>
                    <a:pt x="397" y="2902"/>
                    <a:pt x="439" y="2860"/>
                    <a:pt x="439" y="2811"/>
                  </a:cubicBezTo>
                  <a:cubicBezTo>
                    <a:pt x="439" y="2761"/>
                    <a:pt x="439" y="2761"/>
                    <a:pt x="439" y="2761"/>
                  </a:cubicBezTo>
                  <a:cubicBezTo>
                    <a:pt x="588" y="2761"/>
                    <a:pt x="588" y="2761"/>
                    <a:pt x="588" y="2761"/>
                  </a:cubicBezTo>
                  <a:cubicBezTo>
                    <a:pt x="588" y="2811"/>
                    <a:pt x="588" y="2811"/>
                    <a:pt x="588" y="2811"/>
                  </a:cubicBezTo>
                  <a:cubicBezTo>
                    <a:pt x="588" y="2860"/>
                    <a:pt x="630" y="2902"/>
                    <a:pt x="680" y="2902"/>
                  </a:cubicBezTo>
                  <a:cubicBezTo>
                    <a:pt x="729" y="2902"/>
                    <a:pt x="771" y="2860"/>
                    <a:pt x="771" y="2811"/>
                  </a:cubicBezTo>
                  <a:cubicBezTo>
                    <a:pt x="771" y="2811"/>
                    <a:pt x="771" y="2670"/>
                    <a:pt x="771" y="2649"/>
                  </a:cubicBezTo>
                  <a:cubicBezTo>
                    <a:pt x="771" y="2571"/>
                    <a:pt x="722" y="2536"/>
                    <a:pt x="658" y="2536"/>
                  </a:cubicBezTo>
                  <a:cubicBezTo>
                    <a:pt x="644" y="2536"/>
                    <a:pt x="644" y="2536"/>
                    <a:pt x="644" y="2536"/>
                  </a:cubicBezTo>
                  <a:cubicBezTo>
                    <a:pt x="644" y="1620"/>
                    <a:pt x="644" y="1620"/>
                    <a:pt x="644" y="1620"/>
                  </a:cubicBezTo>
                  <a:cubicBezTo>
                    <a:pt x="800" y="1620"/>
                    <a:pt x="800" y="1620"/>
                    <a:pt x="800" y="1620"/>
                  </a:cubicBezTo>
                  <a:cubicBezTo>
                    <a:pt x="800" y="2423"/>
                    <a:pt x="800" y="2423"/>
                    <a:pt x="800" y="2423"/>
                  </a:cubicBezTo>
                  <a:cubicBezTo>
                    <a:pt x="800" y="2550"/>
                    <a:pt x="878" y="2656"/>
                    <a:pt x="977" y="2705"/>
                  </a:cubicBezTo>
                  <a:cubicBezTo>
                    <a:pt x="977" y="3283"/>
                    <a:pt x="977" y="3283"/>
                    <a:pt x="977" y="3283"/>
                  </a:cubicBezTo>
                  <a:cubicBezTo>
                    <a:pt x="863" y="3332"/>
                    <a:pt x="779" y="3452"/>
                    <a:pt x="779" y="3592"/>
                  </a:cubicBezTo>
                  <a:cubicBezTo>
                    <a:pt x="1465" y="3592"/>
                    <a:pt x="1465" y="3592"/>
                    <a:pt x="1465" y="3592"/>
                  </a:cubicBezTo>
                  <a:cubicBezTo>
                    <a:pt x="1465" y="3452"/>
                    <a:pt x="1380" y="3332"/>
                    <a:pt x="1267" y="3283"/>
                  </a:cubicBezTo>
                  <a:cubicBezTo>
                    <a:pt x="1267" y="2740"/>
                    <a:pt x="1267" y="2740"/>
                    <a:pt x="1267" y="2740"/>
                  </a:cubicBezTo>
                  <a:cubicBezTo>
                    <a:pt x="1726" y="2740"/>
                    <a:pt x="1726" y="2740"/>
                    <a:pt x="1726" y="2740"/>
                  </a:cubicBezTo>
                  <a:cubicBezTo>
                    <a:pt x="1726" y="3283"/>
                    <a:pt x="1726" y="3283"/>
                    <a:pt x="1726" y="3283"/>
                  </a:cubicBezTo>
                  <a:cubicBezTo>
                    <a:pt x="1613" y="3332"/>
                    <a:pt x="1528" y="3452"/>
                    <a:pt x="1528" y="3592"/>
                  </a:cubicBezTo>
                  <a:cubicBezTo>
                    <a:pt x="2214" y="3592"/>
                    <a:pt x="2214" y="3592"/>
                    <a:pt x="2214" y="3592"/>
                  </a:cubicBezTo>
                  <a:cubicBezTo>
                    <a:pt x="2214" y="3452"/>
                    <a:pt x="2130" y="3332"/>
                    <a:pt x="2016" y="3283"/>
                  </a:cubicBezTo>
                  <a:cubicBezTo>
                    <a:pt x="2016" y="2705"/>
                    <a:pt x="2016" y="2705"/>
                    <a:pt x="2016" y="2705"/>
                  </a:cubicBezTo>
                  <a:cubicBezTo>
                    <a:pt x="2115" y="2656"/>
                    <a:pt x="2193" y="2550"/>
                    <a:pt x="2193" y="2423"/>
                  </a:cubicBezTo>
                  <a:cubicBezTo>
                    <a:pt x="2193" y="1620"/>
                    <a:pt x="2193" y="1620"/>
                    <a:pt x="2193" y="1620"/>
                  </a:cubicBezTo>
                  <a:cubicBezTo>
                    <a:pt x="2349" y="1620"/>
                    <a:pt x="2349" y="1620"/>
                    <a:pt x="2349" y="1620"/>
                  </a:cubicBezTo>
                  <a:cubicBezTo>
                    <a:pt x="2349" y="2536"/>
                    <a:pt x="2349" y="2536"/>
                    <a:pt x="2349" y="2536"/>
                  </a:cubicBezTo>
                  <a:cubicBezTo>
                    <a:pt x="2335" y="2536"/>
                    <a:pt x="2335" y="2536"/>
                    <a:pt x="2335" y="2536"/>
                  </a:cubicBezTo>
                  <a:cubicBezTo>
                    <a:pt x="2271" y="2536"/>
                    <a:pt x="2221" y="2571"/>
                    <a:pt x="2221" y="2649"/>
                  </a:cubicBezTo>
                  <a:cubicBezTo>
                    <a:pt x="2221" y="2670"/>
                    <a:pt x="2221" y="2811"/>
                    <a:pt x="2221" y="2811"/>
                  </a:cubicBezTo>
                  <a:cubicBezTo>
                    <a:pt x="2221" y="2860"/>
                    <a:pt x="2264" y="2902"/>
                    <a:pt x="2313" y="2902"/>
                  </a:cubicBezTo>
                  <a:cubicBezTo>
                    <a:pt x="2363" y="2902"/>
                    <a:pt x="2405" y="2860"/>
                    <a:pt x="2405" y="2811"/>
                  </a:cubicBezTo>
                  <a:cubicBezTo>
                    <a:pt x="2405" y="2761"/>
                    <a:pt x="2405" y="2761"/>
                    <a:pt x="2405" y="2761"/>
                  </a:cubicBezTo>
                  <a:cubicBezTo>
                    <a:pt x="2554" y="2761"/>
                    <a:pt x="2554" y="2761"/>
                    <a:pt x="2554" y="2761"/>
                  </a:cubicBezTo>
                  <a:cubicBezTo>
                    <a:pt x="2554" y="2811"/>
                    <a:pt x="2554" y="2811"/>
                    <a:pt x="2554" y="2811"/>
                  </a:cubicBezTo>
                  <a:cubicBezTo>
                    <a:pt x="2554" y="2860"/>
                    <a:pt x="2596" y="2902"/>
                    <a:pt x="2646" y="2902"/>
                  </a:cubicBezTo>
                  <a:cubicBezTo>
                    <a:pt x="2695" y="2902"/>
                    <a:pt x="2738" y="2860"/>
                    <a:pt x="2738" y="2811"/>
                  </a:cubicBezTo>
                  <a:cubicBezTo>
                    <a:pt x="2738" y="2811"/>
                    <a:pt x="2738" y="2712"/>
                    <a:pt x="2738" y="2649"/>
                  </a:cubicBezTo>
                  <a:cubicBezTo>
                    <a:pt x="2738" y="2571"/>
                    <a:pt x="2688" y="2536"/>
                    <a:pt x="2625" y="2536"/>
                  </a:cubicBezTo>
                  <a:cubicBezTo>
                    <a:pt x="2603" y="2536"/>
                    <a:pt x="2603" y="2536"/>
                    <a:pt x="2603" y="2536"/>
                  </a:cubicBezTo>
                  <a:cubicBezTo>
                    <a:pt x="2603" y="1465"/>
                    <a:pt x="2603" y="1465"/>
                    <a:pt x="2603" y="1465"/>
                  </a:cubicBezTo>
                  <a:cubicBezTo>
                    <a:pt x="2603" y="1395"/>
                    <a:pt x="2547" y="1339"/>
                    <a:pt x="2476" y="1339"/>
                  </a:cubicBezTo>
                  <a:cubicBezTo>
                    <a:pt x="2115" y="1339"/>
                    <a:pt x="2115" y="1339"/>
                    <a:pt x="2115" y="1339"/>
                  </a:cubicBezTo>
                  <a:cubicBezTo>
                    <a:pt x="2059" y="1275"/>
                    <a:pt x="1974" y="1226"/>
                    <a:pt x="1875" y="1226"/>
                  </a:cubicBezTo>
                  <a:cubicBezTo>
                    <a:pt x="1748" y="1226"/>
                    <a:pt x="1748" y="1226"/>
                    <a:pt x="1748" y="1226"/>
                  </a:cubicBezTo>
                  <a:cubicBezTo>
                    <a:pt x="1748" y="1085"/>
                    <a:pt x="1748" y="1085"/>
                    <a:pt x="1748" y="1085"/>
                  </a:cubicBezTo>
                  <a:cubicBezTo>
                    <a:pt x="1960" y="1015"/>
                    <a:pt x="2122" y="853"/>
                    <a:pt x="2158" y="663"/>
                  </a:cubicBezTo>
                  <a:cubicBezTo>
                    <a:pt x="2313" y="663"/>
                    <a:pt x="2313" y="663"/>
                    <a:pt x="2313" y="663"/>
                  </a:cubicBezTo>
                  <a:cubicBezTo>
                    <a:pt x="2335" y="726"/>
                    <a:pt x="2398" y="782"/>
                    <a:pt x="2469" y="782"/>
                  </a:cubicBezTo>
                  <a:cubicBezTo>
                    <a:pt x="2540" y="782"/>
                    <a:pt x="2603" y="726"/>
                    <a:pt x="2625" y="663"/>
                  </a:cubicBezTo>
                  <a:cubicBezTo>
                    <a:pt x="2816" y="663"/>
                    <a:pt x="2816" y="663"/>
                    <a:pt x="2816" y="663"/>
                  </a:cubicBezTo>
                  <a:cubicBezTo>
                    <a:pt x="2837" y="691"/>
                    <a:pt x="2865" y="705"/>
                    <a:pt x="2901" y="705"/>
                  </a:cubicBezTo>
                  <a:cubicBezTo>
                    <a:pt x="2950" y="705"/>
                    <a:pt x="2992" y="663"/>
                    <a:pt x="2992" y="613"/>
                  </a:cubicBezTo>
                  <a:cubicBezTo>
                    <a:pt x="2992" y="557"/>
                    <a:pt x="2950" y="522"/>
                    <a:pt x="2901" y="522"/>
                  </a:cubicBezTo>
                  <a:close/>
                  <a:moveTo>
                    <a:pt x="1047" y="493"/>
                  </a:moveTo>
                  <a:cubicBezTo>
                    <a:pt x="1047" y="416"/>
                    <a:pt x="1111" y="353"/>
                    <a:pt x="1189" y="353"/>
                  </a:cubicBezTo>
                  <a:cubicBezTo>
                    <a:pt x="1260" y="353"/>
                    <a:pt x="1323" y="416"/>
                    <a:pt x="1323" y="493"/>
                  </a:cubicBezTo>
                  <a:cubicBezTo>
                    <a:pt x="1323" y="571"/>
                    <a:pt x="1260" y="634"/>
                    <a:pt x="1189" y="634"/>
                  </a:cubicBezTo>
                  <a:cubicBezTo>
                    <a:pt x="1111" y="634"/>
                    <a:pt x="1047" y="571"/>
                    <a:pt x="1047" y="493"/>
                  </a:cubicBezTo>
                  <a:close/>
                  <a:moveTo>
                    <a:pt x="1705" y="895"/>
                  </a:moveTo>
                  <a:cubicBezTo>
                    <a:pt x="1288" y="895"/>
                    <a:pt x="1288" y="895"/>
                    <a:pt x="1288" y="895"/>
                  </a:cubicBezTo>
                  <a:cubicBezTo>
                    <a:pt x="1252" y="895"/>
                    <a:pt x="1231" y="867"/>
                    <a:pt x="1231" y="839"/>
                  </a:cubicBezTo>
                  <a:cubicBezTo>
                    <a:pt x="1231" y="810"/>
                    <a:pt x="1252" y="782"/>
                    <a:pt x="1288" y="782"/>
                  </a:cubicBezTo>
                  <a:cubicBezTo>
                    <a:pt x="1705" y="782"/>
                    <a:pt x="1705" y="782"/>
                    <a:pt x="1705" y="782"/>
                  </a:cubicBezTo>
                  <a:cubicBezTo>
                    <a:pt x="1740" y="782"/>
                    <a:pt x="1762" y="810"/>
                    <a:pt x="1762" y="839"/>
                  </a:cubicBezTo>
                  <a:cubicBezTo>
                    <a:pt x="1762" y="867"/>
                    <a:pt x="1740" y="895"/>
                    <a:pt x="1705" y="895"/>
                  </a:cubicBezTo>
                  <a:close/>
                  <a:moveTo>
                    <a:pt x="1804" y="634"/>
                  </a:moveTo>
                  <a:cubicBezTo>
                    <a:pt x="1733" y="634"/>
                    <a:pt x="1670" y="571"/>
                    <a:pt x="1670" y="493"/>
                  </a:cubicBezTo>
                  <a:cubicBezTo>
                    <a:pt x="1670" y="416"/>
                    <a:pt x="1733" y="353"/>
                    <a:pt x="1804" y="353"/>
                  </a:cubicBezTo>
                  <a:cubicBezTo>
                    <a:pt x="1882" y="353"/>
                    <a:pt x="1946" y="416"/>
                    <a:pt x="1946" y="493"/>
                  </a:cubicBezTo>
                  <a:cubicBezTo>
                    <a:pt x="1946" y="571"/>
                    <a:pt x="1882" y="634"/>
                    <a:pt x="1804" y="634"/>
                  </a:cubicBez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3" name="Pfeil: Chevron 32">
            <a:extLst>
              <a:ext uri="{FF2B5EF4-FFF2-40B4-BE49-F238E27FC236}">
                <a16:creationId xmlns:a16="http://schemas.microsoft.com/office/drawing/2014/main" id="{BE2F8204-A71D-4748-AA69-DD407DCE02B6}"/>
              </a:ext>
            </a:extLst>
          </p:cNvPr>
          <p:cNvSpPr/>
          <p:nvPr/>
        </p:nvSpPr>
        <p:spPr bwMode="gray">
          <a:xfrm>
            <a:off x="10066347" y="1370808"/>
            <a:ext cx="1116980" cy="501649"/>
          </a:xfrm>
          <a:prstGeom prst="chevron">
            <a:avLst>
              <a:gd name="adj" fmla="val 34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gn="ctr">
              <a:spcBef>
                <a:spcPts val="300"/>
              </a:spcBef>
              <a:spcAft>
                <a:spcPts val="100"/>
              </a:spcAft>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ußzeilenplatzhalter 2">
            <a:extLst>
              <a:ext uri="{FF2B5EF4-FFF2-40B4-BE49-F238E27FC236}">
                <a16:creationId xmlns:a16="http://schemas.microsoft.com/office/drawing/2014/main" id="{79770C79-2669-46A2-9E47-E8C35E95DA7E}"/>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81472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101EFAB-3D72-431D-AF2C-1641B5243639}"/>
              </a:ext>
            </a:extLst>
          </p:cNvPr>
          <p:cNvGraphicFramePr>
            <a:graphicFrameLocks noChangeAspect="1"/>
          </p:cNvGraphicFramePr>
          <p:nvPr>
            <p:custDataLst>
              <p:tags r:id="rId2"/>
            </p:custDataLst>
            <p:extLst>
              <p:ext uri="{D42A27DB-BD31-4B8C-83A1-F6EECF244321}">
                <p14:modId xmlns:p14="http://schemas.microsoft.com/office/powerpoint/2010/main" val="3037221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8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CFB122CC-FBA0-4FB9-B250-F923D196588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06B31620-D264-4BDF-9E70-F6F0D06AC8B2}"/>
              </a:ext>
            </a:extLst>
          </p:cNvPr>
          <p:cNvSpPr>
            <a:spLocks noGrp="1"/>
          </p:cNvSpPr>
          <p:nvPr>
            <p:ph sz="quarter" idx="13"/>
          </p:nvPr>
        </p:nvSpPr>
        <p:spPr>
          <a:xfrm>
            <a:off x="359999" y="884238"/>
            <a:ext cx="5653451" cy="5613761"/>
          </a:xfrm>
        </p:spPr>
        <p:txBody>
          <a:bodyPr/>
          <a:lstStyle/>
          <a:p>
            <a:r>
              <a:rPr lang="en-US" sz="1300" b="1" dirty="0">
                <a:latin typeface="Open Sans" panose="020B0606030504020204" pitchFamily="34" charset="0"/>
                <a:ea typeface="Open Sans" panose="020B0606030504020204" pitchFamily="34" charset="0"/>
                <a:cs typeface="Open Sans" panose="020B0606030504020204" pitchFamily="34" charset="0"/>
              </a:rPr>
              <a:t>Virtual machines</a:t>
            </a:r>
            <a:r>
              <a:rPr lang="en-US" sz="1300" dirty="0">
                <a:latin typeface="Open Sans" panose="020B0606030504020204" pitchFamily="34" charset="0"/>
                <a:ea typeface="Open Sans" panose="020B0606030504020204" pitchFamily="34" charset="0"/>
                <a:cs typeface="Open Sans" panose="020B0606030504020204" pitchFamily="34" charset="0"/>
              </a:rPr>
              <a:t> that allow the </a:t>
            </a:r>
            <a:r>
              <a:rPr lang="en-US" sz="1300" b="1" dirty="0">
                <a:latin typeface="Open Sans" panose="020B0606030504020204" pitchFamily="34" charset="0"/>
                <a:ea typeface="Open Sans" panose="020B0606030504020204" pitchFamily="34" charset="0"/>
                <a:cs typeface="Open Sans" panose="020B0606030504020204" pitchFamily="34" charset="0"/>
              </a:rPr>
              <a:t>execution of smart contracts </a:t>
            </a:r>
            <a:r>
              <a:rPr lang="en-US" sz="1300" dirty="0">
                <a:latin typeface="Open Sans" panose="020B0606030504020204" pitchFamily="34" charset="0"/>
                <a:ea typeface="Open Sans" panose="020B0606030504020204" pitchFamily="34" charset="0"/>
                <a:cs typeface="Open Sans" panose="020B0606030504020204" pitchFamily="34" charset="0"/>
              </a:rPr>
              <a:t>are </a:t>
            </a:r>
            <a:r>
              <a:rPr lang="en-US" sz="1300" b="1" dirty="0">
                <a:latin typeface="Open Sans" panose="020B0606030504020204" pitchFamily="34" charset="0"/>
                <a:ea typeface="Open Sans" panose="020B0606030504020204" pitchFamily="34" charset="0"/>
                <a:cs typeface="Open Sans" panose="020B0606030504020204" pitchFamily="34" charset="0"/>
              </a:rPr>
              <a:t>attack vectors</a:t>
            </a:r>
            <a:r>
              <a:rPr lang="en-US" sz="1300" dirty="0">
                <a:latin typeface="Open Sans" panose="020B0606030504020204" pitchFamily="34" charset="0"/>
                <a:ea typeface="Open Sans" panose="020B0606030504020204" pitchFamily="34" charset="0"/>
                <a:cs typeface="Open Sans" panose="020B0606030504020204" pitchFamily="34" charset="0"/>
              </a:rPr>
              <a:t> for blockchains.</a:t>
            </a:r>
          </a:p>
          <a:p>
            <a:r>
              <a:rPr lang="en-US" sz="1300" dirty="0">
                <a:latin typeface="Open Sans" panose="020B0606030504020204" pitchFamily="34" charset="0"/>
                <a:ea typeface="Open Sans" panose="020B0606030504020204" pitchFamily="34" charset="0"/>
                <a:cs typeface="Open Sans" panose="020B0606030504020204" pitchFamily="34" charset="0"/>
              </a:rPr>
              <a:t>Bugs caused by smart contracts that are known from other blockchains are: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Overflow (Multiple)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Reentrance bugs (Ethereum DAO hack)</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Absence of libraries (Parity)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Combination of imperfect features (Parity)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Honeypots</a:t>
            </a:r>
          </a:p>
          <a:p>
            <a:r>
              <a:rPr lang="en-US" sz="1300" dirty="0">
                <a:latin typeface="Open Sans" panose="020B0606030504020204" pitchFamily="34" charset="0"/>
                <a:ea typeface="Open Sans" panose="020B0606030504020204" pitchFamily="34" charset="0"/>
                <a:cs typeface="Open Sans" panose="020B0606030504020204" pitchFamily="34" charset="0"/>
              </a:rPr>
              <a:t>All these bugs were possible due to </a:t>
            </a:r>
            <a:r>
              <a:rPr lang="en-US" sz="1300" b="1" dirty="0">
                <a:latin typeface="Open Sans" panose="020B0606030504020204" pitchFamily="34" charset="0"/>
                <a:ea typeface="Open Sans" panose="020B0606030504020204" pitchFamily="34" charset="0"/>
                <a:cs typeface="Open Sans" panose="020B0606030504020204" pitchFamily="34" charset="0"/>
              </a:rPr>
              <a:t>design failures</a:t>
            </a:r>
            <a:r>
              <a:rPr lang="en-US" sz="1300" dirty="0">
                <a:latin typeface="Open Sans" panose="020B0606030504020204" pitchFamily="34" charset="0"/>
                <a:ea typeface="Open Sans" panose="020B0606030504020204" pitchFamily="34" charset="0"/>
                <a:cs typeface="Open Sans" panose="020B0606030504020204" pitchFamily="34" charset="0"/>
              </a:rPr>
              <a:t>. The Michelson VM was </a:t>
            </a:r>
            <a:r>
              <a:rPr lang="en-US" sz="1300" b="1" dirty="0">
                <a:latin typeface="Open Sans" panose="020B0606030504020204" pitchFamily="34" charset="0"/>
                <a:ea typeface="Open Sans" panose="020B0606030504020204" pitchFamily="34" charset="0"/>
                <a:cs typeface="Open Sans" panose="020B0606030504020204" pitchFamily="34" charset="0"/>
              </a:rPr>
              <a:t>custom-made</a:t>
            </a:r>
            <a:r>
              <a:rPr lang="en-US" sz="1300" dirty="0">
                <a:latin typeface="Open Sans" panose="020B0606030504020204" pitchFamily="34" charset="0"/>
                <a:ea typeface="Open Sans" panose="020B0606030504020204" pitchFamily="34" charset="0"/>
                <a:cs typeface="Open Sans" panose="020B0606030504020204" pitchFamily="34" charset="0"/>
              </a:rPr>
              <a:t> to avoid bugs and allow </a:t>
            </a:r>
            <a:r>
              <a:rPr lang="en-US" sz="1300" b="1" dirty="0">
                <a:latin typeface="Open Sans" panose="020B0606030504020204" pitchFamily="34" charset="0"/>
                <a:ea typeface="Open Sans" panose="020B0606030504020204" pitchFamily="34" charset="0"/>
                <a:cs typeface="Open Sans" panose="020B0606030504020204" pitchFamily="34" charset="0"/>
              </a:rPr>
              <a:t>formal verification </a:t>
            </a:r>
            <a:r>
              <a:rPr lang="en-US" sz="1300" dirty="0">
                <a:latin typeface="Open Sans" panose="020B0606030504020204" pitchFamily="34" charset="0"/>
                <a:ea typeface="Open Sans" panose="020B0606030504020204" pitchFamily="34" charset="0"/>
                <a:cs typeface="Open Sans" panose="020B0606030504020204" pitchFamily="34" charset="0"/>
              </a:rPr>
              <a:t>(mathematical proof).</a:t>
            </a:r>
          </a:p>
          <a:p>
            <a:r>
              <a:rPr lang="en-US" sz="1300" dirty="0">
                <a:latin typeface="Open Sans" panose="020B0606030504020204" pitchFamily="34" charset="0"/>
                <a:ea typeface="Open Sans" panose="020B0606030504020204" pitchFamily="34" charset="0"/>
                <a:cs typeface="Open Sans" panose="020B0606030504020204" pitchFamily="34" charset="0"/>
              </a:rPr>
              <a:t>Next to </a:t>
            </a:r>
            <a:r>
              <a:rPr lang="en-US" sz="1300" b="1" dirty="0">
                <a:latin typeface="Open Sans" panose="020B0606030504020204" pitchFamily="34" charset="0"/>
                <a:ea typeface="Open Sans" panose="020B0606030504020204" pitchFamily="34" charset="0"/>
                <a:cs typeface="Open Sans" panose="020B0606030504020204" pitchFamily="34" charset="0"/>
              </a:rPr>
              <a:t>security</a:t>
            </a:r>
            <a:r>
              <a:rPr lang="en-US" sz="1300" dirty="0">
                <a:latin typeface="Open Sans" panose="020B0606030504020204" pitchFamily="34" charset="0"/>
                <a:ea typeface="Open Sans" panose="020B0606030504020204" pitchFamily="34" charset="0"/>
                <a:cs typeface="Open Sans" panose="020B0606030504020204" pitchFamily="34" charset="0"/>
              </a:rPr>
              <a:t>, the Michelson </a:t>
            </a:r>
            <a:r>
              <a:rPr lang="en-US" sz="1300" b="1" dirty="0">
                <a:latin typeface="Open Sans" panose="020B0606030504020204" pitchFamily="34" charset="0"/>
                <a:ea typeface="Open Sans" panose="020B0606030504020204" pitchFamily="34" charset="0"/>
                <a:cs typeface="Open Sans" panose="020B0606030504020204" pitchFamily="34" charset="0"/>
              </a:rPr>
              <a:t>design goals </a:t>
            </a:r>
            <a:r>
              <a:rPr lang="en-US" sz="1300" dirty="0">
                <a:latin typeface="Open Sans" panose="020B0606030504020204" pitchFamily="34" charset="0"/>
                <a:ea typeface="Open Sans" panose="020B0606030504020204" pitchFamily="34" charset="0"/>
                <a:cs typeface="Open Sans" panose="020B0606030504020204" pitchFamily="34" charset="0"/>
              </a:rPr>
              <a:t>were:</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Readability</a:t>
            </a:r>
            <a:r>
              <a:rPr lang="en-US" sz="1300" dirty="0">
                <a:latin typeface="Open Sans" panose="020B0606030504020204" pitchFamily="34" charset="0"/>
                <a:ea typeface="Open Sans" panose="020B0606030504020204" pitchFamily="34" charset="0"/>
                <a:cs typeface="Open Sans" panose="020B0606030504020204" pitchFamily="34" charset="0"/>
              </a:rPr>
              <a:t>: an expressive representation of the smart contract on the blockchain.</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Efficiency</a:t>
            </a:r>
            <a:r>
              <a:rPr lang="en-US" sz="1300" dirty="0">
                <a:latin typeface="Open Sans" panose="020B0606030504020204" pitchFamily="34" charset="0"/>
                <a:ea typeface="Open Sans" panose="020B0606030504020204" pitchFamily="34" charset="0"/>
                <a:cs typeface="Open Sans" panose="020B0606030504020204" pitchFamily="34" charset="0"/>
              </a:rPr>
              <a:t>: allowing fast contract execution and making the calculation of gas costs as easy as possible.</a:t>
            </a:r>
          </a:p>
          <a:p>
            <a:r>
              <a:rPr lang="en-US" sz="1300" dirty="0">
                <a:latin typeface="Open Sans" panose="020B0606030504020204" pitchFamily="34" charset="0"/>
                <a:ea typeface="Open Sans" panose="020B0606030504020204" pitchFamily="34" charset="0"/>
                <a:cs typeface="Open Sans" panose="020B0606030504020204" pitchFamily="34" charset="0"/>
              </a:rPr>
              <a:t>Michelson is a </a:t>
            </a:r>
            <a:r>
              <a:rPr lang="en-US" sz="1300" b="1" dirty="0">
                <a:latin typeface="Open Sans" panose="020B0606030504020204" pitchFamily="34" charset="0"/>
                <a:ea typeface="Open Sans" panose="020B0606030504020204" pitchFamily="34" charset="0"/>
                <a:cs typeface="Open Sans" panose="020B0606030504020204" pitchFamily="34" charset="0"/>
              </a:rPr>
              <a:t>statically typed stack language </a:t>
            </a:r>
            <a:r>
              <a:rPr lang="en-US" sz="1300" dirty="0">
                <a:latin typeface="Open Sans" panose="020B0606030504020204" pitchFamily="34" charset="0"/>
                <a:ea typeface="Open Sans" panose="020B0606030504020204" pitchFamily="34" charset="0"/>
                <a:cs typeface="Open Sans" panose="020B0606030504020204" pitchFamily="34" charset="0"/>
              </a:rPr>
              <a:t>without variables but with </a:t>
            </a:r>
            <a:r>
              <a:rPr lang="en-US" sz="1300" b="1" dirty="0">
                <a:latin typeface="Open Sans" panose="020B0606030504020204" pitchFamily="34" charset="0"/>
                <a:ea typeface="Open Sans" panose="020B0606030504020204" pitchFamily="34" charset="0"/>
                <a:cs typeface="Open Sans" panose="020B0606030504020204" pitchFamily="34" charset="0"/>
              </a:rPr>
              <a:t>high-level primitives</a:t>
            </a:r>
            <a:r>
              <a:rPr lang="en-US" sz="1300" dirty="0">
                <a:latin typeface="Open Sans" panose="020B0606030504020204" pitchFamily="34" charset="0"/>
                <a:ea typeface="Open Sans" panose="020B0606030504020204" pitchFamily="34" charset="0"/>
                <a:cs typeface="Open Sans" panose="020B0606030504020204" pitchFamily="34" charset="0"/>
              </a:rPr>
              <a:t> (arbitrary length integers, maps, sets, lambdas and crypto primitives: hash, check signature). </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Tabelle 11">
            <a:extLst>
              <a:ext uri="{FF2B5EF4-FFF2-40B4-BE49-F238E27FC236}">
                <a16:creationId xmlns:a16="http://schemas.microsoft.com/office/drawing/2014/main" id="{8EF806FF-CAFC-4AD8-9E42-6CE310ED08B1}"/>
              </a:ext>
            </a:extLst>
          </p:cNvPr>
          <p:cNvGraphicFramePr>
            <a:graphicFrameLocks noGrp="1"/>
          </p:cNvGraphicFramePr>
          <p:nvPr>
            <p:ph sz="quarter" idx="16"/>
            <p:extLst>
              <p:ext uri="{D42A27DB-BD31-4B8C-83A1-F6EECF244321}">
                <p14:modId xmlns:p14="http://schemas.microsoft.com/office/powerpoint/2010/main" val="1210359285"/>
              </p:ext>
            </p:extLst>
          </p:nvPr>
        </p:nvGraphicFramePr>
        <p:xfrm>
          <a:off x="6173788" y="1256912"/>
          <a:ext cx="5656262" cy="3571240"/>
        </p:xfrm>
        <a:graphic>
          <a:graphicData uri="http://schemas.openxmlformats.org/drawingml/2006/table">
            <a:tbl>
              <a:tblPr firstRow="1" bandRow="1">
                <a:tableStyleId>{5C22544A-7EE6-4342-B048-85BDC9FD1C3A}</a:tableStyleId>
              </a:tblPr>
              <a:tblGrid>
                <a:gridCol w="1024454">
                  <a:extLst>
                    <a:ext uri="{9D8B030D-6E8A-4147-A177-3AD203B41FA5}">
                      <a16:colId xmlns:a16="http://schemas.microsoft.com/office/drawing/2014/main" val="2220997683"/>
                    </a:ext>
                  </a:extLst>
                </a:gridCol>
                <a:gridCol w="1471994">
                  <a:extLst>
                    <a:ext uri="{9D8B030D-6E8A-4147-A177-3AD203B41FA5}">
                      <a16:colId xmlns:a16="http://schemas.microsoft.com/office/drawing/2014/main" val="298093643"/>
                    </a:ext>
                  </a:extLst>
                </a:gridCol>
                <a:gridCol w="1579907">
                  <a:extLst>
                    <a:ext uri="{9D8B030D-6E8A-4147-A177-3AD203B41FA5}">
                      <a16:colId xmlns:a16="http://schemas.microsoft.com/office/drawing/2014/main" val="2733554394"/>
                    </a:ext>
                  </a:extLst>
                </a:gridCol>
                <a:gridCol w="1579907">
                  <a:extLst>
                    <a:ext uri="{9D8B030D-6E8A-4147-A177-3AD203B41FA5}">
                      <a16:colId xmlns:a16="http://schemas.microsoft.com/office/drawing/2014/main" val="1202432336"/>
                    </a:ext>
                  </a:extLst>
                </a:gridCol>
              </a:tblGrid>
              <a:tr h="370840">
                <a:tc>
                  <a:txBody>
                    <a:bodyPr/>
                    <a:lstStyle/>
                    <a:p>
                      <a:endParaRPr lang="en-US" sz="1200" noProof="0"/>
                    </a:p>
                  </a:txBody>
                  <a:tcPr>
                    <a:noFill/>
                  </a:tcPr>
                </a:tc>
                <a:tc>
                  <a:txBody>
                    <a:bodyPr/>
                    <a:lstStyle/>
                    <a:p>
                      <a:pPr algn="ctr"/>
                      <a:r>
                        <a:rPr lang="en-US" sz="1200" noProof="0"/>
                        <a:t>EVM</a:t>
                      </a:r>
                    </a:p>
                  </a:txBody>
                  <a:tcPr anchor="ctr"/>
                </a:tc>
                <a:tc>
                  <a:txBody>
                    <a:bodyPr/>
                    <a:lstStyle/>
                    <a:p>
                      <a:pPr algn="ctr"/>
                      <a:r>
                        <a:rPr lang="en-US" sz="1200" noProof="0"/>
                        <a:t>WASM</a:t>
                      </a:r>
                    </a:p>
                  </a:txBody>
                  <a:tcPr anchor="ctr"/>
                </a:tc>
                <a:tc>
                  <a:txBody>
                    <a:bodyPr/>
                    <a:lstStyle/>
                    <a:p>
                      <a:pPr algn="ctr"/>
                      <a:r>
                        <a:rPr lang="en-US" sz="1200" noProof="0"/>
                        <a:t>Michelson</a:t>
                      </a:r>
                    </a:p>
                  </a:txBody>
                  <a:tcPr anchor="ctr"/>
                </a:tc>
                <a:extLst>
                  <a:ext uri="{0D108BD9-81ED-4DB2-BD59-A6C34878D82A}">
                    <a16:rowId xmlns:a16="http://schemas.microsoft.com/office/drawing/2014/main" val="1500905769"/>
                  </a:ext>
                </a:extLst>
              </a:tr>
              <a:tr h="640080">
                <a:tc rowSpan="4">
                  <a:txBody>
                    <a:bodyPr/>
                    <a:lstStyle/>
                    <a:p>
                      <a:pPr algn="ctr"/>
                      <a:r>
                        <a:rPr lang="en-US" sz="1200" b="1" noProof="0" dirty="0">
                          <a:solidFill>
                            <a:schemeClr val="bg1"/>
                          </a:solidFill>
                        </a:rPr>
                        <a:t>Properties</a:t>
                      </a:r>
                    </a:p>
                  </a:txBody>
                  <a:tcPr anchor="ctr">
                    <a:solidFill>
                      <a:schemeClr val="accent1"/>
                    </a:solidFill>
                  </a:tcPr>
                </a:tc>
                <a:tc>
                  <a:txBody>
                    <a:bodyPr/>
                    <a:lstStyle/>
                    <a:p>
                      <a:pPr marL="171450" indent="-171450" algn="ctr">
                        <a:buClr>
                          <a:schemeClr val="accent1"/>
                        </a:buClr>
                        <a:buFont typeface="Wingdings" panose="05000000000000000000" pitchFamily="2" charset="2"/>
                        <a:buChar char="§"/>
                      </a:pPr>
                      <a:endParaRPr lang="en-US" sz="1200" noProof="0" dirty="0"/>
                    </a:p>
                    <a:p>
                      <a:pPr marL="0" indent="0" algn="ctr">
                        <a:buClr>
                          <a:schemeClr val="accent1"/>
                        </a:buClr>
                        <a:buFont typeface="Wingdings" panose="05000000000000000000" pitchFamily="2" charset="2"/>
                        <a:buNone/>
                      </a:pPr>
                      <a:r>
                        <a:rPr lang="en-US" sz="1200" noProof="0" dirty="0"/>
                        <a:t>256 integers</a:t>
                      </a:r>
                    </a:p>
                  </a:txBody>
                  <a:tcPr anchor="ctr">
                    <a:lnB w="12700" cap="flat" cmpd="sng" algn="ctr">
                      <a:solidFill>
                        <a:schemeClr val="bg1"/>
                      </a:solidFill>
                      <a:prstDash val="solid"/>
                      <a:round/>
                      <a:headEnd type="none" w="med" len="med"/>
                      <a:tailEnd type="none" w="med" len="med"/>
                    </a:lnB>
                  </a:tcPr>
                </a:tc>
                <a:tc>
                  <a:txBody>
                    <a:bodyPr/>
                    <a:lstStyle/>
                    <a:p>
                      <a:pPr marL="171450" indent="-171450" algn="ctr">
                        <a:buClr>
                          <a:schemeClr val="accent1"/>
                        </a:buClr>
                        <a:buFont typeface="Wingdings" panose="05000000000000000000" pitchFamily="2" charset="2"/>
                        <a:buChar char="§"/>
                      </a:pPr>
                      <a:endParaRPr lang="en-US" sz="1200" noProof="0" dirty="0"/>
                    </a:p>
                    <a:p>
                      <a:pPr marL="0" indent="0" algn="ctr">
                        <a:buClr>
                          <a:schemeClr val="accent1"/>
                        </a:buClr>
                        <a:buFont typeface="Wingdings" panose="05000000000000000000" pitchFamily="2" charset="2"/>
                        <a:buNone/>
                      </a:pPr>
                      <a:r>
                        <a:rPr lang="en-US" sz="1200" noProof="0" dirty="0"/>
                        <a:t>32/64 integers</a:t>
                      </a:r>
                    </a:p>
                  </a:txBody>
                  <a:tcPr anchor="ctr">
                    <a:lnB w="12700" cap="flat" cmpd="sng" algn="ctr">
                      <a:solidFill>
                        <a:schemeClr val="bg1"/>
                      </a:solidFill>
                      <a:prstDash val="solid"/>
                      <a:round/>
                      <a:headEnd type="none" w="med" len="med"/>
                      <a:tailEnd type="none" w="med" len="med"/>
                    </a:lnB>
                  </a:tcPr>
                </a:tc>
                <a:tc>
                  <a:txBody>
                    <a:bodyPr/>
                    <a:lstStyle/>
                    <a:p>
                      <a:pPr marL="0" indent="0" algn="ctr">
                        <a:buClr>
                          <a:schemeClr val="accent1"/>
                        </a:buClr>
                        <a:buFont typeface="Wingdings" panose="05000000000000000000" pitchFamily="2" charset="2"/>
                        <a:buNone/>
                      </a:pPr>
                      <a:r>
                        <a:rPr lang="en-US" sz="1200" noProof="0" dirty="0"/>
                        <a:t>Infinite precision integers</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6429657"/>
                  </a:ext>
                </a:extLst>
              </a:tr>
              <a:tr h="640080">
                <a:tc vMerge="1">
                  <a:txBody>
                    <a:bodyPr/>
                    <a:lstStyle/>
                    <a:p>
                      <a:endParaRPr lang="de-DE"/>
                    </a:p>
                  </a:txBody>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No data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buClr>
                          <a:schemeClr val="accent1"/>
                        </a:buClr>
                        <a:buFont typeface="Wingdings" panose="05000000000000000000" pitchFamily="2" charset="2"/>
                        <a:buNone/>
                      </a:pPr>
                      <a:r>
                        <a:rPr lang="en-US" sz="1200" noProof="0" dirty="0"/>
                        <a:t>No data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Persistent sets, maps, lists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903421"/>
                  </a:ext>
                </a:extLst>
              </a:tr>
              <a:tr h="640080">
                <a:tc vMerge="1">
                  <a:txBody>
                    <a:bodyPr/>
                    <a:lstStyle/>
                    <a:p>
                      <a:endParaRPr lang="de-DE"/>
                    </a:p>
                  </a:txBody>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Side effects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Side effects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No side effects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95782083"/>
                  </a:ext>
                </a:extLst>
              </a:tr>
              <a:tr h="640080">
                <a:tc vMerge="1">
                  <a:txBody>
                    <a:bodyPr/>
                    <a:lstStyle/>
                    <a:p>
                      <a:endParaRPr lang="de-DE"/>
                    </a:p>
                  </a:txBody>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Purpose made</a:t>
                      </a:r>
                    </a:p>
                  </a:txBody>
                  <a:tcPr anchor="ctr">
                    <a:lnT w="12700" cap="flat" cmpd="sng" algn="ctr">
                      <a:solidFill>
                        <a:schemeClr val="bg1"/>
                      </a:solidFill>
                      <a:prstDash val="solid"/>
                      <a:round/>
                      <a:headEnd type="none" w="med" len="med"/>
                      <a:tailEnd type="none" w="med" len="med"/>
                    </a:lnT>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Standard</a:t>
                      </a:r>
                    </a:p>
                  </a:txBody>
                  <a:tcPr anchor="ctr">
                    <a:lnT w="12700" cap="flat" cmpd="sng" algn="ctr">
                      <a:solidFill>
                        <a:schemeClr val="bg1"/>
                      </a:solidFill>
                      <a:prstDash val="solid"/>
                      <a:round/>
                      <a:headEnd type="none" w="med" len="med"/>
                      <a:tailEnd type="none" w="med" len="med"/>
                    </a:lnT>
                  </a:tcPr>
                </a:tc>
                <a:tc>
                  <a:txBody>
                    <a:bodyPr/>
                    <a:lstStyle/>
                    <a:p>
                      <a:pPr marL="0" marR="0" lvl="0" indent="0" algn="ctr" defTabSz="914296"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US" sz="1200" noProof="0" dirty="0"/>
                        <a:t>Purpose made</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6810467"/>
                  </a:ext>
                </a:extLst>
              </a:tr>
              <a:tr h="640080">
                <a:tc>
                  <a:txBody>
                    <a:bodyPr/>
                    <a:lstStyle/>
                    <a:p>
                      <a:pPr algn="ctr"/>
                      <a:r>
                        <a:rPr lang="en-US" sz="1200" b="1" noProof="0">
                          <a:solidFill>
                            <a:schemeClr val="bg1"/>
                          </a:solidFill>
                        </a:rPr>
                        <a:t>Platform</a:t>
                      </a:r>
                    </a:p>
                  </a:txBody>
                  <a:tcPr anchor="ctr">
                    <a:solidFill>
                      <a:schemeClr val="accent1"/>
                    </a:solidFill>
                  </a:tcPr>
                </a:tc>
                <a:tc>
                  <a:txBody>
                    <a:bodyPr/>
                    <a:lstStyle/>
                    <a:p>
                      <a:pPr algn="ctr"/>
                      <a:r>
                        <a:rPr lang="en-US" sz="1200" noProof="0"/>
                        <a:t>Ethereum</a:t>
                      </a:r>
                    </a:p>
                  </a:txBody>
                  <a:tcPr anchor="ctr"/>
                </a:tc>
                <a:tc>
                  <a:txBody>
                    <a:bodyPr/>
                    <a:lstStyle/>
                    <a:p>
                      <a:pPr algn="ctr"/>
                      <a:r>
                        <a:rPr lang="en-US" sz="1200" noProof="0"/>
                        <a:t>Dfinity, EOS</a:t>
                      </a:r>
                    </a:p>
                  </a:txBody>
                  <a:tcPr anchor="ctr"/>
                </a:tc>
                <a:tc>
                  <a:txBody>
                    <a:bodyPr/>
                    <a:lstStyle/>
                    <a:p>
                      <a:pPr algn="ctr"/>
                      <a:r>
                        <a:rPr lang="en-US" sz="1200" noProof="0" dirty="0"/>
                        <a:t>Tezos</a:t>
                      </a:r>
                    </a:p>
                  </a:txBody>
                  <a:tcPr anchor="ctr"/>
                </a:tc>
                <a:extLst>
                  <a:ext uri="{0D108BD9-81ED-4DB2-BD59-A6C34878D82A}">
                    <a16:rowId xmlns:a16="http://schemas.microsoft.com/office/drawing/2014/main" val="837219776"/>
                  </a:ext>
                </a:extLst>
              </a:tr>
            </a:tbl>
          </a:graphicData>
        </a:graphic>
      </p:graphicFrame>
      <p:sp>
        <p:nvSpPr>
          <p:cNvPr id="4" name="Titel 3">
            <a:extLst>
              <a:ext uri="{FF2B5EF4-FFF2-40B4-BE49-F238E27FC236}">
                <a16:creationId xmlns:a16="http://schemas.microsoft.com/office/drawing/2014/main" id="{9E028CDE-68B2-4F3A-AF26-3743089AF9CC}"/>
              </a:ext>
            </a:extLst>
          </p:cNvPr>
          <p:cNvSpPr>
            <a:spLocks noGrp="1"/>
          </p:cNvSpPr>
          <p:nvPr>
            <p:ph type="title"/>
          </p:nvPr>
        </p:nvSpPr>
        <p:spPr>
          <a:xfrm>
            <a:off x="359998" y="258762"/>
            <a:ext cx="11103339" cy="42480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The main design goals for the Michelson virtual machine were readability, security and efficiency</a:t>
            </a:r>
          </a:p>
        </p:txBody>
      </p:sp>
      <p:sp>
        <p:nvSpPr>
          <p:cNvPr id="6" name="Foliennummernplatzhalter 5">
            <a:extLst>
              <a:ext uri="{FF2B5EF4-FFF2-40B4-BE49-F238E27FC236}">
                <a16:creationId xmlns:a16="http://schemas.microsoft.com/office/drawing/2014/main" id="{1C9601BF-71CA-4BE2-B249-2ABA681A3CFA}"/>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29</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31C33D81-C07A-4ED5-838B-60867BC02E4B}"/>
              </a:ext>
            </a:extLst>
          </p:cNvPr>
          <p:cNvSpPr>
            <a:spLocks noGrp="1"/>
          </p:cNvSpPr>
          <p:nvPr>
            <p:ph type="dt" sz="half" idx="2"/>
          </p:nvPr>
        </p:nvSpPr>
        <p:spPr/>
        <p:txBody>
          <a:bodyPr/>
          <a:lstStyle/>
          <a:p>
            <a:fld id="{D04060EC-CD1E-47CF-936B-568CEC63B134}"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feld 13">
            <a:extLst>
              <a:ext uri="{FF2B5EF4-FFF2-40B4-BE49-F238E27FC236}">
                <a16:creationId xmlns:a16="http://schemas.microsoft.com/office/drawing/2014/main" id="{19F2D282-0A98-4970-8DB8-C60CB97BF409}"/>
              </a:ext>
            </a:extLst>
          </p:cNvPr>
          <p:cNvSpPr txBox="1"/>
          <p:nvPr/>
        </p:nvSpPr>
        <p:spPr>
          <a:xfrm>
            <a:off x="6459924" y="5326909"/>
            <a:ext cx="5083991" cy="914400"/>
          </a:xfrm>
          <a:prstGeom prst="rect">
            <a:avLst/>
          </a:prstGeom>
          <a:noFill/>
        </p:spPr>
        <p:txBody>
          <a:bodyPr wrap="none" lIns="72000" tIns="0" rIns="72000" bIns="0" rtlCol="0">
            <a:noAutofit/>
          </a:bodyPr>
          <a:lstStyle/>
          <a:p>
            <a:pPr algn="ctr">
              <a:spcBef>
                <a:spcPts val="300"/>
              </a:spcBef>
              <a:spcAft>
                <a:spcPts val="100"/>
              </a:spcAft>
              <a:buClr>
                <a:schemeClr val="tx2"/>
              </a:buClr>
            </a:pPr>
            <a:r>
              <a:rPr lang="en-US" sz="1600" dirty="0">
                <a:latin typeface="Open Sans" panose="020B0606030504020204" pitchFamily="34" charset="0"/>
                <a:ea typeface="Open Sans" panose="020B0606030504020204" pitchFamily="34" charset="0"/>
                <a:cs typeface="Open Sans" panose="020B0606030504020204" pitchFamily="34" charset="0"/>
              </a:rPr>
              <a:t>“Business logic, not protein folding.”</a:t>
            </a:r>
          </a:p>
          <a:p>
            <a:pPr algn="r">
              <a:spcBef>
                <a:spcPts val="300"/>
              </a:spcBef>
              <a:spcAft>
                <a:spcPts val="100"/>
              </a:spcAft>
              <a:buClr>
                <a:schemeClr val="tx2"/>
              </a:buClr>
            </a:pPr>
            <a:r>
              <a:rPr lang="en-US" i="1" dirty="0">
                <a:latin typeface="Open Sans" panose="020B0606030504020204" pitchFamily="34" charset="0"/>
                <a:ea typeface="Open Sans" panose="020B0606030504020204" pitchFamily="34" charset="0"/>
                <a:cs typeface="Open Sans" panose="020B0606030504020204" pitchFamily="34" charset="0"/>
              </a:rPr>
              <a:t>Arthur </a:t>
            </a:r>
            <a:r>
              <a:rPr lang="en-US" i="1" dirty="0" err="1">
                <a:latin typeface="Open Sans" panose="020B0606030504020204" pitchFamily="34" charset="0"/>
                <a:ea typeface="Open Sans" panose="020B0606030504020204" pitchFamily="34" charset="0"/>
                <a:cs typeface="Open Sans" panose="020B0606030504020204" pitchFamily="34" charset="0"/>
              </a:rPr>
              <a:t>Breitman</a:t>
            </a:r>
            <a:endParaRPr lang="en-US" i="1" dirty="0">
              <a:latin typeface="Open Sans" panose="020B0606030504020204" pitchFamily="34" charset="0"/>
              <a:ea typeface="Open Sans" panose="020B0606030504020204" pitchFamily="34" charset="0"/>
              <a:cs typeface="Open Sans" panose="020B0606030504020204" pitchFamily="34" charset="0"/>
            </a:endParaRPr>
          </a:p>
          <a:p>
            <a:pPr algn="r">
              <a:spcBef>
                <a:spcPts val="300"/>
              </a:spcBef>
              <a:spcAft>
                <a:spcPts val="100"/>
              </a:spcAft>
              <a:buClr>
                <a:schemeClr val="tx2"/>
              </a:buClr>
            </a:pPr>
            <a:r>
              <a:rPr lang="en-US" i="1" dirty="0">
                <a:latin typeface="Open Sans" panose="020B0606030504020204" pitchFamily="34" charset="0"/>
                <a:ea typeface="Open Sans" panose="020B0606030504020204" pitchFamily="34" charset="0"/>
                <a:cs typeface="Open Sans" panose="020B0606030504020204" pitchFamily="34" charset="0"/>
              </a:rPr>
              <a:t>(about the purpose of smart contracts in Tezos)</a:t>
            </a:r>
          </a:p>
        </p:txBody>
      </p:sp>
      <p:sp>
        <p:nvSpPr>
          <p:cNvPr id="12" name="Fußzeilenplatzhalter 2">
            <a:extLst>
              <a:ext uri="{FF2B5EF4-FFF2-40B4-BE49-F238E27FC236}">
                <a16:creationId xmlns:a16="http://schemas.microsoft.com/office/drawing/2014/main" id="{7B976EBA-D550-48EC-92A6-B5A8FD305B36}"/>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0742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1B9720CA-54F0-4946-B89F-2ABBE5DE5E5C}"/>
              </a:ext>
            </a:extLst>
          </p:cNvPr>
          <p:cNvGraphicFramePr>
            <a:graphicFrameLocks noChangeAspect="1"/>
          </p:cNvGraphicFramePr>
          <p:nvPr>
            <p:custDataLst>
              <p:tags r:id="rId2"/>
            </p:custDataLst>
            <p:extLst>
              <p:ext uri="{D42A27DB-BD31-4B8C-83A1-F6EECF244321}">
                <p14:modId xmlns:p14="http://schemas.microsoft.com/office/powerpoint/2010/main" val="1380277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3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3E2259A1-F3C3-4972-B47C-B8DCD4F4E402}"/>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Textplatzhalter 9">
            <a:extLst>
              <a:ext uri="{FF2B5EF4-FFF2-40B4-BE49-F238E27FC236}">
                <a16:creationId xmlns:a16="http://schemas.microsoft.com/office/drawing/2014/main" id="{116D75C4-FC20-4206-8BA7-7955EA6E87E0}"/>
              </a:ext>
            </a:extLst>
          </p:cNvPr>
          <p:cNvSpPr>
            <a:spLocks noGrp="1"/>
          </p:cNvSpPr>
          <p:nvPr>
            <p:ph type="body" sz="quarter" idx="10"/>
          </p:nvPr>
        </p:nvSpPr>
        <p:spPr/>
        <p:txBody>
          <a:bodyPr tIns="0" anchor="ctr"/>
          <a:lstStyle/>
          <a:p>
            <a:pPr algn="ctr"/>
            <a:r>
              <a:rPr lang="en-US" sz="4400" dirty="0">
                <a:latin typeface="Open Sans" panose="020B0606030504020204" pitchFamily="34" charset="0"/>
                <a:ea typeface="Open Sans" panose="020B0606030504020204" pitchFamily="34" charset="0"/>
                <a:cs typeface="Open Sans" panose="020B0606030504020204" pitchFamily="34" charset="0"/>
              </a:rPr>
              <a:t>YOUR</a:t>
            </a:r>
          </a:p>
          <a:p>
            <a:pPr algn="ctr"/>
            <a:r>
              <a:rPr lang="en-US" sz="4400" dirty="0">
                <a:latin typeface="Open Sans" panose="020B0606030504020204" pitchFamily="34" charset="0"/>
                <a:ea typeface="Open Sans" panose="020B0606030504020204" pitchFamily="34" charset="0"/>
                <a:cs typeface="Open Sans" panose="020B0606030504020204" pitchFamily="34" charset="0"/>
              </a:rPr>
              <a:t>PROBLEM</a:t>
            </a:r>
          </a:p>
        </p:txBody>
      </p:sp>
      <p:sp>
        <p:nvSpPr>
          <p:cNvPr id="8" name="Titel 7">
            <a:extLst>
              <a:ext uri="{FF2B5EF4-FFF2-40B4-BE49-F238E27FC236}">
                <a16:creationId xmlns:a16="http://schemas.microsoft.com/office/drawing/2014/main" id="{0B974C6A-7CDA-43FE-88B2-591DF54B3B42}"/>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…and what your problem might be…</a:t>
            </a:r>
          </a:p>
        </p:txBody>
      </p:sp>
      <p:sp>
        <p:nvSpPr>
          <p:cNvPr id="3" name="Fußzeilenplatzhalter 2">
            <a:extLst>
              <a:ext uri="{FF2B5EF4-FFF2-40B4-BE49-F238E27FC236}">
                <a16:creationId xmlns:a16="http://schemas.microsoft.com/office/drawing/2014/main" id="{76FED305-DD18-4610-A260-4ADD14BF0416}"/>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
        <p:nvSpPr>
          <p:cNvPr id="4" name="Foliennummernplatzhalter 3">
            <a:extLst>
              <a:ext uri="{FF2B5EF4-FFF2-40B4-BE49-F238E27FC236}">
                <a16:creationId xmlns:a16="http://schemas.microsoft.com/office/drawing/2014/main" id="{7B94816C-0369-4C69-9D0A-E3CC631B3C13}"/>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3</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D4B0BB28-230F-4397-84F3-9AA79D0AFF86}"/>
              </a:ext>
            </a:extLst>
          </p:cNvPr>
          <p:cNvSpPr>
            <a:spLocks noGrp="1"/>
          </p:cNvSpPr>
          <p:nvPr>
            <p:ph type="dt" sz="half" idx="2"/>
          </p:nvPr>
        </p:nvSpPr>
        <p:spPr/>
        <p:txBody>
          <a:bodyPr/>
          <a:lstStyle/>
          <a:p>
            <a:fld id="{F9258864-A50F-4643-96F5-C9BCC99FC7B8}"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0">
            <a:extLst>
              <a:ext uri="{FF2B5EF4-FFF2-40B4-BE49-F238E27FC236}">
                <a16:creationId xmlns:a16="http://schemas.microsoft.com/office/drawing/2014/main" id="{5201A5CE-ED86-4DA5-922D-9861CEE1F3FF}"/>
              </a:ext>
            </a:extLst>
          </p:cNvPr>
          <p:cNvSpPr>
            <a:spLocks noChangeAspect="1" noEditPoints="1"/>
          </p:cNvSpPr>
          <p:nvPr/>
        </p:nvSpPr>
        <p:spPr bwMode="auto">
          <a:xfrm>
            <a:off x="3615491" y="2437732"/>
            <a:ext cx="1480080" cy="2505600"/>
          </a:xfrm>
          <a:custGeom>
            <a:avLst/>
            <a:gdLst>
              <a:gd name="T0" fmla="*/ 2197 w 2216"/>
              <a:gd name="T1" fmla="*/ 56 h 3760"/>
              <a:gd name="T2" fmla="*/ 2110 w 2216"/>
              <a:gd name="T3" fmla="*/ 0 h 3760"/>
              <a:gd name="T4" fmla="*/ 631 w 2216"/>
              <a:gd name="T5" fmla="*/ 0 h 3760"/>
              <a:gd name="T6" fmla="*/ 537 w 2216"/>
              <a:gd name="T7" fmla="*/ 71 h 3760"/>
              <a:gd name="T8" fmla="*/ 8 w 2216"/>
              <a:gd name="T9" fmla="*/ 1839 h 3760"/>
              <a:gd name="T10" fmla="*/ 24 w 2216"/>
              <a:gd name="T11" fmla="*/ 1930 h 3760"/>
              <a:gd name="T12" fmla="*/ 107 w 2216"/>
              <a:gd name="T13" fmla="*/ 1969 h 3760"/>
              <a:gd name="T14" fmla="*/ 931 w 2216"/>
              <a:gd name="T15" fmla="*/ 1969 h 3760"/>
              <a:gd name="T16" fmla="*/ 600 w 2216"/>
              <a:gd name="T17" fmla="*/ 3642 h 3760"/>
              <a:gd name="T18" fmla="*/ 663 w 2216"/>
              <a:gd name="T19" fmla="*/ 3757 h 3760"/>
              <a:gd name="T20" fmla="*/ 698 w 2216"/>
              <a:gd name="T21" fmla="*/ 3760 h 3760"/>
              <a:gd name="T22" fmla="*/ 785 w 2216"/>
              <a:gd name="T23" fmla="*/ 3713 h 3760"/>
              <a:gd name="T24" fmla="*/ 2086 w 2216"/>
              <a:gd name="T25" fmla="*/ 1429 h 3760"/>
              <a:gd name="T26" fmla="*/ 2086 w 2216"/>
              <a:gd name="T27" fmla="*/ 1326 h 3760"/>
              <a:gd name="T28" fmla="*/ 2000 w 2216"/>
              <a:gd name="T29" fmla="*/ 1275 h 3760"/>
              <a:gd name="T30" fmla="*/ 1412 w 2216"/>
              <a:gd name="T31" fmla="*/ 1275 h 3760"/>
              <a:gd name="T32" fmla="*/ 2193 w 2216"/>
              <a:gd name="T33" fmla="*/ 158 h 3760"/>
              <a:gd name="T34" fmla="*/ 2197 w 2216"/>
              <a:gd name="T35" fmla="*/ 56 h 3760"/>
              <a:gd name="T36" fmla="*/ 2197 w 2216"/>
              <a:gd name="T37" fmla="*/ 56 h 3760"/>
              <a:gd name="T38" fmla="*/ 2197 w 2216"/>
              <a:gd name="T39" fmla="*/ 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6" h="3760">
                <a:moveTo>
                  <a:pt x="2197" y="56"/>
                </a:moveTo>
                <a:cubicBezTo>
                  <a:pt x="2181" y="20"/>
                  <a:pt x="2145" y="0"/>
                  <a:pt x="2110" y="0"/>
                </a:cubicBezTo>
                <a:cubicBezTo>
                  <a:pt x="631" y="0"/>
                  <a:pt x="631" y="0"/>
                  <a:pt x="631" y="0"/>
                </a:cubicBezTo>
                <a:cubicBezTo>
                  <a:pt x="588" y="0"/>
                  <a:pt x="549" y="28"/>
                  <a:pt x="537" y="71"/>
                </a:cubicBezTo>
                <a:cubicBezTo>
                  <a:pt x="8" y="1839"/>
                  <a:pt x="8" y="1839"/>
                  <a:pt x="8" y="1839"/>
                </a:cubicBezTo>
                <a:cubicBezTo>
                  <a:pt x="0" y="1871"/>
                  <a:pt x="4" y="1902"/>
                  <a:pt x="24" y="1930"/>
                </a:cubicBezTo>
                <a:cubicBezTo>
                  <a:pt x="44" y="1953"/>
                  <a:pt x="75" y="1969"/>
                  <a:pt x="107" y="1969"/>
                </a:cubicBezTo>
                <a:cubicBezTo>
                  <a:pt x="931" y="1969"/>
                  <a:pt x="931" y="1969"/>
                  <a:pt x="931" y="1969"/>
                </a:cubicBezTo>
                <a:cubicBezTo>
                  <a:pt x="600" y="3642"/>
                  <a:pt x="600" y="3642"/>
                  <a:pt x="600" y="3642"/>
                </a:cubicBezTo>
                <a:cubicBezTo>
                  <a:pt x="588" y="3689"/>
                  <a:pt x="616" y="3737"/>
                  <a:pt x="663" y="3757"/>
                </a:cubicBezTo>
                <a:cubicBezTo>
                  <a:pt x="675" y="3760"/>
                  <a:pt x="687" y="3760"/>
                  <a:pt x="698" y="3760"/>
                </a:cubicBezTo>
                <a:cubicBezTo>
                  <a:pt x="734" y="3760"/>
                  <a:pt x="769" y="3745"/>
                  <a:pt x="785" y="3713"/>
                </a:cubicBezTo>
                <a:cubicBezTo>
                  <a:pt x="2086" y="1429"/>
                  <a:pt x="2086" y="1429"/>
                  <a:pt x="2086" y="1429"/>
                </a:cubicBezTo>
                <a:cubicBezTo>
                  <a:pt x="2102" y="1397"/>
                  <a:pt x="2102" y="1358"/>
                  <a:pt x="2086" y="1326"/>
                </a:cubicBezTo>
                <a:cubicBezTo>
                  <a:pt x="2067" y="1295"/>
                  <a:pt x="2035" y="1275"/>
                  <a:pt x="2000" y="1275"/>
                </a:cubicBezTo>
                <a:cubicBezTo>
                  <a:pt x="1412" y="1275"/>
                  <a:pt x="1412" y="1275"/>
                  <a:pt x="1412" y="1275"/>
                </a:cubicBezTo>
                <a:cubicBezTo>
                  <a:pt x="2193" y="158"/>
                  <a:pt x="2193" y="158"/>
                  <a:pt x="2193" y="158"/>
                </a:cubicBezTo>
                <a:cubicBezTo>
                  <a:pt x="2213" y="127"/>
                  <a:pt x="2216" y="87"/>
                  <a:pt x="2197" y="56"/>
                </a:cubicBezTo>
                <a:close/>
                <a:moveTo>
                  <a:pt x="2197" y="56"/>
                </a:moveTo>
                <a:cubicBezTo>
                  <a:pt x="2197" y="56"/>
                  <a:pt x="2197" y="56"/>
                  <a:pt x="2197" y="56"/>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fik 23">
            <a:extLst>
              <a:ext uri="{FF2B5EF4-FFF2-40B4-BE49-F238E27FC236}">
                <a16:creationId xmlns:a16="http://schemas.microsoft.com/office/drawing/2014/main" id="{39EF7D63-F50B-4754-A8D6-3FD97E8662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28" name="Freihandform: Form 27">
            <a:extLst>
              <a:ext uri="{FF2B5EF4-FFF2-40B4-BE49-F238E27FC236}">
                <a16:creationId xmlns:a16="http://schemas.microsoft.com/office/drawing/2014/main" id="{F38568B3-81A4-43C2-8D95-7E6952B88088}"/>
              </a:ext>
            </a:extLst>
          </p:cNvPr>
          <p:cNvSpPr/>
          <p:nvPr/>
        </p:nvSpPr>
        <p:spPr>
          <a:xfrm>
            <a:off x="10624808" y="6657974"/>
            <a:ext cx="720366" cy="66274"/>
          </a:xfrm>
          <a:custGeom>
            <a:avLst/>
            <a:gdLst>
              <a:gd name="connsiteX0" fmla="*/ 285265 w 720365"/>
              <a:gd name="connsiteY0" fmla="*/ 3 h 66273"/>
              <a:gd name="connsiteX1" fmla="*/ 318923 w 720365"/>
              <a:gd name="connsiteY1" fmla="*/ 3 h 66273"/>
              <a:gd name="connsiteX2" fmla="*/ 320154 w 720365"/>
              <a:gd name="connsiteY2" fmla="*/ 10 h 66273"/>
              <a:gd name="connsiteX3" fmla="*/ 321963 w 720365"/>
              <a:gd name="connsiteY3" fmla="*/ 243 h 66273"/>
              <a:gd name="connsiteX4" fmla="*/ 324412 w 720365"/>
              <a:gd name="connsiteY4" fmla="*/ 2575 h 66273"/>
              <a:gd name="connsiteX5" fmla="*/ 324675 w 720365"/>
              <a:gd name="connsiteY5" fmla="*/ 5519 h 66273"/>
              <a:gd name="connsiteX6" fmla="*/ 324683 w 720365"/>
              <a:gd name="connsiteY6" fmla="*/ 10550 h 66273"/>
              <a:gd name="connsiteX7" fmla="*/ 320785 w 720365"/>
              <a:gd name="connsiteY7" fmla="*/ 10550 h 66273"/>
              <a:gd name="connsiteX8" fmla="*/ 320776 w 720365"/>
              <a:gd name="connsiteY8" fmla="*/ 8046 h 66273"/>
              <a:gd name="connsiteX9" fmla="*/ 320632 w 720365"/>
              <a:gd name="connsiteY9" fmla="*/ 4890 h 66273"/>
              <a:gd name="connsiteX10" fmla="*/ 318923 w 720365"/>
              <a:gd name="connsiteY10" fmla="*/ 3888 h 66273"/>
              <a:gd name="connsiteX11" fmla="*/ 289365 w 720365"/>
              <a:gd name="connsiteY11" fmla="*/ 3888 h 66273"/>
              <a:gd name="connsiteX12" fmla="*/ 289365 w 720365"/>
              <a:gd name="connsiteY12" fmla="*/ 32248 h 66273"/>
              <a:gd name="connsiteX13" fmla="*/ 314918 w 720365"/>
              <a:gd name="connsiteY13" fmla="*/ 32248 h 66273"/>
              <a:gd name="connsiteX14" fmla="*/ 314918 w 720365"/>
              <a:gd name="connsiteY14" fmla="*/ 36133 h 66273"/>
              <a:gd name="connsiteX15" fmla="*/ 289365 w 720365"/>
              <a:gd name="connsiteY15" fmla="*/ 36133 h 66273"/>
              <a:gd name="connsiteX16" fmla="*/ 289365 w 720365"/>
              <a:gd name="connsiteY16" fmla="*/ 67989 h 66273"/>
              <a:gd name="connsiteX17" fmla="*/ 285265 w 720365"/>
              <a:gd name="connsiteY17" fmla="*/ 67989 h 66273"/>
              <a:gd name="connsiteX18" fmla="*/ 285265 w 720365"/>
              <a:gd name="connsiteY18" fmla="*/ 3 h 66273"/>
              <a:gd name="connsiteX19" fmla="*/ 325216 w 720365"/>
              <a:gd name="connsiteY19" fmla="*/ 43417 h 66273"/>
              <a:gd name="connsiteX20" fmla="*/ 349913 w 720365"/>
              <a:gd name="connsiteY20" fmla="*/ 18262 h 66273"/>
              <a:gd name="connsiteX21" fmla="*/ 374610 w 720365"/>
              <a:gd name="connsiteY21" fmla="*/ 43417 h 66273"/>
              <a:gd name="connsiteX22" fmla="*/ 349913 w 720365"/>
              <a:gd name="connsiteY22" fmla="*/ 69155 h 66273"/>
              <a:gd name="connsiteX23" fmla="*/ 325216 w 720365"/>
              <a:gd name="connsiteY23" fmla="*/ 43417 h 66273"/>
              <a:gd name="connsiteX24" fmla="*/ 329412 w 720365"/>
              <a:gd name="connsiteY24" fmla="*/ 43417 h 66273"/>
              <a:gd name="connsiteX25" fmla="*/ 349913 w 720365"/>
              <a:gd name="connsiteY25" fmla="*/ 65173 h 66273"/>
              <a:gd name="connsiteX26" fmla="*/ 370415 w 720365"/>
              <a:gd name="connsiteY26" fmla="*/ 43417 h 66273"/>
              <a:gd name="connsiteX27" fmla="*/ 349913 w 720365"/>
              <a:gd name="connsiteY27" fmla="*/ 22244 h 66273"/>
              <a:gd name="connsiteX28" fmla="*/ 329412 w 720365"/>
              <a:gd name="connsiteY28" fmla="*/ 43417 h 66273"/>
              <a:gd name="connsiteX29" fmla="*/ 382503 w 720365"/>
              <a:gd name="connsiteY29" fmla="*/ 50216 h 66273"/>
              <a:gd name="connsiteX30" fmla="*/ 382503 w 720365"/>
              <a:gd name="connsiteY30" fmla="*/ 21079 h 66273"/>
              <a:gd name="connsiteX31" fmla="*/ 382503 w 720365"/>
              <a:gd name="connsiteY31" fmla="*/ 19427 h 66273"/>
              <a:gd name="connsiteX32" fmla="*/ 386508 w 720365"/>
              <a:gd name="connsiteY32" fmla="*/ 19427 h 66273"/>
              <a:gd name="connsiteX33" fmla="*/ 386508 w 720365"/>
              <a:gd name="connsiteY33" fmla="*/ 21079 h 66273"/>
              <a:gd name="connsiteX34" fmla="*/ 386508 w 720365"/>
              <a:gd name="connsiteY34" fmla="*/ 48759 h 66273"/>
              <a:gd name="connsiteX35" fmla="*/ 398235 w 720365"/>
              <a:gd name="connsiteY35" fmla="*/ 65173 h 66273"/>
              <a:gd name="connsiteX36" fmla="*/ 417783 w 720365"/>
              <a:gd name="connsiteY36" fmla="*/ 43126 h 66273"/>
              <a:gd name="connsiteX37" fmla="*/ 417783 w 720365"/>
              <a:gd name="connsiteY37" fmla="*/ 21079 h 66273"/>
              <a:gd name="connsiteX38" fmla="*/ 417783 w 720365"/>
              <a:gd name="connsiteY38" fmla="*/ 19427 h 66273"/>
              <a:gd name="connsiteX39" fmla="*/ 421788 w 720365"/>
              <a:gd name="connsiteY39" fmla="*/ 19427 h 66273"/>
              <a:gd name="connsiteX40" fmla="*/ 421788 w 720365"/>
              <a:gd name="connsiteY40" fmla="*/ 21079 h 66273"/>
              <a:gd name="connsiteX41" fmla="*/ 421788 w 720365"/>
              <a:gd name="connsiteY41" fmla="*/ 66338 h 66273"/>
              <a:gd name="connsiteX42" fmla="*/ 421788 w 720365"/>
              <a:gd name="connsiteY42" fmla="*/ 67989 h 66273"/>
              <a:gd name="connsiteX43" fmla="*/ 417783 w 720365"/>
              <a:gd name="connsiteY43" fmla="*/ 67989 h 66273"/>
              <a:gd name="connsiteX44" fmla="*/ 417783 w 720365"/>
              <a:gd name="connsiteY44" fmla="*/ 66338 h 66273"/>
              <a:gd name="connsiteX45" fmla="*/ 417783 w 720365"/>
              <a:gd name="connsiteY45" fmla="*/ 59442 h 66273"/>
              <a:gd name="connsiteX46" fmla="*/ 418166 w 720365"/>
              <a:gd name="connsiteY46" fmla="*/ 55461 h 66273"/>
              <a:gd name="connsiteX47" fmla="*/ 417973 w 720365"/>
              <a:gd name="connsiteY47" fmla="*/ 55461 h 66273"/>
              <a:gd name="connsiteX48" fmla="*/ 398235 w 720365"/>
              <a:gd name="connsiteY48" fmla="*/ 69155 h 66273"/>
              <a:gd name="connsiteX49" fmla="*/ 382503 w 720365"/>
              <a:gd name="connsiteY49" fmla="*/ 50216 h 66273"/>
              <a:gd name="connsiteX50" fmla="*/ 430139 w 720365"/>
              <a:gd name="connsiteY50" fmla="*/ 66338 h 66273"/>
              <a:gd name="connsiteX51" fmla="*/ 430139 w 720365"/>
              <a:gd name="connsiteY51" fmla="*/ 21079 h 66273"/>
              <a:gd name="connsiteX52" fmla="*/ 430139 w 720365"/>
              <a:gd name="connsiteY52" fmla="*/ 19427 h 66273"/>
              <a:gd name="connsiteX53" fmla="*/ 434144 w 720365"/>
              <a:gd name="connsiteY53" fmla="*/ 19427 h 66273"/>
              <a:gd name="connsiteX54" fmla="*/ 434144 w 720365"/>
              <a:gd name="connsiteY54" fmla="*/ 21079 h 66273"/>
              <a:gd name="connsiteX55" fmla="*/ 434144 w 720365"/>
              <a:gd name="connsiteY55" fmla="*/ 27974 h 66273"/>
              <a:gd name="connsiteX56" fmla="*/ 433761 w 720365"/>
              <a:gd name="connsiteY56" fmla="*/ 31957 h 66273"/>
              <a:gd name="connsiteX57" fmla="*/ 433951 w 720365"/>
              <a:gd name="connsiteY57" fmla="*/ 31957 h 66273"/>
              <a:gd name="connsiteX58" fmla="*/ 454167 w 720365"/>
              <a:gd name="connsiteY58" fmla="*/ 18262 h 66273"/>
              <a:gd name="connsiteX59" fmla="*/ 469900 w 720365"/>
              <a:gd name="connsiteY59" fmla="*/ 37201 h 66273"/>
              <a:gd name="connsiteX60" fmla="*/ 469900 w 720365"/>
              <a:gd name="connsiteY60" fmla="*/ 66338 h 66273"/>
              <a:gd name="connsiteX61" fmla="*/ 469900 w 720365"/>
              <a:gd name="connsiteY61" fmla="*/ 67989 h 66273"/>
              <a:gd name="connsiteX62" fmla="*/ 465895 w 720365"/>
              <a:gd name="connsiteY62" fmla="*/ 67989 h 66273"/>
              <a:gd name="connsiteX63" fmla="*/ 465895 w 720365"/>
              <a:gd name="connsiteY63" fmla="*/ 66338 h 66273"/>
              <a:gd name="connsiteX64" fmla="*/ 465895 w 720365"/>
              <a:gd name="connsiteY64" fmla="*/ 38658 h 66273"/>
              <a:gd name="connsiteX65" fmla="*/ 454167 w 720365"/>
              <a:gd name="connsiteY65" fmla="*/ 22244 h 66273"/>
              <a:gd name="connsiteX66" fmla="*/ 434144 w 720365"/>
              <a:gd name="connsiteY66" fmla="*/ 43806 h 66273"/>
              <a:gd name="connsiteX67" fmla="*/ 434144 w 720365"/>
              <a:gd name="connsiteY67" fmla="*/ 66338 h 66273"/>
              <a:gd name="connsiteX68" fmla="*/ 434144 w 720365"/>
              <a:gd name="connsiteY68" fmla="*/ 67989 h 66273"/>
              <a:gd name="connsiteX69" fmla="*/ 430139 w 720365"/>
              <a:gd name="connsiteY69" fmla="*/ 67989 h 66273"/>
              <a:gd name="connsiteX70" fmla="*/ 430139 w 720365"/>
              <a:gd name="connsiteY70" fmla="*/ 66338 h 66273"/>
              <a:gd name="connsiteX71" fmla="*/ 478081 w 720365"/>
              <a:gd name="connsiteY71" fmla="*/ 43709 h 66273"/>
              <a:gd name="connsiteX72" fmla="*/ 499438 w 720365"/>
              <a:gd name="connsiteY72" fmla="*/ 18262 h 66273"/>
              <a:gd name="connsiteX73" fmla="*/ 515934 w 720365"/>
              <a:gd name="connsiteY73" fmla="*/ 29237 h 66273"/>
              <a:gd name="connsiteX74" fmla="*/ 516125 w 720365"/>
              <a:gd name="connsiteY74" fmla="*/ 29237 h 66273"/>
              <a:gd name="connsiteX75" fmla="*/ 515744 w 720365"/>
              <a:gd name="connsiteY75" fmla="*/ 25255 h 66273"/>
              <a:gd name="connsiteX76" fmla="*/ 515744 w 720365"/>
              <a:gd name="connsiteY76" fmla="*/ 1654 h 66273"/>
              <a:gd name="connsiteX77" fmla="*/ 515744 w 720365"/>
              <a:gd name="connsiteY77" fmla="*/ 3 h 66273"/>
              <a:gd name="connsiteX78" fmla="*/ 519750 w 720365"/>
              <a:gd name="connsiteY78" fmla="*/ 3 h 66273"/>
              <a:gd name="connsiteX79" fmla="*/ 519750 w 720365"/>
              <a:gd name="connsiteY79" fmla="*/ 1654 h 66273"/>
              <a:gd name="connsiteX80" fmla="*/ 519750 w 720365"/>
              <a:gd name="connsiteY80" fmla="*/ 66338 h 66273"/>
              <a:gd name="connsiteX81" fmla="*/ 519750 w 720365"/>
              <a:gd name="connsiteY81" fmla="*/ 67989 h 66273"/>
              <a:gd name="connsiteX82" fmla="*/ 515744 w 720365"/>
              <a:gd name="connsiteY82" fmla="*/ 67989 h 66273"/>
              <a:gd name="connsiteX83" fmla="*/ 515744 w 720365"/>
              <a:gd name="connsiteY83" fmla="*/ 66338 h 66273"/>
              <a:gd name="connsiteX84" fmla="*/ 515744 w 720365"/>
              <a:gd name="connsiteY84" fmla="*/ 61871 h 66273"/>
              <a:gd name="connsiteX85" fmla="*/ 516125 w 720365"/>
              <a:gd name="connsiteY85" fmla="*/ 58180 h 66273"/>
              <a:gd name="connsiteX86" fmla="*/ 515934 w 720365"/>
              <a:gd name="connsiteY86" fmla="*/ 58180 h 66273"/>
              <a:gd name="connsiteX87" fmla="*/ 498675 w 720365"/>
              <a:gd name="connsiteY87" fmla="*/ 69155 h 66273"/>
              <a:gd name="connsiteX88" fmla="*/ 478081 w 720365"/>
              <a:gd name="connsiteY88" fmla="*/ 43709 h 66273"/>
              <a:gd name="connsiteX89" fmla="*/ 482276 w 720365"/>
              <a:gd name="connsiteY89" fmla="*/ 43709 h 66273"/>
              <a:gd name="connsiteX90" fmla="*/ 498868 w 720365"/>
              <a:gd name="connsiteY90" fmla="*/ 65173 h 66273"/>
              <a:gd name="connsiteX91" fmla="*/ 515839 w 720365"/>
              <a:gd name="connsiteY91" fmla="*/ 43611 h 66273"/>
              <a:gd name="connsiteX92" fmla="*/ 499248 w 720365"/>
              <a:gd name="connsiteY92" fmla="*/ 22244 h 66273"/>
              <a:gd name="connsiteX93" fmla="*/ 482276 w 720365"/>
              <a:gd name="connsiteY93" fmla="*/ 43709 h 66273"/>
              <a:gd name="connsiteX94" fmla="*/ 527547 w 720365"/>
              <a:gd name="connsiteY94" fmla="*/ 55072 h 66273"/>
              <a:gd name="connsiteX95" fmla="*/ 557105 w 720365"/>
              <a:gd name="connsiteY95" fmla="*/ 38367 h 66273"/>
              <a:gd name="connsiteX96" fmla="*/ 560254 w 720365"/>
              <a:gd name="connsiteY96" fmla="*/ 38367 h 66273"/>
              <a:gd name="connsiteX97" fmla="*/ 560254 w 720365"/>
              <a:gd name="connsiteY97" fmla="*/ 36716 h 66273"/>
              <a:gd name="connsiteX98" fmla="*/ 547190 w 720365"/>
              <a:gd name="connsiteY98" fmla="*/ 22244 h 66273"/>
              <a:gd name="connsiteX99" fmla="*/ 534889 w 720365"/>
              <a:gd name="connsiteY99" fmla="*/ 25935 h 66273"/>
              <a:gd name="connsiteX100" fmla="*/ 532506 w 720365"/>
              <a:gd name="connsiteY100" fmla="*/ 22633 h 66273"/>
              <a:gd name="connsiteX101" fmla="*/ 547380 w 720365"/>
              <a:gd name="connsiteY101" fmla="*/ 18262 h 66273"/>
              <a:gd name="connsiteX102" fmla="*/ 564257 w 720365"/>
              <a:gd name="connsiteY102" fmla="*/ 36618 h 66273"/>
              <a:gd name="connsiteX103" fmla="*/ 564257 w 720365"/>
              <a:gd name="connsiteY103" fmla="*/ 66338 h 66273"/>
              <a:gd name="connsiteX104" fmla="*/ 564257 w 720365"/>
              <a:gd name="connsiteY104" fmla="*/ 67989 h 66273"/>
              <a:gd name="connsiteX105" fmla="*/ 560254 w 720365"/>
              <a:gd name="connsiteY105" fmla="*/ 67989 h 66273"/>
              <a:gd name="connsiteX106" fmla="*/ 560254 w 720365"/>
              <a:gd name="connsiteY106" fmla="*/ 66338 h 66273"/>
              <a:gd name="connsiteX107" fmla="*/ 560254 w 720365"/>
              <a:gd name="connsiteY107" fmla="*/ 61579 h 66273"/>
              <a:gd name="connsiteX108" fmla="*/ 560635 w 720365"/>
              <a:gd name="connsiteY108" fmla="*/ 57209 h 66273"/>
              <a:gd name="connsiteX109" fmla="*/ 560444 w 720365"/>
              <a:gd name="connsiteY109" fmla="*/ 57209 h 66273"/>
              <a:gd name="connsiteX110" fmla="*/ 543758 w 720365"/>
              <a:gd name="connsiteY110" fmla="*/ 69155 h 66273"/>
              <a:gd name="connsiteX111" fmla="*/ 527547 w 720365"/>
              <a:gd name="connsiteY111" fmla="*/ 55072 h 66273"/>
              <a:gd name="connsiteX112" fmla="*/ 531742 w 720365"/>
              <a:gd name="connsiteY112" fmla="*/ 54781 h 66273"/>
              <a:gd name="connsiteX113" fmla="*/ 543948 w 720365"/>
              <a:gd name="connsiteY113" fmla="*/ 65367 h 66273"/>
              <a:gd name="connsiteX114" fmla="*/ 560254 w 720365"/>
              <a:gd name="connsiteY114" fmla="*/ 44777 h 66273"/>
              <a:gd name="connsiteX115" fmla="*/ 560254 w 720365"/>
              <a:gd name="connsiteY115" fmla="*/ 42155 h 66273"/>
              <a:gd name="connsiteX116" fmla="*/ 557203 w 720365"/>
              <a:gd name="connsiteY116" fmla="*/ 42155 h 66273"/>
              <a:gd name="connsiteX117" fmla="*/ 531742 w 720365"/>
              <a:gd name="connsiteY117" fmla="*/ 54781 h 66273"/>
              <a:gd name="connsiteX118" fmla="*/ 575745 w 720365"/>
              <a:gd name="connsiteY118" fmla="*/ 50199 h 66273"/>
              <a:gd name="connsiteX119" fmla="*/ 575745 w 720365"/>
              <a:gd name="connsiteY119" fmla="*/ 23198 h 66273"/>
              <a:gd name="connsiteX120" fmla="*/ 571071 w 720365"/>
              <a:gd name="connsiteY120" fmla="*/ 23198 h 66273"/>
              <a:gd name="connsiteX121" fmla="*/ 569452 w 720365"/>
              <a:gd name="connsiteY121" fmla="*/ 23198 h 66273"/>
              <a:gd name="connsiteX122" fmla="*/ 569452 w 720365"/>
              <a:gd name="connsiteY122" fmla="*/ 19507 h 66273"/>
              <a:gd name="connsiteX123" fmla="*/ 571071 w 720365"/>
              <a:gd name="connsiteY123" fmla="*/ 19507 h 66273"/>
              <a:gd name="connsiteX124" fmla="*/ 575745 w 720365"/>
              <a:gd name="connsiteY124" fmla="*/ 19507 h 66273"/>
              <a:gd name="connsiteX125" fmla="*/ 575745 w 720365"/>
              <a:gd name="connsiteY125" fmla="*/ 7367 h 66273"/>
              <a:gd name="connsiteX126" fmla="*/ 575745 w 720365"/>
              <a:gd name="connsiteY126" fmla="*/ 5716 h 66273"/>
              <a:gd name="connsiteX127" fmla="*/ 579750 w 720365"/>
              <a:gd name="connsiteY127" fmla="*/ 5716 h 66273"/>
              <a:gd name="connsiteX128" fmla="*/ 579750 w 720365"/>
              <a:gd name="connsiteY128" fmla="*/ 7367 h 66273"/>
              <a:gd name="connsiteX129" fmla="*/ 579750 w 720365"/>
              <a:gd name="connsiteY129" fmla="*/ 19507 h 66273"/>
              <a:gd name="connsiteX130" fmla="*/ 590619 w 720365"/>
              <a:gd name="connsiteY130" fmla="*/ 19507 h 66273"/>
              <a:gd name="connsiteX131" fmla="*/ 592241 w 720365"/>
              <a:gd name="connsiteY131" fmla="*/ 19507 h 66273"/>
              <a:gd name="connsiteX132" fmla="*/ 592241 w 720365"/>
              <a:gd name="connsiteY132" fmla="*/ 23198 h 66273"/>
              <a:gd name="connsiteX133" fmla="*/ 590619 w 720365"/>
              <a:gd name="connsiteY133" fmla="*/ 23198 h 66273"/>
              <a:gd name="connsiteX134" fmla="*/ 579750 w 720365"/>
              <a:gd name="connsiteY134" fmla="*/ 23198 h 66273"/>
              <a:gd name="connsiteX135" fmla="*/ 579750 w 720365"/>
              <a:gd name="connsiteY135" fmla="*/ 49907 h 66273"/>
              <a:gd name="connsiteX136" fmla="*/ 591668 w 720365"/>
              <a:gd name="connsiteY136" fmla="*/ 64074 h 66273"/>
              <a:gd name="connsiteX137" fmla="*/ 595134 w 720365"/>
              <a:gd name="connsiteY137" fmla="*/ 64074 h 66273"/>
              <a:gd name="connsiteX138" fmla="*/ 596924 w 720365"/>
              <a:gd name="connsiteY138" fmla="*/ 63844 h 66273"/>
              <a:gd name="connsiteX139" fmla="*/ 597595 w 720365"/>
              <a:gd name="connsiteY139" fmla="*/ 63107 h 66273"/>
              <a:gd name="connsiteX140" fmla="*/ 597774 w 720365"/>
              <a:gd name="connsiteY140" fmla="*/ 60125 h 66273"/>
              <a:gd name="connsiteX141" fmla="*/ 597774 w 720365"/>
              <a:gd name="connsiteY141" fmla="*/ 57327 h 66273"/>
              <a:gd name="connsiteX142" fmla="*/ 601678 w 720365"/>
              <a:gd name="connsiteY142" fmla="*/ 57327 h 66273"/>
              <a:gd name="connsiteX143" fmla="*/ 601678 w 720365"/>
              <a:gd name="connsiteY143" fmla="*/ 59723 h 66273"/>
              <a:gd name="connsiteX144" fmla="*/ 601678 w 720365"/>
              <a:gd name="connsiteY144" fmla="*/ 61586 h 66273"/>
              <a:gd name="connsiteX145" fmla="*/ 601534 w 720365"/>
              <a:gd name="connsiteY145" fmla="*/ 64630 h 66273"/>
              <a:gd name="connsiteX146" fmla="*/ 600805 w 720365"/>
              <a:gd name="connsiteY146" fmla="*/ 66510 h 66273"/>
              <a:gd name="connsiteX147" fmla="*/ 596783 w 720365"/>
              <a:gd name="connsiteY147" fmla="*/ 67886 h 66273"/>
              <a:gd name="connsiteX148" fmla="*/ 591668 w 720365"/>
              <a:gd name="connsiteY148" fmla="*/ 67886 h 66273"/>
              <a:gd name="connsiteX149" fmla="*/ 575745 w 720365"/>
              <a:gd name="connsiteY149" fmla="*/ 50199 h 66273"/>
              <a:gd name="connsiteX150" fmla="*/ 614207 w 720365"/>
              <a:gd name="connsiteY150" fmla="*/ 7093 h 66273"/>
              <a:gd name="connsiteX151" fmla="*/ 612584 w 720365"/>
              <a:gd name="connsiteY151" fmla="*/ 7093 h 66273"/>
              <a:gd name="connsiteX152" fmla="*/ 612584 w 720365"/>
              <a:gd name="connsiteY152" fmla="*/ 1907 h 66273"/>
              <a:gd name="connsiteX153" fmla="*/ 614207 w 720365"/>
              <a:gd name="connsiteY153" fmla="*/ 1907 h 66273"/>
              <a:gd name="connsiteX154" fmla="*/ 615731 w 720365"/>
              <a:gd name="connsiteY154" fmla="*/ 1907 h 66273"/>
              <a:gd name="connsiteX155" fmla="*/ 617353 w 720365"/>
              <a:gd name="connsiteY155" fmla="*/ 1907 h 66273"/>
              <a:gd name="connsiteX156" fmla="*/ 617353 w 720365"/>
              <a:gd name="connsiteY156" fmla="*/ 7093 h 66273"/>
              <a:gd name="connsiteX157" fmla="*/ 615731 w 720365"/>
              <a:gd name="connsiteY157" fmla="*/ 7093 h 66273"/>
              <a:gd name="connsiteX158" fmla="*/ 614207 w 720365"/>
              <a:gd name="connsiteY158" fmla="*/ 7093 h 66273"/>
              <a:gd name="connsiteX159" fmla="*/ 612965 w 720365"/>
              <a:gd name="connsiteY159" fmla="*/ 67989 h 66273"/>
              <a:gd name="connsiteX160" fmla="*/ 612965 w 720365"/>
              <a:gd name="connsiteY160" fmla="*/ 19427 h 66273"/>
              <a:gd name="connsiteX161" fmla="*/ 614587 w 720365"/>
              <a:gd name="connsiteY161" fmla="*/ 19427 h 66273"/>
              <a:gd name="connsiteX162" fmla="*/ 615351 w 720365"/>
              <a:gd name="connsiteY162" fmla="*/ 19427 h 66273"/>
              <a:gd name="connsiteX163" fmla="*/ 616970 w 720365"/>
              <a:gd name="connsiteY163" fmla="*/ 19427 h 66273"/>
              <a:gd name="connsiteX164" fmla="*/ 616970 w 720365"/>
              <a:gd name="connsiteY164" fmla="*/ 67989 h 66273"/>
              <a:gd name="connsiteX165" fmla="*/ 615351 w 720365"/>
              <a:gd name="connsiteY165" fmla="*/ 67989 h 66273"/>
              <a:gd name="connsiteX166" fmla="*/ 614587 w 720365"/>
              <a:gd name="connsiteY166" fmla="*/ 67989 h 66273"/>
              <a:gd name="connsiteX167" fmla="*/ 612965 w 720365"/>
              <a:gd name="connsiteY167" fmla="*/ 67989 h 66273"/>
              <a:gd name="connsiteX168" fmla="*/ 625531 w 720365"/>
              <a:gd name="connsiteY168" fmla="*/ 43417 h 66273"/>
              <a:gd name="connsiteX169" fmla="*/ 650228 w 720365"/>
              <a:gd name="connsiteY169" fmla="*/ 18262 h 66273"/>
              <a:gd name="connsiteX170" fmla="*/ 674925 w 720365"/>
              <a:gd name="connsiteY170" fmla="*/ 43417 h 66273"/>
              <a:gd name="connsiteX171" fmla="*/ 650228 w 720365"/>
              <a:gd name="connsiteY171" fmla="*/ 69155 h 66273"/>
              <a:gd name="connsiteX172" fmla="*/ 625531 w 720365"/>
              <a:gd name="connsiteY172" fmla="*/ 43417 h 66273"/>
              <a:gd name="connsiteX173" fmla="*/ 629726 w 720365"/>
              <a:gd name="connsiteY173" fmla="*/ 43417 h 66273"/>
              <a:gd name="connsiteX174" fmla="*/ 650228 w 720365"/>
              <a:gd name="connsiteY174" fmla="*/ 65173 h 66273"/>
              <a:gd name="connsiteX175" fmla="*/ 670730 w 720365"/>
              <a:gd name="connsiteY175" fmla="*/ 43417 h 66273"/>
              <a:gd name="connsiteX176" fmla="*/ 650228 w 720365"/>
              <a:gd name="connsiteY176" fmla="*/ 22244 h 66273"/>
              <a:gd name="connsiteX177" fmla="*/ 629726 w 720365"/>
              <a:gd name="connsiteY177" fmla="*/ 43417 h 66273"/>
              <a:gd name="connsiteX178" fmla="*/ 683486 w 720365"/>
              <a:gd name="connsiteY178" fmla="*/ 67989 h 66273"/>
              <a:gd name="connsiteX179" fmla="*/ 683486 w 720365"/>
              <a:gd name="connsiteY179" fmla="*/ 19427 h 66273"/>
              <a:gd name="connsiteX180" fmla="*/ 685105 w 720365"/>
              <a:gd name="connsiteY180" fmla="*/ 19427 h 66273"/>
              <a:gd name="connsiteX181" fmla="*/ 685869 w 720365"/>
              <a:gd name="connsiteY181" fmla="*/ 19427 h 66273"/>
              <a:gd name="connsiteX182" fmla="*/ 687491 w 720365"/>
              <a:gd name="connsiteY182" fmla="*/ 19427 h 66273"/>
              <a:gd name="connsiteX183" fmla="*/ 687491 w 720365"/>
              <a:gd name="connsiteY183" fmla="*/ 27974 h 66273"/>
              <a:gd name="connsiteX184" fmla="*/ 687108 w 720365"/>
              <a:gd name="connsiteY184" fmla="*/ 31957 h 66273"/>
              <a:gd name="connsiteX185" fmla="*/ 687298 w 720365"/>
              <a:gd name="connsiteY185" fmla="*/ 31957 h 66273"/>
              <a:gd name="connsiteX186" fmla="*/ 707514 w 720365"/>
              <a:gd name="connsiteY186" fmla="*/ 18262 h 66273"/>
              <a:gd name="connsiteX187" fmla="*/ 723247 w 720365"/>
              <a:gd name="connsiteY187" fmla="*/ 37201 h 66273"/>
              <a:gd name="connsiteX188" fmla="*/ 723247 w 720365"/>
              <a:gd name="connsiteY188" fmla="*/ 67989 h 66273"/>
              <a:gd name="connsiteX189" fmla="*/ 721625 w 720365"/>
              <a:gd name="connsiteY189" fmla="*/ 67989 h 66273"/>
              <a:gd name="connsiteX190" fmla="*/ 720864 w 720365"/>
              <a:gd name="connsiteY190" fmla="*/ 67989 h 66273"/>
              <a:gd name="connsiteX191" fmla="*/ 719242 w 720365"/>
              <a:gd name="connsiteY191" fmla="*/ 67989 h 66273"/>
              <a:gd name="connsiteX192" fmla="*/ 719242 w 720365"/>
              <a:gd name="connsiteY192" fmla="*/ 38658 h 66273"/>
              <a:gd name="connsiteX193" fmla="*/ 707514 w 720365"/>
              <a:gd name="connsiteY193" fmla="*/ 22244 h 66273"/>
              <a:gd name="connsiteX194" fmla="*/ 687491 w 720365"/>
              <a:gd name="connsiteY194" fmla="*/ 43806 h 66273"/>
              <a:gd name="connsiteX195" fmla="*/ 687491 w 720365"/>
              <a:gd name="connsiteY195" fmla="*/ 67989 h 66273"/>
              <a:gd name="connsiteX196" fmla="*/ 685869 w 720365"/>
              <a:gd name="connsiteY196" fmla="*/ 67989 h 66273"/>
              <a:gd name="connsiteX197" fmla="*/ 685105 w 720365"/>
              <a:gd name="connsiteY197" fmla="*/ 67989 h 66273"/>
              <a:gd name="connsiteX198" fmla="*/ 683486 w 720365"/>
              <a:gd name="connsiteY198" fmla="*/ 67989 h 66273"/>
              <a:gd name="connsiteX199" fmla="*/ 222658 w 720365"/>
              <a:gd name="connsiteY199" fmla="*/ 69155 h 66273"/>
              <a:gd name="connsiteX200" fmla="*/ 204584 w 720365"/>
              <a:gd name="connsiteY200" fmla="*/ 61115 h 66273"/>
              <a:gd name="connsiteX201" fmla="*/ 207531 w 720365"/>
              <a:gd name="connsiteY201" fmla="*/ 58218 h 66273"/>
              <a:gd name="connsiteX202" fmla="*/ 222757 w 720365"/>
              <a:gd name="connsiteY202" fmla="*/ 65322 h 66273"/>
              <a:gd name="connsiteX203" fmla="*/ 234839 w 720365"/>
              <a:gd name="connsiteY203" fmla="*/ 56535 h 66273"/>
              <a:gd name="connsiteX204" fmla="*/ 206548 w 720365"/>
              <a:gd name="connsiteY204" fmla="*/ 32323 h 66273"/>
              <a:gd name="connsiteX205" fmla="*/ 223346 w 720365"/>
              <a:gd name="connsiteY205" fmla="*/ 20170 h 66273"/>
              <a:gd name="connsiteX206" fmla="*/ 237197 w 720365"/>
              <a:gd name="connsiteY206" fmla="*/ 28116 h 66273"/>
              <a:gd name="connsiteX207" fmla="*/ 237197 w 720365"/>
              <a:gd name="connsiteY207" fmla="*/ 31669 h 66273"/>
              <a:gd name="connsiteX208" fmla="*/ 233071 w 720365"/>
              <a:gd name="connsiteY208" fmla="*/ 31669 h 66273"/>
              <a:gd name="connsiteX209" fmla="*/ 233071 w 720365"/>
              <a:gd name="connsiteY209" fmla="*/ 29425 h 66273"/>
              <a:gd name="connsiteX210" fmla="*/ 223542 w 720365"/>
              <a:gd name="connsiteY210" fmla="*/ 24003 h 66273"/>
              <a:gd name="connsiteX211" fmla="*/ 210871 w 720365"/>
              <a:gd name="connsiteY211" fmla="*/ 32042 h 66273"/>
              <a:gd name="connsiteX212" fmla="*/ 239161 w 720365"/>
              <a:gd name="connsiteY212" fmla="*/ 56535 h 66273"/>
              <a:gd name="connsiteX213" fmla="*/ 222658 w 720365"/>
              <a:gd name="connsiteY213" fmla="*/ 69155 h 66273"/>
              <a:gd name="connsiteX214" fmla="*/ 25327 w 720365"/>
              <a:gd name="connsiteY214" fmla="*/ 69155 h 66273"/>
              <a:gd name="connsiteX215" fmla="*/ 25327 w 720365"/>
              <a:gd name="connsiteY215" fmla="*/ 6669 h 66273"/>
              <a:gd name="connsiteX216" fmla="*/ 6094 w 720365"/>
              <a:gd name="connsiteY216" fmla="*/ 6669 h 66273"/>
              <a:gd name="connsiteX217" fmla="*/ 3999 w 720365"/>
              <a:gd name="connsiteY217" fmla="*/ 8751 h 66273"/>
              <a:gd name="connsiteX218" fmla="*/ 3999 w 720365"/>
              <a:gd name="connsiteY218" fmla="*/ 13391 h 66273"/>
              <a:gd name="connsiteX219" fmla="*/ 0 w 720365"/>
              <a:gd name="connsiteY219" fmla="*/ 13391 h 66273"/>
              <a:gd name="connsiteX220" fmla="*/ 0 w 720365"/>
              <a:gd name="connsiteY220" fmla="*/ 7994 h 66273"/>
              <a:gd name="connsiteX221" fmla="*/ 5142 w 720365"/>
              <a:gd name="connsiteY221" fmla="*/ 2881 h 66273"/>
              <a:gd name="connsiteX222" fmla="*/ 49606 w 720365"/>
              <a:gd name="connsiteY222" fmla="*/ 2881 h 66273"/>
              <a:gd name="connsiteX223" fmla="*/ 54748 w 720365"/>
              <a:gd name="connsiteY223" fmla="*/ 7994 h 66273"/>
              <a:gd name="connsiteX224" fmla="*/ 54748 w 720365"/>
              <a:gd name="connsiteY224" fmla="*/ 13391 h 66273"/>
              <a:gd name="connsiteX225" fmla="*/ 50749 w 720365"/>
              <a:gd name="connsiteY225" fmla="*/ 13391 h 66273"/>
              <a:gd name="connsiteX226" fmla="*/ 50749 w 720365"/>
              <a:gd name="connsiteY226" fmla="*/ 8751 h 66273"/>
              <a:gd name="connsiteX227" fmla="*/ 48654 w 720365"/>
              <a:gd name="connsiteY227" fmla="*/ 6669 h 66273"/>
              <a:gd name="connsiteX228" fmla="*/ 29421 w 720365"/>
              <a:gd name="connsiteY228" fmla="*/ 6669 h 66273"/>
              <a:gd name="connsiteX229" fmla="*/ 29421 w 720365"/>
              <a:gd name="connsiteY229" fmla="*/ 69155 h 66273"/>
              <a:gd name="connsiteX230" fmla="*/ 25327 w 720365"/>
              <a:gd name="connsiteY230" fmla="*/ 69155 h 66273"/>
              <a:gd name="connsiteX231" fmla="*/ 54748 w 720365"/>
              <a:gd name="connsiteY231" fmla="*/ 44756 h 66273"/>
              <a:gd name="connsiteX232" fmla="*/ 78031 w 720365"/>
              <a:gd name="connsiteY232" fmla="*/ 69155 h 66273"/>
              <a:gd name="connsiteX233" fmla="*/ 94096 w 720365"/>
              <a:gd name="connsiteY233" fmla="*/ 62705 h 66273"/>
              <a:gd name="connsiteX234" fmla="*/ 92020 w 720365"/>
              <a:gd name="connsiteY234" fmla="*/ 59433 h 66273"/>
              <a:gd name="connsiteX235" fmla="*/ 78031 w 720365"/>
              <a:gd name="connsiteY235" fmla="*/ 65322 h 66273"/>
              <a:gd name="connsiteX236" fmla="*/ 58719 w 720365"/>
              <a:gd name="connsiteY236" fmla="*/ 44008 h 66273"/>
              <a:gd name="connsiteX237" fmla="*/ 94908 w 720365"/>
              <a:gd name="connsiteY237" fmla="*/ 44008 h 66273"/>
              <a:gd name="connsiteX238" fmla="*/ 95088 w 720365"/>
              <a:gd name="connsiteY238" fmla="*/ 41484 h 66273"/>
              <a:gd name="connsiteX239" fmla="*/ 76678 w 720365"/>
              <a:gd name="connsiteY239" fmla="*/ 20170 h 66273"/>
              <a:gd name="connsiteX240" fmla="*/ 54748 w 720365"/>
              <a:gd name="connsiteY240" fmla="*/ 44756 h 66273"/>
              <a:gd name="connsiteX241" fmla="*/ 58989 w 720365"/>
              <a:gd name="connsiteY241" fmla="*/ 40362 h 66273"/>
              <a:gd name="connsiteX242" fmla="*/ 76588 w 720365"/>
              <a:gd name="connsiteY242" fmla="*/ 23816 h 66273"/>
              <a:gd name="connsiteX243" fmla="*/ 91117 w 720365"/>
              <a:gd name="connsiteY243" fmla="*/ 40362 h 66273"/>
              <a:gd name="connsiteX244" fmla="*/ 58989 w 720365"/>
              <a:gd name="connsiteY244" fmla="*/ 40362 h 66273"/>
              <a:gd name="connsiteX245" fmla="*/ 103733 w 720365"/>
              <a:gd name="connsiteY245" fmla="*/ 69155 h 66273"/>
              <a:gd name="connsiteX246" fmla="*/ 103733 w 720365"/>
              <a:gd name="connsiteY246" fmla="*/ 66020 h 66273"/>
              <a:gd name="connsiteX247" fmla="*/ 132835 w 720365"/>
              <a:gd name="connsiteY247" fmla="*/ 30889 h 66273"/>
              <a:gd name="connsiteX248" fmla="*/ 136581 w 720365"/>
              <a:gd name="connsiteY248" fmla="*/ 26648 h 66273"/>
              <a:gd name="connsiteX249" fmla="*/ 136581 w 720365"/>
              <a:gd name="connsiteY249" fmla="*/ 26463 h 66273"/>
              <a:gd name="connsiteX250" fmla="*/ 131683 w 720365"/>
              <a:gd name="connsiteY250" fmla="*/ 26648 h 66273"/>
              <a:gd name="connsiteX251" fmla="*/ 110072 w 720365"/>
              <a:gd name="connsiteY251" fmla="*/ 26648 h 66273"/>
              <a:gd name="connsiteX252" fmla="*/ 107959 w 720365"/>
              <a:gd name="connsiteY252" fmla="*/ 28676 h 66273"/>
              <a:gd name="connsiteX253" fmla="*/ 107959 w 720365"/>
              <a:gd name="connsiteY253" fmla="*/ 32641 h 66273"/>
              <a:gd name="connsiteX254" fmla="*/ 104021 w 720365"/>
              <a:gd name="connsiteY254" fmla="*/ 32641 h 66273"/>
              <a:gd name="connsiteX255" fmla="*/ 104021 w 720365"/>
              <a:gd name="connsiteY255" fmla="*/ 28400 h 66273"/>
              <a:gd name="connsiteX256" fmla="*/ 109592 w 720365"/>
              <a:gd name="connsiteY256" fmla="*/ 23052 h 66273"/>
              <a:gd name="connsiteX257" fmla="*/ 142056 w 720365"/>
              <a:gd name="connsiteY257" fmla="*/ 23052 h 66273"/>
              <a:gd name="connsiteX258" fmla="*/ 142056 w 720365"/>
              <a:gd name="connsiteY258" fmla="*/ 26187 h 66273"/>
              <a:gd name="connsiteX259" fmla="*/ 112857 w 720365"/>
              <a:gd name="connsiteY259" fmla="*/ 61317 h 66273"/>
              <a:gd name="connsiteX260" fmla="*/ 109015 w 720365"/>
              <a:gd name="connsiteY260" fmla="*/ 65559 h 66273"/>
              <a:gd name="connsiteX261" fmla="*/ 109015 w 720365"/>
              <a:gd name="connsiteY261" fmla="*/ 65743 h 66273"/>
              <a:gd name="connsiteX262" fmla="*/ 114010 w 720365"/>
              <a:gd name="connsiteY262" fmla="*/ 65559 h 66273"/>
              <a:gd name="connsiteX263" fmla="*/ 138022 w 720365"/>
              <a:gd name="connsiteY263" fmla="*/ 65559 h 66273"/>
              <a:gd name="connsiteX264" fmla="*/ 140135 w 720365"/>
              <a:gd name="connsiteY264" fmla="*/ 63530 h 66273"/>
              <a:gd name="connsiteX265" fmla="*/ 140135 w 720365"/>
              <a:gd name="connsiteY265" fmla="*/ 59566 h 66273"/>
              <a:gd name="connsiteX266" fmla="*/ 144073 w 720365"/>
              <a:gd name="connsiteY266" fmla="*/ 59566 h 66273"/>
              <a:gd name="connsiteX267" fmla="*/ 144073 w 720365"/>
              <a:gd name="connsiteY267" fmla="*/ 63807 h 66273"/>
              <a:gd name="connsiteX268" fmla="*/ 138502 w 720365"/>
              <a:gd name="connsiteY268" fmla="*/ 69155 h 66273"/>
              <a:gd name="connsiteX269" fmla="*/ 103733 w 720365"/>
              <a:gd name="connsiteY269" fmla="*/ 69155 h 66273"/>
              <a:gd name="connsiteX270" fmla="*/ 149836 w 720365"/>
              <a:gd name="connsiteY270" fmla="*/ 44382 h 66273"/>
              <a:gd name="connsiteX271" fmla="*/ 172888 w 720365"/>
              <a:gd name="connsiteY271" fmla="*/ 69155 h 66273"/>
              <a:gd name="connsiteX272" fmla="*/ 195939 w 720365"/>
              <a:gd name="connsiteY272" fmla="*/ 44382 h 66273"/>
              <a:gd name="connsiteX273" fmla="*/ 172888 w 720365"/>
              <a:gd name="connsiteY273" fmla="*/ 20170 h 66273"/>
              <a:gd name="connsiteX274" fmla="*/ 149836 w 720365"/>
              <a:gd name="connsiteY274" fmla="*/ 44382 h 66273"/>
              <a:gd name="connsiteX275" fmla="*/ 153752 w 720365"/>
              <a:gd name="connsiteY275" fmla="*/ 44382 h 66273"/>
              <a:gd name="connsiteX276" fmla="*/ 172888 w 720365"/>
              <a:gd name="connsiteY276" fmla="*/ 24003 h 66273"/>
              <a:gd name="connsiteX277" fmla="*/ 192023 w 720365"/>
              <a:gd name="connsiteY277" fmla="*/ 44382 h 66273"/>
              <a:gd name="connsiteX278" fmla="*/ 172888 w 720365"/>
              <a:gd name="connsiteY278" fmla="*/ 65322 h 66273"/>
              <a:gd name="connsiteX279" fmla="*/ 153752 w 720365"/>
              <a:gd name="connsiteY279" fmla="*/ 44382 h 6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720365" h="66273">
                <a:moveTo>
                  <a:pt x="285265" y="3"/>
                </a:moveTo>
                <a:lnTo>
                  <a:pt x="318923" y="3"/>
                </a:lnTo>
                <a:cubicBezTo>
                  <a:pt x="319494" y="-2"/>
                  <a:pt x="319903" y="0"/>
                  <a:pt x="320154" y="10"/>
                </a:cubicBezTo>
                <a:cubicBezTo>
                  <a:pt x="320897" y="39"/>
                  <a:pt x="321499" y="116"/>
                  <a:pt x="321963" y="243"/>
                </a:cubicBezTo>
                <a:cubicBezTo>
                  <a:pt x="323447" y="646"/>
                  <a:pt x="324159" y="1502"/>
                  <a:pt x="324412" y="2575"/>
                </a:cubicBezTo>
                <a:cubicBezTo>
                  <a:pt x="324738" y="3944"/>
                  <a:pt x="324660" y="5055"/>
                  <a:pt x="324675" y="5519"/>
                </a:cubicBezTo>
                <a:cubicBezTo>
                  <a:pt x="324686" y="5828"/>
                  <a:pt x="324689" y="7505"/>
                  <a:pt x="324683" y="10550"/>
                </a:cubicBezTo>
                <a:lnTo>
                  <a:pt x="320785" y="10550"/>
                </a:lnTo>
                <a:cubicBezTo>
                  <a:pt x="320779" y="9359"/>
                  <a:pt x="320776" y="8525"/>
                  <a:pt x="320776" y="8046"/>
                </a:cubicBezTo>
                <a:cubicBezTo>
                  <a:pt x="320770" y="6211"/>
                  <a:pt x="320753" y="5191"/>
                  <a:pt x="320632" y="4890"/>
                </a:cubicBezTo>
                <a:cubicBezTo>
                  <a:pt x="320378" y="4262"/>
                  <a:pt x="320067" y="3911"/>
                  <a:pt x="318923" y="3888"/>
                </a:cubicBezTo>
                <a:cubicBezTo>
                  <a:pt x="317652" y="3861"/>
                  <a:pt x="307798" y="3861"/>
                  <a:pt x="289365" y="3888"/>
                </a:cubicBezTo>
                <a:lnTo>
                  <a:pt x="289365" y="32248"/>
                </a:lnTo>
                <a:lnTo>
                  <a:pt x="314918" y="32248"/>
                </a:lnTo>
                <a:lnTo>
                  <a:pt x="314918" y="36133"/>
                </a:lnTo>
                <a:lnTo>
                  <a:pt x="289365" y="36133"/>
                </a:lnTo>
                <a:lnTo>
                  <a:pt x="289365" y="67989"/>
                </a:lnTo>
                <a:lnTo>
                  <a:pt x="285265" y="67989"/>
                </a:lnTo>
                <a:lnTo>
                  <a:pt x="285265" y="3"/>
                </a:lnTo>
                <a:close/>
                <a:moveTo>
                  <a:pt x="325216" y="43417"/>
                </a:moveTo>
                <a:cubicBezTo>
                  <a:pt x="325216" y="29237"/>
                  <a:pt x="336278" y="18262"/>
                  <a:pt x="349913" y="18262"/>
                </a:cubicBezTo>
                <a:cubicBezTo>
                  <a:pt x="363548" y="18262"/>
                  <a:pt x="374610" y="29237"/>
                  <a:pt x="374610" y="43417"/>
                </a:cubicBezTo>
                <a:cubicBezTo>
                  <a:pt x="374610" y="57889"/>
                  <a:pt x="363548" y="69155"/>
                  <a:pt x="349913" y="69155"/>
                </a:cubicBezTo>
                <a:cubicBezTo>
                  <a:pt x="336278" y="69155"/>
                  <a:pt x="325216" y="57889"/>
                  <a:pt x="325216" y="43417"/>
                </a:cubicBezTo>
                <a:close/>
                <a:moveTo>
                  <a:pt x="329412" y="43417"/>
                </a:moveTo>
                <a:cubicBezTo>
                  <a:pt x="329412" y="55752"/>
                  <a:pt x="338566" y="65173"/>
                  <a:pt x="349913" y="65173"/>
                </a:cubicBezTo>
                <a:cubicBezTo>
                  <a:pt x="361260" y="65173"/>
                  <a:pt x="370415" y="55752"/>
                  <a:pt x="370415" y="43417"/>
                </a:cubicBezTo>
                <a:cubicBezTo>
                  <a:pt x="370415" y="31374"/>
                  <a:pt x="361260" y="22244"/>
                  <a:pt x="349913" y="22244"/>
                </a:cubicBezTo>
                <a:cubicBezTo>
                  <a:pt x="338566" y="22244"/>
                  <a:pt x="329412" y="31374"/>
                  <a:pt x="329412" y="43417"/>
                </a:cubicBezTo>
                <a:close/>
                <a:moveTo>
                  <a:pt x="382503" y="50216"/>
                </a:moveTo>
                <a:lnTo>
                  <a:pt x="382503" y="21079"/>
                </a:lnTo>
                <a:lnTo>
                  <a:pt x="382503" y="19427"/>
                </a:lnTo>
                <a:lnTo>
                  <a:pt x="386508" y="19427"/>
                </a:lnTo>
                <a:lnTo>
                  <a:pt x="386508" y="21079"/>
                </a:lnTo>
                <a:lnTo>
                  <a:pt x="386508" y="48759"/>
                </a:lnTo>
                <a:cubicBezTo>
                  <a:pt x="386508" y="57209"/>
                  <a:pt x="387557" y="65173"/>
                  <a:pt x="398235" y="65173"/>
                </a:cubicBezTo>
                <a:cubicBezTo>
                  <a:pt x="410156" y="65173"/>
                  <a:pt x="417783" y="54489"/>
                  <a:pt x="417783" y="43126"/>
                </a:cubicBezTo>
                <a:lnTo>
                  <a:pt x="417783" y="21079"/>
                </a:lnTo>
                <a:lnTo>
                  <a:pt x="417783" y="19427"/>
                </a:lnTo>
                <a:lnTo>
                  <a:pt x="421788" y="19427"/>
                </a:lnTo>
                <a:lnTo>
                  <a:pt x="421788" y="21079"/>
                </a:lnTo>
                <a:lnTo>
                  <a:pt x="421788" y="66338"/>
                </a:lnTo>
                <a:lnTo>
                  <a:pt x="421788" y="67989"/>
                </a:lnTo>
                <a:lnTo>
                  <a:pt x="417783" y="67989"/>
                </a:lnTo>
                <a:lnTo>
                  <a:pt x="417783" y="66338"/>
                </a:lnTo>
                <a:lnTo>
                  <a:pt x="417783" y="59442"/>
                </a:lnTo>
                <a:cubicBezTo>
                  <a:pt x="417783" y="57209"/>
                  <a:pt x="418166" y="55461"/>
                  <a:pt x="418166" y="55461"/>
                </a:cubicBezTo>
                <a:lnTo>
                  <a:pt x="417973" y="55461"/>
                </a:lnTo>
                <a:cubicBezTo>
                  <a:pt x="416354" y="60025"/>
                  <a:pt x="409773" y="69155"/>
                  <a:pt x="398235" y="69155"/>
                </a:cubicBezTo>
                <a:cubicBezTo>
                  <a:pt x="386508" y="69155"/>
                  <a:pt x="382503" y="62551"/>
                  <a:pt x="382503" y="50216"/>
                </a:cubicBezTo>
                <a:close/>
                <a:moveTo>
                  <a:pt x="430139" y="66338"/>
                </a:moveTo>
                <a:lnTo>
                  <a:pt x="430139" y="21079"/>
                </a:lnTo>
                <a:lnTo>
                  <a:pt x="430139" y="19427"/>
                </a:lnTo>
                <a:lnTo>
                  <a:pt x="434144" y="19427"/>
                </a:lnTo>
                <a:lnTo>
                  <a:pt x="434144" y="21079"/>
                </a:lnTo>
                <a:lnTo>
                  <a:pt x="434144" y="27974"/>
                </a:lnTo>
                <a:cubicBezTo>
                  <a:pt x="434144" y="30208"/>
                  <a:pt x="433761" y="31957"/>
                  <a:pt x="433761" y="31957"/>
                </a:cubicBezTo>
                <a:lnTo>
                  <a:pt x="433951" y="31957"/>
                </a:lnTo>
                <a:cubicBezTo>
                  <a:pt x="435573" y="27392"/>
                  <a:pt x="442247" y="18262"/>
                  <a:pt x="454167" y="18262"/>
                </a:cubicBezTo>
                <a:cubicBezTo>
                  <a:pt x="466564" y="18262"/>
                  <a:pt x="469900" y="25740"/>
                  <a:pt x="469900" y="37201"/>
                </a:cubicBezTo>
                <a:lnTo>
                  <a:pt x="469900" y="66338"/>
                </a:lnTo>
                <a:lnTo>
                  <a:pt x="469900" y="67989"/>
                </a:lnTo>
                <a:lnTo>
                  <a:pt x="465895" y="67989"/>
                </a:lnTo>
                <a:lnTo>
                  <a:pt x="465895" y="66338"/>
                </a:lnTo>
                <a:lnTo>
                  <a:pt x="465895" y="38658"/>
                </a:lnTo>
                <a:cubicBezTo>
                  <a:pt x="465895" y="30208"/>
                  <a:pt x="464846" y="22244"/>
                  <a:pt x="454167" y="22244"/>
                </a:cubicBezTo>
                <a:cubicBezTo>
                  <a:pt x="443296" y="22244"/>
                  <a:pt x="434144" y="31374"/>
                  <a:pt x="434144" y="43806"/>
                </a:cubicBezTo>
                <a:lnTo>
                  <a:pt x="434144" y="66338"/>
                </a:lnTo>
                <a:lnTo>
                  <a:pt x="434144" y="67989"/>
                </a:lnTo>
                <a:lnTo>
                  <a:pt x="430139" y="67989"/>
                </a:lnTo>
                <a:lnTo>
                  <a:pt x="430139" y="66338"/>
                </a:lnTo>
                <a:close/>
                <a:moveTo>
                  <a:pt x="478081" y="43709"/>
                </a:moveTo>
                <a:cubicBezTo>
                  <a:pt x="478081" y="28266"/>
                  <a:pt x="486947" y="18262"/>
                  <a:pt x="499438" y="18262"/>
                </a:cubicBezTo>
                <a:cubicBezTo>
                  <a:pt x="511454" y="18262"/>
                  <a:pt x="515934" y="29237"/>
                  <a:pt x="515934" y="29237"/>
                </a:cubicBezTo>
                <a:lnTo>
                  <a:pt x="516125" y="29237"/>
                </a:lnTo>
                <a:cubicBezTo>
                  <a:pt x="516125" y="29237"/>
                  <a:pt x="515744" y="27489"/>
                  <a:pt x="515744" y="25255"/>
                </a:cubicBezTo>
                <a:lnTo>
                  <a:pt x="515744" y="1654"/>
                </a:lnTo>
                <a:lnTo>
                  <a:pt x="515744" y="3"/>
                </a:lnTo>
                <a:lnTo>
                  <a:pt x="519750" y="3"/>
                </a:lnTo>
                <a:lnTo>
                  <a:pt x="519750" y="1654"/>
                </a:lnTo>
                <a:lnTo>
                  <a:pt x="519750" y="66338"/>
                </a:lnTo>
                <a:lnTo>
                  <a:pt x="519750" y="67989"/>
                </a:lnTo>
                <a:lnTo>
                  <a:pt x="515744" y="67989"/>
                </a:lnTo>
                <a:lnTo>
                  <a:pt x="515744" y="66338"/>
                </a:lnTo>
                <a:lnTo>
                  <a:pt x="515744" y="61871"/>
                </a:lnTo>
                <a:cubicBezTo>
                  <a:pt x="515744" y="59637"/>
                  <a:pt x="516125" y="58180"/>
                  <a:pt x="516125" y="58180"/>
                </a:cubicBezTo>
                <a:lnTo>
                  <a:pt x="515934" y="58180"/>
                </a:lnTo>
                <a:cubicBezTo>
                  <a:pt x="515934" y="58180"/>
                  <a:pt x="511834" y="69155"/>
                  <a:pt x="498675" y="69155"/>
                </a:cubicBezTo>
                <a:cubicBezTo>
                  <a:pt x="485898" y="69155"/>
                  <a:pt x="478081" y="58763"/>
                  <a:pt x="478081" y="43709"/>
                </a:cubicBezTo>
                <a:close/>
                <a:moveTo>
                  <a:pt x="482276" y="43709"/>
                </a:moveTo>
                <a:cubicBezTo>
                  <a:pt x="482276" y="56820"/>
                  <a:pt x="489140" y="65173"/>
                  <a:pt x="498868" y="65173"/>
                </a:cubicBezTo>
                <a:cubicBezTo>
                  <a:pt x="507639" y="65173"/>
                  <a:pt x="515839" y="58860"/>
                  <a:pt x="515839" y="43611"/>
                </a:cubicBezTo>
                <a:cubicBezTo>
                  <a:pt x="515839" y="32830"/>
                  <a:pt x="510405" y="22244"/>
                  <a:pt x="499248" y="22244"/>
                </a:cubicBezTo>
                <a:cubicBezTo>
                  <a:pt x="489903" y="22244"/>
                  <a:pt x="482276" y="30111"/>
                  <a:pt x="482276" y="43709"/>
                </a:cubicBezTo>
                <a:close/>
                <a:moveTo>
                  <a:pt x="527547" y="55072"/>
                </a:moveTo>
                <a:cubicBezTo>
                  <a:pt x="527547" y="38561"/>
                  <a:pt x="548619" y="38367"/>
                  <a:pt x="557105" y="38367"/>
                </a:cubicBezTo>
                <a:lnTo>
                  <a:pt x="560254" y="38367"/>
                </a:lnTo>
                <a:lnTo>
                  <a:pt x="560254" y="36716"/>
                </a:lnTo>
                <a:cubicBezTo>
                  <a:pt x="560254" y="25935"/>
                  <a:pt x="554817" y="22244"/>
                  <a:pt x="547190" y="22244"/>
                </a:cubicBezTo>
                <a:cubicBezTo>
                  <a:pt x="543311" y="22244"/>
                  <a:pt x="539211" y="23474"/>
                  <a:pt x="534889" y="25935"/>
                </a:cubicBezTo>
                <a:lnTo>
                  <a:pt x="532506" y="22633"/>
                </a:lnTo>
                <a:cubicBezTo>
                  <a:pt x="537401" y="19719"/>
                  <a:pt x="542358" y="18262"/>
                  <a:pt x="547380" y="18262"/>
                </a:cubicBezTo>
                <a:cubicBezTo>
                  <a:pt x="558347" y="18262"/>
                  <a:pt x="564257" y="24478"/>
                  <a:pt x="564257" y="36618"/>
                </a:cubicBezTo>
                <a:lnTo>
                  <a:pt x="564257" y="66338"/>
                </a:lnTo>
                <a:lnTo>
                  <a:pt x="564257" y="67989"/>
                </a:lnTo>
                <a:lnTo>
                  <a:pt x="560254" y="67989"/>
                </a:lnTo>
                <a:lnTo>
                  <a:pt x="560254" y="66338"/>
                </a:lnTo>
                <a:lnTo>
                  <a:pt x="560254" y="61579"/>
                </a:lnTo>
                <a:cubicBezTo>
                  <a:pt x="560254" y="58957"/>
                  <a:pt x="560635" y="57209"/>
                  <a:pt x="560635" y="57209"/>
                </a:cubicBezTo>
                <a:lnTo>
                  <a:pt x="560444" y="57209"/>
                </a:lnTo>
                <a:cubicBezTo>
                  <a:pt x="560540" y="57209"/>
                  <a:pt x="556154" y="69155"/>
                  <a:pt x="543758" y="69155"/>
                </a:cubicBezTo>
                <a:cubicBezTo>
                  <a:pt x="536033" y="69155"/>
                  <a:pt x="527547" y="64784"/>
                  <a:pt x="527547" y="55072"/>
                </a:cubicBezTo>
                <a:close/>
                <a:moveTo>
                  <a:pt x="531742" y="54781"/>
                </a:moveTo>
                <a:cubicBezTo>
                  <a:pt x="531742" y="59928"/>
                  <a:pt x="535843" y="65367"/>
                  <a:pt x="543948" y="65367"/>
                </a:cubicBezTo>
                <a:cubicBezTo>
                  <a:pt x="554341" y="65367"/>
                  <a:pt x="560254" y="54392"/>
                  <a:pt x="560254" y="44777"/>
                </a:cubicBezTo>
                <a:lnTo>
                  <a:pt x="560254" y="42155"/>
                </a:lnTo>
                <a:lnTo>
                  <a:pt x="557203" y="42155"/>
                </a:lnTo>
                <a:cubicBezTo>
                  <a:pt x="549097" y="42155"/>
                  <a:pt x="531742" y="42155"/>
                  <a:pt x="531742" y="54781"/>
                </a:cubicBezTo>
                <a:close/>
                <a:moveTo>
                  <a:pt x="575745" y="50199"/>
                </a:moveTo>
                <a:lnTo>
                  <a:pt x="575745" y="23198"/>
                </a:lnTo>
                <a:lnTo>
                  <a:pt x="571071" y="23198"/>
                </a:lnTo>
                <a:lnTo>
                  <a:pt x="569452" y="23198"/>
                </a:lnTo>
                <a:lnTo>
                  <a:pt x="569452" y="19507"/>
                </a:lnTo>
                <a:lnTo>
                  <a:pt x="571071" y="19507"/>
                </a:lnTo>
                <a:lnTo>
                  <a:pt x="575745" y="19507"/>
                </a:lnTo>
                <a:lnTo>
                  <a:pt x="575745" y="7367"/>
                </a:lnTo>
                <a:lnTo>
                  <a:pt x="575745" y="5716"/>
                </a:lnTo>
                <a:lnTo>
                  <a:pt x="579750" y="5716"/>
                </a:lnTo>
                <a:lnTo>
                  <a:pt x="579750" y="7367"/>
                </a:lnTo>
                <a:lnTo>
                  <a:pt x="579750" y="19507"/>
                </a:lnTo>
                <a:lnTo>
                  <a:pt x="590619" y="19507"/>
                </a:lnTo>
                <a:lnTo>
                  <a:pt x="592241" y="19507"/>
                </a:lnTo>
                <a:lnTo>
                  <a:pt x="592241" y="23198"/>
                </a:lnTo>
                <a:lnTo>
                  <a:pt x="590619" y="23198"/>
                </a:lnTo>
                <a:lnTo>
                  <a:pt x="579750" y="23198"/>
                </a:lnTo>
                <a:lnTo>
                  <a:pt x="579750" y="49907"/>
                </a:lnTo>
                <a:cubicBezTo>
                  <a:pt x="579750" y="62922"/>
                  <a:pt x="589628" y="64065"/>
                  <a:pt x="591668" y="64074"/>
                </a:cubicBezTo>
                <a:cubicBezTo>
                  <a:pt x="592653" y="64079"/>
                  <a:pt x="593688" y="64074"/>
                  <a:pt x="595134" y="64074"/>
                </a:cubicBezTo>
                <a:cubicBezTo>
                  <a:pt x="595670" y="64074"/>
                  <a:pt x="596298" y="64154"/>
                  <a:pt x="596924" y="63844"/>
                </a:cubicBezTo>
                <a:cubicBezTo>
                  <a:pt x="597195" y="63708"/>
                  <a:pt x="597382" y="63577"/>
                  <a:pt x="597595" y="63107"/>
                </a:cubicBezTo>
                <a:cubicBezTo>
                  <a:pt x="597808" y="62636"/>
                  <a:pt x="597771" y="61517"/>
                  <a:pt x="597774" y="60125"/>
                </a:cubicBezTo>
                <a:cubicBezTo>
                  <a:pt x="597774" y="59592"/>
                  <a:pt x="597774" y="58659"/>
                  <a:pt x="597774" y="57327"/>
                </a:cubicBezTo>
                <a:lnTo>
                  <a:pt x="601678" y="57327"/>
                </a:lnTo>
                <a:cubicBezTo>
                  <a:pt x="601670" y="58156"/>
                  <a:pt x="601670" y="58955"/>
                  <a:pt x="601678" y="59723"/>
                </a:cubicBezTo>
                <a:cubicBezTo>
                  <a:pt x="601687" y="60314"/>
                  <a:pt x="601678" y="60949"/>
                  <a:pt x="601678" y="61586"/>
                </a:cubicBezTo>
                <a:cubicBezTo>
                  <a:pt x="601684" y="62670"/>
                  <a:pt x="601675" y="63757"/>
                  <a:pt x="601534" y="64630"/>
                </a:cubicBezTo>
                <a:cubicBezTo>
                  <a:pt x="601370" y="65625"/>
                  <a:pt x="601162" y="66015"/>
                  <a:pt x="600805" y="66510"/>
                </a:cubicBezTo>
                <a:cubicBezTo>
                  <a:pt x="600096" y="67498"/>
                  <a:pt x="598439" y="67887"/>
                  <a:pt x="596783" y="67886"/>
                </a:cubicBezTo>
                <a:cubicBezTo>
                  <a:pt x="594673" y="67885"/>
                  <a:pt x="592967" y="67885"/>
                  <a:pt x="591668" y="67886"/>
                </a:cubicBezTo>
                <a:cubicBezTo>
                  <a:pt x="582514" y="67279"/>
                  <a:pt x="575745" y="60882"/>
                  <a:pt x="575745" y="50199"/>
                </a:cubicBezTo>
                <a:close/>
                <a:moveTo>
                  <a:pt x="614207" y="7093"/>
                </a:moveTo>
                <a:lnTo>
                  <a:pt x="612584" y="7093"/>
                </a:lnTo>
                <a:lnTo>
                  <a:pt x="612584" y="1907"/>
                </a:lnTo>
                <a:lnTo>
                  <a:pt x="614207" y="1907"/>
                </a:lnTo>
                <a:lnTo>
                  <a:pt x="615731" y="1907"/>
                </a:lnTo>
                <a:lnTo>
                  <a:pt x="617353" y="1907"/>
                </a:lnTo>
                <a:lnTo>
                  <a:pt x="617353" y="7093"/>
                </a:lnTo>
                <a:lnTo>
                  <a:pt x="615731" y="7093"/>
                </a:lnTo>
                <a:lnTo>
                  <a:pt x="614207" y="7093"/>
                </a:lnTo>
                <a:close/>
                <a:moveTo>
                  <a:pt x="612965" y="67989"/>
                </a:moveTo>
                <a:lnTo>
                  <a:pt x="612965" y="19427"/>
                </a:lnTo>
                <a:lnTo>
                  <a:pt x="614587" y="19427"/>
                </a:lnTo>
                <a:lnTo>
                  <a:pt x="615351" y="19427"/>
                </a:lnTo>
                <a:lnTo>
                  <a:pt x="616970" y="19427"/>
                </a:lnTo>
                <a:lnTo>
                  <a:pt x="616970" y="67989"/>
                </a:lnTo>
                <a:lnTo>
                  <a:pt x="615351" y="67989"/>
                </a:lnTo>
                <a:lnTo>
                  <a:pt x="614587" y="67989"/>
                </a:lnTo>
                <a:lnTo>
                  <a:pt x="612965" y="67989"/>
                </a:lnTo>
                <a:close/>
                <a:moveTo>
                  <a:pt x="625531" y="43417"/>
                </a:moveTo>
                <a:cubicBezTo>
                  <a:pt x="625531" y="29237"/>
                  <a:pt x="636593" y="18262"/>
                  <a:pt x="650228" y="18262"/>
                </a:cubicBezTo>
                <a:cubicBezTo>
                  <a:pt x="663863" y="18262"/>
                  <a:pt x="674925" y="29237"/>
                  <a:pt x="674925" y="43417"/>
                </a:cubicBezTo>
                <a:cubicBezTo>
                  <a:pt x="674925" y="57889"/>
                  <a:pt x="663863" y="69155"/>
                  <a:pt x="650228" y="69155"/>
                </a:cubicBezTo>
                <a:cubicBezTo>
                  <a:pt x="636593" y="69155"/>
                  <a:pt x="625531" y="57889"/>
                  <a:pt x="625531" y="43417"/>
                </a:cubicBezTo>
                <a:close/>
                <a:moveTo>
                  <a:pt x="629726" y="43417"/>
                </a:moveTo>
                <a:cubicBezTo>
                  <a:pt x="629726" y="55752"/>
                  <a:pt x="638881" y="65173"/>
                  <a:pt x="650228" y="65173"/>
                </a:cubicBezTo>
                <a:cubicBezTo>
                  <a:pt x="661575" y="65173"/>
                  <a:pt x="670730" y="55752"/>
                  <a:pt x="670730" y="43417"/>
                </a:cubicBezTo>
                <a:cubicBezTo>
                  <a:pt x="670730" y="31374"/>
                  <a:pt x="661575" y="22244"/>
                  <a:pt x="650228" y="22244"/>
                </a:cubicBezTo>
                <a:cubicBezTo>
                  <a:pt x="638881" y="22244"/>
                  <a:pt x="629726" y="31374"/>
                  <a:pt x="629726" y="43417"/>
                </a:cubicBezTo>
                <a:close/>
                <a:moveTo>
                  <a:pt x="683486" y="67989"/>
                </a:moveTo>
                <a:lnTo>
                  <a:pt x="683486" y="19427"/>
                </a:lnTo>
                <a:lnTo>
                  <a:pt x="685105" y="19427"/>
                </a:lnTo>
                <a:lnTo>
                  <a:pt x="685869" y="19427"/>
                </a:lnTo>
                <a:lnTo>
                  <a:pt x="687491" y="19427"/>
                </a:lnTo>
                <a:lnTo>
                  <a:pt x="687491" y="27974"/>
                </a:lnTo>
                <a:cubicBezTo>
                  <a:pt x="687491" y="30208"/>
                  <a:pt x="687108" y="31957"/>
                  <a:pt x="687108" y="31957"/>
                </a:cubicBezTo>
                <a:lnTo>
                  <a:pt x="687298" y="31957"/>
                </a:lnTo>
                <a:cubicBezTo>
                  <a:pt x="688920" y="27392"/>
                  <a:pt x="695594" y="18262"/>
                  <a:pt x="707514" y="18262"/>
                </a:cubicBezTo>
                <a:cubicBezTo>
                  <a:pt x="719910" y="18262"/>
                  <a:pt x="723247" y="25740"/>
                  <a:pt x="723247" y="37201"/>
                </a:cubicBezTo>
                <a:lnTo>
                  <a:pt x="723247" y="67989"/>
                </a:lnTo>
                <a:lnTo>
                  <a:pt x="721625" y="67989"/>
                </a:lnTo>
                <a:lnTo>
                  <a:pt x="720864" y="67989"/>
                </a:lnTo>
                <a:lnTo>
                  <a:pt x="719242" y="67989"/>
                </a:lnTo>
                <a:lnTo>
                  <a:pt x="719242" y="38658"/>
                </a:lnTo>
                <a:cubicBezTo>
                  <a:pt x="719242" y="30208"/>
                  <a:pt x="718193" y="22244"/>
                  <a:pt x="707514" y="22244"/>
                </a:cubicBezTo>
                <a:cubicBezTo>
                  <a:pt x="696642" y="22244"/>
                  <a:pt x="687491" y="31374"/>
                  <a:pt x="687491" y="43806"/>
                </a:cubicBezTo>
                <a:lnTo>
                  <a:pt x="687491" y="67989"/>
                </a:lnTo>
                <a:lnTo>
                  <a:pt x="685869" y="67989"/>
                </a:lnTo>
                <a:lnTo>
                  <a:pt x="685105" y="67989"/>
                </a:lnTo>
                <a:lnTo>
                  <a:pt x="683486" y="67989"/>
                </a:lnTo>
                <a:close/>
                <a:moveTo>
                  <a:pt x="222658" y="69155"/>
                </a:moveTo>
                <a:cubicBezTo>
                  <a:pt x="210281" y="69155"/>
                  <a:pt x="204584" y="61115"/>
                  <a:pt x="204584" y="61115"/>
                </a:cubicBezTo>
                <a:lnTo>
                  <a:pt x="207531" y="58218"/>
                </a:lnTo>
                <a:cubicBezTo>
                  <a:pt x="207531" y="58218"/>
                  <a:pt x="212639" y="65322"/>
                  <a:pt x="222757" y="65322"/>
                </a:cubicBezTo>
                <a:cubicBezTo>
                  <a:pt x="229043" y="65322"/>
                  <a:pt x="234839" y="62331"/>
                  <a:pt x="234839" y="56535"/>
                </a:cubicBezTo>
                <a:cubicBezTo>
                  <a:pt x="234839" y="44756"/>
                  <a:pt x="206548" y="47373"/>
                  <a:pt x="206548" y="32323"/>
                </a:cubicBezTo>
                <a:cubicBezTo>
                  <a:pt x="206548" y="24283"/>
                  <a:pt x="213621" y="20170"/>
                  <a:pt x="223346" y="20170"/>
                </a:cubicBezTo>
                <a:cubicBezTo>
                  <a:pt x="227570" y="20170"/>
                  <a:pt x="237197" y="21946"/>
                  <a:pt x="237197" y="28116"/>
                </a:cubicBezTo>
                <a:lnTo>
                  <a:pt x="237197" y="31669"/>
                </a:lnTo>
                <a:lnTo>
                  <a:pt x="233071" y="31669"/>
                </a:lnTo>
                <a:lnTo>
                  <a:pt x="233071" y="29425"/>
                </a:lnTo>
                <a:cubicBezTo>
                  <a:pt x="233071" y="25499"/>
                  <a:pt x="226981" y="24003"/>
                  <a:pt x="223542" y="24003"/>
                </a:cubicBezTo>
                <a:cubicBezTo>
                  <a:pt x="215586" y="24003"/>
                  <a:pt x="210871" y="26714"/>
                  <a:pt x="210871" y="32042"/>
                </a:cubicBezTo>
                <a:cubicBezTo>
                  <a:pt x="210871" y="44008"/>
                  <a:pt x="239161" y="41110"/>
                  <a:pt x="239161" y="56535"/>
                </a:cubicBezTo>
                <a:cubicBezTo>
                  <a:pt x="239161" y="64013"/>
                  <a:pt x="231991" y="69155"/>
                  <a:pt x="222658" y="69155"/>
                </a:cubicBezTo>
                <a:close/>
                <a:moveTo>
                  <a:pt x="25327" y="69155"/>
                </a:moveTo>
                <a:lnTo>
                  <a:pt x="25327" y="6669"/>
                </a:lnTo>
                <a:lnTo>
                  <a:pt x="6094" y="6669"/>
                </a:lnTo>
                <a:cubicBezTo>
                  <a:pt x="4665" y="6669"/>
                  <a:pt x="3999" y="7237"/>
                  <a:pt x="3999" y="8751"/>
                </a:cubicBezTo>
                <a:lnTo>
                  <a:pt x="3999" y="13391"/>
                </a:lnTo>
                <a:lnTo>
                  <a:pt x="0" y="13391"/>
                </a:lnTo>
                <a:lnTo>
                  <a:pt x="0" y="7994"/>
                </a:lnTo>
                <a:cubicBezTo>
                  <a:pt x="0" y="4112"/>
                  <a:pt x="1238" y="2881"/>
                  <a:pt x="5142" y="2881"/>
                </a:cubicBezTo>
                <a:lnTo>
                  <a:pt x="49606" y="2881"/>
                </a:lnTo>
                <a:cubicBezTo>
                  <a:pt x="53510" y="2881"/>
                  <a:pt x="54748" y="4112"/>
                  <a:pt x="54748" y="7994"/>
                </a:cubicBezTo>
                <a:lnTo>
                  <a:pt x="54748" y="13391"/>
                </a:lnTo>
                <a:lnTo>
                  <a:pt x="50749" y="13391"/>
                </a:lnTo>
                <a:lnTo>
                  <a:pt x="50749" y="8751"/>
                </a:lnTo>
                <a:cubicBezTo>
                  <a:pt x="50749" y="7237"/>
                  <a:pt x="50082" y="6669"/>
                  <a:pt x="48654" y="6669"/>
                </a:cubicBezTo>
                <a:lnTo>
                  <a:pt x="29421" y="6669"/>
                </a:lnTo>
                <a:lnTo>
                  <a:pt x="29421" y="69155"/>
                </a:lnTo>
                <a:lnTo>
                  <a:pt x="25327" y="69155"/>
                </a:lnTo>
                <a:close/>
                <a:moveTo>
                  <a:pt x="54748" y="44756"/>
                </a:moveTo>
                <a:cubicBezTo>
                  <a:pt x="54748" y="59620"/>
                  <a:pt x="65307" y="69155"/>
                  <a:pt x="78031" y="69155"/>
                </a:cubicBezTo>
                <a:cubicBezTo>
                  <a:pt x="87778" y="69155"/>
                  <a:pt x="94096" y="62705"/>
                  <a:pt x="94096" y="62705"/>
                </a:cubicBezTo>
                <a:lnTo>
                  <a:pt x="92020" y="59433"/>
                </a:lnTo>
                <a:cubicBezTo>
                  <a:pt x="92020" y="59433"/>
                  <a:pt x="86695" y="65322"/>
                  <a:pt x="78031" y="65322"/>
                </a:cubicBezTo>
                <a:cubicBezTo>
                  <a:pt x="67563" y="65322"/>
                  <a:pt x="58719" y="57563"/>
                  <a:pt x="58719" y="44008"/>
                </a:cubicBezTo>
                <a:lnTo>
                  <a:pt x="94908" y="44008"/>
                </a:lnTo>
                <a:cubicBezTo>
                  <a:pt x="94908" y="44008"/>
                  <a:pt x="95088" y="42512"/>
                  <a:pt x="95088" y="41484"/>
                </a:cubicBezTo>
                <a:cubicBezTo>
                  <a:pt x="95088" y="30173"/>
                  <a:pt x="88951" y="20170"/>
                  <a:pt x="76678" y="20170"/>
                </a:cubicBezTo>
                <a:cubicBezTo>
                  <a:pt x="65126" y="20170"/>
                  <a:pt x="54748" y="28958"/>
                  <a:pt x="54748" y="44756"/>
                </a:cubicBezTo>
                <a:close/>
                <a:moveTo>
                  <a:pt x="58989" y="40362"/>
                </a:moveTo>
                <a:cubicBezTo>
                  <a:pt x="60614" y="29425"/>
                  <a:pt x="68285" y="23816"/>
                  <a:pt x="76588" y="23816"/>
                </a:cubicBezTo>
                <a:cubicBezTo>
                  <a:pt x="84078" y="23816"/>
                  <a:pt x="90666" y="28958"/>
                  <a:pt x="91117" y="40362"/>
                </a:cubicBezTo>
                <a:lnTo>
                  <a:pt x="58989" y="40362"/>
                </a:lnTo>
                <a:close/>
                <a:moveTo>
                  <a:pt x="103733" y="69155"/>
                </a:moveTo>
                <a:lnTo>
                  <a:pt x="103733" y="66020"/>
                </a:lnTo>
                <a:lnTo>
                  <a:pt x="132835" y="30889"/>
                </a:lnTo>
                <a:cubicBezTo>
                  <a:pt x="134564" y="28768"/>
                  <a:pt x="136581" y="26648"/>
                  <a:pt x="136581" y="26648"/>
                </a:cubicBezTo>
                <a:lnTo>
                  <a:pt x="136581" y="26463"/>
                </a:lnTo>
                <a:cubicBezTo>
                  <a:pt x="136581" y="26463"/>
                  <a:pt x="134852" y="26648"/>
                  <a:pt x="131683" y="26648"/>
                </a:cubicBezTo>
                <a:lnTo>
                  <a:pt x="110072" y="26648"/>
                </a:lnTo>
                <a:cubicBezTo>
                  <a:pt x="108727" y="26648"/>
                  <a:pt x="107959" y="27293"/>
                  <a:pt x="107959" y="28676"/>
                </a:cubicBezTo>
                <a:lnTo>
                  <a:pt x="107959" y="32641"/>
                </a:lnTo>
                <a:lnTo>
                  <a:pt x="104021" y="32641"/>
                </a:lnTo>
                <a:lnTo>
                  <a:pt x="104021" y="28400"/>
                </a:lnTo>
                <a:cubicBezTo>
                  <a:pt x="104021" y="24619"/>
                  <a:pt x="105654" y="23052"/>
                  <a:pt x="109592" y="23052"/>
                </a:cubicBezTo>
                <a:lnTo>
                  <a:pt x="142056" y="23052"/>
                </a:lnTo>
                <a:lnTo>
                  <a:pt x="142056" y="26187"/>
                </a:lnTo>
                <a:lnTo>
                  <a:pt x="112857" y="61317"/>
                </a:lnTo>
                <a:cubicBezTo>
                  <a:pt x="111128" y="63438"/>
                  <a:pt x="109015" y="65559"/>
                  <a:pt x="109015" y="65559"/>
                </a:cubicBezTo>
                <a:lnTo>
                  <a:pt x="109015" y="65743"/>
                </a:lnTo>
                <a:cubicBezTo>
                  <a:pt x="109015" y="65743"/>
                  <a:pt x="110840" y="65559"/>
                  <a:pt x="114010" y="65559"/>
                </a:cubicBezTo>
                <a:lnTo>
                  <a:pt x="138022" y="65559"/>
                </a:lnTo>
                <a:cubicBezTo>
                  <a:pt x="139367" y="65559"/>
                  <a:pt x="140135" y="64913"/>
                  <a:pt x="140135" y="63530"/>
                </a:cubicBezTo>
                <a:lnTo>
                  <a:pt x="140135" y="59566"/>
                </a:lnTo>
                <a:lnTo>
                  <a:pt x="144073" y="59566"/>
                </a:lnTo>
                <a:lnTo>
                  <a:pt x="144073" y="63807"/>
                </a:lnTo>
                <a:cubicBezTo>
                  <a:pt x="144073" y="67587"/>
                  <a:pt x="142440" y="69155"/>
                  <a:pt x="138502" y="69155"/>
                </a:cubicBezTo>
                <a:lnTo>
                  <a:pt x="103733" y="69155"/>
                </a:lnTo>
                <a:close/>
                <a:moveTo>
                  <a:pt x="149836" y="44382"/>
                </a:moveTo>
                <a:cubicBezTo>
                  <a:pt x="149836" y="58311"/>
                  <a:pt x="160160" y="69155"/>
                  <a:pt x="172888" y="69155"/>
                </a:cubicBezTo>
                <a:cubicBezTo>
                  <a:pt x="185615" y="69155"/>
                  <a:pt x="195939" y="58311"/>
                  <a:pt x="195939" y="44382"/>
                </a:cubicBezTo>
                <a:cubicBezTo>
                  <a:pt x="195939" y="30734"/>
                  <a:pt x="185615" y="20170"/>
                  <a:pt x="172888" y="20170"/>
                </a:cubicBezTo>
                <a:cubicBezTo>
                  <a:pt x="160160" y="20170"/>
                  <a:pt x="149836" y="30734"/>
                  <a:pt x="149836" y="44382"/>
                </a:cubicBezTo>
                <a:close/>
                <a:moveTo>
                  <a:pt x="153752" y="44382"/>
                </a:moveTo>
                <a:cubicBezTo>
                  <a:pt x="153752" y="32790"/>
                  <a:pt x="162296" y="24003"/>
                  <a:pt x="172888" y="24003"/>
                </a:cubicBezTo>
                <a:cubicBezTo>
                  <a:pt x="183479" y="24003"/>
                  <a:pt x="192023" y="32790"/>
                  <a:pt x="192023" y="44382"/>
                </a:cubicBezTo>
                <a:cubicBezTo>
                  <a:pt x="192023" y="56254"/>
                  <a:pt x="183479" y="65322"/>
                  <a:pt x="172888" y="65322"/>
                </a:cubicBezTo>
                <a:cubicBezTo>
                  <a:pt x="162296" y="65322"/>
                  <a:pt x="153752" y="56254"/>
                  <a:pt x="153752" y="44382"/>
                </a:cubicBezTo>
                <a:close/>
              </a:path>
            </a:pathLst>
          </a:custGeom>
          <a:solidFill>
            <a:schemeClr val="bg1"/>
          </a:solidFill>
          <a:ln w="2846" cap="flat">
            <a:noFill/>
            <a:prstDash val="solid"/>
            <a:miter/>
          </a:ln>
        </p:spPr>
        <p:txBody>
          <a:bodyPr rtlCol="0" anchor="ct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30" name="Textfeld 29">
            <a:extLst>
              <a:ext uri="{FF2B5EF4-FFF2-40B4-BE49-F238E27FC236}">
                <a16:creationId xmlns:a16="http://schemas.microsoft.com/office/drawing/2014/main" id="{778747FD-52B1-4EFB-82F7-2BBE3C3993A6}"/>
              </a:ext>
            </a:extLst>
          </p:cNvPr>
          <p:cNvSpPr txBox="1"/>
          <p:nvPr/>
        </p:nvSpPr>
        <p:spPr>
          <a:xfrm>
            <a:off x="363289" y="1057380"/>
            <a:ext cx="5722301" cy="215444"/>
          </a:xfrm>
          <a:prstGeom prst="rect">
            <a:avLst/>
          </a:prstGeom>
          <a:noFill/>
        </p:spPr>
        <p:txBody>
          <a:bodyPr wrap="none" lIns="72000" tIns="0" rIns="72000" bIns="0" rtlCol="0" anchor="t">
            <a:noAutofit/>
          </a:bodyPr>
          <a:lstStyle/>
          <a:p>
            <a:pP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Your organization operates in an </a:t>
            </a:r>
            <a:r>
              <a:rPr lang="en-US" sz="1300" b="1" i="1" dirty="0">
                <a:latin typeface="Open Sans" panose="020B0606030504020204" pitchFamily="34" charset="0"/>
                <a:ea typeface="Open Sans" panose="020B0606030504020204" pitchFamily="34" charset="0"/>
                <a:cs typeface="Open Sans" panose="020B0606030504020204" pitchFamily="34" charset="0"/>
              </a:rPr>
              <a:t>environment</a:t>
            </a:r>
            <a:r>
              <a:rPr lang="en-US" sz="1300" i="1" dirty="0">
                <a:latin typeface="Open Sans" panose="020B0606030504020204" pitchFamily="34" charset="0"/>
                <a:ea typeface="Open Sans" panose="020B0606030504020204" pitchFamily="34" charset="0"/>
                <a:cs typeface="Open Sans" panose="020B0606030504020204" pitchFamily="34" charset="0"/>
              </a:rPr>
              <a:t>, that is characterized by…</a:t>
            </a:r>
          </a:p>
        </p:txBody>
      </p:sp>
      <p:sp>
        <p:nvSpPr>
          <p:cNvPr id="33" name="Textfeld 32">
            <a:extLst>
              <a:ext uri="{FF2B5EF4-FFF2-40B4-BE49-F238E27FC236}">
                <a16:creationId xmlns:a16="http://schemas.microsoft.com/office/drawing/2014/main" id="{4056528D-078A-492A-BDCB-0674D34FB8D5}"/>
              </a:ext>
            </a:extLst>
          </p:cNvPr>
          <p:cNvSpPr txBox="1"/>
          <p:nvPr/>
        </p:nvSpPr>
        <p:spPr>
          <a:xfrm>
            <a:off x="360363" y="3783317"/>
            <a:ext cx="4729175" cy="499757"/>
          </a:xfrm>
          <a:prstGeom prst="rect">
            <a:avLst/>
          </a:prstGeom>
          <a:noFill/>
        </p:spPr>
        <p:txBody>
          <a:bodyPr wrap="none" lIns="72000" tIns="0" rIns="72000" bIns="0" rtlCol="0" anchor="t">
            <a:noAutofit/>
          </a:bodyPr>
          <a:lstStyle/>
          <a:p>
            <a:pP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You face </a:t>
            </a:r>
            <a:r>
              <a:rPr lang="en-US" sz="1300" b="1" i="1" dirty="0">
                <a:latin typeface="Open Sans" panose="020B0606030504020204" pitchFamily="34" charset="0"/>
                <a:ea typeface="Open Sans" panose="020B0606030504020204" pitchFamily="34" charset="0"/>
                <a:cs typeface="Open Sans" panose="020B0606030504020204" pitchFamily="34" charset="0"/>
              </a:rPr>
              <a:t>business challenges</a:t>
            </a:r>
            <a:r>
              <a:rPr lang="en-US" sz="1300" i="1" dirty="0">
                <a:latin typeface="Open Sans" panose="020B0606030504020204" pitchFamily="34" charset="0"/>
                <a:ea typeface="Open Sans" panose="020B0606030504020204" pitchFamily="34" charset="0"/>
                <a:cs typeface="Open Sans" panose="020B0606030504020204" pitchFamily="34" charset="0"/>
              </a:rPr>
              <a:t>, </a:t>
            </a:r>
          </a:p>
          <a:p>
            <a:pP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that are characterized by…</a:t>
            </a:r>
          </a:p>
        </p:txBody>
      </p:sp>
      <p:sp>
        <p:nvSpPr>
          <p:cNvPr id="34" name="Textfeld 33">
            <a:extLst>
              <a:ext uri="{FF2B5EF4-FFF2-40B4-BE49-F238E27FC236}">
                <a16:creationId xmlns:a16="http://schemas.microsoft.com/office/drawing/2014/main" id="{7062F1AC-3EC5-4986-8FDC-92A0D7783CAC}"/>
              </a:ext>
            </a:extLst>
          </p:cNvPr>
          <p:cNvSpPr txBox="1"/>
          <p:nvPr/>
        </p:nvSpPr>
        <p:spPr>
          <a:xfrm>
            <a:off x="903356" y="1529185"/>
            <a:ext cx="2945100" cy="21544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a:t>
            </a:r>
            <a:r>
              <a:rPr lang="en-US" sz="1300" b="1" i="1" dirty="0">
                <a:latin typeface="Open Sans" panose="020B0606030504020204" pitchFamily="34" charset="0"/>
                <a:ea typeface="Open Sans" panose="020B0606030504020204" pitchFamily="34" charset="0"/>
                <a:cs typeface="Open Sans" panose="020B0606030504020204" pitchFamily="34" charset="0"/>
              </a:rPr>
              <a:t>diverse ecosystem</a:t>
            </a:r>
            <a:r>
              <a:rPr lang="en-US" sz="1300"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35" name="Textfeld 34">
            <a:extLst>
              <a:ext uri="{FF2B5EF4-FFF2-40B4-BE49-F238E27FC236}">
                <a16:creationId xmlns:a16="http://schemas.microsoft.com/office/drawing/2014/main" id="{ACE9CCD0-591E-4AD4-830C-5204519576AA}"/>
              </a:ext>
            </a:extLst>
          </p:cNvPr>
          <p:cNvSpPr txBox="1"/>
          <p:nvPr/>
        </p:nvSpPr>
        <p:spPr>
          <a:xfrm>
            <a:off x="3276168" y="1908915"/>
            <a:ext cx="2945100" cy="21544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need for </a:t>
            </a:r>
            <a:r>
              <a:rPr lang="en-US" sz="1300" b="1" i="1" dirty="0">
                <a:latin typeface="Open Sans" panose="020B0606030504020204" pitchFamily="34" charset="0"/>
                <a:ea typeface="Open Sans" panose="020B0606030504020204" pitchFamily="34" charset="0"/>
                <a:cs typeface="Open Sans" panose="020B0606030504020204" pitchFamily="34" charset="0"/>
              </a:rPr>
              <a:t>coopetition</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6" name="Textfeld 35">
            <a:extLst>
              <a:ext uri="{FF2B5EF4-FFF2-40B4-BE49-F238E27FC236}">
                <a16:creationId xmlns:a16="http://schemas.microsoft.com/office/drawing/2014/main" id="{72EDFF68-517D-4E96-B27B-2BDEDD5F3A14}"/>
              </a:ext>
            </a:extLst>
          </p:cNvPr>
          <p:cNvSpPr txBox="1"/>
          <p:nvPr/>
        </p:nvSpPr>
        <p:spPr>
          <a:xfrm>
            <a:off x="4990669" y="1475177"/>
            <a:ext cx="2945100" cy="21544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r>
              <a:rPr lang="en-US" sz="1300" b="1" i="1" dirty="0">
                <a:latin typeface="Open Sans" panose="020B0606030504020204" pitchFamily="34" charset="0"/>
                <a:ea typeface="Open Sans" panose="020B0606030504020204" pitchFamily="34" charset="0"/>
                <a:cs typeface="Open Sans" panose="020B0606030504020204" pitchFamily="34" charset="0"/>
              </a:rPr>
              <a:t>diverging incentives</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7" name="Textfeld 36">
            <a:extLst>
              <a:ext uri="{FF2B5EF4-FFF2-40B4-BE49-F238E27FC236}">
                <a16:creationId xmlns:a16="http://schemas.microsoft.com/office/drawing/2014/main" id="{7BFBE02D-7C32-4739-A222-A5564211511F}"/>
              </a:ext>
            </a:extLst>
          </p:cNvPr>
          <p:cNvSpPr txBox="1"/>
          <p:nvPr/>
        </p:nvSpPr>
        <p:spPr>
          <a:xfrm>
            <a:off x="589800" y="2248461"/>
            <a:ext cx="2212697" cy="50800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long and fragmented </a:t>
            </a:r>
          </a:p>
          <a:p>
            <a:pPr algn="ctr">
              <a:spcBef>
                <a:spcPts val="300"/>
              </a:spcBef>
              <a:spcAft>
                <a:spcPts val="100"/>
              </a:spcAft>
              <a:buClr>
                <a:schemeClr val="tx2"/>
              </a:buClr>
            </a:pPr>
            <a:r>
              <a:rPr lang="en-US" sz="1300" b="1" i="1" dirty="0">
                <a:latin typeface="Open Sans" panose="020B0606030504020204" pitchFamily="34" charset="0"/>
                <a:ea typeface="Open Sans" panose="020B0606030504020204" pitchFamily="34" charset="0"/>
                <a:cs typeface="Open Sans" panose="020B0606030504020204" pitchFamily="34" charset="0"/>
              </a:rPr>
              <a:t>multi-tier supply chain</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38" name="Textfeld 37">
            <a:extLst>
              <a:ext uri="{FF2B5EF4-FFF2-40B4-BE49-F238E27FC236}">
                <a16:creationId xmlns:a16="http://schemas.microsoft.com/office/drawing/2014/main" id="{C5BF0ACA-C403-4CEC-8AAB-FB5F46C7A2CD}"/>
              </a:ext>
            </a:extLst>
          </p:cNvPr>
          <p:cNvSpPr txBox="1"/>
          <p:nvPr/>
        </p:nvSpPr>
        <p:spPr>
          <a:xfrm>
            <a:off x="5480600" y="2366533"/>
            <a:ext cx="2870497" cy="33013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…strict </a:t>
            </a:r>
            <a:r>
              <a:rPr lang="en-US" sz="1300" b="1" i="1" dirty="0">
                <a:latin typeface="Open Sans" panose="020B0606030504020204" pitchFamily="34" charset="0"/>
                <a:ea typeface="Open Sans" panose="020B0606030504020204" pitchFamily="34" charset="0"/>
                <a:cs typeface="Open Sans" panose="020B0606030504020204" pitchFamily="34" charset="0"/>
              </a:rPr>
              <a:t>regulatory requirements</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cxnSp>
        <p:nvCxnSpPr>
          <p:cNvPr id="40" name="Gerader Verbinder 39">
            <a:extLst>
              <a:ext uri="{FF2B5EF4-FFF2-40B4-BE49-F238E27FC236}">
                <a16:creationId xmlns:a16="http://schemas.microsoft.com/office/drawing/2014/main" id="{0D50E60E-D4B0-4778-89DD-FD71A8204901}"/>
              </a:ext>
            </a:extLst>
          </p:cNvPr>
          <p:cNvCxnSpPr/>
          <p:nvPr/>
        </p:nvCxnSpPr>
        <p:spPr>
          <a:xfrm flipV="1">
            <a:off x="360363" y="3544840"/>
            <a:ext cx="3222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30B7E637-0E25-4D8D-A7B3-47D5B34B8510}"/>
              </a:ext>
            </a:extLst>
          </p:cNvPr>
          <p:cNvSpPr txBox="1"/>
          <p:nvPr/>
        </p:nvSpPr>
        <p:spPr>
          <a:xfrm>
            <a:off x="2914742" y="5996356"/>
            <a:ext cx="4596425" cy="33013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…the need for tamper-proof </a:t>
            </a:r>
            <a:r>
              <a:rPr lang="en-US" sz="1300" b="1" i="1" dirty="0">
                <a:latin typeface="Open Sans" panose="020B0606030504020204" pitchFamily="34" charset="0"/>
                <a:ea typeface="Open Sans" panose="020B0606030504020204" pitchFamily="34" charset="0"/>
                <a:cs typeface="Open Sans" panose="020B0606030504020204" pitchFamily="34" charset="0"/>
              </a:rPr>
              <a:t>immutable documentation</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cxnSp>
        <p:nvCxnSpPr>
          <p:cNvPr id="43" name="Gerader Verbinder 42">
            <a:extLst>
              <a:ext uri="{FF2B5EF4-FFF2-40B4-BE49-F238E27FC236}">
                <a16:creationId xmlns:a16="http://schemas.microsoft.com/office/drawing/2014/main" id="{3C1BF13C-7582-43FC-BB27-D22F346C44F5}"/>
              </a:ext>
            </a:extLst>
          </p:cNvPr>
          <p:cNvCxnSpPr/>
          <p:nvPr/>
        </p:nvCxnSpPr>
        <p:spPr>
          <a:xfrm flipV="1">
            <a:off x="5034811" y="3544840"/>
            <a:ext cx="3312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6DD2B0F5-6E07-4D7D-9E05-C6110A599D0C}"/>
              </a:ext>
            </a:extLst>
          </p:cNvPr>
          <p:cNvSpPr txBox="1"/>
          <p:nvPr/>
        </p:nvSpPr>
        <p:spPr>
          <a:xfrm>
            <a:off x="2875984" y="5470485"/>
            <a:ext cx="3139420" cy="33013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…lacking market </a:t>
            </a:r>
            <a:r>
              <a:rPr lang="en-US" sz="1300" b="1" i="1" dirty="0">
                <a:latin typeface="Open Sans" panose="020B0606030504020204" pitchFamily="34" charset="0"/>
                <a:ea typeface="Open Sans" panose="020B0606030504020204" pitchFamily="34" charset="0"/>
                <a:cs typeface="Open Sans" panose="020B0606030504020204" pitchFamily="34" charset="0"/>
              </a:rPr>
              <a:t>transparency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5" name="Textfeld 44">
            <a:extLst>
              <a:ext uri="{FF2B5EF4-FFF2-40B4-BE49-F238E27FC236}">
                <a16:creationId xmlns:a16="http://schemas.microsoft.com/office/drawing/2014/main" id="{E125A357-5EA0-46D7-81B2-7D93AAB43BA0}"/>
              </a:ext>
            </a:extLst>
          </p:cNvPr>
          <p:cNvSpPr txBox="1"/>
          <p:nvPr/>
        </p:nvSpPr>
        <p:spPr>
          <a:xfrm>
            <a:off x="4419252" y="4839330"/>
            <a:ext cx="3139420"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…an obligation to provide </a:t>
            </a:r>
            <a:r>
              <a:rPr lang="en-US" sz="1300" b="1" i="1" dirty="0">
                <a:latin typeface="Open Sans" panose="020B0606030504020204" pitchFamily="34" charset="0"/>
                <a:ea typeface="Open Sans" panose="020B0606030504020204" pitchFamily="34" charset="0"/>
                <a:cs typeface="Open Sans" panose="020B0606030504020204" pitchFamily="34" charset="0"/>
              </a:rPr>
              <a:t>proof</a:t>
            </a:r>
            <a:r>
              <a:rPr lang="en-US" sz="1300" i="1" dirty="0">
                <a:latin typeface="Open Sans" panose="020B0606030504020204" pitchFamily="34" charset="0"/>
                <a:ea typeface="Open Sans" panose="020B0606030504020204" pitchFamily="34" charset="0"/>
                <a:cs typeface="Open Sans" panose="020B0606030504020204" pitchFamily="34" charset="0"/>
              </a:rPr>
              <a:t> of </a:t>
            </a:r>
            <a:r>
              <a:rPr lang="en-US" sz="1300" i="1" dirty="0" err="1">
                <a:latin typeface="Open Sans" panose="020B0606030504020204" pitchFamily="34" charset="0"/>
                <a:ea typeface="Open Sans" panose="020B0606030504020204" pitchFamily="34" charset="0"/>
                <a:cs typeface="Open Sans" panose="020B0606030504020204" pitchFamily="34" charset="0"/>
              </a:rPr>
              <a:t>sth</a:t>
            </a:r>
            <a:r>
              <a:rPr lang="en-US" sz="1300" i="1" dirty="0">
                <a:latin typeface="Open Sans" panose="020B0606030504020204" pitchFamily="34" charset="0"/>
                <a:ea typeface="Open Sans" panose="020B0606030504020204" pitchFamily="34" charset="0"/>
                <a:cs typeface="Open Sans" panose="020B0606030504020204" pitchFamily="34" charset="0"/>
              </a:rPr>
              <a:t>.</a:t>
            </a:r>
          </a:p>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 – e.g. conducted validation…</a:t>
            </a:r>
          </a:p>
        </p:txBody>
      </p:sp>
      <p:sp>
        <p:nvSpPr>
          <p:cNvPr id="46" name="Textfeld 45">
            <a:extLst>
              <a:ext uri="{FF2B5EF4-FFF2-40B4-BE49-F238E27FC236}">
                <a16:creationId xmlns:a16="http://schemas.microsoft.com/office/drawing/2014/main" id="{1096964A-17F9-4CF2-990C-7E448FEBF7F6}"/>
              </a:ext>
            </a:extLst>
          </p:cNvPr>
          <p:cNvSpPr txBox="1"/>
          <p:nvPr/>
        </p:nvSpPr>
        <p:spPr>
          <a:xfrm>
            <a:off x="430852" y="5594460"/>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need for </a:t>
            </a:r>
            <a:r>
              <a:rPr lang="en-US" sz="1300" b="1" i="1" dirty="0">
                <a:latin typeface="Open Sans" panose="020B0606030504020204" pitchFamily="34" charset="0"/>
                <a:ea typeface="Open Sans" panose="020B0606030504020204" pitchFamily="34" charset="0"/>
                <a:cs typeface="Open Sans" panose="020B0606030504020204" pitchFamily="34" charset="0"/>
              </a:rPr>
              <a:t>privacy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7" name="Textfeld 46">
            <a:extLst>
              <a:ext uri="{FF2B5EF4-FFF2-40B4-BE49-F238E27FC236}">
                <a16:creationId xmlns:a16="http://schemas.microsoft.com/office/drawing/2014/main" id="{3DA51445-A71C-4B8F-8EC8-4F0F5783FB04}"/>
              </a:ext>
            </a:extLst>
          </p:cNvPr>
          <p:cNvSpPr txBox="1"/>
          <p:nvPr/>
        </p:nvSpPr>
        <p:spPr>
          <a:xfrm>
            <a:off x="4668299" y="3678232"/>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 lack of </a:t>
            </a:r>
            <a:r>
              <a:rPr lang="en-US" sz="1300" b="1" i="1" dirty="0">
                <a:latin typeface="Open Sans" panose="020B0606030504020204" pitchFamily="34" charset="0"/>
                <a:ea typeface="Open Sans" panose="020B0606030504020204" pitchFamily="34" charset="0"/>
                <a:cs typeface="Open Sans" panose="020B0606030504020204" pitchFamily="34" charset="0"/>
              </a:rPr>
              <a:t>trust</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48" name="Textfeld 47">
            <a:extLst>
              <a:ext uri="{FF2B5EF4-FFF2-40B4-BE49-F238E27FC236}">
                <a16:creationId xmlns:a16="http://schemas.microsoft.com/office/drawing/2014/main" id="{0D28CE89-3B1C-4332-B582-815D8C2D2B6D}"/>
              </a:ext>
            </a:extLst>
          </p:cNvPr>
          <p:cNvSpPr txBox="1"/>
          <p:nvPr/>
        </p:nvSpPr>
        <p:spPr>
          <a:xfrm>
            <a:off x="589800" y="4448135"/>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r>
              <a:rPr lang="en-US" sz="1300" b="1" i="1" dirty="0">
                <a:latin typeface="Open Sans" panose="020B0606030504020204" pitchFamily="34" charset="0"/>
                <a:ea typeface="Open Sans" panose="020B0606030504020204" pitchFamily="34" charset="0"/>
                <a:cs typeface="Open Sans" panose="020B0606030504020204" pitchFamily="34" charset="0"/>
              </a:rPr>
              <a:t>certification</a:t>
            </a:r>
            <a:r>
              <a:rPr lang="en-US" sz="1300" i="1" dirty="0">
                <a:latin typeface="Open Sans" panose="020B0606030504020204" pitchFamily="34" charset="0"/>
                <a:ea typeface="Open Sans" panose="020B0606030504020204" pitchFamily="34" charset="0"/>
                <a:cs typeface="Open Sans" panose="020B0606030504020204" pitchFamily="34" charset="0"/>
              </a:rPr>
              <a:t> requirements…</a:t>
            </a:r>
          </a:p>
        </p:txBody>
      </p:sp>
      <p:sp>
        <p:nvSpPr>
          <p:cNvPr id="49" name="Textfeld 48">
            <a:extLst>
              <a:ext uri="{FF2B5EF4-FFF2-40B4-BE49-F238E27FC236}">
                <a16:creationId xmlns:a16="http://schemas.microsoft.com/office/drawing/2014/main" id="{758CB193-32BD-4619-927D-94519FDF5E16}"/>
              </a:ext>
            </a:extLst>
          </p:cNvPr>
          <p:cNvSpPr txBox="1"/>
          <p:nvPr/>
        </p:nvSpPr>
        <p:spPr>
          <a:xfrm>
            <a:off x="449840" y="5020580"/>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a:t>
            </a:r>
            <a:r>
              <a:rPr lang="en-US" sz="1300" b="1" i="1" dirty="0">
                <a:latin typeface="Open Sans" panose="020B0606030504020204" pitchFamily="34" charset="0"/>
                <a:ea typeface="Open Sans" panose="020B0606030504020204" pitchFamily="34" charset="0"/>
                <a:cs typeface="Open Sans" panose="020B0606030504020204" pitchFamily="34" charset="0"/>
              </a:rPr>
              <a:t>auditability</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50" name="Textfeld 49">
            <a:extLst>
              <a:ext uri="{FF2B5EF4-FFF2-40B4-BE49-F238E27FC236}">
                <a16:creationId xmlns:a16="http://schemas.microsoft.com/office/drawing/2014/main" id="{7EB912DA-9EF4-4EEA-B4A4-2AF16A9D1188}"/>
              </a:ext>
            </a:extLst>
          </p:cNvPr>
          <p:cNvSpPr txBox="1"/>
          <p:nvPr/>
        </p:nvSpPr>
        <p:spPr>
          <a:xfrm>
            <a:off x="5741654" y="4230737"/>
            <a:ext cx="2358693" cy="4833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i="1" dirty="0">
                <a:latin typeface="Open Sans" panose="020B0606030504020204" pitchFamily="34" charset="0"/>
                <a:ea typeface="Open Sans" panose="020B0606030504020204" pitchFamily="34" charset="0"/>
                <a:cs typeface="Open Sans" panose="020B0606030504020204" pitchFamily="34" charset="0"/>
              </a:rPr>
              <a:t>…expensive </a:t>
            </a:r>
            <a:r>
              <a:rPr lang="en-US" sz="1300" b="1" i="1" dirty="0">
                <a:latin typeface="Open Sans" panose="020B0606030504020204" pitchFamily="34" charset="0"/>
                <a:ea typeface="Open Sans" panose="020B0606030504020204" pitchFamily="34" charset="0"/>
                <a:cs typeface="Open Sans" panose="020B0606030504020204" pitchFamily="34" charset="0"/>
              </a:rPr>
              <a:t>intermediaries</a:t>
            </a:r>
            <a:r>
              <a:rPr lang="en-US" sz="1300" i="1"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44502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D7C9BA1B-22A6-4955-ABCE-837DE40475AA}"/>
              </a:ext>
            </a:extLst>
          </p:cNvPr>
          <p:cNvGraphicFramePr>
            <a:graphicFrameLocks noChangeAspect="1"/>
          </p:cNvGraphicFramePr>
          <p:nvPr>
            <p:custDataLst>
              <p:tags r:id="rId2"/>
            </p:custDataLst>
            <p:extLst>
              <p:ext uri="{D42A27DB-BD31-4B8C-83A1-F6EECF244321}">
                <p14:modId xmlns:p14="http://schemas.microsoft.com/office/powerpoint/2010/main" val="1208343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671"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9" name="Rechteck 48" hidden="1">
            <a:extLst>
              <a:ext uri="{FF2B5EF4-FFF2-40B4-BE49-F238E27FC236}">
                <a16:creationId xmlns:a16="http://schemas.microsoft.com/office/drawing/2014/main" id="{DDFB8001-32E1-4563-8B3A-EB24539D6D12}"/>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0938C033-35DA-440C-894A-43A23FF23C1C}"/>
              </a:ext>
            </a:extLst>
          </p:cNvPr>
          <p:cNvSpPr>
            <a:spLocks noGrp="1"/>
          </p:cNvSpPr>
          <p:nvPr>
            <p:ph sz="quarter" idx="13"/>
          </p:nvPr>
        </p:nvSpPr>
        <p:spPr>
          <a:xfrm>
            <a:off x="359999" y="884238"/>
            <a:ext cx="5653451"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Michelson is a </a:t>
            </a:r>
            <a:r>
              <a:rPr lang="en-US" sz="1300" b="1" dirty="0">
                <a:latin typeface="Open Sans" panose="020B0606030504020204" pitchFamily="34" charset="0"/>
                <a:ea typeface="Open Sans" panose="020B0606030504020204" pitchFamily="34" charset="0"/>
                <a:cs typeface="Open Sans" panose="020B0606030504020204" pitchFamily="34" charset="0"/>
              </a:rPr>
              <a:t>compromise</a:t>
            </a:r>
            <a:r>
              <a:rPr lang="en-US" sz="1300" dirty="0">
                <a:latin typeface="Open Sans" panose="020B0606030504020204" pitchFamily="34" charset="0"/>
                <a:ea typeface="Open Sans" panose="020B0606030504020204" pitchFamily="34" charset="0"/>
                <a:cs typeface="Open Sans" panose="020B0606030504020204" pitchFamily="34" charset="0"/>
              </a:rPr>
              <a:t> between the design goal of efficiency with respect to gas accounting that would suggest an </a:t>
            </a:r>
            <a:r>
              <a:rPr lang="en-US" sz="1300" b="1" dirty="0">
                <a:latin typeface="Open Sans" panose="020B0606030504020204" pitchFamily="34" charset="0"/>
                <a:ea typeface="Open Sans" panose="020B0606030504020204" pitchFamily="34" charset="0"/>
                <a:cs typeface="Open Sans" panose="020B0606030504020204" pitchFamily="34" charset="0"/>
              </a:rPr>
              <a:t>assembly-like language</a:t>
            </a:r>
            <a:r>
              <a:rPr lang="en-US" sz="1300" dirty="0">
                <a:latin typeface="Open Sans" panose="020B0606030504020204" pitchFamily="34" charset="0"/>
                <a:ea typeface="Open Sans" panose="020B0606030504020204" pitchFamily="34" charset="0"/>
                <a:cs typeface="Open Sans" panose="020B0606030504020204" pitchFamily="34" charset="0"/>
              </a:rPr>
              <a:t> on the one hand and security and readability that would suggest a </a:t>
            </a:r>
            <a:r>
              <a:rPr lang="en-US" sz="1300" b="1" dirty="0">
                <a:latin typeface="Open Sans" panose="020B0606030504020204" pitchFamily="34" charset="0"/>
                <a:ea typeface="Open Sans" panose="020B0606030504020204" pitchFamily="34" charset="0"/>
                <a:cs typeface="Open Sans" panose="020B0606030504020204" pitchFamily="34" charset="0"/>
              </a:rPr>
              <a:t>high-level functional language </a:t>
            </a:r>
            <a:r>
              <a:rPr lang="en-US" sz="1300" dirty="0">
                <a:latin typeface="Open Sans" panose="020B0606030504020204" pitchFamily="34" charset="0"/>
                <a:ea typeface="Open Sans" panose="020B0606030504020204" pitchFamily="34" charset="0"/>
                <a:cs typeface="Open Sans" panose="020B0606030504020204" pitchFamily="34" charset="0"/>
              </a:rPr>
              <a:t>on the other hand.</a:t>
            </a:r>
          </a:p>
          <a:p>
            <a:r>
              <a:rPr lang="en-US" sz="1300" dirty="0">
                <a:latin typeface="Open Sans" panose="020B0606030504020204" pitchFamily="34" charset="0"/>
                <a:ea typeface="Open Sans" panose="020B0606030504020204" pitchFamily="34" charset="0"/>
                <a:cs typeface="Open Sans" panose="020B0606030504020204" pitchFamily="34" charset="0"/>
              </a:rPr>
              <a:t>There are high-level languages such as </a:t>
            </a:r>
            <a:r>
              <a:rPr lang="en-US" sz="1300" b="1" dirty="0" err="1">
                <a:latin typeface="Open Sans" panose="020B0606030504020204" pitchFamily="34" charset="0"/>
                <a:ea typeface="Open Sans" panose="020B0606030504020204" pitchFamily="34" charset="0"/>
                <a:cs typeface="Open Sans" panose="020B0606030504020204" pitchFamily="34" charset="0"/>
              </a:rPr>
              <a:t>SmartPy</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b="1" dirty="0">
                <a:latin typeface="Open Sans" panose="020B0606030504020204" pitchFamily="34" charset="0"/>
                <a:ea typeface="Open Sans" panose="020B0606030504020204" pitchFamily="34" charset="0"/>
                <a:cs typeface="Open Sans" panose="020B0606030504020204" pitchFamily="34" charset="0"/>
              </a:rPr>
              <a:t>LIGO</a:t>
            </a:r>
            <a:r>
              <a:rPr lang="en-US" sz="1300" dirty="0">
                <a:latin typeface="Open Sans" panose="020B0606030504020204" pitchFamily="34" charset="0"/>
                <a:ea typeface="Open Sans" panose="020B0606030504020204" pitchFamily="34" charset="0"/>
                <a:cs typeface="Open Sans" panose="020B0606030504020204" pitchFamily="34" charset="0"/>
              </a:rPr>
              <a:t> (and more, e.g. Haskell derivatives) that can be </a:t>
            </a:r>
            <a:r>
              <a:rPr lang="en-US" sz="1300" b="1" dirty="0">
                <a:latin typeface="Open Sans" panose="020B0606030504020204" pitchFamily="34" charset="0"/>
                <a:ea typeface="Open Sans" panose="020B0606030504020204" pitchFamily="34" charset="0"/>
                <a:cs typeface="Open Sans" panose="020B0606030504020204" pitchFamily="34" charset="0"/>
              </a:rPr>
              <a:t>compiled to Michelson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This allows to program smart contracts in a way that comes </a:t>
            </a:r>
            <a:r>
              <a:rPr lang="en-US" sz="1300" b="1" dirty="0">
                <a:latin typeface="Open Sans" panose="020B0606030504020204" pitchFamily="34" charset="0"/>
                <a:ea typeface="Open Sans" panose="020B0606030504020204" pitchFamily="34" charset="0"/>
                <a:cs typeface="Open Sans" panose="020B0606030504020204" pitchFamily="34" charset="0"/>
              </a:rPr>
              <a:t>more natural to most programmers</a:t>
            </a:r>
            <a:r>
              <a:rPr lang="en-US" sz="1300" dirty="0">
                <a:latin typeface="Open Sans" panose="020B0606030504020204" pitchFamily="34" charset="0"/>
                <a:ea typeface="Open Sans" panose="020B0606030504020204" pitchFamily="34" charset="0"/>
                <a:cs typeface="Open Sans" panose="020B0606030504020204" pitchFamily="34" charset="0"/>
              </a:rPr>
              <a:t>, e.g. LIGO offers different syntaxes that are designed to resemble Pascal (</a:t>
            </a:r>
            <a:r>
              <a:rPr lang="en-US" sz="1300" dirty="0" err="1">
                <a:latin typeface="Open Sans" panose="020B0606030504020204" pitchFamily="34" charset="0"/>
                <a:ea typeface="Open Sans" panose="020B0606030504020204" pitchFamily="34" charset="0"/>
                <a:cs typeface="Open Sans" panose="020B0606030504020204" pitchFamily="34" charset="0"/>
              </a:rPr>
              <a:t>PascaLIGO</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Ocaml</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CameLIGO</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dirty="0" err="1">
                <a:latin typeface="Open Sans" panose="020B0606030504020204" pitchFamily="34" charset="0"/>
                <a:ea typeface="Open Sans" panose="020B0606030504020204" pitchFamily="34" charset="0"/>
                <a:cs typeface="Open Sans" panose="020B0606030504020204" pitchFamily="34" charset="0"/>
              </a:rPr>
              <a:t>ReasonML</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dirty="0" err="1">
                <a:latin typeface="Open Sans" panose="020B0606030504020204" pitchFamily="34" charset="0"/>
                <a:ea typeface="Open Sans" panose="020B0606030504020204" pitchFamily="34" charset="0"/>
                <a:cs typeface="Open Sans" panose="020B0606030504020204" pitchFamily="34" charset="0"/>
              </a:rPr>
              <a:t>ReasonLIGO</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It also allows people who want to engage with a smart contract deployed on Tezos to </a:t>
            </a:r>
            <a:r>
              <a:rPr lang="en-US" sz="1300" b="1" dirty="0">
                <a:latin typeface="Open Sans" panose="020B0606030504020204" pitchFamily="34" charset="0"/>
                <a:ea typeface="Open Sans" panose="020B0606030504020204" pitchFamily="34" charset="0"/>
                <a:cs typeface="Open Sans" panose="020B0606030504020204" pitchFamily="34" charset="0"/>
              </a:rPr>
              <a:t>read and understand what the contract does </a:t>
            </a:r>
            <a:r>
              <a:rPr lang="en-US" sz="1300" dirty="0">
                <a:latin typeface="Open Sans" panose="020B0606030504020204" pitchFamily="34" charset="0"/>
                <a:ea typeface="Open Sans" panose="020B0606030504020204" pitchFamily="34" charset="0"/>
                <a:cs typeface="Open Sans" panose="020B0606030504020204" pitchFamily="34" charset="0"/>
              </a:rPr>
              <a:t>(its “terms”).</a:t>
            </a:r>
          </a:p>
          <a:p>
            <a:r>
              <a:rPr lang="en-US" sz="1300" dirty="0">
                <a:latin typeface="Open Sans" panose="020B0606030504020204" pitchFamily="34" charset="0"/>
                <a:ea typeface="Open Sans" panose="020B0606030504020204" pitchFamily="34" charset="0"/>
                <a:cs typeface="Open Sans" panose="020B0606030504020204" pitchFamily="34" charset="0"/>
              </a:rPr>
              <a:t>To </a:t>
            </a:r>
            <a:r>
              <a:rPr lang="en-US" sz="1300" b="1" dirty="0">
                <a:latin typeface="Open Sans" panose="020B0606030504020204" pitchFamily="34" charset="0"/>
                <a:ea typeface="Open Sans" panose="020B0606030504020204" pitchFamily="34" charset="0"/>
                <a:cs typeface="Open Sans" panose="020B0606030504020204" pitchFamily="34" charset="0"/>
              </a:rPr>
              <a:t>verify</a:t>
            </a:r>
            <a:r>
              <a:rPr lang="en-US" sz="1300" dirty="0">
                <a:latin typeface="Open Sans" panose="020B0606030504020204" pitchFamily="34" charset="0"/>
                <a:ea typeface="Open Sans" panose="020B0606030504020204" pitchFamily="34" charset="0"/>
                <a:cs typeface="Open Sans" panose="020B0606030504020204" pitchFamily="34" charset="0"/>
              </a:rPr>
              <a:t>, that the deployed contract on the chain and the high-level language contract offered for inspection are indeed </a:t>
            </a:r>
            <a:r>
              <a:rPr lang="en-US" sz="1300" b="1" dirty="0">
                <a:latin typeface="Open Sans" panose="020B0606030504020204" pitchFamily="34" charset="0"/>
                <a:ea typeface="Open Sans" panose="020B0606030504020204" pitchFamily="34" charset="0"/>
                <a:cs typeface="Open Sans" panose="020B0606030504020204" pitchFamily="34" charset="0"/>
              </a:rPr>
              <a:t>equivalent</a:t>
            </a:r>
            <a:r>
              <a:rPr lang="en-US" sz="1300" dirty="0">
                <a:latin typeface="Open Sans" panose="020B0606030504020204" pitchFamily="34" charset="0"/>
                <a:ea typeface="Open Sans" panose="020B0606030504020204" pitchFamily="34" charset="0"/>
                <a:cs typeface="Open Sans" panose="020B0606030504020204" pitchFamily="34" charset="0"/>
              </a:rPr>
              <a:t>, a </a:t>
            </a:r>
            <a:r>
              <a:rPr lang="en-US" sz="1300" b="1" dirty="0">
                <a:latin typeface="Open Sans" panose="020B0606030504020204" pitchFamily="34" charset="0"/>
                <a:ea typeface="Open Sans" panose="020B0606030504020204" pitchFamily="34" charset="0"/>
                <a:cs typeface="Open Sans" panose="020B0606030504020204" pitchFamily="34" charset="0"/>
              </a:rPr>
              <a:t>certified compiler</a:t>
            </a:r>
            <a:r>
              <a:rPr lang="en-US" sz="1300" dirty="0">
                <a:latin typeface="Open Sans" panose="020B0606030504020204" pitchFamily="34" charset="0"/>
                <a:ea typeface="Open Sans" panose="020B0606030504020204" pitchFamily="34" charset="0"/>
                <a:cs typeface="Open Sans" panose="020B0606030504020204" pitchFamily="34" charset="0"/>
              </a:rPr>
              <a:t> can be used: it guarantees that the third party gets the same result when compiling the high-level code and can compare it to the low-level code on the chain.</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6">
            <a:extLst>
              <a:ext uri="{FF2B5EF4-FFF2-40B4-BE49-F238E27FC236}">
                <a16:creationId xmlns:a16="http://schemas.microsoft.com/office/drawing/2014/main" id="{43E12356-376E-48B0-A0B5-C35E979C88A6}"/>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Smart contracts in high-level languages can be compiled to Michelson</a:t>
            </a:r>
          </a:p>
        </p:txBody>
      </p:sp>
      <p:sp>
        <p:nvSpPr>
          <p:cNvPr id="4" name="Foliennummernplatzhalter 3">
            <a:extLst>
              <a:ext uri="{FF2B5EF4-FFF2-40B4-BE49-F238E27FC236}">
                <a16:creationId xmlns:a16="http://schemas.microsoft.com/office/drawing/2014/main" id="{5DDA5315-8C08-475C-9C73-157AB2B30D17}"/>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E534C0BB-73AD-45E4-88C4-82D0C2242386}"/>
              </a:ext>
            </a:extLst>
          </p:cNvPr>
          <p:cNvSpPr>
            <a:spLocks noGrp="1"/>
          </p:cNvSpPr>
          <p:nvPr>
            <p:ph type="dt" sz="half" idx="2"/>
          </p:nvPr>
        </p:nvSpPr>
        <p:spPr/>
        <p:txBody>
          <a:bodyPr/>
          <a:lstStyle/>
          <a:p>
            <a:fld id="{52512743-FAE4-4F98-BEC1-CE92EC5ABA0E}"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8354FB57-D44B-47EC-8985-EFDCE437F576}"/>
              </a:ext>
            </a:extLst>
          </p:cNvPr>
          <p:cNvSpPr/>
          <p:nvPr/>
        </p:nvSpPr>
        <p:spPr bwMode="gray">
          <a:xfrm>
            <a:off x="8416747" y="5169678"/>
            <a:ext cx="2039294" cy="1338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Contract in Michelson</a:t>
            </a:r>
          </a:p>
          <a:p>
            <a:pPr algn="ctr">
              <a:spcBef>
                <a:spcPts val="300"/>
              </a:spcBef>
              <a:spcAft>
                <a:spcPts val="10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tz</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file)</a:t>
            </a:r>
          </a:p>
        </p:txBody>
      </p:sp>
      <p:sp>
        <p:nvSpPr>
          <p:cNvPr id="13" name="Rechteck 12">
            <a:extLst>
              <a:ext uri="{FF2B5EF4-FFF2-40B4-BE49-F238E27FC236}">
                <a16:creationId xmlns:a16="http://schemas.microsoft.com/office/drawing/2014/main" id="{E03C7FDF-3EB7-4098-A7AD-149D061753CF}"/>
              </a:ext>
            </a:extLst>
          </p:cNvPr>
          <p:cNvSpPr/>
          <p:nvPr/>
        </p:nvSpPr>
        <p:spPr bwMode="gray">
          <a:xfrm>
            <a:off x="8416747" y="884239"/>
            <a:ext cx="2039294" cy="33785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Smart Contract in </a:t>
            </a: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file)</a:t>
            </a:r>
          </a:p>
          <a:p>
            <a:pPr algn="ctr">
              <a:spcBef>
                <a:spcPts val="300"/>
              </a:spcBef>
              <a:spcAft>
                <a:spcPts val="100"/>
              </a:spcAft>
            </a:pPr>
            <a:r>
              <a:rPr lang="en-US" i="1" dirty="0">
                <a:solidFill>
                  <a:schemeClr val="tx1"/>
                </a:solidFill>
                <a:latin typeface="Open Sans" panose="020B0606030504020204" pitchFamily="34" charset="0"/>
                <a:ea typeface="Open Sans" panose="020B0606030504020204" pitchFamily="34" charset="0"/>
                <a:cs typeface="Open Sans" panose="020B0606030504020204" pitchFamily="34" charset="0"/>
              </a:rPr>
              <a:t>or</a:t>
            </a: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ligo</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file)</a:t>
            </a:r>
          </a:p>
          <a:p>
            <a:pPr algn="ctr">
              <a:spcBef>
                <a:spcPts val="300"/>
              </a:spcBef>
              <a:spcAft>
                <a:spcPts val="100"/>
              </a:spcAft>
            </a:pPr>
            <a:r>
              <a:rPr lang="en-US" i="1" dirty="0">
                <a:solidFill>
                  <a:schemeClr val="tx1"/>
                </a:solidFill>
                <a:latin typeface="Open Sans" panose="020B0606030504020204" pitchFamily="34" charset="0"/>
                <a:ea typeface="Open Sans" panose="020B0606030504020204" pitchFamily="34" charset="0"/>
                <a:cs typeface="Open Sans" panose="020B0606030504020204" pitchFamily="34" charset="0"/>
              </a:rPr>
              <a:t>or</a:t>
            </a:r>
          </a:p>
          <a:p>
            <a:pPr algn="ctr">
              <a:spcBef>
                <a:spcPts val="300"/>
              </a:spcBef>
              <a:spcAft>
                <a:spcPts val="100"/>
              </a:spcAft>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high-level language (e.g. Haskell derivatives)</a:t>
            </a:r>
          </a:p>
        </p:txBody>
      </p:sp>
      <p:sp>
        <p:nvSpPr>
          <p:cNvPr id="16" name="Rechteck 15">
            <a:extLst>
              <a:ext uri="{FF2B5EF4-FFF2-40B4-BE49-F238E27FC236}">
                <a16:creationId xmlns:a16="http://schemas.microsoft.com/office/drawing/2014/main" id="{7C631A3A-E549-4FAF-A3BB-5551FC807B97}"/>
              </a:ext>
            </a:extLst>
          </p:cNvPr>
          <p:cNvSpPr/>
          <p:nvPr/>
        </p:nvSpPr>
        <p:spPr bwMode="gray">
          <a:xfrm>
            <a:off x="9827483" y="4539953"/>
            <a:ext cx="1685367" cy="352541"/>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Decompiler</a:t>
            </a:r>
            <a:endPar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hteck 16">
            <a:extLst>
              <a:ext uri="{FF2B5EF4-FFF2-40B4-BE49-F238E27FC236}">
                <a16:creationId xmlns:a16="http://schemas.microsoft.com/office/drawing/2014/main" id="{1E1E6B58-CD3E-4AB1-8AE7-6891275E611A}"/>
              </a:ext>
            </a:extLst>
          </p:cNvPr>
          <p:cNvSpPr/>
          <p:nvPr/>
        </p:nvSpPr>
        <p:spPr bwMode="gray">
          <a:xfrm>
            <a:off x="7359938" y="4539953"/>
            <a:ext cx="1685367" cy="352541"/>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Compiler</a:t>
            </a:r>
          </a:p>
        </p:txBody>
      </p:sp>
      <p:cxnSp>
        <p:nvCxnSpPr>
          <p:cNvPr id="19" name="Verbinder: gewinkelt 18">
            <a:extLst>
              <a:ext uri="{FF2B5EF4-FFF2-40B4-BE49-F238E27FC236}">
                <a16:creationId xmlns:a16="http://schemas.microsoft.com/office/drawing/2014/main" id="{4784258B-3A66-499E-A607-2E4D78128366}"/>
              </a:ext>
            </a:extLst>
          </p:cNvPr>
          <p:cNvCxnSpPr>
            <a:stCxn id="11" idx="3"/>
            <a:endCxn id="16" idx="2"/>
          </p:cNvCxnSpPr>
          <p:nvPr/>
        </p:nvCxnSpPr>
        <p:spPr>
          <a:xfrm flipV="1">
            <a:off x="10456041" y="4892494"/>
            <a:ext cx="214126" cy="946571"/>
          </a:xfrm>
          <a:prstGeom prst="bentConnector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5F6FBB8A-9ABC-4F48-BE88-5581826A0608}"/>
              </a:ext>
            </a:extLst>
          </p:cNvPr>
          <p:cNvCxnSpPr>
            <a:cxnSpLocks/>
            <a:stCxn id="17" idx="0"/>
            <a:endCxn id="13" idx="1"/>
          </p:cNvCxnSpPr>
          <p:nvPr/>
        </p:nvCxnSpPr>
        <p:spPr>
          <a:xfrm rot="5400000" flipH="1" flipV="1">
            <a:off x="7326460" y="3449667"/>
            <a:ext cx="1966449" cy="214125"/>
          </a:xfrm>
          <a:prstGeom prst="bentConnector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49ABAFCA-40D2-42CE-A6F9-B57DD81F93A0}"/>
              </a:ext>
            </a:extLst>
          </p:cNvPr>
          <p:cNvCxnSpPr>
            <a:cxnSpLocks/>
            <a:stCxn id="16" idx="0"/>
            <a:endCxn id="13" idx="3"/>
          </p:cNvCxnSpPr>
          <p:nvPr/>
        </p:nvCxnSpPr>
        <p:spPr>
          <a:xfrm rot="16200000" flipV="1">
            <a:off x="9579880" y="3449666"/>
            <a:ext cx="1966449" cy="214126"/>
          </a:xfrm>
          <a:prstGeom prst="bentConnector2">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id="{0275DF38-D8EF-4503-8BDD-4039F37F42D2}"/>
              </a:ext>
            </a:extLst>
          </p:cNvPr>
          <p:cNvCxnSpPr>
            <a:cxnSpLocks/>
            <a:stCxn id="17" idx="2"/>
            <a:endCxn id="11" idx="1"/>
          </p:cNvCxnSpPr>
          <p:nvPr/>
        </p:nvCxnSpPr>
        <p:spPr>
          <a:xfrm rot="16200000" flipH="1">
            <a:off x="7836399" y="5258716"/>
            <a:ext cx="946571" cy="214125"/>
          </a:xfrm>
          <a:prstGeom prst="bentConnector2">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F238B146-BA82-4AE1-9A55-B31C2130013D}"/>
              </a:ext>
            </a:extLst>
          </p:cNvPr>
          <p:cNvSpPr txBox="1"/>
          <p:nvPr/>
        </p:nvSpPr>
        <p:spPr>
          <a:xfrm>
            <a:off x="6369052" y="5622078"/>
            <a:ext cx="1371600" cy="433973"/>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low-level code</a:t>
            </a:r>
          </a:p>
        </p:txBody>
      </p:sp>
      <p:sp>
        <p:nvSpPr>
          <p:cNvPr id="33" name="Textfeld 32">
            <a:extLst>
              <a:ext uri="{FF2B5EF4-FFF2-40B4-BE49-F238E27FC236}">
                <a16:creationId xmlns:a16="http://schemas.microsoft.com/office/drawing/2014/main" id="{3EEAC905-D378-4633-B39A-5BD02F2F0BE7}"/>
              </a:ext>
            </a:extLst>
          </p:cNvPr>
          <p:cNvSpPr txBox="1"/>
          <p:nvPr/>
        </p:nvSpPr>
        <p:spPr>
          <a:xfrm>
            <a:off x="6369052" y="2532768"/>
            <a:ext cx="1371600" cy="20245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b="1" dirty="0">
                <a:latin typeface="Open Sans" panose="020B0606030504020204" pitchFamily="34" charset="0"/>
                <a:ea typeface="Open Sans" panose="020B0606030504020204" pitchFamily="34" charset="0"/>
                <a:cs typeface="Open Sans" panose="020B0606030504020204" pitchFamily="34" charset="0"/>
              </a:rPr>
              <a:t>high-level code</a:t>
            </a:r>
          </a:p>
        </p:txBody>
      </p:sp>
      <p:pic>
        <p:nvPicPr>
          <p:cNvPr id="37" name="Inhaltsplatzhalter 36">
            <a:hlinkClick r:id="rId8"/>
            <a:extLst>
              <a:ext uri="{FF2B5EF4-FFF2-40B4-BE49-F238E27FC236}">
                <a16:creationId xmlns:a16="http://schemas.microsoft.com/office/drawing/2014/main" id="{F79B87E0-74B6-43F7-B8F4-E5B3A384D4AD}"/>
              </a:ext>
            </a:extLst>
          </p:cNvPr>
          <p:cNvPicPr>
            <a:picLocks noGrp="1" noChangeAspect="1"/>
          </p:cNvPicPr>
          <p:nvPr>
            <p:ph sz="quarter" idx="16"/>
          </p:nvPr>
        </p:nvPicPr>
        <p:blipFill>
          <a:blip r:embed="rId9">
            <a:extLst>
              <a:ext uri="{96DAC541-7B7A-43D3-8B79-37D633B846F1}">
                <asvg:svgBlip xmlns:asvg="http://schemas.microsoft.com/office/drawing/2016/SVG/main" r:embed="rId10"/>
              </a:ext>
            </a:extLst>
          </a:blip>
          <a:stretch>
            <a:fillRect/>
          </a:stretch>
        </p:blipFill>
        <p:spPr>
          <a:xfrm>
            <a:off x="8980554" y="2564787"/>
            <a:ext cx="911680" cy="280341"/>
          </a:xfrm>
        </p:spPr>
      </p:pic>
      <p:pic>
        <p:nvPicPr>
          <p:cNvPr id="6" name="Grafik 5" descr="Ein Bild, das Licht enthält.&#10;&#10;Automatisch generierte Beschreibung">
            <a:hlinkClick r:id="rId11"/>
            <a:extLst>
              <a:ext uri="{FF2B5EF4-FFF2-40B4-BE49-F238E27FC236}">
                <a16:creationId xmlns:a16="http://schemas.microsoft.com/office/drawing/2014/main" id="{92675B8B-EB40-4646-B061-21F53B11782C}"/>
              </a:ext>
            </a:extLst>
          </p:cNvPr>
          <p:cNvPicPr>
            <a:picLocks noChangeAspect="1"/>
          </p:cNvPicPr>
          <p:nvPr/>
        </p:nvPicPr>
        <p:blipFill>
          <a:blip r:embed="rId12"/>
          <a:stretch>
            <a:fillRect/>
          </a:stretch>
        </p:blipFill>
        <p:spPr>
          <a:xfrm>
            <a:off x="8683949" y="1605195"/>
            <a:ext cx="1504889" cy="413715"/>
          </a:xfrm>
          <a:prstGeom prst="rect">
            <a:avLst/>
          </a:prstGeom>
        </p:spPr>
      </p:pic>
      <p:sp>
        <p:nvSpPr>
          <p:cNvPr id="21" name="Fußzeilenplatzhalter 2">
            <a:extLst>
              <a:ext uri="{FF2B5EF4-FFF2-40B4-BE49-F238E27FC236}">
                <a16:creationId xmlns:a16="http://schemas.microsoft.com/office/drawing/2014/main" id="{C660ADE7-4A2A-4F06-ABE7-8C6F107674A5}"/>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182448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EB4AC56-F8EB-4720-B5AB-F4699C618781}"/>
              </a:ext>
            </a:extLst>
          </p:cNvPr>
          <p:cNvGraphicFramePr>
            <a:graphicFrameLocks noChangeAspect="1"/>
          </p:cNvGraphicFramePr>
          <p:nvPr>
            <p:custDataLst>
              <p:tags r:id="rId2"/>
            </p:custDataLst>
            <p:extLst>
              <p:ext uri="{D42A27DB-BD31-4B8C-83A1-F6EECF244321}">
                <p14:modId xmlns:p14="http://schemas.microsoft.com/office/powerpoint/2010/main" val="587674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225"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30A944D7-B664-4303-83BF-3975A4E20B6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5DD44316-2FCE-4578-8F7D-CA16B0447562}"/>
              </a:ext>
            </a:extLst>
          </p:cNvPr>
          <p:cNvSpPr>
            <a:spLocks noGrp="1"/>
          </p:cNvSpPr>
          <p:nvPr>
            <p:ph sz="quarter" idx="13"/>
          </p:nvPr>
        </p:nvSpPr>
        <p:spPr>
          <a:xfrm>
            <a:off x="359999" y="884238"/>
            <a:ext cx="5653451"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Because they are closely entwined,</a:t>
            </a:r>
            <a:r>
              <a:rPr lang="en-US" sz="1300" b="1" dirty="0">
                <a:latin typeface="Open Sans" panose="020B0606030504020204" pitchFamily="34" charset="0"/>
                <a:ea typeface="Open Sans" panose="020B0606030504020204" pitchFamily="34" charset="0"/>
                <a:cs typeface="Open Sans" panose="020B0606030504020204" pitchFamily="34" charset="0"/>
              </a:rPr>
              <a:t> Sybil control mechanisms</a:t>
            </a:r>
            <a:r>
              <a:rPr lang="en-US" sz="1300" dirty="0">
                <a:latin typeface="Open Sans" panose="020B0606030504020204" pitchFamily="34" charset="0"/>
                <a:ea typeface="Open Sans" panose="020B0606030504020204" pitchFamily="34" charset="0"/>
                <a:cs typeface="Open Sans" panose="020B0606030504020204" pitchFamily="34" charset="0"/>
              </a:rPr>
              <a:t> like </a:t>
            </a:r>
            <a:r>
              <a:rPr lang="en-US" sz="1300" b="1" dirty="0">
                <a:latin typeface="Open Sans" panose="020B0606030504020204" pitchFamily="34" charset="0"/>
                <a:ea typeface="Open Sans" panose="020B0606030504020204" pitchFamily="34" charset="0"/>
                <a:cs typeface="Open Sans" panose="020B0606030504020204" pitchFamily="34" charset="0"/>
              </a:rPr>
              <a:t>Proof-of-Work (</a:t>
            </a:r>
            <a:r>
              <a:rPr lang="en-US" sz="1300" b="1" dirty="0" err="1">
                <a:latin typeface="Open Sans" panose="020B0606030504020204" pitchFamily="34" charset="0"/>
                <a:ea typeface="Open Sans" panose="020B0606030504020204" pitchFamily="34" charset="0"/>
                <a:cs typeface="Open Sans" panose="020B0606030504020204" pitchFamily="34" charset="0"/>
              </a:rPr>
              <a:t>PoW</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or </a:t>
            </a:r>
            <a:r>
              <a:rPr lang="en-US" sz="1300" b="1" dirty="0">
                <a:latin typeface="Open Sans" panose="020B0606030504020204" pitchFamily="34" charset="0"/>
                <a:ea typeface="Open Sans" panose="020B0606030504020204" pitchFamily="34" charset="0"/>
                <a:cs typeface="Open Sans" panose="020B0606030504020204" pitchFamily="34" charset="0"/>
              </a:rPr>
              <a:t>Proof-of-Stake (</a:t>
            </a:r>
            <a:r>
              <a:rPr lang="en-US" sz="1300" b="1" dirty="0" err="1">
                <a:latin typeface="Open Sans" panose="020B0606030504020204" pitchFamily="34" charset="0"/>
                <a:ea typeface="Open Sans" panose="020B0606030504020204" pitchFamily="34" charset="0"/>
                <a:cs typeface="Open Sans" panose="020B0606030504020204" pitchFamily="34" charset="0"/>
              </a:rPr>
              <a:t>PoS</a:t>
            </a:r>
            <a:r>
              <a:rPr lang="en-US" sz="1300" b="1" dirty="0">
                <a:latin typeface="Open Sans" panose="020B0606030504020204" pitchFamily="34" charset="0"/>
                <a:ea typeface="Open Sans" panose="020B0606030504020204" pitchFamily="34" charset="0"/>
                <a:cs typeface="Open Sans" panose="020B0606030504020204" pitchFamily="34" charset="0"/>
              </a:rPr>
              <a:t>)</a:t>
            </a:r>
            <a:r>
              <a:rPr lang="en-US" sz="1300" dirty="0">
                <a:latin typeface="Open Sans" panose="020B0606030504020204" pitchFamily="34" charset="0"/>
                <a:ea typeface="Open Sans" panose="020B0606030504020204" pitchFamily="34" charset="0"/>
                <a:cs typeface="Open Sans" panose="020B0606030504020204" pitchFamily="34" charset="0"/>
              </a:rPr>
              <a:t> are often confused with </a:t>
            </a:r>
            <a:r>
              <a:rPr lang="en-US" sz="1300" b="1" dirty="0">
                <a:latin typeface="Open Sans" panose="020B0606030504020204" pitchFamily="34" charset="0"/>
                <a:ea typeface="Open Sans" panose="020B0606030504020204" pitchFamily="34" charset="0"/>
                <a:cs typeface="Open Sans" panose="020B0606030504020204" pitchFamily="34" charset="0"/>
              </a:rPr>
              <a:t>consensus algorithms</a:t>
            </a:r>
            <a:r>
              <a:rPr lang="en-US" sz="1300" dirty="0">
                <a:latin typeface="Open Sans" panose="020B0606030504020204" pitchFamily="34" charset="0"/>
                <a:ea typeface="Open Sans" panose="020B0606030504020204" pitchFamily="34" charset="0"/>
                <a:cs typeface="Open Sans" panose="020B0606030504020204" pitchFamily="34" charset="0"/>
              </a:rPr>
              <a:t>. However, they are merely </a:t>
            </a:r>
            <a:r>
              <a:rPr lang="en-US" sz="1300" b="1" dirty="0">
                <a:latin typeface="Open Sans" panose="020B0606030504020204" pitchFamily="34" charset="0"/>
                <a:ea typeface="Open Sans" panose="020B0606030504020204" pitchFamily="34" charset="0"/>
                <a:cs typeface="Open Sans" panose="020B0606030504020204" pitchFamily="34" charset="0"/>
              </a:rPr>
              <a:t>mechanisms to protect the consensus protocol</a:t>
            </a:r>
            <a:r>
              <a:rPr lang="en-US" sz="1300" dirty="0">
                <a:latin typeface="Open Sans" panose="020B0606030504020204" pitchFamily="34" charset="0"/>
                <a:ea typeface="Open Sans" panose="020B0606030504020204" pitchFamily="34" charset="0"/>
                <a:cs typeface="Open Sans" panose="020B0606030504020204" pitchFamily="34" charset="0"/>
              </a:rPr>
              <a:t> against </a:t>
            </a:r>
            <a:r>
              <a:rPr lang="en-US" sz="1300" b="1" dirty="0">
                <a:latin typeface="Open Sans" panose="020B0606030504020204" pitchFamily="34" charset="0"/>
                <a:ea typeface="Open Sans" panose="020B0606030504020204" pitchFamily="34" charset="0"/>
                <a:cs typeface="Open Sans" panose="020B0606030504020204" pitchFamily="34" charset="0"/>
              </a:rPr>
              <a:t>Sybil attacks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 consensus algorithm is needed for the network to </a:t>
            </a:r>
            <a:r>
              <a:rPr lang="en-US" sz="1300" b="1" dirty="0">
                <a:latin typeface="Open Sans" panose="020B0606030504020204" pitchFamily="34" charset="0"/>
                <a:ea typeface="Open Sans" panose="020B0606030504020204" pitchFamily="34" charset="0"/>
                <a:cs typeface="Open Sans" panose="020B0606030504020204" pitchFamily="34" charset="0"/>
              </a:rPr>
              <a:t>agree upon a “common version of the truth” </a:t>
            </a:r>
            <a:r>
              <a:rPr lang="en-US" sz="1300" dirty="0">
                <a:latin typeface="Open Sans" panose="020B0606030504020204" pitchFamily="34" charset="0"/>
                <a:ea typeface="Open Sans" panose="020B0606030504020204" pitchFamily="34" charset="0"/>
                <a:cs typeface="Open Sans" panose="020B0606030504020204" pitchFamily="34" charset="0"/>
              </a:rPr>
              <a:t>(i.e. the right chain). It is mainly characterized by the question of </a:t>
            </a:r>
            <a:r>
              <a:rPr lang="en-US" sz="1300" b="1" dirty="0">
                <a:latin typeface="Open Sans" panose="020B0606030504020204" pitchFamily="34" charset="0"/>
                <a:ea typeface="Open Sans" panose="020B0606030504020204" pitchFamily="34" charset="0"/>
                <a:cs typeface="Open Sans" panose="020B0606030504020204" pitchFamily="34" charset="0"/>
              </a:rPr>
              <a:t>how the right chain is determined</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There are two main types of consensus protocols:</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Nakamoto Consensus:</a:t>
            </a:r>
            <a:r>
              <a:rPr lang="en-US" sz="1300" dirty="0">
                <a:latin typeface="Open Sans" panose="020B0606030504020204" pitchFamily="34" charset="0"/>
                <a:ea typeface="Open Sans" panose="020B0606030504020204" pitchFamily="34" charset="0"/>
                <a:cs typeface="Open Sans" panose="020B0606030504020204" pitchFamily="34" charset="0"/>
              </a:rPr>
              <a:t> the longest/heaviest/fittest chain is the canonical one.</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Byzantine Fault Tolerant Consensus:</a:t>
            </a:r>
            <a:r>
              <a:rPr lang="en-US" sz="1300" dirty="0">
                <a:latin typeface="Open Sans" panose="020B0606030504020204" pitchFamily="34" charset="0"/>
                <a:ea typeface="Open Sans" panose="020B0606030504020204" pitchFamily="34" charset="0"/>
                <a:cs typeface="Open Sans" panose="020B0606030504020204" pitchFamily="34" charset="0"/>
              </a:rPr>
              <a:t> the latest block with more than 2/3 of the validator set’s signatures is appended.</a:t>
            </a:r>
          </a:p>
          <a:p>
            <a:r>
              <a:rPr lang="en-US" sz="1300" dirty="0">
                <a:latin typeface="Open Sans" panose="020B0606030504020204" pitchFamily="34" charset="0"/>
                <a:ea typeface="Open Sans" panose="020B0606030504020204" pitchFamily="34" charset="0"/>
                <a:cs typeface="Open Sans" panose="020B0606030504020204" pitchFamily="34" charset="0"/>
              </a:rPr>
              <a:t>Bitcoin’s consensus protocol uses Nakamoto Consensus with the longest chain criterion as the longest chain has consumed the most work – which shows how consensus protocol and Sybil control mechanism are mutually dependent.</a:t>
            </a:r>
          </a:p>
          <a:p>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Tezos consensus protocol </a:t>
            </a:r>
            <a:r>
              <a:rPr lang="en-US" sz="1300" dirty="0">
                <a:latin typeface="Open Sans" panose="020B0606030504020204" pitchFamily="34" charset="0"/>
                <a:ea typeface="Open Sans" panose="020B0606030504020204" pitchFamily="34" charset="0"/>
                <a:cs typeface="Open Sans" panose="020B0606030504020204" pitchFamily="34" charset="0"/>
              </a:rPr>
              <a:t>is called </a:t>
            </a:r>
            <a:r>
              <a:rPr lang="en-US" sz="1300" b="1" dirty="0">
                <a:latin typeface="Open Sans" panose="020B0606030504020204" pitchFamily="34" charset="0"/>
                <a:ea typeface="Open Sans" panose="020B0606030504020204" pitchFamily="34" charset="0"/>
                <a:cs typeface="Open Sans" panose="020B0606030504020204" pitchFamily="34" charset="0"/>
              </a:rPr>
              <a:t>Emmy </a:t>
            </a:r>
            <a:r>
              <a:rPr lang="en-US" sz="1300" dirty="0">
                <a:latin typeface="Open Sans" panose="020B0606030504020204" pitchFamily="34" charset="0"/>
                <a:ea typeface="Open Sans" panose="020B0606030504020204" pitchFamily="34" charset="0"/>
                <a:cs typeface="Open Sans" panose="020B0606030504020204" pitchFamily="34" charset="0"/>
              </a:rPr>
              <a:t>and since the Babylon amendment the refined version </a:t>
            </a:r>
            <a:r>
              <a:rPr lang="en-US" sz="1300" b="1" dirty="0">
                <a:latin typeface="Open Sans" panose="020B0606030504020204" pitchFamily="34" charset="0"/>
                <a:ea typeface="Open Sans" panose="020B0606030504020204" pitchFamily="34" charset="0"/>
                <a:cs typeface="Open Sans" panose="020B0606030504020204" pitchFamily="34" charset="0"/>
              </a:rPr>
              <a:t>Emmy+</a:t>
            </a:r>
            <a:r>
              <a:rPr lang="en-US" sz="1300" dirty="0">
                <a:latin typeface="Open Sans" panose="020B0606030504020204" pitchFamily="34" charset="0"/>
                <a:ea typeface="Open Sans" panose="020B0606030504020204" pitchFamily="34" charset="0"/>
                <a:cs typeface="Open Sans" panose="020B0606030504020204" pitchFamily="34" charset="0"/>
              </a:rPr>
              <a:t> is in place.</a:t>
            </a:r>
          </a:p>
          <a:p>
            <a:r>
              <a:rPr lang="en-US" sz="1300" dirty="0">
                <a:latin typeface="Open Sans" panose="020B0606030504020204" pitchFamily="34" charset="0"/>
                <a:ea typeface="Open Sans" panose="020B0606030504020204" pitchFamily="34" charset="0"/>
                <a:cs typeface="Open Sans" panose="020B0606030504020204" pitchFamily="34" charset="0"/>
              </a:rPr>
              <a:t>Emmy+ uses Nakamoto Consensus with the </a:t>
            </a:r>
            <a:r>
              <a:rPr lang="en-US" sz="1300" b="1" dirty="0">
                <a:latin typeface="Open Sans" panose="020B0606030504020204" pitchFamily="34" charset="0"/>
                <a:ea typeface="Open Sans" panose="020B0606030504020204" pitchFamily="34" charset="0"/>
                <a:cs typeface="Open Sans" panose="020B0606030504020204" pitchFamily="34" charset="0"/>
              </a:rPr>
              <a:t>fittest chain criterion </a:t>
            </a:r>
            <a:r>
              <a:rPr lang="en-US" sz="1300" dirty="0">
                <a:latin typeface="Open Sans" panose="020B0606030504020204" pitchFamily="34" charset="0"/>
                <a:ea typeface="Open Sans" panose="020B0606030504020204" pitchFamily="34" charset="0"/>
                <a:cs typeface="Open Sans" panose="020B0606030504020204" pitchFamily="34" charset="0"/>
              </a:rPr>
              <a:t>where </a:t>
            </a:r>
            <a:r>
              <a:rPr lang="en-US" sz="1300" b="1" dirty="0">
                <a:latin typeface="Open Sans" panose="020B0606030504020204" pitchFamily="34" charset="0"/>
                <a:ea typeface="Open Sans" panose="020B0606030504020204" pitchFamily="34" charset="0"/>
                <a:cs typeface="Open Sans" panose="020B0606030504020204" pitchFamily="34" charset="0"/>
              </a:rPr>
              <a:t>fitness is determined by the number of endorsements </a:t>
            </a:r>
            <a:r>
              <a:rPr lang="en-US" sz="1300" dirty="0">
                <a:latin typeface="Open Sans" panose="020B0606030504020204" pitchFamily="34" charset="0"/>
                <a:ea typeface="Open Sans" panose="020B0606030504020204" pitchFamily="34" charset="0"/>
                <a:cs typeface="Open Sans" panose="020B0606030504020204" pitchFamily="34" charset="0"/>
              </a:rPr>
              <a:t>(signatures from endorsing validators) contained in the chain. Up to 32 bakers (validators) can endorse a block.</a:t>
            </a:r>
          </a:p>
        </p:txBody>
      </p:sp>
      <p:sp>
        <p:nvSpPr>
          <p:cNvPr id="2" name="Titel 1">
            <a:extLst>
              <a:ext uri="{FF2B5EF4-FFF2-40B4-BE49-F238E27FC236}">
                <a16:creationId xmlns:a16="http://schemas.microsoft.com/office/drawing/2014/main" id="{E97BA2B1-B67C-4FC3-A2D3-ACE0754AFCFA}"/>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The Tezos consensus algorithm: Emmy+</a:t>
            </a:r>
          </a:p>
        </p:txBody>
      </p:sp>
      <p:sp>
        <p:nvSpPr>
          <p:cNvPr id="4" name="Foliennummernplatzhalter 3">
            <a:extLst>
              <a:ext uri="{FF2B5EF4-FFF2-40B4-BE49-F238E27FC236}">
                <a16:creationId xmlns:a16="http://schemas.microsoft.com/office/drawing/2014/main" id="{BC87C4F5-AAC6-4AD5-88E7-B53CD3C56102}"/>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31</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E5771163-7388-4DF6-82EA-B47529A3BBC6}"/>
              </a:ext>
            </a:extLst>
          </p:cNvPr>
          <p:cNvSpPr>
            <a:spLocks noGrp="1"/>
          </p:cNvSpPr>
          <p:nvPr>
            <p:ph type="dt" sz="half" idx="2"/>
          </p:nvPr>
        </p:nvSpPr>
        <p:spPr/>
        <p:txBody>
          <a:bodyPr/>
          <a:lstStyle/>
          <a:p>
            <a:fld id="{5942609E-DC3E-4C38-B93E-743064E3497A}"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4" name="Gruppieren 83">
            <a:extLst>
              <a:ext uri="{FF2B5EF4-FFF2-40B4-BE49-F238E27FC236}">
                <a16:creationId xmlns:a16="http://schemas.microsoft.com/office/drawing/2014/main" id="{1AB4C1D5-3BCA-4D95-914A-9DF02085957E}"/>
              </a:ext>
            </a:extLst>
          </p:cNvPr>
          <p:cNvGrpSpPr/>
          <p:nvPr/>
        </p:nvGrpSpPr>
        <p:grpSpPr>
          <a:xfrm>
            <a:off x="8942573" y="5903330"/>
            <a:ext cx="2826517" cy="503256"/>
            <a:chOff x="9727241" y="5087990"/>
            <a:chExt cx="2826517" cy="503256"/>
          </a:xfrm>
        </p:grpSpPr>
        <p:grpSp>
          <p:nvGrpSpPr>
            <p:cNvPr id="75" name="Gruppieren 74">
              <a:extLst>
                <a:ext uri="{FF2B5EF4-FFF2-40B4-BE49-F238E27FC236}">
                  <a16:creationId xmlns:a16="http://schemas.microsoft.com/office/drawing/2014/main" id="{DC194431-51DA-45AF-A5FE-C893581F9DF0}"/>
                </a:ext>
              </a:extLst>
            </p:cNvPr>
            <p:cNvGrpSpPr/>
            <p:nvPr/>
          </p:nvGrpSpPr>
          <p:grpSpPr>
            <a:xfrm>
              <a:off x="9727241" y="5087990"/>
              <a:ext cx="454984" cy="454984"/>
              <a:chOff x="9727240" y="4911729"/>
              <a:chExt cx="631245" cy="631245"/>
            </a:xfrm>
          </p:grpSpPr>
          <p:sp>
            <p:nvSpPr>
              <p:cNvPr id="73" name="Rechteck 72">
                <a:extLst>
                  <a:ext uri="{FF2B5EF4-FFF2-40B4-BE49-F238E27FC236}">
                    <a16:creationId xmlns:a16="http://schemas.microsoft.com/office/drawing/2014/main" id="{E7F32C90-49FD-4EC7-9F60-4E4D63639268}"/>
                  </a:ext>
                </a:extLst>
              </p:cNvPr>
              <p:cNvSpPr/>
              <p:nvPr/>
            </p:nvSpPr>
            <p:spPr>
              <a:xfrm>
                <a:off x="9727240" y="4911729"/>
                <a:ext cx="631245" cy="631245"/>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1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1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a:p>
                <a:pPr algn="r" rtl="0" eaLnBrk="1" fontAlgn="auto" hangingPunct="1">
                  <a:lnSpc>
                    <a:spcPct val="100000"/>
                  </a:lnSpc>
                  <a:spcBef>
                    <a:spcPts val="0"/>
                  </a:spcBef>
                  <a:spcAft>
                    <a:spcPts val="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32</a:t>
                </a:r>
                <a:endParaRPr lang="en-US" sz="11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4" name="Grafik 73">
                <a:extLst>
                  <a:ext uri="{FF2B5EF4-FFF2-40B4-BE49-F238E27FC236}">
                    <a16:creationId xmlns:a16="http://schemas.microsoft.com/office/drawing/2014/main" id="{6A65E15E-0ACD-4C0E-AB06-FCC783D8C6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04991" y="4943245"/>
                <a:ext cx="121979" cy="166099"/>
              </a:xfrm>
              <a:prstGeom prst="rect">
                <a:avLst/>
              </a:prstGeom>
            </p:spPr>
          </p:pic>
        </p:grpSp>
        <p:cxnSp>
          <p:nvCxnSpPr>
            <p:cNvPr id="77" name="Gerade Verbindung mit Pfeil 76">
              <a:extLst>
                <a:ext uri="{FF2B5EF4-FFF2-40B4-BE49-F238E27FC236}">
                  <a16:creationId xmlns:a16="http://schemas.microsoft.com/office/drawing/2014/main" id="{E90744DD-489F-4963-A5BA-B4B8D3DD1AE2}"/>
                </a:ext>
              </a:extLst>
            </p:cNvPr>
            <p:cNvCxnSpPr>
              <a:cxnSpLocks/>
            </p:cNvCxnSpPr>
            <p:nvPr/>
          </p:nvCxnSpPr>
          <p:spPr>
            <a:xfrm flipH="1">
              <a:off x="10042862" y="5310188"/>
              <a:ext cx="391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2AF18D58-154D-4527-8008-025CE72D7373}"/>
                </a:ext>
              </a:extLst>
            </p:cNvPr>
            <p:cNvCxnSpPr>
              <a:cxnSpLocks/>
            </p:cNvCxnSpPr>
            <p:nvPr/>
          </p:nvCxnSpPr>
          <p:spPr>
            <a:xfrm flipH="1">
              <a:off x="10152404" y="5493414"/>
              <a:ext cx="2822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87E2076E-8AF3-4428-AA7E-7D200C5B685C}"/>
                </a:ext>
              </a:extLst>
            </p:cNvPr>
            <p:cNvSpPr txBox="1"/>
            <p:nvPr/>
          </p:nvSpPr>
          <p:spPr>
            <a:xfrm>
              <a:off x="10431022" y="5208904"/>
              <a:ext cx="2122736" cy="201295"/>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Block number</a:t>
              </a:r>
            </a:p>
          </p:txBody>
        </p:sp>
        <p:sp>
          <p:nvSpPr>
            <p:cNvPr id="83" name="Textfeld 82">
              <a:extLst>
                <a:ext uri="{FF2B5EF4-FFF2-40B4-BE49-F238E27FC236}">
                  <a16:creationId xmlns:a16="http://schemas.microsoft.com/office/drawing/2014/main" id="{960DB896-5BCE-46FB-9CFF-CCD0C5C6DD95}"/>
                </a:ext>
              </a:extLst>
            </p:cNvPr>
            <p:cNvSpPr txBox="1"/>
            <p:nvPr/>
          </p:nvSpPr>
          <p:spPr>
            <a:xfrm>
              <a:off x="10431022" y="5389951"/>
              <a:ext cx="2122736" cy="201295"/>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Number of endorsements</a:t>
              </a:r>
            </a:p>
          </p:txBody>
        </p:sp>
      </p:grpSp>
      <p:sp>
        <p:nvSpPr>
          <p:cNvPr id="85" name="Textfeld 84">
            <a:extLst>
              <a:ext uri="{FF2B5EF4-FFF2-40B4-BE49-F238E27FC236}">
                <a16:creationId xmlns:a16="http://schemas.microsoft.com/office/drawing/2014/main" id="{7C4059B0-7074-4BFA-BAF7-3D94359997F6}"/>
              </a:ext>
            </a:extLst>
          </p:cNvPr>
          <p:cNvSpPr txBox="1"/>
          <p:nvPr/>
        </p:nvSpPr>
        <p:spPr>
          <a:xfrm>
            <a:off x="8942572" y="5577854"/>
            <a:ext cx="2887477" cy="201295"/>
          </a:xfrm>
          <a:prstGeom prst="rect">
            <a:avLst/>
          </a:prstGeom>
          <a:noFill/>
        </p:spPr>
        <p:txBody>
          <a:bodyPr wrap="none" lIns="0" tIns="0" rIns="0" bIns="0" rtlCol="0" anchor="ctr">
            <a:noAutofit/>
          </a:bodyPr>
          <a:lstStyle/>
          <a:p>
            <a:pPr>
              <a:spcBef>
                <a:spcPts val="300"/>
              </a:spcBef>
              <a:spcAft>
                <a:spcPts val="100"/>
              </a:spcAft>
              <a:buClr>
                <a:schemeClr val="tx2"/>
              </a:buClr>
            </a:pPr>
            <a:r>
              <a:rPr lang="en-US" sz="1400" b="1" dirty="0">
                <a:latin typeface="Open Sans" panose="020B0606030504020204" pitchFamily="34" charset="0"/>
                <a:ea typeface="Open Sans" panose="020B0606030504020204" pitchFamily="34" charset="0"/>
                <a:cs typeface="Open Sans" panose="020B0606030504020204" pitchFamily="34" charset="0"/>
              </a:rPr>
              <a:t>Legend</a:t>
            </a:r>
          </a:p>
        </p:txBody>
      </p:sp>
      <p:cxnSp>
        <p:nvCxnSpPr>
          <p:cNvPr id="87" name="Gerader Verbinder 86">
            <a:extLst>
              <a:ext uri="{FF2B5EF4-FFF2-40B4-BE49-F238E27FC236}">
                <a16:creationId xmlns:a16="http://schemas.microsoft.com/office/drawing/2014/main" id="{D5CC9A7D-2F5F-44C8-A6C4-2B751A3FF6DF}"/>
              </a:ext>
            </a:extLst>
          </p:cNvPr>
          <p:cNvCxnSpPr>
            <a:cxnSpLocks/>
          </p:cNvCxnSpPr>
          <p:nvPr/>
        </p:nvCxnSpPr>
        <p:spPr>
          <a:xfrm flipV="1">
            <a:off x="8942573" y="5813899"/>
            <a:ext cx="2887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uppieren 90">
            <a:extLst>
              <a:ext uri="{FF2B5EF4-FFF2-40B4-BE49-F238E27FC236}">
                <a16:creationId xmlns:a16="http://schemas.microsoft.com/office/drawing/2014/main" id="{16D1A135-C2F4-4F6B-B493-80D219FFF46C}"/>
              </a:ext>
            </a:extLst>
          </p:cNvPr>
          <p:cNvGrpSpPr/>
          <p:nvPr/>
        </p:nvGrpSpPr>
        <p:grpSpPr>
          <a:xfrm>
            <a:off x="7284605" y="1034805"/>
            <a:ext cx="3657693" cy="5312627"/>
            <a:chOff x="7284605" y="1028040"/>
            <a:chExt cx="3657693" cy="5312627"/>
          </a:xfrm>
        </p:grpSpPr>
        <p:grpSp>
          <p:nvGrpSpPr>
            <p:cNvPr id="72" name="Gruppieren 71">
              <a:extLst>
                <a:ext uri="{FF2B5EF4-FFF2-40B4-BE49-F238E27FC236}">
                  <a16:creationId xmlns:a16="http://schemas.microsoft.com/office/drawing/2014/main" id="{80720FB3-4A7E-488C-95DF-85AD0420F49F}"/>
                </a:ext>
              </a:extLst>
            </p:cNvPr>
            <p:cNvGrpSpPr/>
            <p:nvPr/>
          </p:nvGrpSpPr>
          <p:grpSpPr>
            <a:xfrm>
              <a:off x="7307167" y="1574969"/>
              <a:ext cx="3612570" cy="4765698"/>
              <a:chOff x="7307167" y="1322682"/>
              <a:chExt cx="3612570" cy="4765698"/>
            </a:xfrm>
          </p:grpSpPr>
          <p:sp>
            <p:nvSpPr>
              <p:cNvPr id="30" name="Rechteck 29">
                <a:extLst>
                  <a:ext uri="{FF2B5EF4-FFF2-40B4-BE49-F238E27FC236}">
                    <a16:creationId xmlns:a16="http://schemas.microsoft.com/office/drawing/2014/main" id="{D6D5B8F7-7BCD-4941-BF04-2558BE7DC13C}"/>
                  </a:ext>
                </a:extLst>
              </p:cNvPr>
              <p:cNvSpPr/>
              <p:nvPr/>
            </p:nvSpPr>
            <p:spPr>
              <a:xfrm>
                <a:off x="10288492" y="1322682"/>
                <a:ext cx="631245" cy="631245"/>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a:p>
                <a:pPr algn="r" rtl="0" eaLnBrk="1" fontAlgn="auto" hangingPunct="1">
                  <a:lnSpc>
                    <a:spcPct val="100000"/>
                  </a:lnSpc>
                  <a:spcBef>
                    <a:spcPts val="0"/>
                  </a:spcBef>
                  <a:spcAft>
                    <a:spcPts val="0"/>
                  </a:spcAft>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32</a:t>
                </a: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1" name="Grafik 30">
                <a:extLst>
                  <a:ext uri="{FF2B5EF4-FFF2-40B4-BE49-F238E27FC236}">
                    <a16:creationId xmlns:a16="http://schemas.microsoft.com/office/drawing/2014/main" id="{6547A2AE-739D-4C31-A183-85F3654C9B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66243" y="1354198"/>
                <a:ext cx="121979" cy="166099"/>
              </a:xfrm>
              <a:prstGeom prst="rect">
                <a:avLst/>
              </a:prstGeom>
            </p:spPr>
          </p:pic>
          <p:sp>
            <p:nvSpPr>
              <p:cNvPr id="11" name="Rechteck 10">
                <a:extLst>
                  <a:ext uri="{FF2B5EF4-FFF2-40B4-BE49-F238E27FC236}">
                    <a16:creationId xmlns:a16="http://schemas.microsoft.com/office/drawing/2014/main" id="{C2232461-1BB3-4073-9353-D5047BE4EE31}"/>
                  </a:ext>
                </a:extLst>
              </p:cNvPr>
              <p:cNvSpPr/>
              <p:nvPr/>
            </p:nvSpPr>
            <p:spPr>
              <a:xfrm>
                <a:off x="7307167" y="5457135"/>
                <a:ext cx="631245" cy="631245"/>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pic>
            <p:nvPicPr>
              <p:cNvPr id="12" name="Grafik 11">
                <a:extLst>
                  <a:ext uri="{FF2B5EF4-FFF2-40B4-BE49-F238E27FC236}">
                    <a16:creationId xmlns:a16="http://schemas.microsoft.com/office/drawing/2014/main" id="{C434713A-4865-4024-97B2-6F34F97B49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84918" y="5488651"/>
                <a:ext cx="121979" cy="166099"/>
              </a:xfrm>
              <a:prstGeom prst="rect">
                <a:avLst/>
              </a:prstGeom>
            </p:spPr>
          </p:pic>
          <p:sp>
            <p:nvSpPr>
              <p:cNvPr id="15" name="Rechteck 14">
                <a:extLst>
                  <a:ext uri="{FF2B5EF4-FFF2-40B4-BE49-F238E27FC236}">
                    <a16:creationId xmlns:a16="http://schemas.microsoft.com/office/drawing/2014/main" id="{6AF64C25-69C0-4A7A-BC48-6936993C6E8F}"/>
                  </a:ext>
                </a:extLst>
              </p:cNvPr>
              <p:cNvSpPr/>
              <p:nvPr/>
            </p:nvSpPr>
            <p:spPr>
              <a:xfrm>
                <a:off x="7307167" y="4423521"/>
                <a:ext cx="631245" cy="631245"/>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a:p>
                <a:pPr algn="r" rtl="0" eaLnBrk="1" fontAlgn="auto" hangingPunct="1">
                  <a:lnSpc>
                    <a:spcPct val="100000"/>
                  </a:lnSpc>
                  <a:spcBef>
                    <a:spcPts val="0"/>
                  </a:spcBef>
                  <a:spcAft>
                    <a:spcPts val="0"/>
                  </a:spcAft>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32</a:t>
                </a: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fik 15">
                <a:extLst>
                  <a:ext uri="{FF2B5EF4-FFF2-40B4-BE49-F238E27FC236}">
                    <a16:creationId xmlns:a16="http://schemas.microsoft.com/office/drawing/2014/main" id="{07E3A3E1-7C32-445C-AC03-96B4DE5325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84918" y="4455037"/>
                <a:ext cx="121979" cy="166099"/>
              </a:xfrm>
              <a:prstGeom prst="rect">
                <a:avLst/>
              </a:prstGeom>
            </p:spPr>
          </p:pic>
          <p:sp>
            <p:nvSpPr>
              <p:cNvPr id="18" name="Rechteck 17">
                <a:extLst>
                  <a:ext uri="{FF2B5EF4-FFF2-40B4-BE49-F238E27FC236}">
                    <a16:creationId xmlns:a16="http://schemas.microsoft.com/office/drawing/2014/main" id="{59785421-D883-4239-A649-7087C42DE67B}"/>
                  </a:ext>
                </a:extLst>
              </p:cNvPr>
              <p:cNvSpPr/>
              <p:nvPr/>
            </p:nvSpPr>
            <p:spPr>
              <a:xfrm>
                <a:off x="7307167" y="3389908"/>
                <a:ext cx="631245" cy="631245"/>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2</a:t>
                </a:r>
              </a:p>
              <a:p>
                <a:pPr algn="r" rtl="0" eaLnBrk="1" fontAlgn="auto" hangingPunct="1">
                  <a:lnSpc>
                    <a:spcPct val="100000"/>
                  </a:lnSpc>
                  <a:spcBef>
                    <a:spcPts val="0"/>
                  </a:spcBef>
                  <a:spcAft>
                    <a:spcPts val="0"/>
                  </a:spcAft>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20</a:t>
                </a: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fik 18">
                <a:extLst>
                  <a:ext uri="{FF2B5EF4-FFF2-40B4-BE49-F238E27FC236}">
                    <a16:creationId xmlns:a16="http://schemas.microsoft.com/office/drawing/2014/main" id="{C4CA83A4-9AD7-4629-96FD-15432F4A90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84918" y="3421424"/>
                <a:ext cx="121979" cy="166099"/>
              </a:xfrm>
              <a:prstGeom prst="rect">
                <a:avLst/>
              </a:prstGeom>
            </p:spPr>
          </p:pic>
          <p:sp>
            <p:nvSpPr>
              <p:cNvPr id="21" name="Rechteck 20">
                <a:extLst>
                  <a:ext uri="{FF2B5EF4-FFF2-40B4-BE49-F238E27FC236}">
                    <a16:creationId xmlns:a16="http://schemas.microsoft.com/office/drawing/2014/main" id="{AD5BC09C-1C47-4314-9BD4-6CE740CB4902}"/>
                  </a:ext>
                </a:extLst>
              </p:cNvPr>
              <p:cNvSpPr/>
              <p:nvPr/>
            </p:nvSpPr>
            <p:spPr>
              <a:xfrm>
                <a:off x="7307167" y="2356295"/>
                <a:ext cx="631245" cy="631245"/>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a:p>
                <a:pPr algn="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32</a:t>
                </a:r>
              </a:p>
            </p:txBody>
          </p:sp>
          <p:pic>
            <p:nvPicPr>
              <p:cNvPr id="22" name="Grafik 21">
                <a:extLst>
                  <a:ext uri="{FF2B5EF4-FFF2-40B4-BE49-F238E27FC236}">
                    <a16:creationId xmlns:a16="http://schemas.microsoft.com/office/drawing/2014/main" id="{40E353F5-3DED-4E21-BDCB-588FA4137F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84918" y="2387811"/>
                <a:ext cx="121979" cy="166099"/>
              </a:xfrm>
              <a:prstGeom prst="rect">
                <a:avLst/>
              </a:prstGeom>
            </p:spPr>
          </p:pic>
          <p:sp>
            <p:nvSpPr>
              <p:cNvPr id="24" name="Rechteck 23">
                <a:extLst>
                  <a:ext uri="{FF2B5EF4-FFF2-40B4-BE49-F238E27FC236}">
                    <a16:creationId xmlns:a16="http://schemas.microsoft.com/office/drawing/2014/main" id="{F5B2D794-AA53-4219-A8B4-F69DE1CEFA44}"/>
                  </a:ext>
                </a:extLst>
              </p:cNvPr>
              <p:cNvSpPr/>
              <p:nvPr/>
            </p:nvSpPr>
            <p:spPr>
              <a:xfrm>
                <a:off x="7307167" y="1322682"/>
                <a:ext cx="631245" cy="631245"/>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4</a:t>
                </a:r>
              </a:p>
              <a:p>
                <a:pPr algn="r" rtl="0" eaLnBrk="1" fontAlgn="auto" hangingPunct="1">
                  <a:lnSpc>
                    <a:spcPct val="100000"/>
                  </a:lnSpc>
                  <a:spcBef>
                    <a:spcPts val="0"/>
                  </a:spcBef>
                  <a:spcAft>
                    <a:spcPts val="0"/>
                  </a:spcAft>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16</a:t>
                </a: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Grafik 24">
                <a:extLst>
                  <a:ext uri="{FF2B5EF4-FFF2-40B4-BE49-F238E27FC236}">
                    <a16:creationId xmlns:a16="http://schemas.microsoft.com/office/drawing/2014/main" id="{7D7997B4-BB36-4227-BA05-F53FC2234A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84918" y="1354198"/>
                <a:ext cx="121979" cy="166099"/>
              </a:xfrm>
              <a:prstGeom prst="rect">
                <a:avLst/>
              </a:prstGeom>
            </p:spPr>
          </p:pic>
          <p:sp>
            <p:nvSpPr>
              <p:cNvPr id="27" name="Rechteck 26">
                <a:extLst>
                  <a:ext uri="{FF2B5EF4-FFF2-40B4-BE49-F238E27FC236}">
                    <a16:creationId xmlns:a16="http://schemas.microsoft.com/office/drawing/2014/main" id="{0E0671FF-2EFA-4347-AB8F-FB0BD0F4E384}"/>
                  </a:ext>
                </a:extLst>
              </p:cNvPr>
              <p:cNvSpPr/>
              <p:nvPr/>
            </p:nvSpPr>
            <p:spPr>
              <a:xfrm>
                <a:off x="8687911" y="3389908"/>
                <a:ext cx="631245" cy="631245"/>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a:p>
                <a:pPr algn="r" rtl="0" eaLnBrk="1" fontAlgn="auto" hangingPunct="1">
                  <a:lnSpc>
                    <a:spcPct val="100000"/>
                  </a:lnSpc>
                  <a:spcBef>
                    <a:spcPts val="0"/>
                  </a:spcBef>
                  <a:spcAft>
                    <a:spcPts val="0"/>
                  </a:spcAft>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32</a:t>
                </a:r>
                <a:endParaRPr lang="en-US" sz="14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8" name="Grafik 27">
                <a:extLst>
                  <a:ext uri="{FF2B5EF4-FFF2-40B4-BE49-F238E27FC236}">
                    <a16:creationId xmlns:a16="http://schemas.microsoft.com/office/drawing/2014/main" id="{D1888CB6-DC9C-4661-98AC-693CD3017A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5662" y="3421424"/>
                <a:ext cx="121979" cy="166099"/>
              </a:xfrm>
              <a:prstGeom prst="rect">
                <a:avLst/>
              </a:prstGeom>
            </p:spPr>
          </p:pic>
          <p:sp>
            <p:nvSpPr>
              <p:cNvPr id="33" name="Rechteck 32">
                <a:extLst>
                  <a:ext uri="{FF2B5EF4-FFF2-40B4-BE49-F238E27FC236}">
                    <a16:creationId xmlns:a16="http://schemas.microsoft.com/office/drawing/2014/main" id="{0868E766-13AD-415A-853E-BA10A51AA8C9}"/>
                  </a:ext>
                </a:extLst>
              </p:cNvPr>
              <p:cNvSpPr/>
              <p:nvPr/>
            </p:nvSpPr>
            <p:spPr>
              <a:xfrm>
                <a:off x="8687911" y="1322682"/>
                <a:ext cx="631245" cy="631245"/>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eaLnBrk="1" fontAlgn="auto" hangingPunct="1">
                  <a:lnSpc>
                    <a:spcPct val="100000"/>
                  </a:lnSpc>
                  <a:spcBef>
                    <a:spcPts val="0"/>
                  </a:spcBef>
                  <a:spcAft>
                    <a:spcPts val="0"/>
                  </a:spcAft>
                </a:pP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0" eaLnBrk="1" fontAlgn="auto" hangingPunct="1">
                  <a:lnSpc>
                    <a:spcPct val="100000"/>
                  </a:lnSpc>
                  <a:spcBef>
                    <a:spcPts val="0"/>
                  </a:spcBef>
                  <a:spcAft>
                    <a:spcPts val="0"/>
                  </a:spcAft>
                </a:pPr>
                <a:r>
                  <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4’</a:t>
                </a:r>
              </a:p>
              <a:p>
                <a:pPr algn="r" rtl="0" eaLnBrk="1" fontAlgn="auto" hangingPunct="1">
                  <a:lnSpc>
                    <a:spcPct val="100000"/>
                  </a:lnSpc>
                  <a:spcBef>
                    <a:spcPts val="0"/>
                  </a:spcBef>
                  <a:spcAft>
                    <a:spcPts val="0"/>
                  </a:spcAft>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22</a:t>
                </a:r>
                <a:endParaRPr lang="en-US" sz="1400" i="0" u="non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 name="Grafik 33">
                <a:extLst>
                  <a:ext uri="{FF2B5EF4-FFF2-40B4-BE49-F238E27FC236}">
                    <a16:creationId xmlns:a16="http://schemas.microsoft.com/office/drawing/2014/main" id="{A83489B6-FDAA-4446-A2C0-8018C9716B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65662" y="1354198"/>
                <a:ext cx="121979" cy="166099"/>
              </a:xfrm>
              <a:prstGeom prst="rect">
                <a:avLst/>
              </a:prstGeom>
            </p:spPr>
          </p:pic>
          <p:cxnSp>
            <p:nvCxnSpPr>
              <p:cNvPr id="36" name="Gerade Verbindung mit Pfeil 35">
                <a:extLst>
                  <a:ext uri="{FF2B5EF4-FFF2-40B4-BE49-F238E27FC236}">
                    <a16:creationId xmlns:a16="http://schemas.microsoft.com/office/drawing/2014/main" id="{71BF44D1-4DEF-46D6-AF60-37BB879D802D}"/>
                  </a:ext>
                </a:extLst>
              </p:cNvPr>
              <p:cNvCxnSpPr>
                <a:cxnSpLocks/>
                <a:stCxn id="11" idx="0"/>
                <a:endCxn id="15" idx="2"/>
              </p:cNvCxnSpPr>
              <p:nvPr/>
            </p:nvCxnSpPr>
            <p:spPr>
              <a:xfrm flipV="1">
                <a:off x="7622790" y="5054766"/>
                <a:ext cx="0" cy="40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A1A3D185-48D9-4F88-AF21-CC09EC99C289}"/>
                  </a:ext>
                </a:extLst>
              </p:cNvPr>
              <p:cNvCxnSpPr>
                <a:cxnSpLocks/>
                <a:stCxn id="15" idx="3"/>
                <a:endCxn id="27" idx="2"/>
              </p:cNvCxnSpPr>
              <p:nvPr/>
            </p:nvCxnSpPr>
            <p:spPr>
              <a:xfrm flipV="1">
                <a:off x="7938412" y="4021153"/>
                <a:ext cx="1065122" cy="717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4FBCB1E-3B8F-42C0-82D4-2BEACD4242F4}"/>
                  </a:ext>
                </a:extLst>
              </p:cNvPr>
              <p:cNvCxnSpPr>
                <a:cxnSpLocks/>
                <a:stCxn id="27" idx="0"/>
                <a:endCxn id="21" idx="2"/>
              </p:cNvCxnSpPr>
              <p:nvPr/>
            </p:nvCxnSpPr>
            <p:spPr>
              <a:xfrm flipH="1" flipV="1">
                <a:off x="7622790" y="2987540"/>
                <a:ext cx="1380744" cy="40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902C16CF-E684-4B11-89DE-FA4FD4675635}"/>
                  </a:ext>
                </a:extLst>
              </p:cNvPr>
              <p:cNvCxnSpPr>
                <a:cxnSpLocks/>
                <a:stCxn id="21" idx="0"/>
                <a:endCxn id="30" idx="2"/>
              </p:cNvCxnSpPr>
              <p:nvPr/>
            </p:nvCxnSpPr>
            <p:spPr>
              <a:xfrm flipV="1">
                <a:off x="7622790" y="1953927"/>
                <a:ext cx="2981325" cy="40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1A8807A-9BDC-4A0A-AC4A-C4A9A7B5978D}"/>
                  </a:ext>
                </a:extLst>
              </p:cNvPr>
              <p:cNvCxnSpPr>
                <a:cxnSpLocks/>
                <a:stCxn id="15" idx="0"/>
                <a:endCxn id="18" idx="2"/>
              </p:cNvCxnSpPr>
              <p:nvPr/>
            </p:nvCxnSpPr>
            <p:spPr>
              <a:xfrm flipV="1">
                <a:off x="7622790" y="4021153"/>
                <a:ext cx="0" cy="4023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015A440A-20AD-47C9-A53B-0FCFA8E9EB22}"/>
                  </a:ext>
                </a:extLst>
              </p:cNvPr>
              <p:cNvCxnSpPr>
                <a:cxnSpLocks/>
                <a:stCxn id="21" idx="0"/>
                <a:endCxn id="24" idx="2"/>
              </p:cNvCxnSpPr>
              <p:nvPr/>
            </p:nvCxnSpPr>
            <p:spPr>
              <a:xfrm flipV="1">
                <a:off x="7622790" y="1953927"/>
                <a:ext cx="0" cy="4023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2EF6C3F0-7A94-4404-979D-D620EA9E0F2A}"/>
                  </a:ext>
                </a:extLst>
              </p:cNvPr>
              <p:cNvCxnSpPr>
                <a:cxnSpLocks/>
                <a:stCxn id="21" idx="0"/>
                <a:endCxn id="33" idx="2"/>
              </p:cNvCxnSpPr>
              <p:nvPr/>
            </p:nvCxnSpPr>
            <p:spPr>
              <a:xfrm flipV="1">
                <a:off x="7622790" y="1953927"/>
                <a:ext cx="1380744" cy="4023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8" name="Textfeld 87">
              <a:extLst>
                <a:ext uri="{FF2B5EF4-FFF2-40B4-BE49-F238E27FC236}">
                  <a16:creationId xmlns:a16="http://schemas.microsoft.com/office/drawing/2014/main" id="{BACC8E2F-D2EA-4C19-981B-D0A53BA1AA9F}"/>
                </a:ext>
              </a:extLst>
            </p:cNvPr>
            <p:cNvSpPr txBox="1"/>
            <p:nvPr/>
          </p:nvSpPr>
          <p:spPr>
            <a:xfrm>
              <a:off x="7284605" y="1028040"/>
              <a:ext cx="676368" cy="47464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Fitness:</a:t>
              </a:r>
            </a:p>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112</a:t>
              </a:r>
            </a:p>
          </p:txBody>
        </p:sp>
        <p:sp>
          <p:nvSpPr>
            <p:cNvPr id="89" name="Textfeld 88">
              <a:extLst>
                <a:ext uri="{FF2B5EF4-FFF2-40B4-BE49-F238E27FC236}">
                  <a16:creationId xmlns:a16="http://schemas.microsoft.com/office/drawing/2014/main" id="{D14BF8BE-E4E4-4306-A199-AEE4E081852E}"/>
                </a:ext>
              </a:extLst>
            </p:cNvPr>
            <p:cNvSpPr txBox="1"/>
            <p:nvPr/>
          </p:nvSpPr>
          <p:spPr>
            <a:xfrm>
              <a:off x="8665349" y="1028040"/>
              <a:ext cx="676368" cy="47464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Fitness:</a:t>
              </a:r>
            </a:p>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118</a:t>
              </a:r>
            </a:p>
          </p:txBody>
        </p:sp>
        <p:sp>
          <p:nvSpPr>
            <p:cNvPr id="90" name="Textfeld 89">
              <a:extLst>
                <a:ext uri="{FF2B5EF4-FFF2-40B4-BE49-F238E27FC236}">
                  <a16:creationId xmlns:a16="http://schemas.microsoft.com/office/drawing/2014/main" id="{A5B244B2-050B-4D2E-8FC0-9FB0E54D2012}"/>
                </a:ext>
              </a:extLst>
            </p:cNvPr>
            <p:cNvSpPr txBox="1"/>
            <p:nvPr/>
          </p:nvSpPr>
          <p:spPr>
            <a:xfrm>
              <a:off x="10265930" y="1028040"/>
              <a:ext cx="676368" cy="474647"/>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Fitness:</a:t>
              </a:r>
            </a:p>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128</a:t>
              </a:r>
            </a:p>
          </p:txBody>
        </p:sp>
      </p:grpSp>
      <p:sp>
        <p:nvSpPr>
          <p:cNvPr id="47" name="Fußzeilenplatzhalter 2">
            <a:extLst>
              <a:ext uri="{FF2B5EF4-FFF2-40B4-BE49-F238E27FC236}">
                <a16:creationId xmlns:a16="http://schemas.microsoft.com/office/drawing/2014/main" id="{8645D09B-B288-489A-8497-630703645D5E}"/>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053996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kt 28" hidden="1">
            <a:extLst>
              <a:ext uri="{FF2B5EF4-FFF2-40B4-BE49-F238E27FC236}">
                <a16:creationId xmlns:a16="http://schemas.microsoft.com/office/drawing/2014/main" id="{21D57094-08A7-49FB-ACD0-A91A25442851}"/>
              </a:ext>
            </a:extLst>
          </p:cNvPr>
          <p:cNvGraphicFramePr>
            <a:graphicFrameLocks noChangeAspect="1"/>
          </p:cNvGraphicFramePr>
          <p:nvPr>
            <p:custDataLst>
              <p:tags r:id="rId2"/>
            </p:custDataLst>
            <p:extLst>
              <p:ext uri="{D42A27DB-BD31-4B8C-83A1-F6EECF244321}">
                <p14:modId xmlns:p14="http://schemas.microsoft.com/office/powerpoint/2010/main" val="2622451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53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3E5EB513-4132-4982-B909-419A1B0B4BEC}"/>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ACB18BF5-6746-4CE8-952B-448C70EA5C72}"/>
              </a:ext>
            </a:extLst>
          </p:cNvPr>
          <p:cNvSpPr>
            <a:spLocks noGrp="1"/>
          </p:cNvSpPr>
          <p:nvPr>
            <p:ph sz="quarter" idx="16"/>
          </p:nvPr>
        </p:nvSpPr>
        <p:spPr>
          <a:xfrm>
            <a:off x="6175375" y="884239"/>
            <a:ext cx="5656317" cy="3770920"/>
          </a:xfrm>
          <a:ln w="12700">
            <a:solidFill>
              <a:schemeClr val="accent1"/>
            </a:solidFill>
            <a:prstDash val="dash"/>
          </a:ln>
        </p:spPr>
        <p:txBody>
          <a:bodyPr/>
          <a:lstStyle/>
          <a:p>
            <a:pPr marL="0" indent="0" algn="ctr">
              <a:buNone/>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b="1" dirty="0">
                <a:latin typeface="Open Sans" panose="020B0606030504020204" pitchFamily="34" charset="0"/>
                <a:ea typeface="Open Sans" panose="020B0606030504020204" pitchFamily="34" charset="0"/>
                <a:cs typeface="Open Sans" panose="020B0606030504020204" pitchFamily="34" charset="0"/>
              </a:rPr>
              <a:t>Consensus on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technology evolution</a:t>
            </a:r>
          </a:p>
          <a:p>
            <a:pPr marL="0" indent="0" algn="ctr">
              <a:buNone/>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b="1" dirty="0">
                <a:latin typeface="Open Sans" panose="020B0606030504020204" pitchFamily="34" charset="0"/>
                <a:ea typeface="Open Sans" panose="020B0606030504020204" pitchFamily="34" charset="0"/>
                <a:cs typeface="Open Sans" panose="020B0606030504020204" pitchFamily="34" charset="0"/>
              </a:rPr>
              <a:t>Achieved through</a:t>
            </a:r>
          </a:p>
          <a:p>
            <a:pPr marL="0" indent="0" algn="ctr">
              <a:buNone/>
            </a:pPr>
            <a:r>
              <a:rPr lang="en-US" b="1" dirty="0">
                <a:latin typeface="Open Sans" panose="020B0606030504020204" pitchFamily="34" charset="0"/>
                <a:ea typeface="Open Sans" panose="020B0606030504020204" pitchFamily="34" charset="0"/>
                <a:cs typeface="Open Sans" panose="020B0606030504020204" pitchFamily="34" charset="0"/>
              </a:rPr>
              <a:t>on-chain governance/</a:t>
            </a:r>
          </a:p>
          <a:p>
            <a:pPr marL="0" indent="0" algn="ctr">
              <a:buNone/>
            </a:pPr>
            <a:r>
              <a:rPr lang="en-US" b="1" dirty="0">
                <a:latin typeface="Open Sans" panose="020B0606030504020204" pitchFamily="34" charset="0"/>
                <a:ea typeface="Open Sans" panose="020B0606030504020204" pitchFamily="34" charset="0"/>
                <a:cs typeface="Open Sans" panose="020B0606030504020204" pitchFamily="34" charset="0"/>
              </a:rPr>
              <a:t>amendment process (“change management”)</a:t>
            </a:r>
          </a:p>
        </p:txBody>
      </p:sp>
      <p:sp>
        <p:nvSpPr>
          <p:cNvPr id="2" name="Titel 1">
            <a:extLst>
              <a:ext uri="{FF2B5EF4-FFF2-40B4-BE49-F238E27FC236}">
                <a16:creationId xmlns:a16="http://schemas.microsoft.com/office/drawing/2014/main" id="{D6AF2770-258D-4913-B8CE-524242BDBD8E}"/>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Tezos utilizes two types of consensus for different purposes</a:t>
            </a:r>
          </a:p>
        </p:txBody>
      </p:sp>
      <p:sp>
        <p:nvSpPr>
          <p:cNvPr id="4" name="Foliennummernplatzhalter 3">
            <a:extLst>
              <a:ext uri="{FF2B5EF4-FFF2-40B4-BE49-F238E27FC236}">
                <a16:creationId xmlns:a16="http://schemas.microsoft.com/office/drawing/2014/main" id="{FD847272-9059-4FAC-B510-3499EBEE6C16}"/>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E73E2C2F-5A33-499E-9239-04A81DAD625A}"/>
              </a:ext>
            </a:extLst>
          </p:cNvPr>
          <p:cNvSpPr>
            <a:spLocks noGrp="1"/>
          </p:cNvSpPr>
          <p:nvPr>
            <p:ph type="dt" sz="half" idx="2"/>
          </p:nvPr>
        </p:nvSpPr>
        <p:spPr/>
        <p:txBody>
          <a:bodyPr/>
          <a:lstStyle/>
          <a:p>
            <a:fld id="{B945EC96-EF9F-4491-B696-6AFF987CEAC5}"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Inhaltsplatzhalter 8">
            <a:extLst>
              <a:ext uri="{FF2B5EF4-FFF2-40B4-BE49-F238E27FC236}">
                <a16:creationId xmlns:a16="http://schemas.microsoft.com/office/drawing/2014/main" id="{11AC2D2E-6210-4386-A97C-07AD08F00DB6}"/>
              </a:ext>
            </a:extLst>
          </p:cNvPr>
          <p:cNvSpPr txBox="1">
            <a:spLocks/>
          </p:cNvSpPr>
          <p:nvPr/>
        </p:nvSpPr>
        <p:spPr>
          <a:xfrm>
            <a:off x="360363" y="884238"/>
            <a:ext cx="5656317" cy="5613761"/>
          </a:xfrm>
          <a:prstGeom prst="rect">
            <a:avLst/>
          </a:prstGeom>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Inhaltsplatzhalter 8">
            <a:extLst>
              <a:ext uri="{FF2B5EF4-FFF2-40B4-BE49-F238E27FC236}">
                <a16:creationId xmlns:a16="http://schemas.microsoft.com/office/drawing/2014/main" id="{B236DA7B-6CC0-4588-BA6F-054F8EC7533D}"/>
              </a:ext>
            </a:extLst>
          </p:cNvPr>
          <p:cNvSpPr txBox="1">
            <a:spLocks/>
          </p:cNvSpPr>
          <p:nvPr/>
        </p:nvSpPr>
        <p:spPr>
          <a:xfrm>
            <a:off x="360363" y="884238"/>
            <a:ext cx="5656317" cy="5613761"/>
          </a:xfrm>
          <a:prstGeom prst="rect">
            <a:avLst/>
          </a:prstGeom>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Inhaltsplatzhalter 8">
            <a:extLst>
              <a:ext uri="{FF2B5EF4-FFF2-40B4-BE49-F238E27FC236}">
                <a16:creationId xmlns:a16="http://schemas.microsoft.com/office/drawing/2014/main" id="{6B0E6F66-D3BC-4A98-862A-273AEBE70064}"/>
              </a:ext>
            </a:extLst>
          </p:cNvPr>
          <p:cNvSpPr txBox="1">
            <a:spLocks/>
          </p:cNvSpPr>
          <p:nvPr/>
        </p:nvSpPr>
        <p:spPr>
          <a:xfrm>
            <a:off x="360363" y="884239"/>
            <a:ext cx="5656317" cy="3770920"/>
          </a:xfrm>
          <a:prstGeom prst="rect">
            <a:avLst/>
          </a:prstGeom>
          <a:ln w="12700">
            <a:solidFill>
              <a:schemeClr val="accent1"/>
            </a:solidFill>
            <a:prstDash val="dash"/>
          </a:ln>
        </p:spPr>
        <p:txBody>
          <a:bodyPr vert="horz" lIns="0" tIns="0" rIns="0" bIns="0" rtlCol="0">
            <a:noAutofit/>
          </a:bodyPr>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lgn="ctr">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800" b="1" dirty="0">
                <a:latin typeface="Open Sans" panose="020B0606030504020204" pitchFamily="34" charset="0"/>
                <a:ea typeface="Open Sans" panose="020B0606030504020204" pitchFamily="34" charset="0"/>
                <a:cs typeface="Open Sans" panose="020B0606030504020204" pitchFamily="34" charset="0"/>
              </a:rPr>
              <a:t>Consensus on </a:t>
            </a:r>
            <a:r>
              <a:rPr lang="en-US" sz="1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chain state</a:t>
            </a:r>
          </a:p>
          <a:p>
            <a:pPr marL="0" indent="0" algn="ctr">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800" b="1" dirty="0">
                <a:latin typeface="Open Sans" panose="020B0606030504020204" pitchFamily="34" charset="0"/>
                <a:ea typeface="Open Sans" panose="020B0606030504020204" pitchFamily="34" charset="0"/>
                <a:cs typeface="Open Sans" panose="020B0606030504020204" pitchFamily="34" charset="0"/>
              </a:rPr>
              <a:t>Achieved through </a:t>
            </a:r>
          </a:p>
          <a:p>
            <a:pPr marL="0" indent="0" algn="ctr">
              <a:buNone/>
            </a:pPr>
            <a:r>
              <a:rPr lang="en-US" sz="1800" b="1" dirty="0">
                <a:latin typeface="Open Sans" panose="020B0606030504020204" pitchFamily="34" charset="0"/>
                <a:ea typeface="Open Sans" panose="020B0606030504020204" pitchFamily="34" charset="0"/>
                <a:cs typeface="Open Sans" panose="020B0606030504020204" pitchFamily="34" charset="0"/>
              </a:rPr>
              <a:t>consensus mechanism</a:t>
            </a:r>
          </a:p>
          <a:p>
            <a:pPr marL="0" indent="0" algn="ctr">
              <a:buNone/>
            </a:pPr>
            <a:r>
              <a:rPr lang="en-US" sz="1800" b="1" dirty="0">
                <a:latin typeface="Open Sans" panose="020B0606030504020204" pitchFamily="34" charset="0"/>
                <a:ea typeface="Open Sans" panose="020B0606030504020204" pitchFamily="34" charset="0"/>
                <a:cs typeface="Open Sans" panose="020B0606030504020204" pitchFamily="34" charset="0"/>
              </a:rPr>
              <a:t>Emmy+</a:t>
            </a:r>
          </a:p>
        </p:txBody>
      </p:sp>
      <p:sp>
        <p:nvSpPr>
          <p:cNvPr id="10" name="Gleichschenkliges Dreieck 9">
            <a:extLst>
              <a:ext uri="{FF2B5EF4-FFF2-40B4-BE49-F238E27FC236}">
                <a16:creationId xmlns:a16="http://schemas.microsoft.com/office/drawing/2014/main" id="{64FABBEB-8224-4F9F-A561-2DA3E882CE78}"/>
              </a:ext>
            </a:extLst>
          </p:cNvPr>
          <p:cNvSpPr/>
          <p:nvPr/>
        </p:nvSpPr>
        <p:spPr bwMode="gray">
          <a:xfrm flipV="1">
            <a:off x="2658169" y="2114211"/>
            <a:ext cx="1060704" cy="22043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leichschenkliges Dreieck 15">
            <a:extLst>
              <a:ext uri="{FF2B5EF4-FFF2-40B4-BE49-F238E27FC236}">
                <a16:creationId xmlns:a16="http://schemas.microsoft.com/office/drawing/2014/main" id="{C26778CE-731B-4AFC-9DF8-73578FAF7D97}"/>
              </a:ext>
            </a:extLst>
          </p:cNvPr>
          <p:cNvSpPr/>
          <p:nvPr/>
        </p:nvSpPr>
        <p:spPr bwMode="gray">
          <a:xfrm flipV="1">
            <a:off x="8473181" y="2114211"/>
            <a:ext cx="1060704" cy="22043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C8F74421-EA5C-4A8B-9BE6-3DC72223843F}"/>
              </a:ext>
            </a:extLst>
          </p:cNvPr>
          <p:cNvSpPr/>
          <p:nvPr/>
        </p:nvSpPr>
        <p:spPr bwMode="gray">
          <a:xfrm>
            <a:off x="6175322" y="4743700"/>
            <a:ext cx="2765478" cy="1754300"/>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Necessary preconditions:</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Tools</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Discussion forums</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Transparency</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participation</a:t>
            </a:r>
          </a:p>
        </p:txBody>
      </p:sp>
      <p:sp>
        <p:nvSpPr>
          <p:cNvPr id="18" name="Rechteck 17">
            <a:extLst>
              <a:ext uri="{FF2B5EF4-FFF2-40B4-BE49-F238E27FC236}">
                <a16:creationId xmlns:a16="http://schemas.microsoft.com/office/drawing/2014/main" id="{9B221E6C-23DF-45FA-BF09-22C276E44BEF}"/>
              </a:ext>
            </a:extLst>
          </p:cNvPr>
          <p:cNvSpPr/>
          <p:nvPr/>
        </p:nvSpPr>
        <p:spPr bwMode="gray">
          <a:xfrm>
            <a:off x="9064572" y="4743700"/>
            <a:ext cx="2765478" cy="1754300"/>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36000" rtlCol="0" anchor="t"/>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Implications:</a:t>
            </a:r>
          </a:p>
          <a:p>
            <a:pPr marL="285750" indent="-2857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can vote on development that you do not favor</a:t>
            </a:r>
          </a:p>
          <a:p>
            <a:pPr marL="285750" indent="-2857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Drastic reduction of hard fork probability</a:t>
            </a:r>
          </a:p>
          <a:p>
            <a:pPr marL="285750" indent="-2857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No „asset duplication problem“ through hard forks</a:t>
            </a:r>
          </a:p>
        </p:txBody>
      </p:sp>
      <p:sp>
        <p:nvSpPr>
          <p:cNvPr id="19" name="Rechteck 18">
            <a:extLst>
              <a:ext uri="{FF2B5EF4-FFF2-40B4-BE49-F238E27FC236}">
                <a16:creationId xmlns:a16="http://schemas.microsoft.com/office/drawing/2014/main" id="{724F71F6-F104-409B-B12B-3B05C6C4E3D2}"/>
              </a:ext>
            </a:extLst>
          </p:cNvPr>
          <p:cNvSpPr/>
          <p:nvPr/>
        </p:nvSpPr>
        <p:spPr bwMode="gray">
          <a:xfrm>
            <a:off x="366488" y="4743700"/>
            <a:ext cx="2765478" cy="1754300"/>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Necessary preconditions:</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“Healthy” network, i.e. diverse validator set</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 entry barriers for new bakers</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Sybil control mechanism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LPoS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hteck 19">
            <a:extLst>
              <a:ext uri="{FF2B5EF4-FFF2-40B4-BE49-F238E27FC236}">
                <a16:creationId xmlns:a16="http://schemas.microsoft.com/office/drawing/2014/main" id="{EAFC6FF4-7E52-4583-9ABB-6E1C4658604E}"/>
              </a:ext>
            </a:extLst>
          </p:cNvPr>
          <p:cNvSpPr/>
          <p:nvPr/>
        </p:nvSpPr>
        <p:spPr bwMode="gray">
          <a:xfrm>
            <a:off x="3255738" y="4743700"/>
            <a:ext cx="2765478" cy="1754300"/>
          </a:xfrm>
          <a:prstGeom prst="rect">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36000" numCol="1" spcCol="0" rtlCol="0" fromWordArt="0" anchor="t" anchorCtr="0" forceAA="0" compatLnSpc="1">
            <a:prstTxWarp prst="textNoShape">
              <a:avLst/>
            </a:prstTxWarp>
            <a:noAutofit/>
          </a:bodyPr>
          <a:lstStyle/>
          <a:p>
            <a:pPr>
              <a:spcBef>
                <a:spcPts val="300"/>
              </a:spcBef>
              <a:spcAft>
                <a:spcPts val="100"/>
              </a:spcAft>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Implications:</a:t>
            </a:r>
          </a:p>
          <a:p>
            <a:pPr marL="171450" indent="-171450">
              <a:spcBef>
                <a:spcPts val="300"/>
              </a:spcBef>
              <a:spcAft>
                <a:spcPts val="100"/>
              </a:spcAft>
              <a:buClr>
                <a:schemeClr val="accent1"/>
              </a:buClr>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Secure consensus on canonical chain</a:t>
            </a:r>
          </a:p>
          <a:p>
            <a:pPr marL="171450" indent="-171450">
              <a:spcBef>
                <a:spcPts val="300"/>
              </a:spcBef>
              <a:spcAft>
                <a:spcPts val="100"/>
              </a:spcAft>
              <a:buClr>
                <a:schemeClr val="accent1"/>
              </a:buClr>
              <a:buFont typeface="Wingdings" panose="05000000000000000000" pitchFamily="2" charset="2"/>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100"/>
              </a:spcAft>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ußzeilenplatzhalter 2">
            <a:extLst>
              <a:ext uri="{FF2B5EF4-FFF2-40B4-BE49-F238E27FC236}">
                <a16:creationId xmlns:a16="http://schemas.microsoft.com/office/drawing/2014/main" id="{6A5285C6-F200-4952-9EC1-8ED10E0BA2F2}"/>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55152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020DD35-85F4-458B-A32B-B3FD162FACEC}"/>
              </a:ext>
            </a:extLst>
          </p:cNvPr>
          <p:cNvGraphicFramePr>
            <a:graphicFrameLocks noChangeAspect="1"/>
          </p:cNvGraphicFramePr>
          <p:nvPr>
            <p:custDataLst>
              <p:tags r:id="rId2"/>
            </p:custDataLst>
            <p:extLst>
              <p:ext uri="{D42A27DB-BD31-4B8C-83A1-F6EECF244321}">
                <p14:modId xmlns:p14="http://schemas.microsoft.com/office/powerpoint/2010/main" val="293026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35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EB86EE2-EBDC-4F05-A151-6C88AD00955D}"/>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6" name="Inhaltsplatzhalter 5">
            <a:extLst>
              <a:ext uri="{FF2B5EF4-FFF2-40B4-BE49-F238E27FC236}">
                <a16:creationId xmlns:a16="http://schemas.microsoft.com/office/drawing/2014/main" id="{FCBDF7EA-CE2F-4072-828B-D56C3726D368}"/>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For people or organizations thinking of </a:t>
            </a:r>
            <a:r>
              <a:rPr lang="en-US" sz="1300" b="1" dirty="0">
                <a:latin typeface="Open Sans" panose="020B0606030504020204" pitchFamily="34" charset="0"/>
                <a:ea typeface="Open Sans" panose="020B0606030504020204" pitchFamily="34" charset="0"/>
                <a:cs typeface="Open Sans" panose="020B0606030504020204" pitchFamily="34" charset="0"/>
              </a:rPr>
              <a:t>building applications on top of Tezos</a:t>
            </a:r>
            <a:r>
              <a:rPr lang="en-US" sz="1300" dirty="0">
                <a:latin typeface="Open Sans" panose="020B0606030504020204" pitchFamily="34" charset="0"/>
                <a:ea typeface="Open Sans" panose="020B0606030504020204" pitchFamily="34" charset="0"/>
                <a:cs typeface="Open Sans" panose="020B0606030504020204" pitchFamily="34" charset="0"/>
              </a:rPr>
              <a:t>, it is of course of interest </a:t>
            </a:r>
            <a:r>
              <a:rPr lang="en-US" sz="1300" b="1" dirty="0">
                <a:latin typeface="Open Sans" panose="020B0606030504020204" pitchFamily="34" charset="0"/>
                <a:ea typeface="Open Sans" panose="020B0606030504020204" pitchFamily="34" charset="0"/>
                <a:cs typeface="Open Sans" panose="020B0606030504020204" pitchFamily="34" charset="0"/>
              </a:rPr>
              <a:t>which developments can be expected in the future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As Tezos is a </a:t>
            </a:r>
            <a:r>
              <a:rPr lang="en-US" sz="1300" b="1" dirty="0">
                <a:latin typeface="Open Sans" panose="020B0606030504020204" pitchFamily="34" charset="0"/>
                <a:ea typeface="Open Sans" panose="020B0606030504020204" pitchFamily="34" charset="0"/>
                <a:cs typeface="Open Sans" panose="020B0606030504020204" pitchFamily="34" charset="0"/>
              </a:rPr>
              <a:t>truly decentralized </a:t>
            </a:r>
            <a:r>
              <a:rPr lang="en-US" sz="1300" dirty="0">
                <a:latin typeface="Open Sans" panose="020B0606030504020204" pitchFamily="34" charset="0"/>
                <a:ea typeface="Open Sans" panose="020B0606030504020204" pitchFamily="34" charset="0"/>
                <a:cs typeface="Open Sans" panose="020B0606030504020204" pitchFamily="34" charset="0"/>
              </a:rPr>
              <a:t>project, there is </a:t>
            </a:r>
            <a:r>
              <a:rPr lang="en-US" sz="1300" b="1" dirty="0">
                <a:latin typeface="Open Sans" panose="020B0606030504020204" pitchFamily="34" charset="0"/>
                <a:ea typeface="Open Sans" panose="020B0606030504020204" pitchFamily="34" charset="0"/>
                <a:cs typeface="Open Sans" panose="020B0606030504020204" pitchFamily="34" charset="0"/>
              </a:rPr>
              <a:t>no central governing body </a:t>
            </a:r>
            <a:r>
              <a:rPr lang="en-US" sz="1300" dirty="0">
                <a:latin typeface="Open Sans" panose="020B0606030504020204" pitchFamily="34" charset="0"/>
                <a:ea typeface="Open Sans" panose="020B0606030504020204" pitchFamily="34" charset="0"/>
                <a:cs typeface="Open Sans" panose="020B0606030504020204" pitchFamily="34" charset="0"/>
              </a:rPr>
              <a:t>that decides on its development, so there is no </a:t>
            </a:r>
            <a:r>
              <a:rPr lang="en-US" sz="1300" b="1" dirty="0">
                <a:latin typeface="Open Sans" panose="020B0606030504020204" pitchFamily="34" charset="0"/>
                <a:ea typeface="Open Sans" panose="020B0606030504020204" pitchFamily="34" charset="0"/>
                <a:cs typeface="Open Sans" panose="020B0606030504020204" pitchFamily="34" charset="0"/>
              </a:rPr>
              <a:t>roadmap </a:t>
            </a:r>
            <a:r>
              <a:rPr lang="en-US" sz="1300" dirty="0">
                <a:latin typeface="Open Sans" panose="020B0606030504020204" pitchFamily="34" charset="0"/>
                <a:ea typeface="Open Sans" panose="020B0606030504020204" pitchFamily="34" charset="0"/>
                <a:cs typeface="Open Sans" panose="020B0606030504020204" pitchFamily="34" charset="0"/>
              </a:rPr>
              <a:t>as such.</a:t>
            </a:r>
          </a:p>
          <a:p>
            <a:r>
              <a:rPr lang="en-US" sz="1300" dirty="0">
                <a:latin typeface="Open Sans" panose="020B0606030504020204" pitchFamily="34" charset="0"/>
                <a:ea typeface="Open Sans" panose="020B0606030504020204" pitchFamily="34" charset="0"/>
                <a:cs typeface="Open Sans" panose="020B0606030504020204" pitchFamily="34" charset="0"/>
              </a:rPr>
              <a:t>Developments are implemented through the </a:t>
            </a:r>
            <a:r>
              <a:rPr lang="en-US" sz="1300" b="1" dirty="0">
                <a:latin typeface="Open Sans" panose="020B0606030504020204" pitchFamily="34" charset="0"/>
                <a:ea typeface="Open Sans" panose="020B0606030504020204" pitchFamily="34" charset="0"/>
                <a:cs typeface="Open Sans" panose="020B0606030504020204" pitchFamily="34" charset="0"/>
              </a:rPr>
              <a:t>amendment process</a:t>
            </a:r>
            <a:r>
              <a:rPr lang="en-US" sz="1300" dirty="0">
                <a:latin typeface="Open Sans" panose="020B0606030504020204" pitchFamily="34" charset="0"/>
                <a:ea typeface="Open Sans" panose="020B0606030504020204" pitchFamily="34" charset="0"/>
                <a:cs typeface="Open Sans" panose="020B0606030504020204" pitchFamily="34" charset="0"/>
              </a:rPr>
              <a:t> and thus </a:t>
            </a:r>
            <a:r>
              <a:rPr lang="en-US" sz="1300" b="1" dirty="0">
                <a:latin typeface="Open Sans" panose="020B0606030504020204" pitchFamily="34" charset="0"/>
                <a:ea typeface="Open Sans" panose="020B0606030504020204" pitchFamily="34" charset="0"/>
                <a:cs typeface="Open Sans" panose="020B0606030504020204" pitchFamily="34" charset="0"/>
              </a:rPr>
              <a:t>governed by the community </a:t>
            </a:r>
            <a:r>
              <a:rPr lang="en-US" sz="1300" dirty="0">
                <a:latin typeface="Open Sans" panose="020B0606030504020204" pitchFamily="34" charset="0"/>
                <a:ea typeface="Open Sans" panose="020B0606030504020204" pitchFamily="34" charset="0"/>
                <a:cs typeface="Open Sans" panose="020B0606030504020204" pitchFamily="34" charset="0"/>
              </a:rPr>
              <a:t>through </a:t>
            </a:r>
            <a:r>
              <a:rPr lang="en-US" sz="1300" b="1" dirty="0">
                <a:latin typeface="Open Sans" panose="020B0606030504020204" pitchFamily="34" charset="0"/>
                <a:ea typeface="Open Sans" panose="020B0606030504020204" pitchFamily="34" charset="0"/>
                <a:cs typeface="Open Sans" panose="020B0606030504020204" pitchFamily="34" charset="0"/>
              </a:rPr>
              <a:t>on-chain governance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However, no development simply materializes out of nowhere. All the greater developments are discussed in the community.</a:t>
            </a:r>
          </a:p>
          <a:p>
            <a:r>
              <a:rPr lang="en-US" sz="1300" dirty="0">
                <a:latin typeface="Open Sans" panose="020B0606030504020204" pitchFamily="34" charset="0"/>
                <a:ea typeface="Open Sans" panose="020B0606030504020204" pitchFamily="34" charset="0"/>
                <a:cs typeface="Open Sans" panose="020B0606030504020204" pitchFamily="34" charset="0"/>
              </a:rPr>
              <a:t>Some of the developments that can be expected in the future are: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Privacy preserving transactions through </a:t>
            </a:r>
            <a:r>
              <a:rPr lang="en-US" sz="1300" dirty="0" err="1">
                <a:latin typeface="Open Sans" panose="020B0606030504020204" pitchFamily="34" charset="0"/>
                <a:ea typeface="Open Sans" panose="020B0606030504020204" pitchFamily="34" charset="0"/>
                <a:cs typeface="Open Sans" panose="020B0606030504020204" pitchFamily="34" charset="0"/>
              </a:rPr>
              <a:t>zkSNARKS</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lvl="1"/>
            <a:r>
              <a:rPr lang="en-US" sz="1300" dirty="0">
                <a:latin typeface="Open Sans" panose="020B0606030504020204" pitchFamily="34" charset="0"/>
                <a:ea typeface="Open Sans" panose="020B0606030504020204" pitchFamily="34" charset="0"/>
                <a:cs typeface="Open Sans" panose="020B0606030504020204" pitchFamily="34" charset="0"/>
              </a:rPr>
              <a:t>Introduction of an alternative consensus algorithm (</a:t>
            </a:r>
            <a:r>
              <a:rPr lang="en-US" sz="1300" dirty="0" err="1">
                <a:latin typeface="Open Sans" panose="020B0606030504020204" pitchFamily="34" charset="0"/>
                <a:ea typeface="Open Sans" panose="020B0606030504020204" pitchFamily="34" charset="0"/>
                <a:cs typeface="Open Sans" panose="020B0606030504020204" pitchFamily="34" charset="0"/>
              </a:rPr>
              <a:t>Tenderbake</a:t>
            </a:r>
            <a:r>
              <a:rPr lang="en-US" sz="1300" dirty="0">
                <a:latin typeface="Open Sans" panose="020B0606030504020204" pitchFamily="34" charset="0"/>
                <a:ea typeface="Open Sans" panose="020B0606030504020204" pitchFamily="34" charset="0"/>
                <a:cs typeface="Open Sans" panose="020B0606030504020204" pitchFamily="34" charset="0"/>
              </a:rPr>
              <a:t>, Avalanche)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Scalability through </a:t>
            </a:r>
            <a:r>
              <a:rPr lang="en-US" sz="1300" dirty="0" err="1">
                <a:latin typeface="Open Sans" panose="020B0606030504020204" pitchFamily="34" charset="0"/>
                <a:ea typeface="Open Sans" panose="020B0606030504020204" pitchFamily="34" charset="0"/>
                <a:cs typeface="Open Sans" panose="020B0606030504020204" pitchFamily="34" charset="0"/>
              </a:rPr>
              <a:t>Sharding</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lvl="1"/>
            <a:r>
              <a:rPr lang="en-US" sz="1300" dirty="0">
                <a:latin typeface="Open Sans" panose="020B0606030504020204" pitchFamily="34" charset="0"/>
                <a:ea typeface="Open Sans" panose="020B0606030504020204" pitchFamily="34" charset="0"/>
                <a:cs typeface="Open Sans" panose="020B0606030504020204" pitchFamily="34" charset="0"/>
              </a:rPr>
              <a:t>Scalability through Layer 2 solutions (Marigold)</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Improvements to randomness (Publicly Verifiable Secret Sharing – PVSS, Verifiable Delay Function – VDF)</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Improvements to the amendment process itself like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Constitutionalism and </a:t>
            </a:r>
            <a:r>
              <a:rPr lang="en-US" sz="1300" dirty="0" err="1">
                <a:latin typeface="Open Sans" panose="020B0606030504020204" pitchFamily="34" charset="0"/>
                <a:ea typeface="Open Sans" panose="020B0606030504020204" pitchFamily="34" charset="0"/>
                <a:cs typeface="Open Sans" panose="020B0606030504020204" pitchFamily="34" charset="0"/>
              </a:rPr>
              <a:t>Futarchy</a:t>
            </a: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09DEA6E4-DD72-4597-8D9F-9E36F5117398}"/>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Is there a development roadmap for Tezos?</a:t>
            </a:r>
          </a:p>
        </p:txBody>
      </p:sp>
      <p:sp>
        <p:nvSpPr>
          <p:cNvPr id="4" name="Foliennummernplatzhalter 3">
            <a:extLst>
              <a:ext uri="{FF2B5EF4-FFF2-40B4-BE49-F238E27FC236}">
                <a16:creationId xmlns:a16="http://schemas.microsoft.com/office/drawing/2014/main" id="{F8367072-C3DC-43A9-AAB4-EBB27C6516CE}"/>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1D78A6BF-C92F-4833-A4CD-D8D9AE25965A}"/>
              </a:ext>
            </a:extLst>
          </p:cNvPr>
          <p:cNvSpPr>
            <a:spLocks noGrp="1"/>
          </p:cNvSpPr>
          <p:nvPr>
            <p:ph type="dt" sz="half" idx="2"/>
          </p:nvPr>
        </p:nvSpPr>
        <p:spPr/>
        <p:txBody>
          <a:bodyPr/>
          <a:lstStyle/>
          <a:p>
            <a:fld id="{B8042789-DA2D-4EA4-8955-30DFC31C3DF8}"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rapezoid 9">
            <a:extLst>
              <a:ext uri="{FF2B5EF4-FFF2-40B4-BE49-F238E27FC236}">
                <a16:creationId xmlns:a16="http://schemas.microsoft.com/office/drawing/2014/main" id="{46997674-CF26-43F6-B847-7BD093F7BB22}"/>
              </a:ext>
            </a:extLst>
          </p:cNvPr>
          <p:cNvSpPr/>
          <p:nvPr/>
        </p:nvSpPr>
        <p:spPr bwMode="gray">
          <a:xfrm>
            <a:off x="6859932" y="1549127"/>
            <a:ext cx="4287203" cy="4283982"/>
          </a:xfrm>
          <a:prstGeom prst="trapezoid">
            <a:avLst>
              <a:gd name="adj" fmla="val 294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Gerader Verbinder 11">
            <a:extLst>
              <a:ext uri="{FF2B5EF4-FFF2-40B4-BE49-F238E27FC236}">
                <a16:creationId xmlns:a16="http://schemas.microsoft.com/office/drawing/2014/main" id="{BDA8E4F9-2535-4081-902C-B88394A213C3}"/>
              </a:ext>
            </a:extLst>
          </p:cNvPr>
          <p:cNvCxnSpPr>
            <a:cxnSpLocks/>
          </p:cNvCxnSpPr>
          <p:nvPr/>
        </p:nvCxnSpPr>
        <p:spPr>
          <a:xfrm flipH="1">
            <a:off x="9003533" y="1745585"/>
            <a:ext cx="1" cy="3891066"/>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7" name="Freeform 123">
            <a:extLst>
              <a:ext uri="{FF2B5EF4-FFF2-40B4-BE49-F238E27FC236}">
                <a16:creationId xmlns:a16="http://schemas.microsoft.com/office/drawing/2014/main" id="{5AC410B7-E90F-4893-BCF4-EB42B997D26F}"/>
              </a:ext>
            </a:extLst>
          </p:cNvPr>
          <p:cNvSpPr>
            <a:spLocks noEditPoints="1"/>
          </p:cNvSpPr>
          <p:nvPr/>
        </p:nvSpPr>
        <p:spPr bwMode="auto">
          <a:xfrm>
            <a:off x="10220696" y="1549127"/>
            <a:ext cx="1609354" cy="1711326"/>
          </a:xfrm>
          <a:custGeom>
            <a:avLst/>
            <a:gdLst>
              <a:gd name="T0" fmla="*/ 1618 w 3024"/>
              <a:gd name="T1" fmla="*/ 1411 h 3208"/>
              <a:gd name="T2" fmla="*/ 1618 w 3024"/>
              <a:gd name="T3" fmla="*/ 811 h 3208"/>
              <a:gd name="T4" fmla="*/ 2674 w 3024"/>
              <a:gd name="T5" fmla="*/ 811 h 3208"/>
              <a:gd name="T6" fmla="*/ 2802 w 3024"/>
              <a:gd name="T7" fmla="*/ 758 h 3208"/>
              <a:gd name="T8" fmla="*/ 2996 w 3024"/>
              <a:gd name="T9" fmla="*/ 565 h 3208"/>
              <a:gd name="T10" fmla="*/ 2996 w 3024"/>
              <a:gd name="T11" fmla="*/ 459 h 3208"/>
              <a:gd name="T12" fmla="*/ 2802 w 3024"/>
              <a:gd name="T13" fmla="*/ 265 h 3208"/>
              <a:gd name="T14" fmla="*/ 2674 w 3024"/>
              <a:gd name="T15" fmla="*/ 212 h 3208"/>
              <a:gd name="T16" fmla="*/ 1618 w 3024"/>
              <a:gd name="T17" fmla="*/ 212 h 3208"/>
              <a:gd name="T18" fmla="*/ 1618 w 3024"/>
              <a:gd name="T19" fmla="*/ 75 h 3208"/>
              <a:gd name="T20" fmla="*/ 1543 w 3024"/>
              <a:gd name="T21" fmla="*/ 0 h 3208"/>
              <a:gd name="T22" fmla="*/ 1482 w 3024"/>
              <a:gd name="T23" fmla="*/ 0 h 3208"/>
              <a:gd name="T24" fmla="*/ 1407 w 3024"/>
              <a:gd name="T25" fmla="*/ 75 h 3208"/>
              <a:gd name="T26" fmla="*/ 1407 w 3024"/>
              <a:gd name="T27" fmla="*/ 811 h 3208"/>
              <a:gd name="T28" fmla="*/ 351 w 3024"/>
              <a:gd name="T29" fmla="*/ 811 h 3208"/>
              <a:gd name="T30" fmla="*/ 223 w 3024"/>
              <a:gd name="T31" fmla="*/ 864 h 3208"/>
              <a:gd name="T32" fmla="*/ 29 w 3024"/>
              <a:gd name="T33" fmla="*/ 1058 h 3208"/>
              <a:gd name="T34" fmla="*/ 29 w 3024"/>
              <a:gd name="T35" fmla="*/ 1164 h 3208"/>
              <a:gd name="T36" fmla="*/ 223 w 3024"/>
              <a:gd name="T37" fmla="*/ 1358 h 3208"/>
              <a:gd name="T38" fmla="*/ 351 w 3024"/>
              <a:gd name="T39" fmla="*/ 1411 h 3208"/>
              <a:gd name="T40" fmla="*/ 1407 w 3024"/>
              <a:gd name="T41" fmla="*/ 1411 h 3208"/>
              <a:gd name="T42" fmla="*/ 1407 w 3024"/>
              <a:gd name="T43" fmla="*/ 3134 h 3208"/>
              <a:gd name="T44" fmla="*/ 1482 w 3024"/>
              <a:gd name="T45" fmla="*/ 3208 h 3208"/>
              <a:gd name="T46" fmla="*/ 1543 w 3024"/>
              <a:gd name="T47" fmla="*/ 3208 h 3208"/>
              <a:gd name="T48" fmla="*/ 1618 w 3024"/>
              <a:gd name="T49" fmla="*/ 3134 h 3208"/>
              <a:gd name="T50" fmla="*/ 1618 w 3024"/>
              <a:gd name="T51" fmla="*/ 2010 h 3208"/>
              <a:gd name="T52" fmla="*/ 2674 w 3024"/>
              <a:gd name="T53" fmla="*/ 2010 h 3208"/>
              <a:gd name="T54" fmla="*/ 2802 w 3024"/>
              <a:gd name="T55" fmla="*/ 1957 h 3208"/>
              <a:gd name="T56" fmla="*/ 2996 w 3024"/>
              <a:gd name="T57" fmla="*/ 1763 h 3208"/>
              <a:gd name="T58" fmla="*/ 2996 w 3024"/>
              <a:gd name="T59" fmla="*/ 1657 h 3208"/>
              <a:gd name="T60" fmla="*/ 2802 w 3024"/>
              <a:gd name="T61" fmla="*/ 1463 h 3208"/>
              <a:gd name="T62" fmla="*/ 2674 w 3024"/>
              <a:gd name="T63" fmla="*/ 1411 h 3208"/>
              <a:gd name="T64" fmla="*/ 1618 w 3024"/>
              <a:gd name="T65" fmla="*/ 1411 h 3208"/>
              <a:gd name="T66" fmla="*/ 1618 w 3024"/>
              <a:gd name="T67" fmla="*/ 1411 h 3208"/>
              <a:gd name="T68" fmla="*/ 1618 w 3024"/>
              <a:gd name="T69" fmla="*/ 1411 h 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24" h="3208">
                <a:moveTo>
                  <a:pt x="1618" y="1411"/>
                </a:moveTo>
                <a:cubicBezTo>
                  <a:pt x="1618" y="811"/>
                  <a:pt x="1618" y="811"/>
                  <a:pt x="1618" y="811"/>
                </a:cubicBezTo>
                <a:cubicBezTo>
                  <a:pt x="2674" y="811"/>
                  <a:pt x="2674" y="811"/>
                  <a:pt x="2674" y="811"/>
                </a:cubicBezTo>
                <a:cubicBezTo>
                  <a:pt x="2715" y="811"/>
                  <a:pt x="2773" y="787"/>
                  <a:pt x="2802" y="758"/>
                </a:cubicBezTo>
                <a:cubicBezTo>
                  <a:pt x="2996" y="565"/>
                  <a:pt x="2996" y="565"/>
                  <a:pt x="2996" y="565"/>
                </a:cubicBezTo>
                <a:cubicBezTo>
                  <a:pt x="3024" y="536"/>
                  <a:pt x="3024" y="487"/>
                  <a:pt x="2996" y="459"/>
                </a:cubicBezTo>
                <a:cubicBezTo>
                  <a:pt x="2802" y="265"/>
                  <a:pt x="2802" y="265"/>
                  <a:pt x="2802" y="265"/>
                </a:cubicBezTo>
                <a:cubicBezTo>
                  <a:pt x="2773" y="236"/>
                  <a:pt x="2715" y="212"/>
                  <a:pt x="2674" y="212"/>
                </a:cubicBezTo>
                <a:cubicBezTo>
                  <a:pt x="1618" y="212"/>
                  <a:pt x="1618" y="212"/>
                  <a:pt x="1618" y="212"/>
                </a:cubicBezTo>
                <a:cubicBezTo>
                  <a:pt x="1618" y="75"/>
                  <a:pt x="1618" y="75"/>
                  <a:pt x="1618" y="75"/>
                </a:cubicBezTo>
                <a:cubicBezTo>
                  <a:pt x="1618" y="34"/>
                  <a:pt x="1585" y="0"/>
                  <a:pt x="1543" y="0"/>
                </a:cubicBezTo>
                <a:cubicBezTo>
                  <a:pt x="1482" y="0"/>
                  <a:pt x="1482" y="0"/>
                  <a:pt x="1482" y="0"/>
                </a:cubicBezTo>
                <a:cubicBezTo>
                  <a:pt x="1440" y="0"/>
                  <a:pt x="1407" y="34"/>
                  <a:pt x="1407" y="75"/>
                </a:cubicBezTo>
                <a:cubicBezTo>
                  <a:pt x="1407" y="811"/>
                  <a:pt x="1407" y="811"/>
                  <a:pt x="1407" y="811"/>
                </a:cubicBezTo>
                <a:cubicBezTo>
                  <a:pt x="351" y="811"/>
                  <a:pt x="351" y="811"/>
                  <a:pt x="351" y="811"/>
                </a:cubicBezTo>
                <a:cubicBezTo>
                  <a:pt x="309" y="811"/>
                  <a:pt x="252" y="836"/>
                  <a:pt x="223" y="864"/>
                </a:cubicBezTo>
                <a:cubicBezTo>
                  <a:pt x="29" y="1058"/>
                  <a:pt x="29" y="1058"/>
                  <a:pt x="29" y="1058"/>
                </a:cubicBezTo>
                <a:cubicBezTo>
                  <a:pt x="0" y="1087"/>
                  <a:pt x="0" y="1135"/>
                  <a:pt x="29" y="1164"/>
                </a:cubicBezTo>
                <a:cubicBezTo>
                  <a:pt x="223" y="1358"/>
                  <a:pt x="223" y="1358"/>
                  <a:pt x="223" y="1358"/>
                </a:cubicBezTo>
                <a:cubicBezTo>
                  <a:pt x="252" y="1386"/>
                  <a:pt x="309" y="1411"/>
                  <a:pt x="351" y="1411"/>
                </a:cubicBezTo>
                <a:cubicBezTo>
                  <a:pt x="1407" y="1411"/>
                  <a:pt x="1407" y="1411"/>
                  <a:pt x="1407" y="1411"/>
                </a:cubicBezTo>
                <a:cubicBezTo>
                  <a:pt x="1407" y="3134"/>
                  <a:pt x="1407" y="3134"/>
                  <a:pt x="1407" y="3134"/>
                </a:cubicBezTo>
                <a:cubicBezTo>
                  <a:pt x="1407" y="3175"/>
                  <a:pt x="1440" y="3208"/>
                  <a:pt x="1482" y="3208"/>
                </a:cubicBezTo>
                <a:cubicBezTo>
                  <a:pt x="1543" y="3208"/>
                  <a:pt x="1543" y="3208"/>
                  <a:pt x="1543" y="3208"/>
                </a:cubicBezTo>
                <a:cubicBezTo>
                  <a:pt x="1585" y="3208"/>
                  <a:pt x="1618" y="3175"/>
                  <a:pt x="1618" y="3134"/>
                </a:cubicBezTo>
                <a:cubicBezTo>
                  <a:pt x="1618" y="2010"/>
                  <a:pt x="1618" y="2010"/>
                  <a:pt x="1618" y="2010"/>
                </a:cubicBezTo>
                <a:cubicBezTo>
                  <a:pt x="2674" y="2010"/>
                  <a:pt x="2674" y="2010"/>
                  <a:pt x="2674" y="2010"/>
                </a:cubicBezTo>
                <a:cubicBezTo>
                  <a:pt x="2715" y="2010"/>
                  <a:pt x="2773" y="1986"/>
                  <a:pt x="2802" y="1957"/>
                </a:cubicBezTo>
                <a:cubicBezTo>
                  <a:pt x="2996" y="1763"/>
                  <a:pt x="2996" y="1763"/>
                  <a:pt x="2996" y="1763"/>
                </a:cubicBezTo>
                <a:cubicBezTo>
                  <a:pt x="3024" y="1734"/>
                  <a:pt x="3024" y="1686"/>
                  <a:pt x="2996" y="1657"/>
                </a:cubicBezTo>
                <a:cubicBezTo>
                  <a:pt x="2802" y="1463"/>
                  <a:pt x="2802" y="1463"/>
                  <a:pt x="2802" y="1463"/>
                </a:cubicBezTo>
                <a:cubicBezTo>
                  <a:pt x="2773" y="1435"/>
                  <a:pt x="2715" y="1411"/>
                  <a:pt x="2674" y="1411"/>
                </a:cubicBezTo>
                <a:lnTo>
                  <a:pt x="1618" y="1411"/>
                </a:lnTo>
                <a:close/>
                <a:moveTo>
                  <a:pt x="1618" y="1411"/>
                </a:moveTo>
                <a:cubicBezTo>
                  <a:pt x="1618" y="1411"/>
                  <a:pt x="1618" y="1411"/>
                  <a:pt x="1618" y="1411"/>
                </a:cubicBezTo>
              </a:path>
            </a:pathLst>
          </a:custGeom>
          <a:solidFill>
            <a:schemeClr val="accent1"/>
          </a:solidFill>
          <a:ln w="1270">
            <a:noFill/>
            <a:prstDash val="solid"/>
            <a:round/>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8" name="Textfeld 17">
            <a:extLst>
              <a:ext uri="{FF2B5EF4-FFF2-40B4-BE49-F238E27FC236}">
                <a16:creationId xmlns:a16="http://schemas.microsoft.com/office/drawing/2014/main" id="{625ACC6A-F819-4BB0-8EC0-DABE898DBC63}"/>
              </a:ext>
            </a:extLst>
          </p:cNvPr>
          <p:cNvSpPr txBox="1"/>
          <p:nvPr/>
        </p:nvSpPr>
        <p:spPr>
          <a:xfrm>
            <a:off x="7563861" y="4851403"/>
            <a:ext cx="1106424" cy="624548"/>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Privacy</a:t>
            </a:r>
          </a:p>
        </p:txBody>
      </p:sp>
      <p:sp>
        <p:nvSpPr>
          <p:cNvPr id="19" name="Textfeld 18">
            <a:extLst>
              <a:ext uri="{FF2B5EF4-FFF2-40B4-BE49-F238E27FC236}">
                <a16:creationId xmlns:a16="http://schemas.microsoft.com/office/drawing/2014/main" id="{5234E1F1-1273-425B-B92C-CD7F11A364EF}"/>
              </a:ext>
            </a:extLst>
          </p:cNvPr>
          <p:cNvSpPr txBox="1"/>
          <p:nvPr/>
        </p:nvSpPr>
        <p:spPr>
          <a:xfrm>
            <a:off x="9266916" y="3869697"/>
            <a:ext cx="1338773" cy="624548"/>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a:t>
            </a:r>
          </a:p>
        </p:txBody>
      </p:sp>
      <p:sp>
        <p:nvSpPr>
          <p:cNvPr id="20" name="Textfeld 19">
            <a:extLst>
              <a:ext uri="{FF2B5EF4-FFF2-40B4-BE49-F238E27FC236}">
                <a16:creationId xmlns:a16="http://schemas.microsoft.com/office/drawing/2014/main" id="{559F8CCC-56A6-4F60-8B1F-703E9A5D1DFB}"/>
              </a:ext>
            </a:extLst>
          </p:cNvPr>
          <p:cNvSpPr txBox="1"/>
          <p:nvPr/>
        </p:nvSpPr>
        <p:spPr>
          <a:xfrm>
            <a:off x="7703003" y="2887991"/>
            <a:ext cx="1338773" cy="624548"/>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Consensus</a:t>
            </a:r>
          </a:p>
        </p:txBody>
      </p:sp>
      <p:sp>
        <p:nvSpPr>
          <p:cNvPr id="21" name="Textfeld 20">
            <a:extLst>
              <a:ext uri="{FF2B5EF4-FFF2-40B4-BE49-F238E27FC236}">
                <a16:creationId xmlns:a16="http://schemas.microsoft.com/office/drawing/2014/main" id="{000032E7-C1AC-447C-888E-EB50840582FC}"/>
              </a:ext>
            </a:extLst>
          </p:cNvPr>
          <p:cNvSpPr txBox="1"/>
          <p:nvPr/>
        </p:nvSpPr>
        <p:spPr>
          <a:xfrm>
            <a:off x="8815729" y="1906285"/>
            <a:ext cx="1338773" cy="624548"/>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Layer 2</a:t>
            </a:r>
          </a:p>
        </p:txBody>
      </p:sp>
      <p:sp>
        <p:nvSpPr>
          <p:cNvPr id="16" name="Fußzeilenplatzhalter 2">
            <a:extLst>
              <a:ext uri="{FF2B5EF4-FFF2-40B4-BE49-F238E27FC236}">
                <a16:creationId xmlns:a16="http://schemas.microsoft.com/office/drawing/2014/main" id="{064D772F-8B1F-40AE-AAA4-301BECDEDDFF}"/>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49530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CA417A-D534-48CC-A014-B26BD273DDD2}"/>
              </a:ext>
            </a:extLst>
          </p:cNvPr>
          <p:cNvGraphicFramePr>
            <a:graphicFrameLocks noChangeAspect="1"/>
          </p:cNvGraphicFramePr>
          <p:nvPr>
            <p:custDataLst>
              <p:tags r:id="rId2"/>
            </p:custDataLst>
            <p:extLst>
              <p:ext uri="{D42A27DB-BD31-4B8C-83A1-F6EECF244321}">
                <p14:modId xmlns:p14="http://schemas.microsoft.com/office/powerpoint/2010/main" val="4008434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69"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9E831BC-509D-4F3F-A270-375A22A6491A}"/>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63" name="Rechteck 262">
            <a:extLst>
              <a:ext uri="{FF2B5EF4-FFF2-40B4-BE49-F238E27FC236}">
                <a16:creationId xmlns:a16="http://schemas.microsoft.com/office/drawing/2014/main" id="{3BDE8568-D619-4A3A-8586-057424CCE031}"/>
              </a:ext>
            </a:extLst>
          </p:cNvPr>
          <p:cNvSpPr/>
          <p:nvPr/>
        </p:nvSpPr>
        <p:spPr bwMode="gray">
          <a:xfrm>
            <a:off x="6175376" y="5777999"/>
            <a:ext cx="1705244" cy="71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Inhaltsplatzhalter 8">
            <a:extLst>
              <a:ext uri="{FF2B5EF4-FFF2-40B4-BE49-F238E27FC236}">
                <a16:creationId xmlns:a16="http://schemas.microsoft.com/office/drawing/2014/main" id="{E46E56B6-3844-43FA-9CBF-A927CE707CB9}"/>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The self-amendment process through Tezos’ on-chain governance </a:t>
            </a:r>
            <a:r>
              <a:rPr lang="en-US" sz="1300" b="1" dirty="0">
                <a:latin typeface="Open Sans" panose="020B0606030504020204" pitchFamily="34" charset="0"/>
                <a:ea typeface="Open Sans" panose="020B0606030504020204" pitchFamily="34" charset="0"/>
                <a:cs typeface="Open Sans" panose="020B0606030504020204" pitchFamily="34" charset="0"/>
              </a:rPr>
              <a:t>works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So far, there have been </a:t>
            </a:r>
            <a:r>
              <a:rPr lang="en-US" sz="1300" b="1" dirty="0">
                <a:latin typeface="Open Sans" panose="020B0606030504020204" pitchFamily="34" charset="0"/>
                <a:ea typeface="Open Sans" panose="020B0606030504020204" pitchFamily="34" charset="0"/>
                <a:cs typeface="Open Sans" panose="020B0606030504020204" pitchFamily="34" charset="0"/>
              </a:rPr>
              <a:t>3 amendments </a:t>
            </a:r>
            <a:r>
              <a:rPr lang="en-US" sz="1300" dirty="0">
                <a:latin typeface="Open Sans" panose="020B0606030504020204" pitchFamily="34" charset="0"/>
                <a:ea typeface="Open Sans" panose="020B0606030504020204" pitchFamily="34" charset="0"/>
                <a:cs typeface="Open Sans" panose="020B0606030504020204" pitchFamily="34" charset="0"/>
              </a:rPr>
              <a:t>that went live after the proposals successfully ran through the voting process. </a:t>
            </a:r>
          </a:p>
          <a:p>
            <a:r>
              <a:rPr lang="en-US" sz="1300" dirty="0">
                <a:latin typeface="Open Sans" panose="020B0606030504020204" pitchFamily="34" charset="0"/>
                <a:ea typeface="Open Sans" panose="020B0606030504020204" pitchFamily="34" charset="0"/>
                <a:cs typeface="Open Sans" panose="020B0606030504020204" pitchFamily="34" charset="0"/>
              </a:rPr>
              <a:t>One proposal that got voted to the Exploration Period, </a:t>
            </a:r>
            <a:r>
              <a:rPr lang="en-US" sz="1300" b="1" dirty="0">
                <a:latin typeface="Open Sans" panose="020B0606030504020204" pitchFamily="34" charset="0"/>
                <a:ea typeface="Open Sans" panose="020B0606030504020204" pitchFamily="34" charset="0"/>
                <a:cs typeface="Open Sans" panose="020B0606030504020204" pitchFamily="34" charset="0"/>
              </a:rPr>
              <a:t>Brest A</a:t>
            </a:r>
            <a:r>
              <a:rPr lang="en-US" sz="1300" dirty="0">
                <a:latin typeface="Open Sans" panose="020B0606030504020204" pitchFamily="34" charset="0"/>
                <a:ea typeface="Open Sans" panose="020B0606030504020204" pitchFamily="34" charset="0"/>
                <a:cs typeface="Open Sans" panose="020B0606030504020204" pitchFamily="34" charset="0"/>
              </a:rPr>
              <a:t>, did not make it to the Testing Period, reverting the process to Proposal.</a:t>
            </a:r>
          </a:p>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period </a:t>
            </a:r>
            <a:r>
              <a:rPr lang="en-US" sz="1300" dirty="0">
                <a:latin typeface="Open Sans" panose="020B0606030504020204" pitchFamily="34" charset="0"/>
                <a:ea typeface="Open Sans" panose="020B0606030504020204" pitchFamily="34" charset="0"/>
                <a:cs typeface="Open Sans" panose="020B0606030504020204" pitchFamily="34" charset="0"/>
              </a:rPr>
              <a:t>within the amendment process takes 8 baking </a:t>
            </a:r>
            <a:r>
              <a:rPr lang="en-US" sz="1300" b="1" dirty="0">
                <a:latin typeface="Open Sans" panose="020B0606030504020204" pitchFamily="34" charset="0"/>
                <a:ea typeface="Open Sans" panose="020B0606030504020204" pitchFamily="34" charset="0"/>
                <a:cs typeface="Open Sans" panose="020B0606030504020204" pitchFamily="34" charset="0"/>
              </a:rPr>
              <a:t>cycles </a:t>
            </a:r>
            <a:r>
              <a:rPr lang="en-US" sz="1300" dirty="0">
                <a:latin typeface="Open Sans" panose="020B0606030504020204" pitchFamily="34" charset="0"/>
                <a:ea typeface="Open Sans" panose="020B0606030504020204" pitchFamily="34" charset="0"/>
                <a:cs typeface="Open Sans" panose="020B0606030504020204" pitchFamily="34" charset="0"/>
              </a:rPr>
              <a:t>with a cycle consisting of 4,096 blocks. As </a:t>
            </a:r>
            <a:r>
              <a:rPr lang="en-US" sz="1300" dirty="0" err="1">
                <a:latin typeface="Open Sans" panose="020B0606030504020204" pitchFamily="34" charset="0"/>
                <a:ea typeface="Open Sans" panose="020B0606030504020204" pitchFamily="34" charset="0"/>
                <a:cs typeface="Open Sans" panose="020B0606030504020204" pitchFamily="34" charset="0"/>
              </a:rPr>
              <a:t>blocktime</a:t>
            </a:r>
            <a:r>
              <a:rPr lang="en-US" sz="1300" dirty="0">
                <a:latin typeface="Open Sans" panose="020B0606030504020204" pitchFamily="34" charset="0"/>
                <a:ea typeface="Open Sans" panose="020B0606030504020204" pitchFamily="34" charset="0"/>
                <a:cs typeface="Open Sans" panose="020B0606030504020204" pitchFamily="34" charset="0"/>
              </a:rPr>
              <a:t> varies slightly but has a lower bound of 1 minute, a period takes at least 22,76 days or </a:t>
            </a:r>
            <a:r>
              <a:rPr lang="en-US" sz="1300" b="1" dirty="0">
                <a:latin typeface="Open Sans" panose="020B0606030504020204" pitchFamily="34" charset="0"/>
                <a:ea typeface="Open Sans" panose="020B0606030504020204" pitchFamily="34" charset="0"/>
                <a:cs typeface="Open Sans" panose="020B0606030504020204" pitchFamily="34" charset="0"/>
              </a:rPr>
              <a:t>roughly 3 weeks</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Accordingly </a:t>
            </a:r>
            <a:r>
              <a:rPr lang="en-US" sz="1300" b="1" dirty="0">
                <a:latin typeface="Open Sans" panose="020B0606030504020204" pitchFamily="34" charset="0"/>
                <a:ea typeface="Open Sans" panose="020B0606030504020204" pitchFamily="34" charset="0"/>
                <a:cs typeface="Open Sans" panose="020B0606030504020204" pitchFamily="34" charset="0"/>
              </a:rPr>
              <a:t>a full iteration of the amendment process </a:t>
            </a:r>
            <a:r>
              <a:rPr lang="en-US" sz="1300" dirty="0">
                <a:latin typeface="Open Sans" panose="020B0606030504020204" pitchFamily="34" charset="0"/>
                <a:ea typeface="Open Sans" panose="020B0606030504020204" pitchFamily="34" charset="0"/>
                <a:cs typeface="Open Sans" panose="020B0606030504020204" pitchFamily="34" charset="0"/>
              </a:rPr>
              <a:t>running through </a:t>
            </a:r>
            <a:r>
              <a:rPr lang="en-US" sz="1300" i="1" dirty="0">
                <a:latin typeface="Open Sans" panose="020B0606030504020204" pitchFamily="34" charset="0"/>
                <a:ea typeface="Open Sans" panose="020B0606030504020204" pitchFamily="34" charset="0"/>
                <a:cs typeface="Open Sans" panose="020B0606030504020204" pitchFamily="34" charset="0"/>
              </a:rPr>
              <a:t>Proposal</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i="1" dirty="0">
                <a:latin typeface="Open Sans" panose="020B0606030504020204" pitchFamily="34" charset="0"/>
                <a:ea typeface="Open Sans" panose="020B0606030504020204" pitchFamily="34" charset="0"/>
                <a:cs typeface="Open Sans" panose="020B0606030504020204" pitchFamily="34" charset="0"/>
              </a:rPr>
              <a:t>Exploration</a:t>
            </a:r>
            <a:r>
              <a:rPr lang="en-US" sz="1300" dirty="0">
                <a:latin typeface="Open Sans" panose="020B0606030504020204" pitchFamily="34" charset="0"/>
                <a:ea typeface="Open Sans" panose="020B0606030504020204" pitchFamily="34" charset="0"/>
                <a:cs typeface="Open Sans" panose="020B0606030504020204" pitchFamily="34" charset="0"/>
              </a:rPr>
              <a:t>, </a:t>
            </a:r>
            <a:r>
              <a:rPr lang="en-US" sz="1300" i="1" dirty="0">
                <a:latin typeface="Open Sans" panose="020B0606030504020204" pitchFamily="34" charset="0"/>
                <a:ea typeface="Open Sans" panose="020B0606030504020204" pitchFamily="34" charset="0"/>
                <a:cs typeface="Open Sans" panose="020B0606030504020204" pitchFamily="34" charset="0"/>
              </a:rPr>
              <a:t>Testing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i="1" dirty="0">
                <a:latin typeface="Open Sans" panose="020B0606030504020204" pitchFamily="34" charset="0"/>
                <a:ea typeface="Open Sans" panose="020B0606030504020204" pitchFamily="34" charset="0"/>
                <a:cs typeface="Open Sans" panose="020B0606030504020204" pitchFamily="34" charset="0"/>
              </a:rPr>
              <a:t>Promotion Period </a:t>
            </a:r>
            <a:r>
              <a:rPr lang="en-US" sz="1300" dirty="0">
                <a:latin typeface="Open Sans" panose="020B0606030504020204" pitchFamily="34" charset="0"/>
                <a:ea typeface="Open Sans" panose="020B0606030504020204" pitchFamily="34" charset="0"/>
                <a:cs typeface="Open Sans" panose="020B0606030504020204" pitchFamily="34" charset="0"/>
              </a:rPr>
              <a:t>takes at least 91,02 days or roughly </a:t>
            </a:r>
            <a:r>
              <a:rPr lang="en-US" sz="1300" b="1" dirty="0">
                <a:latin typeface="Open Sans" panose="020B0606030504020204" pitchFamily="34" charset="0"/>
                <a:ea typeface="Open Sans" panose="020B0606030504020204" pitchFamily="34" charset="0"/>
                <a:cs typeface="Open Sans" panose="020B0606030504020204" pitchFamily="34" charset="0"/>
              </a:rPr>
              <a:t>13 weeks / 3 months</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Tezos Agora </a:t>
            </a:r>
            <a:r>
              <a:rPr lang="en-US" sz="1300" dirty="0">
                <a:latin typeface="Open Sans" panose="020B0606030504020204" pitchFamily="34" charset="0"/>
                <a:ea typeface="Open Sans" panose="020B0606030504020204" pitchFamily="34" charset="0"/>
                <a:cs typeface="Open Sans" panose="020B0606030504020204" pitchFamily="34" charset="0"/>
              </a:rPr>
              <a:t>(agora like the central festival, assembly and market place of cities in ancient Greece) allows to:</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Browse all periods that occurred to far </a:t>
            </a:r>
            <a:r>
              <a:rPr lang="en-US" sz="1300" dirty="0">
                <a:latin typeface="Open Sans" panose="020B0606030504020204" pitchFamily="34" charset="0"/>
                <a:ea typeface="Open Sans" panose="020B0606030504020204" pitchFamily="34" charset="0"/>
                <a:cs typeface="Open Sans" panose="020B0606030504020204" pitchFamily="34" charset="0"/>
              </a:rPr>
              <a:t>with respect to proposals, their description, voting outcomes, etc. </a:t>
            </a:r>
          </a:p>
          <a:p>
            <a:pPr lvl="1"/>
            <a:r>
              <a:rPr lang="en-US" sz="1300" dirty="0">
                <a:latin typeface="Open Sans" panose="020B0606030504020204" pitchFamily="34" charset="0"/>
                <a:ea typeface="Open Sans" panose="020B0606030504020204" pitchFamily="34" charset="0"/>
                <a:cs typeface="Open Sans" panose="020B0606030504020204" pitchFamily="34" charset="0"/>
              </a:rPr>
              <a:t>Discuss current and future proposals in the </a:t>
            </a:r>
            <a:r>
              <a:rPr lang="en-US" sz="1300" b="1" dirty="0">
                <a:latin typeface="Open Sans" panose="020B0606030504020204" pitchFamily="34" charset="0"/>
                <a:ea typeface="Open Sans" panose="020B0606030504020204" pitchFamily="34" charset="0"/>
                <a:cs typeface="Open Sans" panose="020B0606030504020204" pitchFamily="34" charset="0"/>
                <a:hlinkClick r:id="rId9"/>
              </a:rPr>
              <a:t>Tezos Agora Forum</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 Tezos community follows the </a:t>
            </a:r>
            <a:r>
              <a:rPr lang="en-US" sz="1300" b="1" dirty="0">
                <a:latin typeface="Open Sans" panose="020B0606030504020204" pitchFamily="34" charset="0"/>
                <a:ea typeface="Open Sans" panose="020B0606030504020204" pitchFamily="34" charset="0"/>
                <a:cs typeface="Open Sans" panose="020B0606030504020204" pitchFamily="34" charset="0"/>
              </a:rPr>
              <a:t>convention </a:t>
            </a:r>
            <a:r>
              <a:rPr lang="en-US" sz="1300" dirty="0">
                <a:latin typeface="Open Sans" panose="020B0606030504020204" pitchFamily="34" charset="0"/>
                <a:ea typeface="Open Sans" panose="020B0606030504020204" pitchFamily="34" charset="0"/>
                <a:cs typeface="Open Sans" panose="020B0606030504020204" pitchFamily="34" charset="0"/>
              </a:rPr>
              <a:t>of naming amendment proposals with </a:t>
            </a:r>
            <a:r>
              <a:rPr lang="en-US" sz="1300" b="1" dirty="0">
                <a:latin typeface="Open Sans" panose="020B0606030504020204" pitchFamily="34" charset="0"/>
                <a:ea typeface="Open Sans" panose="020B0606030504020204" pitchFamily="34" charset="0"/>
                <a:cs typeface="Open Sans" panose="020B0606030504020204" pitchFamily="34" charset="0"/>
              </a:rPr>
              <a:t>city names</a:t>
            </a:r>
            <a:r>
              <a:rPr lang="en-US" sz="1300" dirty="0">
                <a:latin typeface="Open Sans" panose="020B0606030504020204" pitchFamily="34" charset="0"/>
                <a:ea typeface="Open Sans" panose="020B0606030504020204" pitchFamily="34" charset="0"/>
                <a:cs typeface="Open Sans" panose="020B0606030504020204" pitchFamily="34" charset="0"/>
              </a:rPr>
              <a:t> in </a:t>
            </a:r>
            <a:r>
              <a:rPr lang="en-US" sz="1300" b="1" dirty="0">
                <a:latin typeface="Open Sans" panose="020B0606030504020204" pitchFamily="34" charset="0"/>
                <a:ea typeface="Open Sans" panose="020B0606030504020204" pitchFamily="34" charset="0"/>
                <a:cs typeface="Open Sans" panose="020B0606030504020204" pitchFamily="34" charset="0"/>
              </a:rPr>
              <a:t>alphabetical order</a:t>
            </a:r>
            <a:r>
              <a:rPr lang="en-US" sz="1300" dirty="0">
                <a:latin typeface="Open Sans" panose="020B0606030504020204" pitchFamily="34" charset="0"/>
                <a:ea typeface="Open Sans" panose="020B0606030504020204" pitchFamily="34" charset="0"/>
                <a:cs typeface="Open Sans" panose="020B0606030504020204" pitchFamily="34" charset="0"/>
              </a:rPr>
              <a:t>. With the last successfully activated proposal being Carthage, the next proposal should thus be named after a city starting with “D”.</a:t>
            </a:r>
          </a:p>
        </p:txBody>
      </p:sp>
      <p:sp>
        <p:nvSpPr>
          <p:cNvPr id="2" name="Titel 1">
            <a:extLst>
              <a:ext uri="{FF2B5EF4-FFF2-40B4-BE49-F238E27FC236}">
                <a16:creationId xmlns:a16="http://schemas.microsoft.com/office/drawing/2014/main" id="{30B8CD1A-6AB7-4283-8CAD-67E647848C05}"/>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The self-amendment process works: 3 successful amendments and counting…</a:t>
            </a:r>
          </a:p>
        </p:txBody>
      </p:sp>
      <p:sp>
        <p:nvSpPr>
          <p:cNvPr id="4" name="Foliennummernplatzhalter 3">
            <a:extLst>
              <a:ext uri="{FF2B5EF4-FFF2-40B4-BE49-F238E27FC236}">
                <a16:creationId xmlns:a16="http://schemas.microsoft.com/office/drawing/2014/main" id="{9F5E39D9-2510-4911-8D80-D463EE9D12F8}"/>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7E658FB7-9F6B-449F-99B7-0A5C8C3415A7}"/>
              </a:ext>
            </a:extLst>
          </p:cNvPr>
          <p:cNvSpPr>
            <a:spLocks noGrp="1"/>
          </p:cNvSpPr>
          <p:nvPr>
            <p:ph type="dt" sz="half" idx="2"/>
          </p:nvPr>
        </p:nvSpPr>
        <p:spPr/>
        <p:txBody>
          <a:bodyPr/>
          <a:lstStyle/>
          <a:p>
            <a:fld id="{E9CDB123-A2E2-4AAD-AF18-6CC4B3437E53}"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hteck 13">
            <a:extLst>
              <a:ext uri="{FF2B5EF4-FFF2-40B4-BE49-F238E27FC236}">
                <a16:creationId xmlns:a16="http://schemas.microsoft.com/office/drawing/2014/main" id="{F6283628-BB27-49FC-ABC2-C0F13E60EB76}"/>
              </a:ext>
            </a:extLst>
          </p:cNvPr>
          <p:cNvSpPr/>
          <p:nvPr/>
        </p:nvSpPr>
        <p:spPr bwMode="gray">
          <a:xfrm>
            <a:off x="6175375" y="5777999"/>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
        <p:nvSpPr>
          <p:cNvPr id="22" name="Textfeld 21">
            <a:extLst>
              <a:ext uri="{FF2B5EF4-FFF2-40B4-BE49-F238E27FC236}">
                <a16:creationId xmlns:a16="http://schemas.microsoft.com/office/drawing/2014/main" id="{F0E72C5B-0EA6-4B43-B4C1-73CCA23D04FD}"/>
              </a:ext>
            </a:extLst>
          </p:cNvPr>
          <p:cNvSpPr txBox="1"/>
          <p:nvPr/>
        </p:nvSpPr>
        <p:spPr>
          <a:xfrm>
            <a:off x="6895375" y="5777999"/>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261" name="Rechteck 260">
            <a:hlinkClick r:id="rId10" action="ppaction://hlinksldjump"/>
            <a:extLst>
              <a:ext uri="{FF2B5EF4-FFF2-40B4-BE49-F238E27FC236}">
                <a16:creationId xmlns:a16="http://schemas.microsoft.com/office/drawing/2014/main" id="{594D46E6-B246-4E7B-8351-35AF3567900F}"/>
              </a:ext>
            </a:extLst>
          </p:cNvPr>
          <p:cNvSpPr/>
          <p:nvPr/>
        </p:nvSpPr>
        <p:spPr bwMode="gray">
          <a:xfrm>
            <a:off x="6175375" y="884238"/>
            <a:ext cx="5654675" cy="1459348"/>
          </a:xfrm>
          <a:prstGeom prst="rect">
            <a:avLst/>
          </a:prstGeom>
          <a:solidFill>
            <a:srgbClr val="E2EDF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hlinkClick r:id="rId10" action="ppaction://hlinksldjump"/>
            <a:extLst>
              <a:ext uri="{FF2B5EF4-FFF2-40B4-BE49-F238E27FC236}">
                <a16:creationId xmlns:a16="http://schemas.microsoft.com/office/drawing/2014/main" id="{B454EA73-B443-4128-8813-7F07BCC5FF21}"/>
              </a:ext>
            </a:extLst>
          </p:cNvPr>
          <p:cNvSpPr/>
          <p:nvPr/>
        </p:nvSpPr>
        <p:spPr bwMode="gray">
          <a:xfrm>
            <a:off x="6175375" y="884238"/>
            <a:ext cx="720000" cy="14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9" name="Textfeld 18">
            <a:extLst>
              <a:ext uri="{FF2B5EF4-FFF2-40B4-BE49-F238E27FC236}">
                <a16:creationId xmlns:a16="http://schemas.microsoft.com/office/drawing/2014/main" id="{5ED730F9-A0A4-47A4-B664-C567649C0DC6}"/>
              </a:ext>
            </a:extLst>
          </p:cNvPr>
          <p:cNvSpPr txBox="1"/>
          <p:nvPr/>
        </p:nvSpPr>
        <p:spPr>
          <a:xfrm>
            <a:off x="6895375" y="1253239"/>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thens</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57">
            <a:extLst>
              <a:ext uri="{FF2B5EF4-FFF2-40B4-BE49-F238E27FC236}">
                <a16:creationId xmlns:a16="http://schemas.microsoft.com/office/drawing/2014/main" id="{27709D79-5D7D-45DD-B76F-003710FA3478}"/>
              </a:ext>
            </a:extLst>
          </p:cNvPr>
          <p:cNvGrpSpPr>
            <a:grpSpLocks noChangeAspect="1"/>
          </p:cNvGrpSpPr>
          <p:nvPr/>
        </p:nvGrpSpPr>
        <p:grpSpPr bwMode="auto">
          <a:xfrm>
            <a:off x="8295207" y="903288"/>
            <a:ext cx="360000" cy="360000"/>
            <a:chOff x="803" y="803"/>
            <a:chExt cx="440" cy="440"/>
          </a:xfrm>
          <a:solidFill>
            <a:schemeClr val="accent1"/>
          </a:solidFill>
        </p:grpSpPr>
        <p:sp>
          <p:nvSpPr>
            <p:cNvPr id="27" name="Freeform 58">
              <a:extLst>
                <a:ext uri="{FF2B5EF4-FFF2-40B4-BE49-F238E27FC236}">
                  <a16:creationId xmlns:a16="http://schemas.microsoft.com/office/drawing/2014/main" id="{9E19A462-6261-4FA4-9FF4-C2B8DFEC5B18}"/>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59">
              <a:extLst>
                <a:ext uri="{FF2B5EF4-FFF2-40B4-BE49-F238E27FC236}">
                  <a16:creationId xmlns:a16="http://schemas.microsoft.com/office/drawing/2014/main" id="{DEA52BD4-EE20-4B88-BAD9-614890AAAE5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60">
              <a:extLst>
                <a:ext uri="{FF2B5EF4-FFF2-40B4-BE49-F238E27FC236}">
                  <a16:creationId xmlns:a16="http://schemas.microsoft.com/office/drawing/2014/main" id="{2E70E772-3D65-4755-937E-9F8771E42325}"/>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61">
              <a:extLst>
                <a:ext uri="{FF2B5EF4-FFF2-40B4-BE49-F238E27FC236}">
                  <a16:creationId xmlns:a16="http://schemas.microsoft.com/office/drawing/2014/main" id="{652EB8DC-F01C-444F-88DF-9C038F98D357}"/>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62">
              <a:extLst>
                <a:ext uri="{FF2B5EF4-FFF2-40B4-BE49-F238E27FC236}">
                  <a16:creationId xmlns:a16="http://schemas.microsoft.com/office/drawing/2014/main" id="{B6CA33EE-DBA2-4A78-9D27-C5A49A625051}"/>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63">
              <a:extLst>
                <a:ext uri="{FF2B5EF4-FFF2-40B4-BE49-F238E27FC236}">
                  <a16:creationId xmlns:a16="http://schemas.microsoft.com/office/drawing/2014/main" id="{219BDCEB-8402-4185-9091-D9A5CF95C63E}"/>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 name="Group 80">
            <a:extLst>
              <a:ext uri="{FF2B5EF4-FFF2-40B4-BE49-F238E27FC236}">
                <a16:creationId xmlns:a16="http://schemas.microsoft.com/office/drawing/2014/main" id="{020F8D79-6C1C-4742-9B13-DC7AA0B6F5A7}"/>
              </a:ext>
            </a:extLst>
          </p:cNvPr>
          <p:cNvGrpSpPr>
            <a:grpSpLocks noChangeAspect="1"/>
          </p:cNvGrpSpPr>
          <p:nvPr/>
        </p:nvGrpSpPr>
        <p:grpSpPr bwMode="auto">
          <a:xfrm>
            <a:off x="8343867" y="1908352"/>
            <a:ext cx="262681" cy="360000"/>
            <a:chOff x="804" y="803"/>
            <a:chExt cx="332" cy="455"/>
          </a:xfrm>
          <a:solidFill>
            <a:schemeClr val="accent1"/>
          </a:solidFill>
        </p:grpSpPr>
        <p:sp>
          <p:nvSpPr>
            <p:cNvPr id="51" name="Freeform 81">
              <a:extLst>
                <a:ext uri="{FF2B5EF4-FFF2-40B4-BE49-F238E27FC236}">
                  <a16:creationId xmlns:a16="http://schemas.microsoft.com/office/drawing/2014/main" id="{BE3A9EF3-E514-4DFB-B4BA-8787B43BC72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2">
              <a:extLst>
                <a:ext uri="{FF2B5EF4-FFF2-40B4-BE49-F238E27FC236}">
                  <a16:creationId xmlns:a16="http://schemas.microsoft.com/office/drawing/2014/main" id="{09F02EFC-BA68-4DF4-9F10-10376559775A}"/>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feld 64">
            <a:extLst>
              <a:ext uri="{FF2B5EF4-FFF2-40B4-BE49-F238E27FC236}">
                <a16:creationId xmlns:a16="http://schemas.microsoft.com/office/drawing/2014/main" id="{0E2359E8-45EF-44AC-808A-889D9FDD2F5E}"/>
              </a:ext>
            </a:extLst>
          </p:cNvPr>
          <p:cNvSpPr txBox="1"/>
          <p:nvPr/>
        </p:nvSpPr>
        <p:spPr>
          <a:xfrm>
            <a:off x="9053279" y="88423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05/30/2019</a:t>
            </a:r>
          </a:p>
        </p:txBody>
      </p:sp>
      <p:sp>
        <p:nvSpPr>
          <p:cNvPr id="66" name="Textfeld 65">
            <a:extLst>
              <a:ext uri="{FF2B5EF4-FFF2-40B4-BE49-F238E27FC236}">
                <a16:creationId xmlns:a16="http://schemas.microsoft.com/office/drawing/2014/main" id="{A6FBE5A8-A0C3-4439-AB25-063FFC60B7AE}"/>
              </a:ext>
            </a:extLst>
          </p:cNvPr>
          <p:cNvSpPr txBox="1"/>
          <p:nvPr/>
        </p:nvSpPr>
        <p:spPr>
          <a:xfrm>
            <a:off x="9053279" y="1412964"/>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84.35 %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99.89 %</a:t>
            </a:r>
          </a:p>
        </p:txBody>
      </p:sp>
      <p:sp>
        <p:nvSpPr>
          <p:cNvPr id="68" name="Inhaltsplatzhalter 5">
            <a:extLst>
              <a:ext uri="{FF2B5EF4-FFF2-40B4-BE49-F238E27FC236}">
                <a16:creationId xmlns:a16="http://schemas.microsoft.com/office/drawing/2014/main" id="{9FF2A5A0-4851-4E3C-8F9F-368ED81CDF2C}"/>
              </a:ext>
            </a:extLst>
          </p:cNvPr>
          <p:cNvSpPr txBox="1">
            <a:spLocks/>
          </p:cNvSpPr>
          <p:nvPr/>
        </p:nvSpPr>
        <p:spPr>
          <a:xfrm>
            <a:off x="9053278" y="1875952"/>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Increase gas limit per block, reduce roll size from 10,000 ꜩ to 8,000 ꜩ</a:t>
            </a:r>
          </a:p>
        </p:txBody>
      </p:sp>
      <p:cxnSp>
        <p:nvCxnSpPr>
          <p:cNvPr id="180" name="Gerader Verbinder 179">
            <a:extLst>
              <a:ext uri="{FF2B5EF4-FFF2-40B4-BE49-F238E27FC236}">
                <a16:creationId xmlns:a16="http://schemas.microsoft.com/office/drawing/2014/main" id="{64F26806-DCAE-46F1-A8E7-06D36DFD989B}"/>
              </a:ext>
            </a:extLst>
          </p:cNvPr>
          <p:cNvCxnSpPr>
            <a:cxnSpLocks/>
          </p:cNvCxnSpPr>
          <p:nvPr/>
        </p:nvCxnSpPr>
        <p:spPr>
          <a:xfrm>
            <a:off x="7880620" y="951185"/>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Rechteck 259">
            <a:hlinkClick r:id="rId11" action="ppaction://hlinksldjump"/>
            <a:extLst>
              <a:ext uri="{FF2B5EF4-FFF2-40B4-BE49-F238E27FC236}">
                <a16:creationId xmlns:a16="http://schemas.microsoft.com/office/drawing/2014/main" id="{F2A16A60-46FA-4375-8BC2-3F4B57421BCB}"/>
              </a:ext>
            </a:extLst>
          </p:cNvPr>
          <p:cNvSpPr/>
          <p:nvPr/>
        </p:nvSpPr>
        <p:spPr bwMode="gray">
          <a:xfrm>
            <a:off x="6175375" y="2518672"/>
            <a:ext cx="5654675" cy="1459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eck 11">
            <a:hlinkClick r:id="rId11" action="ppaction://hlinksldjump"/>
            <a:extLst>
              <a:ext uri="{FF2B5EF4-FFF2-40B4-BE49-F238E27FC236}">
                <a16:creationId xmlns:a16="http://schemas.microsoft.com/office/drawing/2014/main" id="{02E57C16-94D1-4081-B156-A209CA07CD66}"/>
              </a:ext>
            </a:extLst>
          </p:cNvPr>
          <p:cNvSpPr/>
          <p:nvPr/>
        </p:nvSpPr>
        <p:spPr bwMode="gray">
          <a:xfrm>
            <a:off x="6175375" y="2515491"/>
            <a:ext cx="720000" cy="1482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0" name="Textfeld 19">
            <a:extLst>
              <a:ext uri="{FF2B5EF4-FFF2-40B4-BE49-F238E27FC236}">
                <a16:creationId xmlns:a16="http://schemas.microsoft.com/office/drawing/2014/main" id="{CC1279B1-0534-4EF6-A729-013619135D91}"/>
              </a:ext>
            </a:extLst>
          </p:cNvPr>
          <p:cNvSpPr txBox="1"/>
          <p:nvPr/>
        </p:nvSpPr>
        <p:spPr>
          <a:xfrm>
            <a:off x="6895375" y="2896618"/>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abylon</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83" name="Group 57">
            <a:extLst>
              <a:ext uri="{FF2B5EF4-FFF2-40B4-BE49-F238E27FC236}">
                <a16:creationId xmlns:a16="http://schemas.microsoft.com/office/drawing/2014/main" id="{A0D877C9-0F98-422B-AAAA-B14EA3AAA848}"/>
              </a:ext>
            </a:extLst>
          </p:cNvPr>
          <p:cNvGrpSpPr>
            <a:grpSpLocks noChangeAspect="1"/>
          </p:cNvGrpSpPr>
          <p:nvPr/>
        </p:nvGrpSpPr>
        <p:grpSpPr bwMode="auto">
          <a:xfrm>
            <a:off x="8295207" y="2534542"/>
            <a:ext cx="360000" cy="360000"/>
            <a:chOff x="803" y="803"/>
            <a:chExt cx="440" cy="440"/>
          </a:xfrm>
          <a:solidFill>
            <a:schemeClr val="accent1"/>
          </a:solidFill>
        </p:grpSpPr>
        <p:sp>
          <p:nvSpPr>
            <p:cNvPr id="202" name="Freeform 58">
              <a:extLst>
                <a:ext uri="{FF2B5EF4-FFF2-40B4-BE49-F238E27FC236}">
                  <a16:creationId xmlns:a16="http://schemas.microsoft.com/office/drawing/2014/main" id="{A6F7F1FC-FB31-4ECE-A449-5E960AB1191D}"/>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59">
              <a:extLst>
                <a:ext uri="{FF2B5EF4-FFF2-40B4-BE49-F238E27FC236}">
                  <a16:creationId xmlns:a16="http://schemas.microsoft.com/office/drawing/2014/main" id="{395A6B2D-B0C3-40F7-9717-FE6F898830FA}"/>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Freeform 60">
              <a:extLst>
                <a:ext uri="{FF2B5EF4-FFF2-40B4-BE49-F238E27FC236}">
                  <a16:creationId xmlns:a16="http://schemas.microsoft.com/office/drawing/2014/main" id="{2A7A580C-93D9-4874-8EA1-DEA630AE9A06}"/>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5" name="Freeform 61">
              <a:extLst>
                <a:ext uri="{FF2B5EF4-FFF2-40B4-BE49-F238E27FC236}">
                  <a16:creationId xmlns:a16="http://schemas.microsoft.com/office/drawing/2014/main" id="{751CAF84-4BDF-4E30-9553-7BCA58C0D8F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6" name="Freeform 62">
              <a:extLst>
                <a:ext uri="{FF2B5EF4-FFF2-40B4-BE49-F238E27FC236}">
                  <a16:creationId xmlns:a16="http://schemas.microsoft.com/office/drawing/2014/main" id="{9831937F-4839-4E04-98B2-6D5F637D8BA5}"/>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07" name="Freeform 63">
              <a:extLst>
                <a:ext uri="{FF2B5EF4-FFF2-40B4-BE49-F238E27FC236}">
                  <a16:creationId xmlns:a16="http://schemas.microsoft.com/office/drawing/2014/main" id="{9ED3A039-E292-4C70-9CB4-89C8A5421E53}"/>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5" name="Group 80">
            <a:extLst>
              <a:ext uri="{FF2B5EF4-FFF2-40B4-BE49-F238E27FC236}">
                <a16:creationId xmlns:a16="http://schemas.microsoft.com/office/drawing/2014/main" id="{A1A13F7F-7C7B-4E1E-A257-7F3A15245667}"/>
              </a:ext>
            </a:extLst>
          </p:cNvPr>
          <p:cNvGrpSpPr>
            <a:grpSpLocks noChangeAspect="1"/>
          </p:cNvGrpSpPr>
          <p:nvPr/>
        </p:nvGrpSpPr>
        <p:grpSpPr bwMode="auto">
          <a:xfrm>
            <a:off x="8343867" y="3539606"/>
            <a:ext cx="262681" cy="360000"/>
            <a:chOff x="804" y="803"/>
            <a:chExt cx="332" cy="455"/>
          </a:xfrm>
          <a:solidFill>
            <a:schemeClr val="accent1"/>
          </a:solidFill>
        </p:grpSpPr>
        <p:sp>
          <p:nvSpPr>
            <p:cNvPr id="190" name="Freeform 81">
              <a:extLst>
                <a:ext uri="{FF2B5EF4-FFF2-40B4-BE49-F238E27FC236}">
                  <a16:creationId xmlns:a16="http://schemas.microsoft.com/office/drawing/2014/main" id="{001FA462-AA8E-4F27-B0CE-861739C1AA7A}"/>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82">
              <a:extLst>
                <a:ext uri="{FF2B5EF4-FFF2-40B4-BE49-F238E27FC236}">
                  <a16:creationId xmlns:a16="http://schemas.microsoft.com/office/drawing/2014/main" id="{BF6D3D6E-3583-47D6-A892-5A9222262160}"/>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6" name="Textfeld 185">
            <a:extLst>
              <a:ext uri="{FF2B5EF4-FFF2-40B4-BE49-F238E27FC236}">
                <a16:creationId xmlns:a16="http://schemas.microsoft.com/office/drawing/2014/main" id="{2B8C1770-A45C-4394-BBD4-62B2E4DA4465}"/>
              </a:ext>
            </a:extLst>
          </p:cNvPr>
          <p:cNvSpPr txBox="1"/>
          <p:nvPr/>
        </p:nvSpPr>
        <p:spPr>
          <a:xfrm>
            <a:off x="9053279" y="251549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10/18/2019</a:t>
            </a:r>
          </a:p>
        </p:txBody>
      </p:sp>
      <p:sp>
        <p:nvSpPr>
          <p:cNvPr id="187" name="Textfeld 186">
            <a:extLst>
              <a:ext uri="{FF2B5EF4-FFF2-40B4-BE49-F238E27FC236}">
                <a16:creationId xmlns:a16="http://schemas.microsoft.com/office/drawing/2014/main" id="{BCD0DD14-FD83-4BCB-9888-16C4448F0C0A}"/>
              </a:ext>
            </a:extLst>
          </p:cNvPr>
          <p:cNvSpPr txBox="1"/>
          <p:nvPr/>
        </p:nvSpPr>
        <p:spPr>
          <a:xfrm>
            <a:off x="9053279" y="3044218"/>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83.46 %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84.53 %</a:t>
            </a:r>
          </a:p>
        </p:txBody>
      </p:sp>
      <p:sp>
        <p:nvSpPr>
          <p:cNvPr id="188" name="Inhaltsplatzhalter 5">
            <a:extLst>
              <a:ext uri="{FF2B5EF4-FFF2-40B4-BE49-F238E27FC236}">
                <a16:creationId xmlns:a16="http://schemas.microsoft.com/office/drawing/2014/main" id="{5DC65138-7442-4F9E-B9BE-30870B37AA7C}"/>
              </a:ext>
            </a:extLst>
          </p:cNvPr>
          <p:cNvSpPr txBox="1">
            <a:spLocks/>
          </p:cNvSpPr>
          <p:nvPr/>
        </p:nvSpPr>
        <p:spPr>
          <a:xfrm>
            <a:off x="9053278" y="3507206"/>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Emmy+, delegable tz1 addresses, Michelson upgrades, hardened governance</a:t>
            </a:r>
          </a:p>
        </p:txBody>
      </p:sp>
      <p:cxnSp>
        <p:nvCxnSpPr>
          <p:cNvPr id="189" name="Gerader Verbinder 188">
            <a:extLst>
              <a:ext uri="{FF2B5EF4-FFF2-40B4-BE49-F238E27FC236}">
                <a16:creationId xmlns:a16="http://schemas.microsoft.com/office/drawing/2014/main" id="{50E69C04-674F-48EE-9F54-317362261DA7}"/>
              </a:ext>
            </a:extLst>
          </p:cNvPr>
          <p:cNvCxnSpPr>
            <a:cxnSpLocks/>
          </p:cNvCxnSpPr>
          <p:nvPr/>
        </p:nvCxnSpPr>
        <p:spPr>
          <a:xfrm>
            <a:off x="7880620" y="2585619"/>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2" name="Rechteck 261">
            <a:hlinkClick r:id="rId12" action="ppaction://hlinksldjump"/>
            <a:extLst>
              <a:ext uri="{FF2B5EF4-FFF2-40B4-BE49-F238E27FC236}">
                <a16:creationId xmlns:a16="http://schemas.microsoft.com/office/drawing/2014/main" id="{B340EF9B-ABE0-46FB-AFB9-2187F35F35E9}"/>
              </a:ext>
            </a:extLst>
          </p:cNvPr>
          <p:cNvSpPr/>
          <p:nvPr/>
        </p:nvSpPr>
        <p:spPr bwMode="gray">
          <a:xfrm>
            <a:off x="6175375" y="4146746"/>
            <a:ext cx="5654675" cy="1459348"/>
          </a:xfrm>
          <a:prstGeom prst="rect">
            <a:avLst/>
          </a:prstGeom>
          <a:solidFill>
            <a:srgbClr val="E2EDF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hlinkClick r:id="rId12" action="ppaction://hlinksldjump"/>
            <a:extLst>
              <a:ext uri="{FF2B5EF4-FFF2-40B4-BE49-F238E27FC236}">
                <a16:creationId xmlns:a16="http://schemas.microsoft.com/office/drawing/2014/main" id="{184FC3FB-FA78-4C22-8B05-ADC3B910EA56}"/>
              </a:ext>
            </a:extLst>
          </p:cNvPr>
          <p:cNvSpPr/>
          <p:nvPr/>
        </p:nvSpPr>
        <p:spPr bwMode="gray">
          <a:xfrm>
            <a:off x="6175375" y="4146746"/>
            <a:ext cx="720000" cy="14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spcBef>
                <a:spcPts val="300"/>
              </a:spcBef>
              <a:spcAft>
                <a:spcPts val="100"/>
              </a:spcAft>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21" name="Textfeld 20">
            <a:extLst>
              <a:ext uri="{FF2B5EF4-FFF2-40B4-BE49-F238E27FC236}">
                <a16:creationId xmlns:a16="http://schemas.microsoft.com/office/drawing/2014/main" id="{74FB4A40-BA64-46B2-97E1-D774A5BCA937}"/>
              </a:ext>
            </a:extLst>
          </p:cNvPr>
          <p:cNvSpPr txBox="1"/>
          <p:nvPr/>
        </p:nvSpPr>
        <p:spPr>
          <a:xfrm>
            <a:off x="6895375" y="4515747"/>
            <a:ext cx="914400" cy="719998"/>
          </a:xfrm>
          <a:prstGeom prst="rect">
            <a:avLst/>
          </a:prstGeom>
          <a:noFill/>
        </p:spPr>
        <p:txBody>
          <a:bodyPr wrap="none" lIns="72000" tIns="0" rIns="72000" bIns="0" rtlCol="0" anchor="ctr" anchorCtr="0">
            <a:noAutofit/>
          </a:bodyPr>
          <a:lstStyle/>
          <a:p>
            <a:pPr>
              <a:spcBef>
                <a:spcPts val="300"/>
              </a:spcBef>
              <a:spcAft>
                <a:spcPts val="100"/>
              </a:spcAft>
              <a:buClr>
                <a:schemeClr val="tx2"/>
              </a:buClr>
            </a:pPr>
            <a:r>
              <a:rPr lang="en-US" sz="1800" b="1" dirty="0" err="1">
                <a:latin typeface="Open Sans" panose="020B0606030504020204" pitchFamily="34" charset="0"/>
                <a:ea typeface="Open Sans" panose="020B0606030504020204" pitchFamily="34" charset="0"/>
                <a:cs typeface="Open Sans" panose="020B0606030504020204" pitchFamily="34" charset="0"/>
              </a:rPr>
              <a:t>arthage</a:t>
            </a: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09" name="Group 57">
            <a:extLst>
              <a:ext uri="{FF2B5EF4-FFF2-40B4-BE49-F238E27FC236}">
                <a16:creationId xmlns:a16="http://schemas.microsoft.com/office/drawing/2014/main" id="{09E62471-4F3D-4640-9AA9-36F64B427599}"/>
              </a:ext>
            </a:extLst>
          </p:cNvPr>
          <p:cNvGrpSpPr>
            <a:grpSpLocks noChangeAspect="1"/>
          </p:cNvGrpSpPr>
          <p:nvPr/>
        </p:nvGrpSpPr>
        <p:grpSpPr bwMode="auto">
          <a:xfrm>
            <a:off x="8295207" y="4165796"/>
            <a:ext cx="360000" cy="360000"/>
            <a:chOff x="803" y="803"/>
            <a:chExt cx="440" cy="440"/>
          </a:xfrm>
          <a:solidFill>
            <a:schemeClr val="accent1"/>
          </a:solidFill>
        </p:grpSpPr>
        <p:sp>
          <p:nvSpPr>
            <p:cNvPr id="228" name="Freeform 58">
              <a:extLst>
                <a:ext uri="{FF2B5EF4-FFF2-40B4-BE49-F238E27FC236}">
                  <a16:creationId xmlns:a16="http://schemas.microsoft.com/office/drawing/2014/main" id="{7BFD733D-7268-4978-89FD-B63DE604E7DF}"/>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59">
              <a:extLst>
                <a:ext uri="{FF2B5EF4-FFF2-40B4-BE49-F238E27FC236}">
                  <a16:creationId xmlns:a16="http://schemas.microsoft.com/office/drawing/2014/main" id="{DFD84F70-FF28-4EAA-ABF3-786066FB0910}"/>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Freeform 60">
              <a:extLst>
                <a:ext uri="{FF2B5EF4-FFF2-40B4-BE49-F238E27FC236}">
                  <a16:creationId xmlns:a16="http://schemas.microsoft.com/office/drawing/2014/main" id="{6A6D33A0-0D9B-4CF1-8A22-870C66C9BCE8}"/>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Freeform 61">
              <a:extLst>
                <a:ext uri="{FF2B5EF4-FFF2-40B4-BE49-F238E27FC236}">
                  <a16:creationId xmlns:a16="http://schemas.microsoft.com/office/drawing/2014/main" id="{6DA5A7A4-68F2-4641-A5AB-3DB4599CF35E}"/>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2" name="Freeform 62">
              <a:extLst>
                <a:ext uri="{FF2B5EF4-FFF2-40B4-BE49-F238E27FC236}">
                  <a16:creationId xmlns:a16="http://schemas.microsoft.com/office/drawing/2014/main" id="{44A9BD16-0CE2-48D0-80C9-D37EBB53288D}"/>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Freeform 63">
              <a:extLst>
                <a:ext uri="{FF2B5EF4-FFF2-40B4-BE49-F238E27FC236}">
                  <a16:creationId xmlns:a16="http://schemas.microsoft.com/office/drawing/2014/main" id="{DCF99647-6137-4C10-8012-1BF5D5C479A8}"/>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1" name="Group 80">
            <a:extLst>
              <a:ext uri="{FF2B5EF4-FFF2-40B4-BE49-F238E27FC236}">
                <a16:creationId xmlns:a16="http://schemas.microsoft.com/office/drawing/2014/main" id="{58969173-C0B2-4C1D-9AAB-DBEC911976E3}"/>
              </a:ext>
            </a:extLst>
          </p:cNvPr>
          <p:cNvGrpSpPr>
            <a:grpSpLocks noChangeAspect="1"/>
          </p:cNvGrpSpPr>
          <p:nvPr/>
        </p:nvGrpSpPr>
        <p:grpSpPr bwMode="auto">
          <a:xfrm>
            <a:off x="8343867" y="5170860"/>
            <a:ext cx="262681" cy="360000"/>
            <a:chOff x="804" y="803"/>
            <a:chExt cx="332" cy="455"/>
          </a:xfrm>
          <a:solidFill>
            <a:schemeClr val="accent1"/>
          </a:solidFill>
        </p:grpSpPr>
        <p:sp>
          <p:nvSpPr>
            <p:cNvPr id="216" name="Freeform 81">
              <a:extLst>
                <a:ext uri="{FF2B5EF4-FFF2-40B4-BE49-F238E27FC236}">
                  <a16:creationId xmlns:a16="http://schemas.microsoft.com/office/drawing/2014/main" id="{D9C41A82-357D-4633-AAA1-2F17CF2B0DD4}"/>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7" name="Freeform 82">
              <a:extLst>
                <a:ext uri="{FF2B5EF4-FFF2-40B4-BE49-F238E27FC236}">
                  <a16:creationId xmlns:a16="http://schemas.microsoft.com/office/drawing/2014/main" id="{222DFB8D-77BD-49F3-A94A-98A9A33027A9}"/>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12" name="Textfeld 211">
            <a:extLst>
              <a:ext uri="{FF2B5EF4-FFF2-40B4-BE49-F238E27FC236}">
                <a16:creationId xmlns:a16="http://schemas.microsoft.com/office/drawing/2014/main" id="{D6AA0F41-A17D-4350-9DF8-F4BE269C4F92}"/>
              </a:ext>
            </a:extLst>
          </p:cNvPr>
          <p:cNvSpPr txBox="1"/>
          <p:nvPr/>
        </p:nvSpPr>
        <p:spPr>
          <a:xfrm>
            <a:off x="9053279" y="4146746"/>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pPr>
            <a:r>
              <a:rPr lang="en-US" sz="1000" dirty="0">
                <a:latin typeface="Open Sans" panose="020B0606030504020204" pitchFamily="34" charset="0"/>
                <a:ea typeface="Open Sans" panose="020B0606030504020204" pitchFamily="34" charset="0"/>
                <a:cs typeface="Open Sans" panose="020B0606030504020204" pitchFamily="34" charset="0"/>
              </a:rPr>
              <a:t>03/05/2020</a:t>
            </a:r>
          </a:p>
        </p:txBody>
      </p:sp>
      <p:sp>
        <p:nvSpPr>
          <p:cNvPr id="213" name="Textfeld 212">
            <a:extLst>
              <a:ext uri="{FF2B5EF4-FFF2-40B4-BE49-F238E27FC236}">
                <a16:creationId xmlns:a16="http://schemas.microsoft.com/office/drawing/2014/main" id="{DDAA67DC-87A2-4772-87F4-AA3C35B2D11D}"/>
              </a:ext>
            </a:extLst>
          </p:cNvPr>
          <p:cNvSpPr txBox="1"/>
          <p:nvPr/>
        </p:nvSpPr>
        <p:spPr>
          <a:xfrm>
            <a:off x="9053279" y="4675472"/>
            <a:ext cx="2776772" cy="360000"/>
          </a:xfrm>
          <a:prstGeom prst="rect">
            <a:avLst/>
          </a:prstGeom>
          <a:noFill/>
        </p:spPr>
        <p:txBody>
          <a:bodyPr wrap="none" lIns="72000" tIns="0" rIns="72000" bIns="0" rtlCol="0" anchor="ctr">
            <a:noAutofit/>
          </a:bodyPr>
          <a:lstStyle/>
          <a:p>
            <a:pPr>
              <a:spcBef>
                <a:spcPts val="300"/>
              </a:spcBef>
              <a:spcAft>
                <a:spcPts val="100"/>
              </a:spcAft>
              <a:buClr>
                <a:schemeClr val="tx2"/>
              </a:buClr>
              <a:tabLst>
                <a:tab pos="1079500" algn="l"/>
              </a:tabLst>
            </a:pPr>
            <a:r>
              <a:rPr lang="en-US" sz="1000" dirty="0">
                <a:latin typeface="Open Sans" panose="020B0606030504020204" pitchFamily="34" charset="0"/>
                <a:ea typeface="Open Sans" panose="020B0606030504020204" pitchFamily="34" charset="0"/>
                <a:cs typeface="Open Sans" panose="020B0606030504020204" pitchFamily="34" charset="0"/>
              </a:rPr>
              <a:t>Participation: 	72.05 %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In Favor: 	99.61 %</a:t>
            </a:r>
          </a:p>
        </p:txBody>
      </p:sp>
      <p:sp>
        <p:nvSpPr>
          <p:cNvPr id="214" name="Inhaltsplatzhalter 5">
            <a:extLst>
              <a:ext uri="{FF2B5EF4-FFF2-40B4-BE49-F238E27FC236}">
                <a16:creationId xmlns:a16="http://schemas.microsoft.com/office/drawing/2014/main" id="{F67C4B42-4D1E-43B4-829D-F6E229EEC9F6}"/>
              </a:ext>
            </a:extLst>
          </p:cNvPr>
          <p:cNvSpPr txBox="1">
            <a:spLocks/>
          </p:cNvSpPr>
          <p:nvPr/>
        </p:nvSpPr>
        <p:spPr>
          <a:xfrm>
            <a:off x="9053278" y="5138460"/>
            <a:ext cx="2776773" cy="424801"/>
          </a:xfrm>
          <a:prstGeom prst="rect">
            <a:avLst/>
          </a:prstGeom>
        </p:spPr>
        <p:txBody>
          <a:bodyPr tIns="0" bIns="0" anchor="t"/>
          <a:lstStyle>
            <a:lvl1pPr marL="233363" indent="-233363" algn="l" rtl="0" eaLnBrk="1" fontAlgn="base" hangingPunct="1">
              <a:lnSpc>
                <a:spcPct val="100000"/>
              </a:lnSpc>
              <a:spcBef>
                <a:spcPts val="600"/>
              </a:spcBef>
              <a:spcAft>
                <a:spcPts val="200"/>
              </a:spcAft>
              <a:buClr>
                <a:schemeClr val="accent1"/>
              </a:buClr>
              <a:buFont typeface="Wingdings 2" panose="05020102010507070707" pitchFamily="18" charset="2"/>
              <a:buChar char=""/>
              <a:defRPr lang="de-DE" b="0" kern="1200" noProof="0" dirty="0" smtClean="0">
                <a:solidFill>
                  <a:schemeClr val="tx1"/>
                </a:solidFill>
                <a:latin typeface="Roboto" panose="02000000000000000000" pitchFamily="2" charset="0"/>
                <a:ea typeface="Roboto" panose="02000000000000000000" pitchFamily="2" charset="0"/>
                <a:cs typeface="+mn-cs"/>
              </a:defRPr>
            </a:lvl1pPr>
            <a:lvl2pPr marL="468000" indent="-234000" algn="l" rtl="0" eaLnBrk="1" fontAlgn="base" hangingPunct="1">
              <a:lnSpc>
                <a:spcPct val="100000"/>
              </a:lnSpc>
              <a:spcBef>
                <a:spcPts val="600"/>
              </a:spcBef>
              <a:spcAft>
                <a:spcPts val="200"/>
              </a:spcAft>
              <a:buClr>
                <a:schemeClr val="accent1"/>
              </a:buClr>
              <a:buSzPct val="90000"/>
              <a:buFont typeface="Wingdings 3" pitchFamily="18" charset="2"/>
              <a:buChar char=""/>
              <a:tabLst/>
              <a:defRPr lang="de-DE" b="0" kern="1200" noProof="0" dirty="0" smtClean="0">
                <a:solidFill>
                  <a:schemeClr val="tx1"/>
                </a:solidFill>
                <a:latin typeface="Roboto" panose="02000000000000000000" pitchFamily="2" charset="0"/>
                <a:ea typeface="Roboto" panose="02000000000000000000" pitchFamily="2" charset="0"/>
                <a:cs typeface="+mn-cs"/>
              </a:defRPr>
            </a:lvl2pPr>
            <a:lvl3pPr marL="702000" indent="-233363" algn="l" rtl="0" eaLnBrk="1" fontAlgn="base" hangingPunct="1">
              <a:lnSpc>
                <a:spcPct val="100000"/>
              </a:lnSpc>
              <a:spcBef>
                <a:spcPts val="600"/>
              </a:spcBef>
              <a:spcAft>
                <a:spcPts val="200"/>
              </a:spcAft>
              <a:buClr>
                <a:schemeClr val="accent1"/>
              </a:buClr>
              <a:buSzPct val="100000"/>
              <a:buFont typeface="Wingdings" pitchFamily="2" charset="2"/>
              <a:buChar char="§"/>
              <a:defRPr lang="de-DE" sz="1600" b="0" kern="1200" noProof="0" dirty="0" smtClean="0">
                <a:solidFill>
                  <a:schemeClr val="tx1"/>
                </a:solidFill>
                <a:latin typeface="Roboto" panose="02000000000000000000" pitchFamily="2" charset="0"/>
                <a:ea typeface="Roboto" panose="02000000000000000000" pitchFamily="2" charset="0"/>
                <a:cs typeface="+mn-cs"/>
              </a:defRPr>
            </a:lvl3pPr>
            <a:lvl4pPr marL="936000" indent="-180000" algn="l" rtl="0" eaLnBrk="1" fontAlgn="base" hangingPunct="1">
              <a:lnSpc>
                <a:spcPct val="100000"/>
              </a:lnSpc>
              <a:spcBef>
                <a:spcPts val="600"/>
              </a:spcBef>
              <a:spcAft>
                <a:spcPts val="200"/>
              </a:spcAft>
              <a:buClr>
                <a:schemeClr val="accent1"/>
              </a:buClr>
              <a:buFont typeface="Arial" charset="0"/>
              <a:buChar char="–"/>
              <a:defRPr lang="de-DE" sz="1400" b="0" kern="1200" noProof="0" dirty="0" smtClean="0">
                <a:solidFill>
                  <a:schemeClr val="tx1"/>
                </a:solidFill>
                <a:latin typeface="Roboto" panose="02000000000000000000" pitchFamily="2" charset="0"/>
                <a:ea typeface="Roboto" panose="02000000000000000000" pitchFamily="2" charset="0"/>
                <a:cs typeface="+mn-cs"/>
              </a:defRPr>
            </a:lvl4pPr>
            <a:lvl5pPr marL="1116000" indent="-144000" algn="l" rtl="0" eaLnBrk="1" fontAlgn="base" hangingPunct="1">
              <a:lnSpc>
                <a:spcPct val="100000"/>
              </a:lnSpc>
              <a:spcBef>
                <a:spcPts val="600"/>
              </a:spcBef>
              <a:spcAft>
                <a:spcPts val="200"/>
              </a:spcAft>
              <a:buClr>
                <a:schemeClr val="accent1"/>
              </a:buClr>
              <a:buFont typeface="Arial" charset="0"/>
              <a:buChar char="•"/>
              <a:defRPr lang="de-DE" sz="1200" b="0" kern="1200" noProof="0" dirty="0" smtClean="0">
                <a:solidFill>
                  <a:schemeClr val="tx1"/>
                </a:solidFill>
                <a:latin typeface="Roboto" panose="02000000000000000000" pitchFamily="2" charset="0"/>
                <a:ea typeface="Roboto" panose="02000000000000000000" pitchFamily="2" charset="0"/>
                <a:cs typeface="+mn-cs"/>
              </a:defRPr>
            </a:lvl5pPr>
            <a:lvl6pPr marL="2159754" indent="-359959" algn="l" defTabSz="914296" rtl="0" eaLnBrk="1" latinLnBrk="0" hangingPunct="1">
              <a:lnSpc>
                <a:spcPct val="100000"/>
              </a:lnSpc>
              <a:spcBef>
                <a:spcPts val="300"/>
              </a:spcBef>
              <a:spcAft>
                <a:spcPts val="100"/>
              </a:spcAft>
              <a:buClr>
                <a:schemeClr val="tx2"/>
              </a:buClr>
              <a:buFont typeface="Arial" pitchFamily="34" charset="0"/>
              <a:buChar char="•"/>
              <a:defRPr lang="de-DE" sz="1200" b="0" kern="1200" noProof="0" dirty="0">
                <a:solidFill>
                  <a:schemeClr val="tx1"/>
                </a:solidFill>
                <a:latin typeface="+mn-lt"/>
                <a:ea typeface="+mn-ea"/>
                <a:cs typeface="+mn-cs"/>
              </a:defRPr>
            </a:lvl6pPr>
            <a:lvl7pPr marL="2971462"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7pPr>
            <a:lvl8pPr marL="3428610"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8pPr>
            <a:lvl9pPr marL="3885758" indent="-228574" algn="l" defTabSz="914296"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9pPr>
          </a:lstStyle>
          <a:p>
            <a:pPr marL="0" indent="0">
              <a:spcBef>
                <a:spcPts val="0"/>
              </a:spcBef>
              <a:spcAft>
                <a:spcPts val="0"/>
              </a:spcAft>
              <a:buNone/>
            </a:pPr>
            <a:r>
              <a:rPr lang="en-US" sz="1000" dirty="0">
                <a:latin typeface="Open Sans" panose="020B0606030504020204" pitchFamily="34" charset="0"/>
                <a:ea typeface="Open Sans" panose="020B0606030504020204" pitchFamily="34" charset="0"/>
                <a:cs typeface="Open Sans" panose="020B0606030504020204" pitchFamily="34" charset="0"/>
              </a:rPr>
              <a:t>Increase gas limit per block and operation, improve formula for baking and endorsing rewards</a:t>
            </a:r>
          </a:p>
        </p:txBody>
      </p:sp>
      <p:cxnSp>
        <p:nvCxnSpPr>
          <p:cNvPr id="215" name="Gerader Verbinder 214">
            <a:extLst>
              <a:ext uri="{FF2B5EF4-FFF2-40B4-BE49-F238E27FC236}">
                <a16:creationId xmlns:a16="http://schemas.microsoft.com/office/drawing/2014/main" id="{6AB470DD-1D10-41E8-A812-39A0EBEA9C91}"/>
              </a:ext>
            </a:extLst>
          </p:cNvPr>
          <p:cNvCxnSpPr>
            <a:cxnSpLocks/>
          </p:cNvCxnSpPr>
          <p:nvPr/>
        </p:nvCxnSpPr>
        <p:spPr>
          <a:xfrm>
            <a:off x="7880620" y="4213693"/>
            <a:ext cx="0" cy="13254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4" name="Textfeld 263">
            <a:extLst>
              <a:ext uri="{FF2B5EF4-FFF2-40B4-BE49-F238E27FC236}">
                <a16:creationId xmlns:a16="http://schemas.microsoft.com/office/drawing/2014/main" id="{368A088F-6A10-4A9F-B3B7-07D5F25ABB10}"/>
              </a:ext>
            </a:extLst>
          </p:cNvPr>
          <p:cNvSpPr txBox="1"/>
          <p:nvPr/>
        </p:nvSpPr>
        <p:spPr>
          <a:xfrm>
            <a:off x="7975680" y="5777999"/>
            <a:ext cx="624939" cy="719998"/>
          </a:xfrm>
          <a:prstGeom prst="rect">
            <a:avLst/>
          </a:prstGeom>
          <a:noFill/>
        </p:spPr>
        <p:txBody>
          <a:bodyPr wrap="none" lIns="72000" tIns="0" rIns="72000" bIns="0" rtlCol="0" anchor="t">
            <a:noAutofit/>
          </a:bodyPr>
          <a:lstStyle/>
          <a:p>
            <a:pPr algn="r">
              <a:spcBef>
                <a:spcPts val="300"/>
              </a:spcBef>
              <a:spcAft>
                <a:spcPts val="100"/>
              </a:spcAft>
              <a:buClr>
                <a:schemeClr val="tx2"/>
              </a:buClr>
            </a:pPr>
            <a:r>
              <a:rPr lang="en-US" sz="1000" b="1" dirty="0">
                <a:latin typeface="Open Sans" panose="020B0606030504020204" pitchFamily="34" charset="0"/>
                <a:ea typeface="Open Sans" panose="020B0606030504020204" pitchFamily="34" charset="0"/>
                <a:cs typeface="Open Sans" panose="020B0606030504020204" pitchFamily="34" charset="0"/>
              </a:rPr>
              <a:t>Legend </a:t>
            </a:r>
          </a:p>
        </p:txBody>
      </p:sp>
      <p:sp>
        <p:nvSpPr>
          <p:cNvPr id="265" name="Textfeld 264">
            <a:extLst>
              <a:ext uri="{FF2B5EF4-FFF2-40B4-BE49-F238E27FC236}">
                <a16:creationId xmlns:a16="http://schemas.microsoft.com/office/drawing/2014/main" id="{D66C2133-FACD-4B78-9EC9-0C73611D961B}"/>
              </a:ext>
            </a:extLst>
          </p:cNvPr>
          <p:cNvSpPr txBox="1"/>
          <p:nvPr/>
        </p:nvSpPr>
        <p:spPr>
          <a:xfrm>
            <a:off x="8600619" y="5777999"/>
            <a:ext cx="3229431" cy="719998"/>
          </a:xfrm>
          <a:prstGeom prst="rect">
            <a:avLst/>
          </a:prstGeom>
          <a:noFill/>
        </p:spPr>
        <p:txBody>
          <a:bodyPr wrap="none" lIns="72000" tIns="0" rIns="72000" bIns="0" rtlCol="0" anchor="t">
            <a:noAutofit/>
          </a:bodyPr>
          <a:lstStyle/>
          <a:p>
            <a:pPr>
              <a:lnSpc>
                <a:spcPts val="1400"/>
              </a:lnSpc>
              <a:spcBef>
                <a:spcPts val="300"/>
              </a:spcBef>
              <a:spcAft>
                <a:spcPts val="100"/>
              </a:spcAft>
              <a:buClr>
                <a:schemeClr val="tx2"/>
              </a:buClr>
              <a:tabLst>
                <a:tab pos="628650" algn="l"/>
              </a:tabLst>
            </a:pP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i="1" dirty="0">
                <a:latin typeface="Open Sans" panose="020B0606030504020204" pitchFamily="34" charset="0"/>
                <a:ea typeface="Open Sans" panose="020B0606030504020204" pitchFamily="34" charset="0"/>
                <a:cs typeface="Open Sans" panose="020B0606030504020204" pitchFamily="34" charset="0"/>
              </a:rPr>
              <a:t>Date of Activation </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KPIs from Promotion Period</a:t>
            </a:r>
          </a:p>
          <a:p>
            <a:pPr>
              <a:lnSpc>
                <a:spcPts val="1400"/>
              </a:lnSpc>
              <a:spcBef>
                <a:spcPts val="300"/>
              </a:spcBef>
              <a:spcAft>
                <a:spcPts val="100"/>
              </a:spcAft>
              <a:buClr>
                <a:schemeClr val="tx2"/>
              </a:buClr>
              <a:tabLst>
                <a:tab pos="628650" algn="l"/>
              </a:tabLst>
            </a:pPr>
            <a:r>
              <a:rPr lang="en-US" sz="1000" i="1" dirty="0">
                <a:latin typeface="Open Sans" panose="020B0606030504020204" pitchFamily="34" charset="0"/>
                <a:ea typeface="Open Sans" panose="020B0606030504020204" pitchFamily="34" charset="0"/>
                <a:cs typeface="Open Sans" panose="020B0606030504020204" pitchFamily="34" charset="0"/>
              </a:rPr>
              <a:t>	Description of Amendment</a:t>
            </a:r>
          </a:p>
        </p:txBody>
      </p:sp>
      <p:cxnSp>
        <p:nvCxnSpPr>
          <p:cNvPr id="266" name="Gerader Verbinder 265">
            <a:extLst>
              <a:ext uri="{FF2B5EF4-FFF2-40B4-BE49-F238E27FC236}">
                <a16:creationId xmlns:a16="http://schemas.microsoft.com/office/drawing/2014/main" id="{CDBAEDA8-ABD0-4648-98A1-D5BDC83C6C23}"/>
              </a:ext>
            </a:extLst>
          </p:cNvPr>
          <p:cNvCxnSpPr>
            <a:cxnSpLocks/>
          </p:cNvCxnSpPr>
          <p:nvPr/>
        </p:nvCxnSpPr>
        <p:spPr>
          <a:xfrm>
            <a:off x="8600619" y="5777999"/>
            <a:ext cx="0" cy="71999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95" name="Group 70">
            <a:extLst>
              <a:ext uri="{FF2B5EF4-FFF2-40B4-BE49-F238E27FC236}">
                <a16:creationId xmlns:a16="http://schemas.microsoft.com/office/drawing/2014/main" id="{803F7EE5-EB98-4D7A-AAC6-50986593680D}"/>
              </a:ext>
            </a:extLst>
          </p:cNvPr>
          <p:cNvGrpSpPr>
            <a:grpSpLocks noChangeAspect="1"/>
          </p:cNvGrpSpPr>
          <p:nvPr/>
        </p:nvGrpSpPr>
        <p:grpSpPr bwMode="auto">
          <a:xfrm>
            <a:off x="8296771" y="3087004"/>
            <a:ext cx="355167" cy="217279"/>
            <a:chOff x="803" y="793"/>
            <a:chExt cx="510" cy="312"/>
          </a:xfrm>
          <a:solidFill>
            <a:schemeClr val="accent1"/>
          </a:solidFill>
        </p:grpSpPr>
        <p:sp>
          <p:nvSpPr>
            <p:cNvPr id="296" name="Freeform 71">
              <a:extLst>
                <a:ext uri="{FF2B5EF4-FFF2-40B4-BE49-F238E27FC236}">
                  <a16:creationId xmlns:a16="http://schemas.microsoft.com/office/drawing/2014/main" id="{11C659A4-795A-42DF-9AA8-3B01A580B785}"/>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Freeform 72">
              <a:extLst>
                <a:ext uri="{FF2B5EF4-FFF2-40B4-BE49-F238E27FC236}">
                  <a16:creationId xmlns:a16="http://schemas.microsoft.com/office/drawing/2014/main" id="{75B6C016-11E1-44C7-A53C-07450EF5886E}"/>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Freeform 73">
              <a:extLst>
                <a:ext uri="{FF2B5EF4-FFF2-40B4-BE49-F238E27FC236}">
                  <a16:creationId xmlns:a16="http://schemas.microsoft.com/office/drawing/2014/main" id="{9F54CF51-EFBD-47C2-B179-EAF96ED857C7}"/>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9" name="Freeform 74">
              <a:extLst>
                <a:ext uri="{FF2B5EF4-FFF2-40B4-BE49-F238E27FC236}">
                  <a16:creationId xmlns:a16="http://schemas.microsoft.com/office/drawing/2014/main" id="{141CFE1F-7EBD-4224-88E8-BAEF93DBEEAC}"/>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Freeform 75">
              <a:extLst>
                <a:ext uri="{FF2B5EF4-FFF2-40B4-BE49-F238E27FC236}">
                  <a16:creationId xmlns:a16="http://schemas.microsoft.com/office/drawing/2014/main" id="{7C8E31F3-61A8-4030-8D8B-52DF36DF4145}"/>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1" name="Group 70">
            <a:extLst>
              <a:ext uri="{FF2B5EF4-FFF2-40B4-BE49-F238E27FC236}">
                <a16:creationId xmlns:a16="http://schemas.microsoft.com/office/drawing/2014/main" id="{B7B0FD05-ACDF-4E06-8657-49E45EFD02B0}"/>
              </a:ext>
            </a:extLst>
          </p:cNvPr>
          <p:cNvGrpSpPr>
            <a:grpSpLocks noChangeAspect="1"/>
          </p:cNvGrpSpPr>
          <p:nvPr/>
        </p:nvGrpSpPr>
        <p:grpSpPr bwMode="auto">
          <a:xfrm>
            <a:off x="8296771" y="1455750"/>
            <a:ext cx="355167" cy="217279"/>
            <a:chOff x="803" y="793"/>
            <a:chExt cx="510" cy="312"/>
          </a:xfrm>
          <a:solidFill>
            <a:schemeClr val="accent1"/>
          </a:solidFill>
        </p:grpSpPr>
        <p:sp>
          <p:nvSpPr>
            <p:cNvPr id="302" name="Freeform 71">
              <a:extLst>
                <a:ext uri="{FF2B5EF4-FFF2-40B4-BE49-F238E27FC236}">
                  <a16:creationId xmlns:a16="http://schemas.microsoft.com/office/drawing/2014/main" id="{7B4E98DB-8891-4F2B-9D16-5A6F4FF748B8}"/>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Freeform 72">
              <a:extLst>
                <a:ext uri="{FF2B5EF4-FFF2-40B4-BE49-F238E27FC236}">
                  <a16:creationId xmlns:a16="http://schemas.microsoft.com/office/drawing/2014/main" id="{35C29697-7B23-4D71-BA49-85D9F3512DD1}"/>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Freeform 73">
              <a:extLst>
                <a:ext uri="{FF2B5EF4-FFF2-40B4-BE49-F238E27FC236}">
                  <a16:creationId xmlns:a16="http://schemas.microsoft.com/office/drawing/2014/main" id="{2BB20B39-7B95-438E-BAF9-65B9FF34AC1B}"/>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Freeform 74">
              <a:extLst>
                <a:ext uri="{FF2B5EF4-FFF2-40B4-BE49-F238E27FC236}">
                  <a16:creationId xmlns:a16="http://schemas.microsoft.com/office/drawing/2014/main" id="{2B351C0A-03C6-4803-8224-9BA837D2DE5D}"/>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6" name="Freeform 75">
              <a:extLst>
                <a:ext uri="{FF2B5EF4-FFF2-40B4-BE49-F238E27FC236}">
                  <a16:creationId xmlns:a16="http://schemas.microsoft.com/office/drawing/2014/main" id="{4FA76F74-7D64-4EE8-8B1E-2210B6ADD83B}"/>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7" name="Group 70">
            <a:extLst>
              <a:ext uri="{FF2B5EF4-FFF2-40B4-BE49-F238E27FC236}">
                <a16:creationId xmlns:a16="http://schemas.microsoft.com/office/drawing/2014/main" id="{BA7FB258-F08B-4BF5-A5B6-AEA37E4E03A6}"/>
              </a:ext>
            </a:extLst>
          </p:cNvPr>
          <p:cNvGrpSpPr>
            <a:grpSpLocks noChangeAspect="1"/>
          </p:cNvGrpSpPr>
          <p:nvPr/>
        </p:nvGrpSpPr>
        <p:grpSpPr bwMode="auto">
          <a:xfrm>
            <a:off x="8296771" y="4718258"/>
            <a:ext cx="355167" cy="217279"/>
            <a:chOff x="803" y="793"/>
            <a:chExt cx="510" cy="312"/>
          </a:xfrm>
          <a:solidFill>
            <a:schemeClr val="accent1"/>
          </a:solidFill>
        </p:grpSpPr>
        <p:sp>
          <p:nvSpPr>
            <p:cNvPr id="308" name="Freeform 71">
              <a:extLst>
                <a:ext uri="{FF2B5EF4-FFF2-40B4-BE49-F238E27FC236}">
                  <a16:creationId xmlns:a16="http://schemas.microsoft.com/office/drawing/2014/main" id="{89460208-0C34-4B97-8E01-88FAD8F2DA07}"/>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9" name="Freeform 72">
              <a:extLst>
                <a:ext uri="{FF2B5EF4-FFF2-40B4-BE49-F238E27FC236}">
                  <a16:creationId xmlns:a16="http://schemas.microsoft.com/office/drawing/2014/main" id="{13EF0489-7582-4FBD-8EFE-B7724C3AEC7D}"/>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0" name="Freeform 73">
              <a:extLst>
                <a:ext uri="{FF2B5EF4-FFF2-40B4-BE49-F238E27FC236}">
                  <a16:creationId xmlns:a16="http://schemas.microsoft.com/office/drawing/2014/main" id="{EA75F9DB-80D3-4329-B3F1-9AF607BDB38C}"/>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Freeform 74">
              <a:extLst>
                <a:ext uri="{FF2B5EF4-FFF2-40B4-BE49-F238E27FC236}">
                  <a16:creationId xmlns:a16="http://schemas.microsoft.com/office/drawing/2014/main" id="{A1DAF11F-C366-4C96-AC1A-C6875A1D172B}"/>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2" name="Freeform 75">
              <a:extLst>
                <a:ext uri="{FF2B5EF4-FFF2-40B4-BE49-F238E27FC236}">
                  <a16:creationId xmlns:a16="http://schemas.microsoft.com/office/drawing/2014/main" id="{B6F67CB7-E4D8-4B5F-9283-2DCA66252C02}"/>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9" name="Gruppieren 318">
            <a:extLst>
              <a:ext uri="{FF2B5EF4-FFF2-40B4-BE49-F238E27FC236}">
                <a16:creationId xmlns:a16="http://schemas.microsoft.com/office/drawing/2014/main" id="{4BE9825E-CDA4-40D7-B120-54D53B49C493}"/>
              </a:ext>
            </a:extLst>
          </p:cNvPr>
          <p:cNvGrpSpPr/>
          <p:nvPr/>
        </p:nvGrpSpPr>
        <p:grpSpPr>
          <a:xfrm>
            <a:off x="8862131" y="5777999"/>
            <a:ext cx="153339" cy="603751"/>
            <a:chOff x="8862131" y="5777999"/>
            <a:chExt cx="153339" cy="603751"/>
          </a:xfrm>
        </p:grpSpPr>
        <p:grpSp>
          <p:nvGrpSpPr>
            <p:cNvPr id="270" name="Group 57">
              <a:extLst>
                <a:ext uri="{FF2B5EF4-FFF2-40B4-BE49-F238E27FC236}">
                  <a16:creationId xmlns:a16="http://schemas.microsoft.com/office/drawing/2014/main" id="{AC0B06EB-87DD-47B1-A30F-F89C5CC4FF98}"/>
                </a:ext>
              </a:extLst>
            </p:cNvPr>
            <p:cNvGrpSpPr>
              <a:grpSpLocks noChangeAspect="1"/>
            </p:cNvGrpSpPr>
            <p:nvPr/>
          </p:nvGrpSpPr>
          <p:grpSpPr bwMode="auto">
            <a:xfrm>
              <a:off x="8862131" y="5777999"/>
              <a:ext cx="153339" cy="153339"/>
              <a:chOff x="803" y="803"/>
              <a:chExt cx="440" cy="440"/>
            </a:xfrm>
            <a:solidFill>
              <a:schemeClr val="accent1"/>
            </a:solidFill>
          </p:grpSpPr>
          <p:sp>
            <p:nvSpPr>
              <p:cNvPr id="271" name="Freeform 58">
                <a:extLst>
                  <a:ext uri="{FF2B5EF4-FFF2-40B4-BE49-F238E27FC236}">
                    <a16:creationId xmlns:a16="http://schemas.microsoft.com/office/drawing/2014/main" id="{E6E599DF-BFCB-4C28-8445-168D89D03B14}"/>
                  </a:ext>
                </a:extLst>
              </p:cNvPr>
              <p:cNvSpPr>
                <a:spLocks/>
              </p:cNvSpPr>
              <p:nvPr/>
            </p:nvSpPr>
            <p:spPr bwMode="auto">
              <a:xfrm>
                <a:off x="1058" y="1053"/>
                <a:ext cx="78" cy="78"/>
              </a:xfrm>
              <a:custGeom>
                <a:avLst/>
                <a:gdLst>
                  <a:gd name="T0" fmla="*/ 328 w 328"/>
                  <a:gd name="T1" fmla="*/ 66 h 324"/>
                  <a:gd name="T2" fmla="*/ 230 w 328"/>
                  <a:gd name="T3" fmla="*/ 162 h 324"/>
                  <a:gd name="T4" fmla="*/ 328 w 328"/>
                  <a:gd name="T5" fmla="*/ 259 h 324"/>
                  <a:gd name="T6" fmla="*/ 263 w 328"/>
                  <a:gd name="T7" fmla="*/ 324 h 324"/>
                  <a:gd name="T8" fmla="*/ 164 w 328"/>
                  <a:gd name="T9" fmla="*/ 227 h 324"/>
                  <a:gd name="T10" fmla="*/ 66 w 328"/>
                  <a:gd name="T11" fmla="*/ 324 h 324"/>
                  <a:gd name="T12" fmla="*/ 0 w 328"/>
                  <a:gd name="T13" fmla="*/ 260 h 324"/>
                  <a:gd name="T14" fmla="*/ 99 w 328"/>
                  <a:gd name="T15" fmla="*/ 162 h 324"/>
                  <a:gd name="T16" fmla="*/ 0 w 328"/>
                  <a:gd name="T17" fmla="*/ 65 h 324"/>
                  <a:gd name="T18" fmla="*/ 66 w 328"/>
                  <a:gd name="T19" fmla="*/ 0 h 324"/>
                  <a:gd name="T20" fmla="*/ 164 w 328"/>
                  <a:gd name="T21" fmla="*/ 98 h 324"/>
                  <a:gd name="T22" fmla="*/ 263 w 328"/>
                  <a:gd name="T23" fmla="*/ 1 h 324"/>
                  <a:gd name="T24" fmla="*/ 328 w 328"/>
                  <a:gd name="T25" fmla="*/ 66 h 324"/>
                  <a:gd name="T26" fmla="*/ 328 w 328"/>
                  <a:gd name="T27" fmla="*/ 6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24">
                    <a:moveTo>
                      <a:pt x="328" y="66"/>
                    </a:moveTo>
                    <a:cubicBezTo>
                      <a:pt x="230" y="162"/>
                      <a:pt x="230" y="162"/>
                      <a:pt x="230" y="162"/>
                    </a:cubicBezTo>
                    <a:cubicBezTo>
                      <a:pt x="328" y="259"/>
                      <a:pt x="328" y="259"/>
                      <a:pt x="328" y="259"/>
                    </a:cubicBezTo>
                    <a:cubicBezTo>
                      <a:pt x="263" y="324"/>
                      <a:pt x="263" y="324"/>
                      <a:pt x="263" y="324"/>
                    </a:cubicBezTo>
                    <a:cubicBezTo>
                      <a:pt x="164" y="227"/>
                      <a:pt x="164" y="227"/>
                      <a:pt x="164" y="227"/>
                    </a:cubicBezTo>
                    <a:cubicBezTo>
                      <a:pt x="66" y="324"/>
                      <a:pt x="66" y="324"/>
                      <a:pt x="66" y="324"/>
                    </a:cubicBezTo>
                    <a:cubicBezTo>
                      <a:pt x="0" y="260"/>
                      <a:pt x="0" y="260"/>
                      <a:pt x="0" y="260"/>
                    </a:cubicBezTo>
                    <a:cubicBezTo>
                      <a:pt x="99" y="162"/>
                      <a:pt x="99" y="162"/>
                      <a:pt x="99" y="162"/>
                    </a:cubicBezTo>
                    <a:cubicBezTo>
                      <a:pt x="0" y="65"/>
                      <a:pt x="0" y="65"/>
                      <a:pt x="0" y="65"/>
                    </a:cubicBezTo>
                    <a:cubicBezTo>
                      <a:pt x="66" y="0"/>
                      <a:pt x="66" y="0"/>
                      <a:pt x="66" y="0"/>
                    </a:cubicBezTo>
                    <a:cubicBezTo>
                      <a:pt x="164" y="98"/>
                      <a:pt x="164" y="98"/>
                      <a:pt x="164" y="98"/>
                    </a:cubicBezTo>
                    <a:cubicBezTo>
                      <a:pt x="263" y="1"/>
                      <a:pt x="263" y="1"/>
                      <a:pt x="263" y="1"/>
                    </a:cubicBezTo>
                    <a:cubicBezTo>
                      <a:pt x="328" y="66"/>
                      <a:pt x="328" y="66"/>
                      <a:pt x="328" y="66"/>
                    </a:cubicBezTo>
                    <a:cubicBezTo>
                      <a:pt x="328" y="66"/>
                      <a:pt x="328" y="66"/>
                      <a:pt x="32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Freeform 59">
                <a:extLst>
                  <a:ext uri="{FF2B5EF4-FFF2-40B4-BE49-F238E27FC236}">
                    <a16:creationId xmlns:a16="http://schemas.microsoft.com/office/drawing/2014/main" id="{8D8B7641-4C10-4691-9300-DDDCEDDD1480}"/>
                  </a:ext>
                </a:extLst>
              </p:cNvPr>
              <p:cNvSpPr>
                <a:spLocks/>
              </p:cNvSpPr>
              <p:nvPr/>
            </p:nvSpPr>
            <p:spPr bwMode="auto">
              <a:xfrm>
                <a:off x="1114" y="867"/>
                <a:ext cx="34" cy="51"/>
              </a:xfrm>
              <a:custGeom>
                <a:avLst/>
                <a:gdLst>
                  <a:gd name="T0" fmla="*/ 70 w 140"/>
                  <a:gd name="T1" fmla="*/ 212 h 212"/>
                  <a:gd name="T2" fmla="*/ 140 w 140"/>
                  <a:gd name="T3" fmla="*/ 118 h 212"/>
                  <a:gd name="T4" fmla="*/ 140 w 140"/>
                  <a:gd name="T5" fmla="*/ 0 h 212"/>
                  <a:gd name="T6" fmla="*/ 0 w 140"/>
                  <a:gd name="T7" fmla="*/ 0 h 212"/>
                  <a:gd name="T8" fmla="*/ 0 w 140"/>
                  <a:gd name="T9" fmla="*/ 118 h 212"/>
                  <a:gd name="T10" fmla="*/ 70 w 140"/>
                  <a:gd name="T11" fmla="*/ 212 h 212"/>
                </a:gdLst>
                <a:ahLst/>
                <a:cxnLst>
                  <a:cxn ang="0">
                    <a:pos x="T0" y="T1"/>
                  </a:cxn>
                  <a:cxn ang="0">
                    <a:pos x="T2" y="T3"/>
                  </a:cxn>
                  <a:cxn ang="0">
                    <a:pos x="T4" y="T5"/>
                  </a:cxn>
                  <a:cxn ang="0">
                    <a:pos x="T6" y="T7"/>
                  </a:cxn>
                  <a:cxn ang="0">
                    <a:pos x="T8" y="T9"/>
                  </a:cxn>
                  <a:cxn ang="0">
                    <a:pos x="T10" y="T11"/>
                  </a:cxn>
                </a:cxnLst>
                <a:rect l="0" t="0" r="r" b="b"/>
                <a:pathLst>
                  <a:path w="140" h="212">
                    <a:moveTo>
                      <a:pt x="70" y="212"/>
                    </a:moveTo>
                    <a:cubicBezTo>
                      <a:pt x="108" y="212"/>
                      <a:pt x="140" y="169"/>
                      <a:pt x="140" y="118"/>
                    </a:cubicBezTo>
                    <a:cubicBezTo>
                      <a:pt x="140" y="0"/>
                      <a:pt x="140" y="0"/>
                      <a:pt x="140" y="0"/>
                    </a:cubicBezTo>
                    <a:cubicBezTo>
                      <a:pt x="0" y="0"/>
                      <a:pt x="0" y="0"/>
                      <a:pt x="0" y="0"/>
                    </a:cubicBezTo>
                    <a:cubicBezTo>
                      <a:pt x="0" y="118"/>
                      <a:pt x="0" y="118"/>
                      <a:pt x="0" y="118"/>
                    </a:cubicBezTo>
                    <a:cubicBezTo>
                      <a:pt x="0" y="169"/>
                      <a:pt x="33" y="212"/>
                      <a:pt x="70"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3" name="Freeform 60">
                <a:extLst>
                  <a:ext uri="{FF2B5EF4-FFF2-40B4-BE49-F238E27FC236}">
                    <a16:creationId xmlns:a16="http://schemas.microsoft.com/office/drawing/2014/main" id="{3D32D045-06BD-4B05-8D62-775E48B96766}"/>
                  </a:ext>
                </a:extLst>
              </p:cNvPr>
              <p:cNvSpPr>
                <a:spLocks/>
              </p:cNvSpPr>
              <p:nvPr/>
            </p:nvSpPr>
            <p:spPr bwMode="auto">
              <a:xfrm>
                <a:off x="899" y="867"/>
                <a:ext cx="33" cy="51"/>
              </a:xfrm>
              <a:custGeom>
                <a:avLst/>
                <a:gdLst>
                  <a:gd name="T0" fmla="*/ 68 w 136"/>
                  <a:gd name="T1" fmla="*/ 212 h 212"/>
                  <a:gd name="T2" fmla="*/ 136 w 136"/>
                  <a:gd name="T3" fmla="*/ 118 h 212"/>
                  <a:gd name="T4" fmla="*/ 136 w 136"/>
                  <a:gd name="T5" fmla="*/ 0 h 212"/>
                  <a:gd name="T6" fmla="*/ 0 w 136"/>
                  <a:gd name="T7" fmla="*/ 0 h 212"/>
                  <a:gd name="T8" fmla="*/ 0 w 136"/>
                  <a:gd name="T9" fmla="*/ 118 h 212"/>
                  <a:gd name="T10" fmla="*/ 68 w 136"/>
                  <a:gd name="T11" fmla="*/ 212 h 212"/>
                </a:gdLst>
                <a:ahLst/>
                <a:cxnLst>
                  <a:cxn ang="0">
                    <a:pos x="T0" y="T1"/>
                  </a:cxn>
                  <a:cxn ang="0">
                    <a:pos x="T2" y="T3"/>
                  </a:cxn>
                  <a:cxn ang="0">
                    <a:pos x="T4" y="T5"/>
                  </a:cxn>
                  <a:cxn ang="0">
                    <a:pos x="T6" y="T7"/>
                  </a:cxn>
                  <a:cxn ang="0">
                    <a:pos x="T8" y="T9"/>
                  </a:cxn>
                  <a:cxn ang="0">
                    <a:pos x="T10" y="T11"/>
                  </a:cxn>
                </a:cxnLst>
                <a:rect l="0" t="0" r="r" b="b"/>
                <a:pathLst>
                  <a:path w="136" h="212">
                    <a:moveTo>
                      <a:pt x="68" y="212"/>
                    </a:moveTo>
                    <a:cubicBezTo>
                      <a:pt x="105" y="212"/>
                      <a:pt x="136" y="169"/>
                      <a:pt x="136" y="118"/>
                    </a:cubicBezTo>
                    <a:cubicBezTo>
                      <a:pt x="136" y="0"/>
                      <a:pt x="136" y="0"/>
                      <a:pt x="136" y="0"/>
                    </a:cubicBezTo>
                    <a:cubicBezTo>
                      <a:pt x="0" y="0"/>
                      <a:pt x="0" y="0"/>
                      <a:pt x="0" y="0"/>
                    </a:cubicBezTo>
                    <a:cubicBezTo>
                      <a:pt x="0" y="118"/>
                      <a:pt x="0" y="118"/>
                      <a:pt x="0" y="118"/>
                    </a:cubicBezTo>
                    <a:cubicBezTo>
                      <a:pt x="0" y="169"/>
                      <a:pt x="31" y="212"/>
                      <a:pt x="68" y="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Freeform 61">
                <a:extLst>
                  <a:ext uri="{FF2B5EF4-FFF2-40B4-BE49-F238E27FC236}">
                    <a16:creationId xmlns:a16="http://schemas.microsoft.com/office/drawing/2014/main" id="{3D85665C-117F-4FFB-BF97-EE4B59C061EB}"/>
                  </a:ext>
                </a:extLst>
              </p:cNvPr>
              <p:cNvSpPr>
                <a:spLocks noEditPoints="1"/>
              </p:cNvSpPr>
              <p:nvPr/>
            </p:nvSpPr>
            <p:spPr bwMode="auto">
              <a:xfrm>
                <a:off x="803" y="867"/>
                <a:ext cx="440" cy="376"/>
              </a:xfrm>
              <a:custGeom>
                <a:avLst/>
                <a:gdLst>
                  <a:gd name="T0" fmla="*/ 1482 w 1832"/>
                  <a:gd name="T1" fmla="*/ 0 h 1564"/>
                  <a:gd name="T2" fmla="*/ 1367 w 1832"/>
                  <a:gd name="T3" fmla="*/ 258 h 1564"/>
                  <a:gd name="T4" fmla="*/ 1251 w 1832"/>
                  <a:gd name="T5" fmla="*/ 0 h 1564"/>
                  <a:gd name="T6" fmla="*/ 582 w 1832"/>
                  <a:gd name="T7" fmla="*/ 118 h 1564"/>
                  <a:gd name="T8" fmla="*/ 351 w 1832"/>
                  <a:gd name="T9" fmla="*/ 118 h 1564"/>
                  <a:gd name="T10" fmla="*/ 219 w 1832"/>
                  <a:gd name="T11" fmla="*/ 0 h 1564"/>
                  <a:gd name="T12" fmla="*/ 0 w 1832"/>
                  <a:gd name="T13" fmla="*/ 1345 h 1564"/>
                  <a:gd name="T14" fmla="*/ 1614 w 1832"/>
                  <a:gd name="T15" fmla="*/ 1564 h 1564"/>
                  <a:gd name="T16" fmla="*/ 1832 w 1832"/>
                  <a:gd name="T17" fmla="*/ 220 h 1564"/>
                  <a:gd name="T18" fmla="*/ 422 w 1832"/>
                  <a:gd name="T19" fmla="*/ 1371 h 1564"/>
                  <a:gd name="T20" fmla="*/ 185 w 1832"/>
                  <a:gd name="T21" fmla="*/ 1134 h 1564"/>
                  <a:gd name="T22" fmla="*/ 422 w 1832"/>
                  <a:gd name="T23" fmla="*/ 1371 h 1564"/>
                  <a:gd name="T24" fmla="*/ 185 w 1832"/>
                  <a:gd name="T25" fmla="*/ 1064 h 1564"/>
                  <a:gd name="T26" fmla="*/ 422 w 1832"/>
                  <a:gd name="T27" fmla="*/ 827 h 1564"/>
                  <a:gd name="T28" fmla="*/ 422 w 1832"/>
                  <a:gd name="T29" fmla="*/ 758 h 1564"/>
                  <a:gd name="T30" fmla="*/ 185 w 1832"/>
                  <a:gd name="T31" fmla="*/ 520 h 1564"/>
                  <a:gd name="T32" fmla="*/ 422 w 1832"/>
                  <a:gd name="T33" fmla="*/ 758 h 1564"/>
                  <a:gd name="T34" fmla="*/ 492 w 1832"/>
                  <a:gd name="T35" fmla="*/ 1371 h 1564"/>
                  <a:gd name="T36" fmla="*/ 728 w 1832"/>
                  <a:gd name="T37" fmla="*/ 1134 h 1564"/>
                  <a:gd name="T38" fmla="*/ 728 w 1832"/>
                  <a:gd name="T39" fmla="*/ 1064 h 1564"/>
                  <a:gd name="T40" fmla="*/ 492 w 1832"/>
                  <a:gd name="T41" fmla="*/ 827 h 1564"/>
                  <a:gd name="T42" fmla="*/ 728 w 1832"/>
                  <a:gd name="T43" fmla="*/ 1064 h 1564"/>
                  <a:gd name="T44" fmla="*/ 492 w 1832"/>
                  <a:gd name="T45" fmla="*/ 758 h 1564"/>
                  <a:gd name="T46" fmla="*/ 728 w 1832"/>
                  <a:gd name="T47" fmla="*/ 520 h 1564"/>
                  <a:gd name="T48" fmla="*/ 1035 w 1832"/>
                  <a:gd name="T49" fmla="*/ 1371 h 1564"/>
                  <a:gd name="T50" fmla="*/ 798 w 1832"/>
                  <a:gd name="T51" fmla="*/ 1134 h 1564"/>
                  <a:gd name="T52" fmla="*/ 1035 w 1832"/>
                  <a:gd name="T53" fmla="*/ 1371 h 1564"/>
                  <a:gd name="T54" fmla="*/ 798 w 1832"/>
                  <a:gd name="T55" fmla="*/ 1064 h 1564"/>
                  <a:gd name="T56" fmla="*/ 1035 w 1832"/>
                  <a:gd name="T57" fmla="*/ 827 h 1564"/>
                  <a:gd name="T58" fmla="*/ 1035 w 1832"/>
                  <a:gd name="T59" fmla="*/ 758 h 1564"/>
                  <a:gd name="T60" fmla="*/ 798 w 1832"/>
                  <a:gd name="T61" fmla="*/ 520 h 1564"/>
                  <a:gd name="T62" fmla="*/ 1035 w 1832"/>
                  <a:gd name="T63" fmla="*/ 758 h 1564"/>
                  <a:gd name="T64" fmla="*/ 1105 w 1832"/>
                  <a:gd name="T65" fmla="*/ 1371 h 1564"/>
                  <a:gd name="T66" fmla="*/ 1342 w 1832"/>
                  <a:gd name="T67" fmla="*/ 1134 h 1564"/>
                  <a:gd name="T68" fmla="*/ 1342 w 1832"/>
                  <a:gd name="T69" fmla="*/ 1064 h 1564"/>
                  <a:gd name="T70" fmla="*/ 1105 w 1832"/>
                  <a:gd name="T71" fmla="*/ 827 h 1564"/>
                  <a:gd name="T72" fmla="*/ 1342 w 1832"/>
                  <a:gd name="T73" fmla="*/ 1064 h 1564"/>
                  <a:gd name="T74" fmla="*/ 1105 w 1832"/>
                  <a:gd name="T75" fmla="*/ 758 h 1564"/>
                  <a:gd name="T76" fmla="*/ 1342 w 1832"/>
                  <a:gd name="T77" fmla="*/ 520 h 1564"/>
                  <a:gd name="T78" fmla="*/ 1648 w 1832"/>
                  <a:gd name="T79" fmla="*/ 1371 h 1564"/>
                  <a:gd name="T80" fmla="*/ 1411 w 1832"/>
                  <a:gd name="T81" fmla="*/ 1134 h 1564"/>
                  <a:gd name="T82" fmla="*/ 1648 w 1832"/>
                  <a:gd name="T83" fmla="*/ 1371 h 1564"/>
                  <a:gd name="T84" fmla="*/ 1411 w 1832"/>
                  <a:gd name="T85" fmla="*/ 1064 h 1564"/>
                  <a:gd name="T86" fmla="*/ 1648 w 1832"/>
                  <a:gd name="T87" fmla="*/ 827 h 1564"/>
                  <a:gd name="T88" fmla="*/ 1648 w 1832"/>
                  <a:gd name="T89" fmla="*/ 758 h 1564"/>
                  <a:gd name="T90" fmla="*/ 1411 w 1832"/>
                  <a:gd name="T91" fmla="*/ 520 h 1564"/>
                  <a:gd name="T92" fmla="*/ 1648 w 1832"/>
                  <a:gd name="T93" fmla="*/ 75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2" h="1564">
                    <a:moveTo>
                      <a:pt x="1614" y="0"/>
                    </a:moveTo>
                    <a:cubicBezTo>
                      <a:pt x="1482" y="0"/>
                      <a:pt x="1482" y="0"/>
                      <a:pt x="1482" y="0"/>
                    </a:cubicBezTo>
                    <a:cubicBezTo>
                      <a:pt x="1482" y="118"/>
                      <a:pt x="1482" y="118"/>
                      <a:pt x="1482" y="118"/>
                    </a:cubicBezTo>
                    <a:cubicBezTo>
                      <a:pt x="1482" y="196"/>
                      <a:pt x="1430" y="258"/>
                      <a:pt x="1367" y="258"/>
                    </a:cubicBezTo>
                    <a:cubicBezTo>
                      <a:pt x="1303" y="258"/>
                      <a:pt x="1251" y="196"/>
                      <a:pt x="1251" y="118"/>
                    </a:cubicBezTo>
                    <a:cubicBezTo>
                      <a:pt x="1251" y="0"/>
                      <a:pt x="1251" y="0"/>
                      <a:pt x="1251" y="0"/>
                    </a:cubicBezTo>
                    <a:cubicBezTo>
                      <a:pt x="582" y="0"/>
                      <a:pt x="582" y="0"/>
                      <a:pt x="582" y="0"/>
                    </a:cubicBezTo>
                    <a:cubicBezTo>
                      <a:pt x="582" y="118"/>
                      <a:pt x="582" y="118"/>
                      <a:pt x="582" y="118"/>
                    </a:cubicBezTo>
                    <a:cubicBezTo>
                      <a:pt x="582" y="196"/>
                      <a:pt x="530" y="258"/>
                      <a:pt x="466" y="258"/>
                    </a:cubicBezTo>
                    <a:cubicBezTo>
                      <a:pt x="403" y="258"/>
                      <a:pt x="351" y="196"/>
                      <a:pt x="351" y="118"/>
                    </a:cubicBezTo>
                    <a:cubicBezTo>
                      <a:pt x="351" y="0"/>
                      <a:pt x="351" y="0"/>
                      <a:pt x="351" y="0"/>
                    </a:cubicBezTo>
                    <a:cubicBezTo>
                      <a:pt x="219" y="0"/>
                      <a:pt x="219" y="0"/>
                      <a:pt x="219" y="0"/>
                    </a:cubicBezTo>
                    <a:cubicBezTo>
                      <a:pt x="99" y="0"/>
                      <a:pt x="0" y="99"/>
                      <a:pt x="0" y="220"/>
                    </a:cubicBezTo>
                    <a:cubicBezTo>
                      <a:pt x="0" y="1345"/>
                      <a:pt x="0" y="1345"/>
                      <a:pt x="0" y="1345"/>
                    </a:cubicBezTo>
                    <a:cubicBezTo>
                      <a:pt x="0" y="1466"/>
                      <a:pt x="99" y="1564"/>
                      <a:pt x="219" y="1564"/>
                    </a:cubicBezTo>
                    <a:cubicBezTo>
                      <a:pt x="1614" y="1564"/>
                      <a:pt x="1614" y="1564"/>
                      <a:pt x="1614" y="1564"/>
                    </a:cubicBezTo>
                    <a:cubicBezTo>
                      <a:pt x="1734" y="1564"/>
                      <a:pt x="1832" y="1466"/>
                      <a:pt x="1832" y="1345"/>
                    </a:cubicBezTo>
                    <a:cubicBezTo>
                      <a:pt x="1832" y="220"/>
                      <a:pt x="1832" y="220"/>
                      <a:pt x="1832" y="220"/>
                    </a:cubicBezTo>
                    <a:cubicBezTo>
                      <a:pt x="1832" y="99"/>
                      <a:pt x="1734" y="0"/>
                      <a:pt x="1614" y="0"/>
                    </a:cubicBezTo>
                    <a:close/>
                    <a:moveTo>
                      <a:pt x="422" y="1371"/>
                    </a:moveTo>
                    <a:cubicBezTo>
                      <a:pt x="185" y="1371"/>
                      <a:pt x="185" y="1371"/>
                      <a:pt x="185" y="1371"/>
                    </a:cubicBezTo>
                    <a:cubicBezTo>
                      <a:pt x="185" y="1134"/>
                      <a:pt x="185" y="1134"/>
                      <a:pt x="185" y="1134"/>
                    </a:cubicBezTo>
                    <a:cubicBezTo>
                      <a:pt x="422" y="1134"/>
                      <a:pt x="422" y="1134"/>
                      <a:pt x="422" y="1134"/>
                    </a:cubicBezTo>
                    <a:lnTo>
                      <a:pt x="422" y="1371"/>
                    </a:lnTo>
                    <a:close/>
                    <a:moveTo>
                      <a:pt x="422" y="1064"/>
                    </a:moveTo>
                    <a:cubicBezTo>
                      <a:pt x="185" y="1064"/>
                      <a:pt x="185" y="1064"/>
                      <a:pt x="185" y="1064"/>
                    </a:cubicBezTo>
                    <a:cubicBezTo>
                      <a:pt x="185" y="827"/>
                      <a:pt x="185" y="827"/>
                      <a:pt x="185" y="827"/>
                    </a:cubicBezTo>
                    <a:cubicBezTo>
                      <a:pt x="422" y="827"/>
                      <a:pt x="422" y="827"/>
                      <a:pt x="422" y="827"/>
                    </a:cubicBezTo>
                    <a:lnTo>
                      <a:pt x="422" y="1064"/>
                    </a:lnTo>
                    <a:close/>
                    <a:moveTo>
                      <a:pt x="422" y="758"/>
                    </a:moveTo>
                    <a:cubicBezTo>
                      <a:pt x="185" y="758"/>
                      <a:pt x="185" y="758"/>
                      <a:pt x="185" y="758"/>
                    </a:cubicBezTo>
                    <a:cubicBezTo>
                      <a:pt x="185" y="520"/>
                      <a:pt x="185" y="520"/>
                      <a:pt x="185" y="520"/>
                    </a:cubicBezTo>
                    <a:cubicBezTo>
                      <a:pt x="422" y="520"/>
                      <a:pt x="422" y="520"/>
                      <a:pt x="422" y="520"/>
                    </a:cubicBezTo>
                    <a:lnTo>
                      <a:pt x="422" y="758"/>
                    </a:lnTo>
                    <a:close/>
                    <a:moveTo>
                      <a:pt x="728" y="1371"/>
                    </a:moveTo>
                    <a:cubicBezTo>
                      <a:pt x="492" y="1371"/>
                      <a:pt x="492" y="1371"/>
                      <a:pt x="492" y="1371"/>
                    </a:cubicBezTo>
                    <a:cubicBezTo>
                      <a:pt x="492" y="1134"/>
                      <a:pt x="492" y="1134"/>
                      <a:pt x="492" y="1134"/>
                    </a:cubicBezTo>
                    <a:cubicBezTo>
                      <a:pt x="728" y="1134"/>
                      <a:pt x="728" y="1134"/>
                      <a:pt x="728" y="1134"/>
                    </a:cubicBezTo>
                    <a:lnTo>
                      <a:pt x="728" y="1371"/>
                    </a:lnTo>
                    <a:close/>
                    <a:moveTo>
                      <a:pt x="728" y="1064"/>
                    </a:moveTo>
                    <a:cubicBezTo>
                      <a:pt x="492" y="1064"/>
                      <a:pt x="492" y="1064"/>
                      <a:pt x="492" y="1064"/>
                    </a:cubicBezTo>
                    <a:cubicBezTo>
                      <a:pt x="492" y="827"/>
                      <a:pt x="492" y="827"/>
                      <a:pt x="492" y="827"/>
                    </a:cubicBezTo>
                    <a:cubicBezTo>
                      <a:pt x="728" y="827"/>
                      <a:pt x="728" y="827"/>
                      <a:pt x="728" y="827"/>
                    </a:cubicBezTo>
                    <a:lnTo>
                      <a:pt x="728" y="1064"/>
                    </a:lnTo>
                    <a:close/>
                    <a:moveTo>
                      <a:pt x="728" y="758"/>
                    </a:moveTo>
                    <a:cubicBezTo>
                      <a:pt x="492" y="758"/>
                      <a:pt x="492" y="758"/>
                      <a:pt x="492" y="758"/>
                    </a:cubicBezTo>
                    <a:cubicBezTo>
                      <a:pt x="492" y="520"/>
                      <a:pt x="492" y="520"/>
                      <a:pt x="492" y="520"/>
                    </a:cubicBezTo>
                    <a:cubicBezTo>
                      <a:pt x="728" y="520"/>
                      <a:pt x="728" y="520"/>
                      <a:pt x="728" y="520"/>
                    </a:cubicBezTo>
                    <a:lnTo>
                      <a:pt x="728" y="758"/>
                    </a:lnTo>
                    <a:close/>
                    <a:moveTo>
                      <a:pt x="1035" y="1371"/>
                    </a:moveTo>
                    <a:cubicBezTo>
                      <a:pt x="798" y="1371"/>
                      <a:pt x="798" y="1371"/>
                      <a:pt x="798" y="1371"/>
                    </a:cubicBezTo>
                    <a:cubicBezTo>
                      <a:pt x="798" y="1134"/>
                      <a:pt x="798" y="1134"/>
                      <a:pt x="798" y="1134"/>
                    </a:cubicBezTo>
                    <a:cubicBezTo>
                      <a:pt x="1035" y="1134"/>
                      <a:pt x="1035" y="1134"/>
                      <a:pt x="1035" y="1134"/>
                    </a:cubicBezTo>
                    <a:lnTo>
                      <a:pt x="1035" y="1371"/>
                    </a:lnTo>
                    <a:close/>
                    <a:moveTo>
                      <a:pt x="1035" y="1064"/>
                    </a:moveTo>
                    <a:cubicBezTo>
                      <a:pt x="798" y="1064"/>
                      <a:pt x="798" y="1064"/>
                      <a:pt x="798" y="1064"/>
                    </a:cubicBezTo>
                    <a:cubicBezTo>
                      <a:pt x="798" y="827"/>
                      <a:pt x="798" y="827"/>
                      <a:pt x="798" y="827"/>
                    </a:cubicBezTo>
                    <a:cubicBezTo>
                      <a:pt x="1035" y="827"/>
                      <a:pt x="1035" y="827"/>
                      <a:pt x="1035" y="827"/>
                    </a:cubicBezTo>
                    <a:lnTo>
                      <a:pt x="1035" y="1064"/>
                    </a:lnTo>
                    <a:close/>
                    <a:moveTo>
                      <a:pt x="1035" y="758"/>
                    </a:moveTo>
                    <a:cubicBezTo>
                      <a:pt x="798" y="758"/>
                      <a:pt x="798" y="758"/>
                      <a:pt x="798" y="758"/>
                    </a:cubicBezTo>
                    <a:cubicBezTo>
                      <a:pt x="798" y="520"/>
                      <a:pt x="798" y="520"/>
                      <a:pt x="798" y="520"/>
                    </a:cubicBezTo>
                    <a:cubicBezTo>
                      <a:pt x="1035" y="520"/>
                      <a:pt x="1035" y="520"/>
                      <a:pt x="1035" y="520"/>
                    </a:cubicBezTo>
                    <a:lnTo>
                      <a:pt x="1035" y="758"/>
                    </a:lnTo>
                    <a:close/>
                    <a:moveTo>
                      <a:pt x="1342" y="1371"/>
                    </a:moveTo>
                    <a:cubicBezTo>
                      <a:pt x="1105" y="1371"/>
                      <a:pt x="1105" y="1371"/>
                      <a:pt x="1105" y="1371"/>
                    </a:cubicBezTo>
                    <a:cubicBezTo>
                      <a:pt x="1105" y="1134"/>
                      <a:pt x="1105" y="1134"/>
                      <a:pt x="1105" y="1134"/>
                    </a:cubicBezTo>
                    <a:cubicBezTo>
                      <a:pt x="1342" y="1134"/>
                      <a:pt x="1342" y="1134"/>
                      <a:pt x="1342" y="1134"/>
                    </a:cubicBezTo>
                    <a:lnTo>
                      <a:pt x="1342" y="1371"/>
                    </a:lnTo>
                    <a:close/>
                    <a:moveTo>
                      <a:pt x="1342" y="1064"/>
                    </a:moveTo>
                    <a:cubicBezTo>
                      <a:pt x="1105" y="1064"/>
                      <a:pt x="1105" y="1064"/>
                      <a:pt x="1105" y="1064"/>
                    </a:cubicBezTo>
                    <a:cubicBezTo>
                      <a:pt x="1105" y="827"/>
                      <a:pt x="1105" y="827"/>
                      <a:pt x="1105" y="827"/>
                    </a:cubicBezTo>
                    <a:cubicBezTo>
                      <a:pt x="1342" y="827"/>
                      <a:pt x="1342" y="827"/>
                      <a:pt x="1342" y="827"/>
                    </a:cubicBezTo>
                    <a:lnTo>
                      <a:pt x="1342" y="1064"/>
                    </a:lnTo>
                    <a:close/>
                    <a:moveTo>
                      <a:pt x="1342" y="758"/>
                    </a:moveTo>
                    <a:cubicBezTo>
                      <a:pt x="1105" y="758"/>
                      <a:pt x="1105" y="758"/>
                      <a:pt x="1105" y="758"/>
                    </a:cubicBezTo>
                    <a:cubicBezTo>
                      <a:pt x="1105" y="520"/>
                      <a:pt x="1105" y="520"/>
                      <a:pt x="1105" y="520"/>
                    </a:cubicBezTo>
                    <a:cubicBezTo>
                      <a:pt x="1342" y="520"/>
                      <a:pt x="1342" y="520"/>
                      <a:pt x="1342" y="520"/>
                    </a:cubicBezTo>
                    <a:lnTo>
                      <a:pt x="1342" y="758"/>
                    </a:lnTo>
                    <a:close/>
                    <a:moveTo>
                      <a:pt x="1648" y="1371"/>
                    </a:moveTo>
                    <a:cubicBezTo>
                      <a:pt x="1411" y="1371"/>
                      <a:pt x="1411" y="1371"/>
                      <a:pt x="1411" y="1371"/>
                    </a:cubicBezTo>
                    <a:cubicBezTo>
                      <a:pt x="1411" y="1134"/>
                      <a:pt x="1411" y="1134"/>
                      <a:pt x="1411" y="1134"/>
                    </a:cubicBezTo>
                    <a:cubicBezTo>
                      <a:pt x="1648" y="1134"/>
                      <a:pt x="1648" y="1134"/>
                      <a:pt x="1648" y="1134"/>
                    </a:cubicBezTo>
                    <a:lnTo>
                      <a:pt x="1648" y="1371"/>
                    </a:lnTo>
                    <a:close/>
                    <a:moveTo>
                      <a:pt x="1648" y="1064"/>
                    </a:moveTo>
                    <a:cubicBezTo>
                      <a:pt x="1411" y="1064"/>
                      <a:pt x="1411" y="1064"/>
                      <a:pt x="1411" y="1064"/>
                    </a:cubicBezTo>
                    <a:cubicBezTo>
                      <a:pt x="1411" y="827"/>
                      <a:pt x="1411" y="827"/>
                      <a:pt x="1411" y="827"/>
                    </a:cubicBezTo>
                    <a:cubicBezTo>
                      <a:pt x="1648" y="827"/>
                      <a:pt x="1648" y="827"/>
                      <a:pt x="1648" y="827"/>
                    </a:cubicBezTo>
                    <a:lnTo>
                      <a:pt x="1648" y="1064"/>
                    </a:lnTo>
                    <a:close/>
                    <a:moveTo>
                      <a:pt x="1648" y="758"/>
                    </a:moveTo>
                    <a:cubicBezTo>
                      <a:pt x="1411" y="758"/>
                      <a:pt x="1411" y="758"/>
                      <a:pt x="1411" y="758"/>
                    </a:cubicBezTo>
                    <a:cubicBezTo>
                      <a:pt x="1411" y="520"/>
                      <a:pt x="1411" y="520"/>
                      <a:pt x="1411" y="520"/>
                    </a:cubicBezTo>
                    <a:cubicBezTo>
                      <a:pt x="1648" y="520"/>
                      <a:pt x="1648" y="520"/>
                      <a:pt x="1648" y="520"/>
                    </a:cubicBezTo>
                    <a:lnTo>
                      <a:pt x="1648" y="75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Freeform 62">
                <a:extLst>
                  <a:ext uri="{FF2B5EF4-FFF2-40B4-BE49-F238E27FC236}">
                    <a16:creationId xmlns:a16="http://schemas.microsoft.com/office/drawing/2014/main" id="{8B55C3C3-80CF-4D05-ACE5-45F7AF61917A}"/>
                  </a:ext>
                </a:extLst>
              </p:cNvPr>
              <p:cNvSpPr>
                <a:spLocks/>
              </p:cNvSpPr>
              <p:nvPr/>
            </p:nvSpPr>
            <p:spPr bwMode="auto">
              <a:xfrm>
                <a:off x="1114" y="803"/>
                <a:ext cx="34" cy="115"/>
              </a:xfrm>
              <a:custGeom>
                <a:avLst/>
                <a:gdLst>
                  <a:gd name="T0" fmla="*/ 70 w 140"/>
                  <a:gd name="T1" fmla="*/ 0 h 476"/>
                  <a:gd name="T2" fmla="*/ 0 w 140"/>
                  <a:gd name="T3" fmla="*/ 94 h 476"/>
                  <a:gd name="T4" fmla="*/ 0 w 140"/>
                  <a:gd name="T5" fmla="*/ 383 h 476"/>
                  <a:gd name="T6" fmla="*/ 70 w 140"/>
                  <a:gd name="T7" fmla="*/ 476 h 476"/>
                  <a:gd name="T8" fmla="*/ 140 w 140"/>
                  <a:gd name="T9" fmla="*/ 383 h 476"/>
                  <a:gd name="T10" fmla="*/ 140 w 140"/>
                  <a:gd name="T11" fmla="*/ 94 h 476"/>
                  <a:gd name="T12" fmla="*/ 70 w 140"/>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140" h="476">
                    <a:moveTo>
                      <a:pt x="70" y="0"/>
                    </a:moveTo>
                    <a:cubicBezTo>
                      <a:pt x="33" y="0"/>
                      <a:pt x="0" y="43"/>
                      <a:pt x="0" y="94"/>
                    </a:cubicBezTo>
                    <a:cubicBezTo>
                      <a:pt x="0" y="383"/>
                      <a:pt x="0" y="383"/>
                      <a:pt x="0" y="383"/>
                    </a:cubicBezTo>
                    <a:cubicBezTo>
                      <a:pt x="0" y="433"/>
                      <a:pt x="33" y="476"/>
                      <a:pt x="70" y="476"/>
                    </a:cubicBezTo>
                    <a:cubicBezTo>
                      <a:pt x="108" y="476"/>
                      <a:pt x="140" y="433"/>
                      <a:pt x="140" y="383"/>
                    </a:cubicBezTo>
                    <a:cubicBezTo>
                      <a:pt x="140" y="94"/>
                      <a:pt x="140" y="94"/>
                      <a:pt x="140" y="94"/>
                    </a:cubicBezTo>
                    <a:cubicBezTo>
                      <a:pt x="140" y="43"/>
                      <a:pt x="108" y="0"/>
                      <a:pt x="7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Freeform 63">
                <a:extLst>
                  <a:ext uri="{FF2B5EF4-FFF2-40B4-BE49-F238E27FC236}">
                    <a16:creationId xmlns:a16="http://schemas.microsoft.com/office/drawing/2014/main" id="{1684DD21-C28E-4FCF-B4C1-BBBC962AE3FC}"/>
                  </a:ext>
                </a:extLst>
              </p:cNvPr>
              <p:cNvSpPr>
                <a:spLocks/>
              </p:cNvSpPr>
              <p:nvPr/>
            </p:nvSpPr>
            <p:spPr bwMode="auto">
              <a:xfrm>
                <a:off x="899" y="803"/>
                <a:ext cx="33" cy="115"/>
              </a:xfrm>
              <a:custGeom>
                <a:avLst/>
                <a:gdLst>
                  <a:gd name="T0" fmla="*/ 136 w 136"/>
                  <a:gd name="T1" fmla="*/ 94 h 476"/>
                  <a:gd name="T2" fmla="*/ 68 w 136"/>
                  <a:gd name="T3" fmla="*/ 0 h 476"/>
                  <a:gd name="T4" fmla="*/ 0 w 136"/>
                  <a:gd name="T5" fmla="*/ 94 h 476"/>
                  <a:gd name="T6" fmla="*/ 0 w 136"/>
                  <a:gd name="T7" fmla="*/ 383 h 476"/>
                  <a:gd name="T8" fmla="*/ 68 w 136"/>
                  <a:gd name="T9" fmla="*/ 476 h 476"/>
                  <a:gd name="T10" fmla="*/ 136 w 136"/>
                  <a:gd name="T11" fmla="*/ 383 h 476"/>
                  <a:gd name="T12" fmla="*/ 136 w 136"/>
                  <a:gd name="T13" fmla="*/ 94 h 476"/>
                </a:gdLst>
                <a:ahLst/>
                <a:cxnLst>
                  <a:cxn ang="0">
                    <a:pos x="T0" y="T1"/>
                  </a:cxn>
                  <a:cxn ang="0">
                    <a:pos x="T2" y="T3"/>
                  </a:cxn>
                  <a:cxn ang="0">
                    <a:pos x="T4" y="T5"/>
                  </a:cxn>
                  <a:cxn ang="0">
                    <a:pos x="T6" y="T7"/>
                  </a:cxn>
                  <a:cxn ang="0">
                    <a:pos x="T8" y="T9"/>
                  </a:cxn>
                  <a:cxn ang="0">
                    <a:pos x="T10" y="T11"/>
                  </a:cxn>
                  <a:cxn ang="0">
                    <a:pos x="T12" y="T13"/>
                  </a:cxn>
                </a:cxnLst>
                <a:rect l="0" t="0" r="r" b="b"/>
                <a:pathLst>
                  <a:path w="136" h="476">
                    <a:moveTo>
                      <a:pt x="136" y="94"/>
                    </a:moveTo>
                    <a:cubicBezTo>
                      <a:pt x="136" y="43"/>
                      <a:pt x="105" y="0"/>
                      <a:pt x="68" y="0"/>
                    </a:cubicBezTo>
                    <a:cubicBezTo>
                      <a:pt x="31" y="0"/>
                      <a:pt x="0" y="43"/>
                      <a:pt x="0" y="94"/>
                    </a:cubicBezTo>
                    <a:cubicBezTo>
                      <a:pt x="0" y="383"/>
                      <a:pt x="0" y="383"/>
                      <a:pt x="0" y="383"/>
                    </a:cubicBezTo>
                    <a:cubicBezTo>
                      <a:pt x="0" y="433"/>
                      <a:pt x="31" y="476"/>
                      <a:pt x="68" y="476"/>
                    </a:cubicBezTo>
                    <a:cubicBezTo>
                      <a:pt x="105" y="476"/>
                      <a:pt x="136" y="433"/>
                      <a:pt x="136" y="383"/>
                    </a:cubicBezTo>
                    <a:lnTo>
                      <a:pt x="136" y="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8" name="Group 80">
              <a:extLst>
                <a:ext uri="{FF2B5EF4-FFF2-40B4-BE49-F238E27FC236}">
                  <a16:creationId xmlns:a16="http://schemas.microsoft.com/office/drawing/2014/main" id="{458404F7-0194-4EAC-A6EE-70E087DBF80E}"/>
                </a:ext>
              </a:extLst>
            </p:cNvPr>
            <p:cNvGrpSpPr>
              <a:grpSpLocks noChangeAspect="1"/>
            </p:cNvGrpSpPr>
            <p:nvPr/>
          </p:nvGrpSpPr>
          <p:grpSpPr bwMode="auto">
            <a:xfrm>
              <a:off x="8882857" y="6228411"/>
              <a:ext cx="111887" cy="153339"/>
              <a:chOff x="804" y="803"/>
              <a:chExt cx="332" cy="455"/>
            </a:xfrm>
            <a:solidFill>
              <a:schemeClr val="accent1"/>
            </a:solidFill>
          </p:grpSpPr>
          <p:sp>
            <p:nvSpPr>
              <p:cNvPr id="289" name="Freeform 81">
                <a:extLst>
                  <a:ext uri="{FF2B5EF4-FFF2-40B4-BE49-F238E27FC236}">
                    <a16:creationId xmlns:a16="http://schemas.microsoft.com/office/drawing/2014/main" id="{7994CA1C-5906-4B17-925C-59D09EFC8186}"/>
                  </a:ext>
                </a:extLst>
              </p:cNvPr>
              <p:cNvSpPr>
                <a:spLocks/>
              </p:cNvSpPr>
              <p:nvPr/>
            </p:nvSpPr>
            <p:spPr bwMode="auto">
              <a:xfrm>
                <a:off x="1025" y="812"/>
                <a:ext cx="105" cy="100"/>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Freeform 82">
                <a:extLst>
                  <a:ext uri="{FF2B5EF4-FFF2-40B4-BE49-F238E27FC236}">
                    <a16:creationId xmlns:a16="http://schemas.microsoft.com/office/drawing/2014/main" id="{75288942-60B4-4FD2-866F-14DBB4DB5F6D}"/>
                  </a:ext>
                </a:extLst>
              </p:cNvPr>
              <p:cNvSpPr>
                <a:spLocks noEditPoints="1"/>
              </p:cNvSpPr>
              <p:nvPr/>
            </p:nvSpPr>
            <p:spPr bwMode="auto">
              <a:xfrm>
                <a:off x="804" y="803"/>
                <a:ext cx="332" cy="455"/>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3" name="Group 70">
              <a:extLst>
                <a:ext uri="{FF2B5EF4-FFF2-40B4-BE49-F238E27FC236}">
                  <a16:creationId xmlns:a16="http://schemas.microsoft.com/office/drawing/2014/main" id="{993477EF-FAA8-46C0-AFD2-B92E2914C8F9}"/>
                </a:ext>
              </a:extLst>
            </p:cNvPr>
            <p:cNvGrpSpPr>
              <a:grpSpLocks noChangeAspect="1"/>
            </p:cNvGrpSpPr>
            <p:nvPr/>
          </p:nvGrpSpPr>
          <p:grpSpPr bwMode="auto">
            <a:xfrm>
              <a:off x="8862131" y="6032971"/>
              <a:ext cx="153338" cy="93807"/>
              <a:chOff x="803" y="793"/>
              <a:chExt cx="510" cy="312"/>
            </a:xfrm>
            <a:solidFill>
              <a:schemeClr val="accent1"/>
            </a:solidFill>
          </p:grpSpPr>
          <p:sp>
            <p:nvSpPr>
              <p:cNvPr id="314" name="Freeform 71">
                <a:extLst>
                  <a:ext uri="{FF2B5EF4-FFF2-40B4-BE49-F238E27FC236}">
                    <a16:creationId xmlns:a16="http://schemas.microsoft.com/office/drawing/2014/main" id="{31D695E9-D762-4059-8CC0-B0C86299C10E}"/>
                  </a:ext>
                </a:extLst>
              </p:cNvPr>
              <p:cNvSpPr>
                <a:spLocks/>
              </p:cNvSpPr>
              <p:nvPr/>
            </p:nvSpPr>
            <p:spPr bwMode="auto">
              <a:xfrm>
                <a:off x="937" y="793"/>
                <a:ext cx="242" cy="159"/>
              </a:xfrm>
              <a:custGeom>
                <a:avLst/>
                <a:gdLst>
                  <a:gd name="T0" fmla="*/ 1013 w 2024"/>
                  <a:gd name="T1" fmla="*/ 1212 h 1320"/>
                  <a:gd name="T2" fmla="*/ 1465 w 2024"/>
                  <a:gd name="T3" fmla="*/ 1320 h 1320"/>
                  <a:gd name="T4" fmla="*/ 2024 w 2024"/>
                  <a:gd name="T5" fmla="*/ 352 h 1320"/>
                  <a:gd name="T6" fmla="*/ 0 w 2024"/>
                  <a:gd name="T7" fmla="*/ 352 h 1320"/>
                  <a:gd name="T8" fmla="*/ 560 w 2024"/>
                  <a:gd name="T9" fmla="*/ 1320 h 1320"/>
                  <a:gd name="T10" fmla="*/ 1013 w 2024"/>
                  <a:gd name="T11" fmla="*/ 1212 h 1320"/>
                </a:gdLst>
                <a:ahLst/>
                <a:cxnLst>
                  <a:cxn ang="0">
                    <a:pos x="T0" y="T1"/>
                  </a:cxn>
                  <a:cxn ang="0">
                    <a:pos x="T2" y="T3"/>
                  </a:cxn>
                  <a:cxn ang="0">
                    <a:pos x="T4" y="T5"/>
                  </a:cxn>
                  <a:cxn ang="0">
                    <a:pos x="T6" y="T7"/>
                  </a:cxn>
                  <a:cxn ang="0">
                    <a:pos x="T8" y="T9"/>
                  </a:cxn>
                  <a:cxn ang="0">
                    <a:pos x="T10" y="T11"/>
                  </a:cxn>
                </a:cxnLst>
                <a:rect l="0" t="0" r="r" b="b"/>
                <a:pathLst>
                  <a:path w="2024" h="1320">
                    <a:moveTo>
                      <a:pt x="1013" y="1212"/>
                    </a:moveTo>
                    <a:cubicBezTo>
                      <a:pt x="1169" y="1212"/>
                      <a:pt x="1325" y="1249"/>
                      <a:pt x="1465" y="1320"/>
                    </a:cubicBezTo>
                    <a:cubicBezTo>
                      <a:pt x="2024" y="352"/>
                      <a:pt x="2024" y="352"/>
                      <a:pt x="2024" y="352"/>
                    </a:cubicBezTo>
                    <a:cubicBezTo>
                      <a:pt x="1378" y="0"/>
                      <a:pt x="647" y="0"/>
                      <a:pt x="0" y="352"/>
                    </a:cubicBezTo>
                    <a:cubicBezTo>
                      <a:pt x="560" y="1320"/>
                      <a:pt x="560" y="1320"/>
                      <a:pt x="560" y="1320"/>
                    </a:cubicBezTo>
                    <a:cubicBezTo>
                      <a:pt x="700" y="1249"/>
                      <a:pt x="856" y="1212"/>
                      <a:pt x="1013" y="121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5" name="Freeform 72">
                <a:extLst>
                  <a:ext uri="{FF2B5EF4-FFF2-40B4-BE49-F238E27FC236}">
                    <a16:creationId xmlns:a16="http://schemas.microsoft.com/office/drawing/2014/main" id="{80DDA34B-CBB0-42A8-9892-70D0DA5F445D}"/>
                  </a:ext>
                </a:extLst>
              </p:cNvPr>
              <p:cNvSpPr>
                <a:spLocks/>
              </p:cNvSpPr>
              <p:nvPr/>
            </p:nvSpPr>
            <p:spPr bwMode="auto">
              <a:xfrm>
                <a:off x="803" y="842"/>
                <a:ext cx="188" cy="212"/>
              </a:xfrm>
              <a:custGeom>
                <a:avLst/>
                <a:gdLst>
                  <a:gd name="T0" fmla="*/ 1568 w 1568"/>
                  <a:gd name="T1" fmla="*/ 973 h 1760"/>
                  <a:gd name="T2" fmla="*/ 1010 w 1568"/>
                  <a:gd name="T3" fmla="*/ 0 h 1760"/>
                  <a:gd name="T4" fmla="*/ 0 w 1568"/>
                  <a:gd name="T5" fmla="*/ 1760 h 1760"/>
                  <a:gd name="T6" fmla="*/ 1116 w 1568"/>
                  <a:gd name="T7" fmla="*/ 1760 h 1760"/>
                  <a:gd name="T8" fmla="*/ 1568 w 1568"/>
                  <a:gd name="T9" fmla="*/ 973 h 1760"/>
                </a:gdLst>
                <a:ahLst/>
                <a:cxnLst>
                  <a:cxn ang="0">
                    <a:pos x="T0" y="T1"/>
                  </a:cxn>
                  <a:cxn ang="0">
                    <a:pos x="T2" y="T3"/>
                  </a:cxn>
                  <a:cxn ang="0">
                    <a:pos x="T4" y="T5"/>
                  </a:cxn>
                  <a:cxn ang="0">
                    <a:pos x="T6" y="T7"/>
                  </a:cxn>
                  <a:cxn ang="0">
                    <a:pos x="T8" y="T9"/>
                  </a:cxn>
                </a:cxnLst>
                <a:rect l="0" t="0" r="r" b="b"/>
                <a:pathLst>
                  <a:path w="1568" h="1760">
                    <a:moveTo>
                      <a:pt x="1568" y="973"/>
                    </a:moveTo>
                    <a:cubicBezTo>
                      <a:pt x="1010" y="0"/>
                      <a:pt x="1010" y="0"/>
                      <a:pt x="1010" y="0"/>
                    </a:cubicBezTo>
                    <a:cubicBezTo>
                      <a:pt x="383" y="386"/>
                      <a:pt x="18" y="1021"/>
                      <a:pt x="0" y="1760"/>
                    </a:cubicBezTo>
                    <a:cubicBezTo>
                      <a:pt x="1116" y="1760"/>
                      <a:pt x="1116" y="1760"/>
                      <a:pt x="1116" y="1760"/>
                    </a:cubicBezTo>
                    <a:cubicBezTo>
                      <a:pt x="1134" y="1442"/>
                      <a:pt x="1303" y="1148"/>
                      <a:pt x="1568" y="97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Freeform 73">
                <a:extLst>
                  <a:ext uri="{FF2B5EF4-FFF2-40B4-BE49-F238E27FC236}">
                    <a16:creationId xmlns:a16="http://schemas.microsoft.com/office/drawing/2014/main" id="{3CF6D1C7-33D2-4949-BE39-618A093184D1}"/>
                  </a:ext>
                </a:extLst>
              </p:cNvPr>
              <p:cNvSpPr>
                <a:spLocks/>
              </p:cNvSpPr>
              <p:nvPr/>
            </p:nvSpPr>
            <p:spPr bwMode="auto">
              <a:xfrm>
                <a:off x="1014" y="958"/>
                <a:ext cx="207" cy="147"/>
              </a:xfrm>
              <a:custGeom>
                <a:avLst/>
                <a:gdLst>
                  <a:gd name="T0" fmla="*/ 568 w 1728"/>
                  <a:gd name="T1" fmla="*/ 500 h 1216"/>
                  <a:gd name="T2" fmla="*/ 542 w 1728"/>
                  <a:gd name="T3" fmla="*/ 489 h 1216"/>
                  <a:gd name="T4" fmla="*/ 382 w 1728"/>
                  <a:gd name="T5" fmla="*/ 452 h 1216"/>
                  <a:gd name="T6" fmla="*/ 0 w 1728"/>
                  <a:gd name="T7" fmla="*/ 834 h 1216"/>
                  <a:gd name="T8" fmla="*/ 382 w 1728"/>
                  <a:gd name="T9" fmla="*/ 1216 h 1216"/>
                  <a:gd name="T10" fmla="*/ 759 w 1728"/>
                  <a:gd name="T11" fmla="*/ 883 h 1216"/>
                  <a:gd name="T12" fmla="*/ 762 w 1728"/>
                  <a:gd name="T13" fmla="*/ 857 h 1216"/>
                  <a:gd name="T14" fmla="*/ 1667 w 1728"/>
                  <a:gd name="T15" fmla="*/ 211 h 1216"/>
                  <a:gd name="T16" fmla="*/ 1700 w 1728"/>
                  <a:gd name="T17" fmla="*/ 66 h 1216"/>
                  <a:gd name="T18" fmla="*/ 1544 w 1728"/>
                  <a:gd name="T19" fmla="*/ 26 h 1216"/>
                  <a:gd name="T20" fmla="*/ 568 w 1728"/>
                  <a:gd name="T21" fmla="*/ 5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1216">
                    <a:moveTo>
                      <a:pt x="568" y="500"/>
                    </a:moveTo>
                    <a:cubicBezTo>
                      <a:pt x="542" y="489"/>
                      <a:pt x="542" y="489"/>
                      <a:pt x="542" y="489"/>
                    </a:cubicBezTo>
                    <a:cubicBezTo>
                      <a:pt x="491" y="465"/>
                      <a:pt x="436" y="452"/>
                      <a:pt x="382" y="452"/>
                    </a:cubicBezTo>
                    <a:cubicBezTo>
                      <a:pt x="172" y="452"/>
                      <a:pt x="0" y="624"/>
                      <a:pt x="0" y="834"/>
                    </a:cubicBezTo>
                    <a:cubicBezTo>
                      <a:pt x="0" y="1046"/>
                      <a:pt x="172" y="1216"/>
                      <a:pt x="382" y="1216"/>
                    </a:cubicBezTo>
                    <a:cubicBezTo>
                      <a:pt x="574" y="1216"/>
                      <a:pt x="735" y="1073"/>
                      <a:pt x="759" y="883"/>
                    </a:cubicBezTo>
                    <a:cubicBezTo>
                      <a:pt x="762" y="857"/>
                      <a:pt x="762" y="857"/>
                      <a:pt x="762" y="857"/>
                    </a:cubicBezTo>
                    <a:cubicBezTo>
                      <a:pt x="1667" y="211"/>
                      <a:pt x="1667" y="211"/>
                      <a:pt x="1667" y="211"/>
                    </a:cubicBezTo>
                    <a:cubicBezTo>
                      <a:pt x="1714" y="178"/>
                      <a:pt x="1728" y="111"/>
                      <a:pt x="1700" y="66"/>
                    </a:cubicBezTo>
                    <a:cubicBezTo>
                      <a:pt x="1670" y="19"/>
                      <a:pt x="1598" y="0"/>
                      <a:pt x="1544" y="26"/>
                    </a:cubicBezTo>
                    <a:lnTo>
                      <a:pt x="568" y="50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7" name="Freeform 74">
                <a:extLst>
                  <a:ext uri="{FF2B5EF4-FFF2-40B4-BE49-F238E27FC236}">
                    <a16:creationId xmlns:a16="http://schemas.microsoft.com/office/drawing/2014/main" id="{C4892B7A-E3B3-4528-A553-F3BB74D61DE7}"/>
                  </a:ext>
                </a:extLst>
              </p:cNvPr>
              <p:cNvSpPr>
                <a:spLocks/>
              </p:cNvSpPr>
              <p:nvPr/>
            </p:nvSpPr>
            <p:spPr bwMode="auto">
              <a:xfrm>
                <a:off x="1152" y="958"/>
                <a:ext cx="69" cy="57"/>
              </a:xfrm>
              <a:custGeom>
                <a:avLst/>
                <a:gdLst>
                  <a:gd name="T0" fmla="*/ 548 w 576"/>
                  <a:gd name="T1" fmla="*/ 66 h 472"/>
                  <a:gd name="T2" fmla="*/ 392 w 576"/>
                  <a:gd name="T3" fmla="*/ 26 h 472"/>
                  <a:gd name="T4" fmla="*/ 0 w 576"/>
                  <a:gd name="T5" fmla="*/ 217 h 472"/>
                  <a:gd name="T6" fmla="*/ 151 w 576"/>
                  <a:gd name="T7" fmla="*/ 472 h 472"/>
                  <a:gd name="T8" fmla="*/ 515 w 576"/>
                  <a:gd name="T9" fmla="*/ 211 h 472"/>
                  <a:gd name="T10" fmla="*/ 548 w 576"/>
                  <a:gd name="T11" fmla="*/ 66 h 472"/>
                </a:gdLst>
                <a:ahLst/>
                <a:cxnLst>
                  <a:cxn ang="0">
                    <a:pos x="T0" y="T1"/>
                  </a:cxn>
                  <a:cxn ang="0">
                    <a:pos x="T2" y="T3"/>
                  </a:cxn>
                  <a:cxn ang="0">
                    <a:pos x="T4" y="T5"/>
                  </a:cxn>
                  <a:cxn ang="0">
                    <a:pos x="T6" y="T7"/>
                  </a:cxn>
                  <a:cxn ang="0">
                    <a:pos x="T8" y="T9"/>
                  </a:cxn>
                  <a:cxn ang="0">
                    <a:pos x="T10" y="T11"/>
                  </a:cxn>
                </a:cxnLst>
                <a:rect l="0" t="0" r="r" b="b"/>
                <a:pathLst>
                  <a:path w="576" h="472">
                    <a:moveTo>
                      <a:pt x="548" y="66"/>
                    </a:moveTo>
                    <a:cubicBezTo>
                      <a:pt x="518" y="19"/>
                      <a:pt x="446" y="0"/>
                      <a:pt x="392" y="26"/>
                    </a:cubicBezTo>
                    <a:cubicBezTo>
                      <a:pt x="0" y="217"/>
                      <a:pt x="0" y="217"/>
                      <a:pt x="0" y="217"/>
                    </a:cubicBezTo>
                    <a:cubicBezTo>
                      <a:pt x="63" y="295"/>
                      <a:pt x="113" y="381"/>
                      <a:pt x="151" y="472"/>
                    </a:cubicBezTo>
                    <a:cubicBezTo>
                      <a:pt x="515" y="211"/>
                      <a:pt x="515" y="211"/>
                      <a:pt x="515" y="211"/>
                    </a:cubicBezTo>
                    <a:cubicBezTo>
                      <a:pt x="562" y="178"/>
                      <a:pt x="576" y="111"/>
                      <a:pt x="548" y="6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8" name="Freeform 75">
                <a:extLst>
                  <a:ext uri="{FF2B5EF4-FFF2-40B4-BE49-F238E27FC236}">
                    <a16:creationId xmlns:a16="http://schemas.microsoft.com/office/drawing/2014/main" id="{CFDB455C-1527-4C18-BDDD-1279C69B4433}"/>
                  </a:ext>
                </a:extLst>
              </p:cNvPr>
              <p:cNvSpPr>
                <a:spLocks/>
              </p:cNvSpPr>
              <p:nvPr/>
            </p:nvSpPr>
            <p:spPr bwMode="auto">
              <a:xfrm>
                <a:off x="1124" y="842"/>
                <a:ext cx="189" cy="212"/>
              </a:xfrm>
              <a:custGeom>
                <a:avLst/>
                <a:gdLst>
                  <a:gd name="T0" fmla="*/ 561 w 1576"/>
                  <a:gd name="T1" fmla="*/ 0 h 1760"/>
                  <a:gd name="T2" fmla="*/ 0 w 1576"/>
                  <a:gd name="T3" fmla="*/ 973 h 1760"/>
                  <a:gd name="T4" fmla="*/ 152 w 1576"/>
                  <a:gd name="T5" fmla="*/ 1098 h 1760"/>
                  <a:gd name="T6" fmla="*/ 576 w 1576"/>
                  <a:gd name="T7" fmla="*/ 893 h 1760"/>
                  <a:gd name="T8" fmla="*/ 878 w 1576"/>
                  <a:gd name="T9" fmla="*/ 973 h 1760"/>
                  <a:gd name="T10" fmla="*/ 816 w 1576"/>
                  <a:gd name="T11" fmla="*/ 1276 h 1760"/>
                  <a:gd name="T12" fmla="*/ 421 w 1576"/>
                  <a:gd name="T13" fmla="*/ 1558 h 1760"/>
                  <a:gd name="T14" fmla="*/ 455 w 1576"/>
                  <a:gd name="T15" fmla="*/ 1760 h 1760"/>
                  <a:gd name="T16" fmla="*/ 1576 w 1576"/>
                  <a:gd name="T17" fmla="*/ 1760 h 1760"/>
                  <a:gd name="T18" fmla="*/ 561 w 1576"/>
                  <a:gd name="T19"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6" h="1760">
                    <a:moveTo>
                      <a:pt x="561" y="0"/>
                    </a:moveTo>
                    <a:cubicBezTo>
                      <a:pt x="0" y="973"/>
                      <a:pt x="0" y="973"/>
                      <a:pt x="0" y="973"/>
                    </a:cubicBezTo>
                    <a:cubicBezTo>
                      <a:pt x="56" y="1009"/>
                      <a:pt x="107" y="1052"/>
                      <a:pt x="152" y="1098"/>
                    </a:cubicBezTo>
                    <a:cubicBezTo>
                      <a:pt x="576" y="893"/>
                      <a:pt x="576" y="893"/>
                      <a:pt x="576" y="893"/>
                    </a:cubicBezTo>
                    <a:cubicBezTo>
                      <a:pt x="682" y="842"/>
                      <a:pt x="818" y="878"/>
                      <a:pt x="878" y="973"/>
                    </a:cubicBezTo>
                    <a:cubicBezTo>
                      <a:pt x="941" y="1071"/>
                      <a:pt x="913" y="1206"/>
                      <a:pt x="816" y="1276"/>
                    </a:cubicBezTo>
                    <a:cubicBezTo>
                      <a:pt x="421" y="1558"/>
                      <a:pt x="421" y="1558"/>
                      <a:pt x="421" y="1558"/>
                    </a:cubicBezTo>
                    <a:cubicBezTo>
                      <a:pt x="439" y="1623"/>
                      <a:pt x="451" y="1690"/>
                      <a:pt x="455" y="1760"/>
                    </a:cubicBezTo>
                    <a:cubicBezTo>
                      <a:pt x="1576" y="1760"/>
                      <a:pt x="1576" y="1760"/>
                      <a:pt x="1576" y="1760"/>
                    </a:cubicBezTo>
                    <a:cubicBezTo>
                      <a:pt x="1558" y="1021"/>
                      <a:pt x="1191" y="386"/>
                      <a:pt x="56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01" name="Fußzeilenplatzhalter 2">
            <a:extLst>
              <a:ext uri="{FF2B5EF4-FFF2-40B4-BE49-F238E27FC236}">
                <a16:creationId xmlns:a16="http://schemas.microsoft.com/office/drawing/2014/main" id="{3634CFD9-ACB6-48C9-8ADF-0F45AE844AD6}"/>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870354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E89FCAD-B66A-45C5-AD77-F0BA0672EC76}"/>
              </a:ext>
            </a:extLst>
          </p:cNvPr>
          <p:cNvGraphicFramePr>
            <a:graphicFrameLocks noChangeAspect="1"/>
          </p:cNvGraphicFramePr>
          <p:nvPr>
            <p:custDataLst>
              <p:tags r:id="rId2"/>
            </p:custDataLst>
            <p:extLst>
              <p:ext uri="{D42A27DB-BD31-4B8C-83A1-F6EECF244321}">
                <p14:modId xmlns:p14="http://schemas.microsoft.com/office/powerpoint/2010/main" val="3664715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92"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9422A08A-72CE-47CA-8971-717492295790}"/>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Titel 7">
            <a:extLst>
              <a:ext uri="{FF2B5EF4-FFF2-40B4-BE49-F238E27FC236}">
                <a16:creationId xmlns:a16="http://schemas.microsoft.com/office/drawing/2014/main" id="{332E5C3D-2353-4232-9774-E660D5F2EEC9}"/>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An overview of Tezos‘ self-amendment history so far…</a:t>
            </a:r>
          </a:p>
        </p:txBody>
      </p:sp>
      <p:sp>
        <p:nvSpPr>
          <p:cNvPr id="6" name="Foliennummernplatzhalter 5">
            <a:extLst>
              <a:ext uri="{FF2B5EF4-FFF2-40B4-BE49-F238E27FC236}">
                <a16:creationId xmlns:a16="http://schemas.microsoft.com/office/drawing/2014/main" id="{2D3A0C24-D5CC-4656-872C-49AABF169357}"/>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35</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FDE41AD9-61E4-4DF9-9682-15782C525881}"/>
              </a:ext>
            </a:extLst>
          </p:cNvPr>
          <p:cNvSpPr>
            <a:spLocks noGrp="1"/>
          </p:cNvSpPr>
          <p:nvPr>
            <p:ph type="dt" sz="half" idx="2"/>
          </p:nvPr>
        </p:nvSpPr>
        <p:spPr/>
        <p:txBody>
          <a:bodyPr/>
          <a:lstStyle/>
          <a:p>
            <a:fld id="{663159A7-4F88-4AD2-A2BE-89DCE0C96D07}"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Tabelle 10">
            <a:extLst>
              <a:ext uri="{FF2B5EF4-FFF2-40B4-BE49-F238E27FC236}">
                <a16:creationId xmlns:a16="http://schemas.microsoft.com/office/drawing/2014/main" id="{10D0B111-21DE-485A-BA58-A383069A006A}"/>
              </a:ext>
            </a:extLst>
          </p:cNvPr>
          <p:cNvGraphicFramePr>
            <a:graphicFrameLocks noGrp="1"/>
          </p:cNvGraphicFramePr>
          <p:nvPr>
            <p:extLst>
              <p:ext uri="{D42A27DB-BD31-4B8C-83A1-F6EECF244321}">
                <p14:modId xmlns:p14="http://schemas.microsoft.com/office/powerpoint/2010/main" val="2504912548"/>
              </p:ext>
            </p:extLst>
          </p:nvPr>
        </p:nvGraphicFramePr>
        <p:xfrm>
          <a:off x="360362" y="1244237"/>
          <a:ext cx="11469703" cy="5254988"/>
        </p:xfrm>
        <a:graphic>
          <a:graphicData uri="http://schemas.openxmlformats.org/drawingml/2006/table">
            <a:tbl>
              <a:tblPr firstRow="1" bandRow="1">
                <a:tableStyleId>{5C22544A-7EE6-4342-B048-85BDC9FD1C3A}</a:tableStyleId>
              </a:tblPr>
              <a:tblGrid>
                <a:gridCol w="1100097">
                  <a:extLst>
                    <a:ext uri="{9D8B030D-6E8A-4147-A177-3AD203B41FA5}">
                      <a16:colId xmlns:a16="http://schemas.microsoft.com/office/drawing/2014/main" val="3237018611"/>
                    </a:ext>
                  </a:extLst>
                </a:gridCol>
                <a:gridCol w="398831">
                  <a:extLst>
                    <a:ext uri="{9D8B030D-6E8A-4147-A177-3AD203B41FA5}">
                      <a16:colId xmlns:a16="http://schemas.microsoft.com/office/drawing/2014/main" val="449461653"/>
                    </a:ext>
                  </a:extLst>
                </a:gridCol>
                <a:gridCol w="398831">
                  <a:extLst>
                    <a:ext uri="{9D8B030D-6E8A-4147-A177-3AD203B41FA5}">
                      <a16:colId xmlns:a16="http://schemas.microsoft.com/office/drawing/2014/main" val="289987896"/>
                    </a:ext>
                  </a:extLst>
                </a:gridCol>
                <a:gridCol w="398831">
                  <a:extLst>
                    <a:ext uri="{9D8B030D-6E8A-4147-A177-3AD203B41FA5}">
                      <a16:colId xmlns:a16="http://schemas.microsoft.com/office/drawing/2014/main" val="3350089933"/>
                    </a:ext>
                  </a:extLst>
                </a:gridCol>
                <a:gridCol w="398831">
                  <a:extLst>
                    <a:ext uri="{9D8B030D-6E8A-4147-A177-3AD203B41FA5}">
                      <a16:colId xmlns:a16="http://schemas.microsoft.com/office/drawing/2014/main" val="1437804198"/>
                    </a:ext>
                  </a:extLst>
                </a:gridCol>
                <a:gridCol w="398831">
                  <a:extLst>
                    <a:ext uri="{9D8B030D-6E8A-4147-A177-3AD203B41FA5}">
                      <a16:colId xmlns:a16="http://schemas.microsoft.com/office/drawing/2014/main" val="2997929792"/>
                    </a:ext>
                  </a:extLst>
                </a:gridCol>
                <a:gridCol w="398831">
                  <a:extLst>
                    <a:ext uri="{9D8B030D-6E8A-4147-A177-3AD203B41FA5}">
                      <a16:colId xmlns:a16="http://schemas.microsoft.com/office/drawing/2014/main" val="1036699471"/>
                    </a:ext>
                  </a:extLst>
                </a:gridCol>
                <a:gridCol w="398831">
                  <a:extLst>
                    <a:ext uri="{9D8B030D-6E8A-4147-A177-3AD203B41FA5}">
                      <a16:colId xmlns:a16="http://schemas.microsoft.com/office/drawing/2014/main" val="3228112444"/>
                    </a:ext>
                  </a:extLst>
                </a:gridCol>
                <a:gridCol w="398831">
                  <a:extLst>
                    <a:ext uri="{9D8B030D-6E8A-4147-A177-3AD203B41FA5}">
                      <a16:colId xmlns:a16="http://schemas.microsoft.com/office/drawing/2014/main" val="4261477939"/>
                    </a:ext>
                  </a:extLst>
                </a:gridCol>
                <a:gridCol w="398831">
                  <a:extLst>
                    <a:ext uri="{9D8B030D-6E8A-4147-A177-3AD203B41FA5}">
                      <a16:colId xmlns:a16="http://schemas.microsoft.com/office/drawing/2014/main" val="2489608849"/>
                    </a:ext>
                  </a:extLst>
                </a:gridCol>
                <a:gridCol w="398831">
                  <a:extLst>
                    <a:ext uri="{9D8B030D-6E8A-4147-A177-3AD203B41FA5}">
                      <a16:colId xmlns:a16="http://schemas.microsoft.com/office/drawing/2014/main" val="2789922980"/>
                    </a:ext>
                  </a:extLst>
                </a:gridCol>
                <a:gridCol w="398831">
                  <a:extLst>
                    <a:ext uri="{9D8B030D-6E8A-4147-A177-3AD203B41FA5}">
                      <a16:colId xmlns:a16="http://schemas.microsoft.com/office/drawing/2014/main" val="3405163849"/>
                    </a:ext>
                  </a:extLst>
                </a:gridCol>
                <a:gridCol w="398831">
                  <a:extLst>
                    <a:ext uri="{9D8B030D-6E8A-4147-A177-3AD203B41FA5}">
                      <a16:colId xmlns:a16="http://schemas.microsoft.com/office/drawing/2014/main" val="2901745673"/>
                    </a:ext>
                  </a:extLst>
                </a:gridCol>
                <a:gridCol w="398831">
                  <a:extLst>
                    <a:ext uri="{9D8B030D-6E8A-4147-A177-3AD203B41FA5}">
                      <a16:colId xmlns:a16="http://schemas.microsoft.com/office/drawing/2014/main" val="3816048537"/>
                    </a:ext>
                  </a:extLst>
                </a:gridCol>
                <a:gridCol w="398831">
                  <a:extLst>
                    <a:ext uri="{9D8B030D-6E8A-4147-A177-3AD203B41FA5}">
                      <a16:colId xmlns:a16="http://schemas.microsoft.com/office/drawing/2014/main" val="277080684"/>
                    </a:ext>
                  </a:extLst>
                </a:gridCol>
                <a:gridCol w="398831">
                  <a:extLst>
                    <a:ext uri="{9D8B030D-6E8A-4147-A177-3AD203B41FA5}">
                      <a16:colId xmlns:a16="http://schemas.microsoft.com/office/drawing/2014/main" val="86512208"/>
                    </a:ext>
                  </a:extLst>
                </a:gridCol>
                <a:gridCol w="398831">
                  <a:extLst>
                    <a:ext uri="{9D8B030D-6E8A-4147-A177-3AD203B41FA5}">
                      <a16:colId xmlns:a16="http://schemas.microsoft.com/office/drawing/2014/main" val="4102535432"/>
                    </a:ext>
                  </a:extLst>
                </a:gridCol>
                <a:gridCol w="398831">
                  <a:extLst>
                    <a:ext uri="{9D8B030D-6E8A-4147-A177-3AD203B41FA5}">
                      <a16:colId xmlns:a16="http://schemas.microsoft.com/office/drawing/2014/main" val="4052931258"/>
                    </a:ext>
                  </a:extLst>
                </a:gridCol>
                <a:gridCol w="398831">
                  <a:extLst>
                    <a:ext uri="{9D8B030D-6E8A-4147-A177-3AD203B41FA5}">
                      <a16:colId xmlns:a16="http://schemas.microsoft.com/office/drawing/2014/main" val="3527593364"/>
                    </a:ext>
                  </a:extLst>
                </a:gridCol>
                <a:gridCol w="398831">
                  <a:extLst>
                    <a:ext uri="{9D8B030D-6E8A-4147-A177-3AD203B41FA5}">
                      <a16:colId xmlns:a16="http://schemas.microsoft.com/office/drawing/2014/main" val="3291639208"/>
                    </a:ext>
                  </a:extLst>
                </a:gridCol>
                <a:gridCol w="398831">
                  <a:extLst>
                    <a:ext uri="{9D8B030D-6E8A-4147-A177-3AD203B41FA5}">
                      <a16:colId xmlns:a16="http://schemas.microsoft.com/office/drawing/2014/main" val="1203118438"/>
                    </a:ext>
                  </a:extLst>
                </a:gridCol>
                <a:gridCol w="398831">
                  <a:extLst>
                    <a:ext uri="{9D8B030D-6E8A-4147-A177-3AD203B41FA5}">
                      <a16:colId xmlns:a16="http://schemas.microsoft.com/office/drawing/2014/main" val="3586554525"/>
                    </a:ext>
                  </a:extLst>
                </a:gridCol>
                <a:gridCol w="398831">
                  <a:extLst>
                    <a:ext uri="{9D8B030D-6E8A-4147-A177-3AD203B41FA5}">
                      <a16:colId xmlns:a16="http://schemas.microsoft.com/office/drawing/2014/main" val="869154361"/>
                    </a:ext>
                  </a:extLst>
                </a:gridCol>
                <a:gridCol w="398831">
                  <a:extLst>
                    <a:ext uri="{9D8B030D-6E8A-4147-A177-3AD203B41FA5}">
                      <a16:colId xmlns:a16="http://schemas.microsoft.com/office/drawing/2014/main" val="2118135641"/>
                    </a:ext>
                  </a:extLst>
                </a:gridCol>
                <a:gridCol w="398831">
                  <a:extLst>
                    <a:ext uri="{9D8B030D-6E8A-4147-A177-3AD203B41FA5}">
                      <a16:colId xmlns:a16="http://schemas.microsoft.com/office/drawing/2014/main" val="1484985845"/>
                    </a:ext>
                  </a:extLst>
                </a:gridCol>
                <a:gridCol w="398831">
                  <a:extLst>
                    <a:ext uri="{9D8B030D-6E8A-4147-A177-3AD203B41FA5}">
                      <a16:colId xmlns:a16="http://schemas.microsoft.com/office/drawing/2014/main" val="3916512053"/>
                    </a:ext>
                  </a:extLst>
                </a:gridCol>
                <a:gridCol w="398831">
                  <a:extLst>
                    <a:ext uri="{9D8B030D-6E8A-4147-A177-3AD203B41FA5}">
                      <a16:colId xmlns:a16="http://schemas.microsoft.com/office/drawing/2014/main" val="197237383"/>
                    </a:ext>
                  </a:extLst>
                </a:gridCol>
              </a:tblGrid>
              <a:tr h="366576">
                <a:tc>
                  <a:txBody>
                    <a:bodyPr/>
                    <a:lstStyle/>
                    <a:p>
                      <a:r>
                        <a:rPr lang="en-US" sz="1400" noProof="0" dirty="0">
                          <a:latin typeface="Open Sans" panose="020B0606030504020204" pitchFamily="34" charset="0"/>
                          <a:ea typeface="Open Sans" panose="020B0606030504020204" pitchFamily="34" charset="0"/>
                          <a:cs typeface="Open Sans" panose="020B0606030504020204" pitchFamily="34" charset="0"/>
                        </a:rPr>
                        <a:t>Period</a:t>
                      </a:r>
                      <a:endParaRPr lang="en-US" noProof="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0</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3</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4</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5</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6</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7</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8</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9</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10</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13</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14</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15</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16</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17</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18</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19</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20</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23</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24</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25</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142464709"/>
                  </a:ext>
                </a:extLst>
              </a:tr>
              <a:tr h="1222103">
                <a:tc>
                  <a:txBody>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Promotion</a:t>
                      </a:r>
                    </a:p>
                  </a:txBody>
                  <a:tcPr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Athens A</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Babylon 2.0.1</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Carthage 2.0</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extLst>
                  <a:ext uri="{0D108BD9-81ED-4DB2-BD59-A6C34878D82A}">
                    <a16:rowId xmlns:a16="http://schemas.microsoft.com/office/drawing/2014/main" val="132967076"/>
                  </a:ext>
                </a:extLst>
              </a:tr>
              <a:tr h="1222103">
                <a:tc>
                  <a:txBody>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Testing</a:t>
                      </a:r>
                    </a:p>
                  </a:txBody>
                  <a:tcPr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Athens A</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Babylon 2.0.1</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Carthage 2.0</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extLst>
                  <a:ext uri="{0D108BD9-81ED-4DB2-BD59-A6C34878D82A}">
                    <a16:rowId xmlns:a16="http://schemas.microsoft.com/office/drawing/2014/main" val="480615021"/>
                  </a:ext>
                </a:extLst>
              </a:tr>
              <a:tr h="1222103">
                <a:tc>
                  <a:txBody>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Exploration</a:t>
                      </a:r>
                    </a:p>
                  </a:txBody>
                  <a:tcPr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Athens A</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Brest A</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Babylon 2.0</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Cathage 2.0</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extLst>
                  <a:ext uri="{0D108BD9-81ED-4DB2-BD59-A6C34878D82A}">
                    <a16:rowId xmlns:a16="http://schemas.microsoft.com/office/drawing/2014/main" val="2835867557"/>
                  </a:ext>
                </a:extLst>
              </a:tr>
              <a:tr h="1222103">
                <a:tc>
                  <a:txBody>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Proposal</a:t>
                      </a:r>
                    </a:p>
                  </a:txBody>
                  <a:tcPr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Athens A/B</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Brest A</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Babylon 1/2.0</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Carthage</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r>
                        <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rPr>
                        <a:t>Cathage 2.0</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solidFill>
                      <a:schemeClr val="accent1"/>
                    </a:solidFill>
                  </a:tcP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tc>
                  <a:txBody>
                    <a:bodyPr/>
                    <a:lstStyle/>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vert="vert270" anchor="ctr"/>
                </a:tc>
                <a:extLst>
                  <a:ext uri="{0D108BD9-81ED-4DB2-BD59-A6C34878D82A}">
                    <a16:rowId xmlns:a16="http://schemas.microsoft.com/office/drawing/2014/main" val="651826434"/>
                  </a:ext>
                </a:extLst>
              </a:tr>
            </a:tbl>
          </a:graphicData>
        </a:graphic>
      </p:graphicFrame>
      <p:sp>
        <p:nvSpPr>
          <p:cNvPr id="12" name="Rechteck 11">
            <a:extLst>
              <a:ext uri="{FF2B5EF4-FFF2-40B4-BE49-F238E27FC236}">
                <a16:creationId xmlns:a16="http://schemas.microsoft.com/office/drawing/2014/main" id="{D07677C6-D7FB-49A7-BF92-2A02C6E6A058}"/>
              </a:ext>
            </a:extLst>
          </p:cNvPr>
          <p:cNvSpPr/>
          <p:nvPr/>
        </p:nvSpPr>
        <p:spPr bwMode="gray">
          <a:xfrm>
            <a:off x="1457325" y="874713"/>
            <a:ext cx="3057525" cy="3600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13" name="Rechteck 12">
            <a:extLst>
              <a:ext uri="{FF2B5EF4-FFF2-40B4-BE49-F238E27FC236}">
                <a16:creationId xmlns:a16="http://schemas.microsoft.com/office/drawing/2014/main" id="{D37158E5-2B1C-4FCB-A46F-CC9A7B61539B}"/>
              </a:ext>
            </a:extLst>
          </p:cNvPr>
          <p:cNvSpPr/>
          <p:nvPr/>
        </p:nvSpPr>
        <p:spPr bwMode="gray">
          <a:xfrm>
            <a:off x="4514849" y="874713"/>
            <a:ext cx="6184901" cy="3600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14" name="Rechteck 13">
            <a:extLst>
              <a:ext uri="{FF2B5EF4-FFF2-40B4-BE49-F238E27FC236}">
                <a16:creationId xmlns:a16="http://schemas.microsoft.com/office/drawing/2014/main" id="{FABA24E6-64F3-417A-A9F9-F725E20CAC05}"/>
              </a:ext>
            </a:extLst>
          </p:cNvPr>
          <p:cNvSpPr/>
          <p:nvPr/>
        </p:nvSpPr>
        <p:spPr bwMode="gray">
          <a:xfrm>
            <a:off x="10699750" y="874713"/>
            <a:ext cx="1130315" cy="3600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2020</a:t>
            </a:r>
          </a:p>
        </p:txBody>
      </p:sp>
      <p:sp>
        <p:nvSpPr>
          <p:cNvPr id="16" name="Fußzeilenplatzhalter 2">
            <a:extLst>
              <a:ext uri="{FF2B5EF4-FFF2-40B4-BE49-F238E27FC236}">
                <a16:creationId xmlns:a16="http://schemas.microsoft.com/office/drawing/2014/main" id="{0C9A3F9E-54BB-49F5-96BF-39322B89933C}"/>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63525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0DC5FC1-89E6-4443-93F9-C89C2439D0A5}"/>
              </a:ext>
            </a:extLst>
          </p:cNvPr>
          <p:cNvGraphicFramePr>
            <a:graphicFrameLocks noChangeAspect="1"/>
          </p:cNvGraphicFramePr>
          <p:nvPr>
            <p:custDataLst>
              <p:tags r:id="rId2"/>
            </p:custDataLst>
            <p:extLst>
              <p:ext uri="{D42A27DB-BD31-4B8C-83A1-F6EECF244321}">
                <p14:modId xmlns:p14="http://schemas.microsoft.com/office/powerpoint/2010/main" val="599229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259"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9F2EEC17-7FDF-41A3-8C50-0E698E72B538}"/>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6" name="Inhaltsplatzhalter 5">
            <a:extLst>
              <a:ext uri="{FF2B5EF4-FFF2-40B4-BE49-F238E27FC236}">
                <a16:creationId xmlns:a16="http://schemas.microsoft.com/office/drawing/2014/main" id="{4D834FF4-6808-4E52-9596-8415412B6CA1}"/>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Athens is the </a:t>
            </a:r>
            <a:r>
              <a:rPr lang="en-US" sz="1300" b="1" dirty="0">
                <a:latin typeface="Open Sans" panose="020B0606030504020204" pitchFamily="34" charset="0"/>
                <a:ea typeface="Open Sans" panose="020B0606030504020204" pitchFamily="34" charset="0"/>
                <a:cs typeface="Open Sans" panose="020B0606030504020204" pitchFamily="34" charset="0"/>
              </a:rPr>
              <a:t>first successful amendment</a:t>
            </a:r>
            <a:r>
              <a:rPr lang="en-US" sz="1300" dirty="0">
                <a:latin typeface="Open Sans" panose="020B0606030504020204" pitchFamily="34" charset="0"/>
                <a:ea typeface="Open Sans" panose="020B0606030504020204" pitchFamily="34" charset="0"/>
                <a:cs typeface="Open Sans" panose="020B0606030504020204" pitchFamily="34" charset="0"/>
              </a:rPr>
              <a:t> to the Tezos protocol through the on-chain governance mechanism.</a:t>
            </a:r>
          </a:p>
          <a:p>
            <a:r>
              <a:rPr lang="en-US" sz="1300" dirty="0">
                <a:latin typeface="Open Sans" panose="020B0606030504020204" pitchFamily="34" charset="0"/>
                <a:ea typeface="Open Sans" panose="020B0606030504020204" pitchFamily="34" charset="0"/>
                <a:cs typeface="Open Sans" panose="020B0606030504020204" pitchFamily="34" charset="0"/>
              </a:rPr>
              <a:t>The proposal was developed and brought forward by </a:t>
            </a:r>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Nomadic Labs</a:t>
            </a:r>
            <a:r>
              <a:rPr lang="en-US" sz="1300" dirty="0">
                <a:latin typeface="Open Sans" panose="020B0606030504020204" pitchFamily="34" charset="0"/>
                <a:ea typeface="Open Sans" panose="020B0606030504020204" pitchFamily="34" charset="0"/>
                <a:cs typeface="Open Sans" panose="020B0606030504020204" pitchFamily="34" charset="0"/>
                <a:hlinkClick r:id="rId8"/>
              </a:rPr>
              <a:t> </a:t>
            </a:r>
            <a:r>
              <a:rPr lang="en-US" sz="1300" dirty="0">
                <a:latin typeface="Open Sans" panose="020B0606030504020204" pitchFamily="34" charset="0"/>
                <a:ea typeface="Open Sans" panose="020B0606030504020204" pitchFamily="34" charset="0"/>
                <a:cs typeface="Open Sans" panose="020B0606030504020204" pitchFamily="34" charset="0"/>
              </a:rPr>
              <a:t>in the 10</a:t>
            </a:r>
            <a:r>
              <a:rPr lang="en-US" sz="1300" baseline="30000" dirty="0">
                <a:latin typeface="Open Sans" panose="020B0606030504020204" pitchFamily="34" charset="0"/>
                <a:ea typeface="Open Sans" panose="020B0606030504020204" pitchFamily="34" charset="0"/>
                <a:cs typeface="Open Sans" panose="020B0606030504020204" pitchFamily="34" charset="0"/>
              </a:rPr>
              <a:t>th</a:t>
            </a:r>
            <a:r>
              <a:rPr lang="en-US" sz="1300" dirty="0">
                <a:latin typeface="Open Sans" panose="020B0606030504020204" pitchFamily="34" charset="0"/>
                <a:ea typeface="Open Sans" panose="020B0606030504020204" pitchFamily="34" charset="0"/>
                <a:cs typeface="Open Sans" panose="020B0606030504020204" pitchFamily="34" charset="0"/>
              </a:rPr>
              <a:t> period and activated on 05/30/2019.</a:t>
            </a:r>
          </a:p>
          <a:p>
            <a:r>
              <a:rPr lang="en-US" sz="1300" dirty="0">
                <a:latin typeface="Open Sans" panose="020B0606030504020204" pitchFamily="34" charset="0"/>
                <a:ea typeface="Open Sans" panose="020B0606030504020204" pitchFamily="34" charset="0"/>
                <a:cs typeface="Open Sans" panose="020B0606030504020204" pitchFamily="34" charset="0"/>
              </a:rPr>
              <a:t>Its main goal was to introduce a sensible yet simple amendment in order to </a:t>
            </a:r>
            <a:r>
              <a:rPr lang="en-US" sz="1300" b="1" dirty="0">
                <a:latin typeface="Open Sans" panose="020B0606030504020204" pitchFamily="34" charset="0"/>
                <a:ea typeface="Open Sans" panose="020B0606030504020204" pitchFamily="34" charset="0"/>
                <a:cs typeface="Open Sans" panose="020B0606030504020204" pitchFamily="34" charset="0"/>
              </a:rPr>
              <a:t>prove the on-chain governance mechanism’s viability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With Athens A and Athens B, two different proposals entered the </a:t>
            </a:r>
            <a:r>
              <a:rPr lang="en-US" sz="1300" b="1" dirty="0">
                <a:latin typeface="Open Sans" panose="020B0606030504020204" pitchFamily="34" charset="0"/>
                <a:ea typeface="Open Sans" panose="020B0606030504020204" pitchFamily="34" charset="0"/>
                <a:cs typeface="Open Sans" panose="020B0606030504020204" pitchFamily="34" charset="0"/>
              </a:rPr>
              <a:t>Proposal Period</a:t>
            </a:r>
            <a:r>
              <a:rPr lang="en-US" sz="1300" dirty="0">
                <a:latin typeface="Open Sans" panose="020B0606030504020204" pitchFamily="34" charset="0"/>
                <a:ea typeface="Open Sans" panose="020B0606030504020204" pitchFamily="34" charset="0"/>
                <a:cs typeface="Open Sans" panose="020B0606030504020204" pitchFamily="34" charset="0"/>
              </a:rPr>
              <a:t>,</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Athens B proposing a subset of Athens A’s changes:</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Athens A: </a:t>
            </a:r>
            <a:r>
              <a:rPr lang="en-US" sz="1300" dirty="0">
                <a:latin typeface="Open Sans" panose="020B0606030504020204" pitchFamily="34" charset="0"/>
                <a:ea typeface="Open Sans" panose="020B0606030504020204" pitchFamily="34" charset="0"/>
                <a:cs typeface="Open Sans" panose="020B0606030504020204" pitchFamily="34" charset="0"/>
              </a:rPr>
              <a:t>Increase the gas limit per block and reduce the roll size from 10,000 ꜩ to 8,000 ꜩ.</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Athens B: </a:t>
            </a:r>
            <a:r>
              <a:rPr lang="en-US" sz="1300" dirty="0">
                <a:latin typeface="Open Sans" panose="020B0606030504020204" pitchFamily="34" charset="0"/>
                <a:ea typeface="Open Sans" panose="020B0606030504020204" pitchFamily="34" charset="0"/>
                <a:cs typeface="Open Sans" panose="020B0606030504020204" pitchFamily="34" charset="0"/>
              </a:rPr>
              <a:t>Increase the gas limit per block.</a:t>
            </a:r>
          </a:p>
          <a:p>
            <a:r>
              <a:rPr lang="en-US" sz="1300" b="1" dirty="0">
                <a:latin typeface="Open Sans" panose="020B0606030504020204" pitchFamily="34" charset="0"/>
                <a:ea typeface="Open Sans" panose="020B0606030504020204" pitchFamily="34" charset="0"/>
                <a:cs typeface="Open Sans" panose="020B0606030504020204" pitchFamily="34" charset="0"/>
              </a:rPr>
              <a:t>Gas</a:t>
            </a:r>
            <a:r>
              <a:rPr lang="en-US" sz="1300" dirty="0">
                <a:latin typeface="Open Sans" panose="020B0606030504020204" pitchFamily="34" charset="0"/>
                <a:ea typeface="Open Sans" panose="020B0606030504020204" pitchFamily="34" charset="0"/>
                <a:cs typeface="Open Sans" panose="020B0606030504020204" pitchFamily="34" charset="0"/>
              </a:rPr>
              <a:t> is a measure for the computation power needed to validate a block, so the increase of the limit allows more computation steps.</a:t>
            </a:r>
          </a:p>
          <a:p>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roll </a:t>
            </a:r>
            <a:r>
              <a:rPr lang="en-US" sz="1300" dirty="0">
                <a:latin typeface="Open Sans" panose="020B0606030504020204" pitchFamily="34" charset="0"/>
                <a:ea typeface="Open Sans" panose="020B0606030504020204" pitchFamily="34" charset="0"/>
                <a:cs typeface="Open Sans" panose="020B0606030504020204" pitchFamily="34" charset="0"/>
              </a:rPr>
              <a:t>is the minimum amount of ꜩ a Baker must hold in order to bake (i.e. validate blocks).</a:t>
            </a:r>
          </a:p>
          <a:p>
            <a:r>
              <a:rPr lang="en-US" sz="1300" dirty="0">
                <a:latin typeface="Open Sans" panose="020B0606030504020204" pitchFamily="34" charset="0"/>
                <a:ea typeface="Open Sans" panose="020B0606030504020204" pitchFamily="34" charset="0"/>
                <a:cs typeface="Open Sans" panose="020B0606030504020204" pitchFamily="34" charset="0"/>
              </a:rPr>
              <a:t>With a majority of 70.3% of votes, Athens A proceeded to the </a:t>
            </a:r>
            <a:r>
              <a:rPr lang="en-US" sz="1300" b="1" dirty="0">
                <a:latin typeface="Open Sans" panose="020B0606030504020204" pitchFamily="34" charset="0"/>
                <a:ea typeface="Open Sans" panose="020B0606030504020204" pitchFamily="34" charset="0"/>
                <a:cs typeface="Open Sans" panose="020B0606030504020204" pitchFamily="34" charset="0"/>
              </a:rPr>
              <a:t>Exploration Period</a:t>
            </a:r>
            <a:r>
              <a:rPr lang="en-US" sz="1300" dirty="0">
                <a:latin typeface="Open Sans" panose="020B0606030504020204" pitchFamily="34" charset="0"/>
                <a:ea typeface="Open Sans" panose="020B0606030504020204" pitchFamily="34" charset="0"/>
                <a:cs typeface="Open Sans" panose="020B0606030504020204" pitchFamily="34" charset="0"/>
              </a:rPr>
              <a:t>, got voted to the </a:t>
            </a:r>
            <a:r>
              <a:rPr lang="en-US" sz="1300" b="1" dirty="0">
                <a:latin typeface="Open Sans" panose="020B0606030504020204" pitchFamily="34" charset="0"/>
                <a:ea typeface="Open Sans" panose="020B0606030504020204" pitchFamily="34" charset="0"/>
                <a:cs typeface="Open Sans" panose="020B0606030504020204" pitchFamily="34" charset="0"/>
              </a:rPr>
              <a:t>Testing Period </a:t>
            </a:r>
            <a:r>
              <a:rPr lang="en-US" sz="1300" dirty="0">
                <a:latin typeface="Open Sans" panose="020B0606030504020204" pitchFamily="34" charset="0"/>
                <a:ea typeface="Open Sans" panose="020B0606030504020204" pitchFamily="34" charset="0"/>
                <a:cs typeface="Open Sans" panose="020B0606030504020204" pitchFamily="34" charset="0"/>
              </a:rPr>
              <a:t>and was finally activated on </a:t>
            </a:r>
            <a:r>
              <a:rPr lang="en-US" sz="1300" b="1" dirty="0">
                <a:latin typeface="Open Sans" panose="020B0606030504020204" pitchFamily="34" charset="0"/>
                <a:ea typeface="Open Sans" panose="020B0606030504020204" pitchFamily="34" charset="0"/>
                <a:cs typeface="Open Sans" panose="020B0606030504020204" pitchFamily="34" charset="0"/>
              </a:rPr>
              <a:t>05/30/2019</a:t>
            </a:r>
            <a:r>
              <a:rPr lang="en-US" sz="1300" dirty="0">
                <a:latin typeface="Open Sans" panose="020B0606030504020204" pitchFamily="34" charset="0"/>
                <a:ea typeface="Open Sans" panose="020B0606030504020204" pitchFamily="34" charset="0"/>
                <a:cs typeface="Open Sans" panose="020B0606030504020204" pitchFamily="34" charset="0"/>
              </a:rPr>
              <a:t> after receiving 99.89% of the votes at a participation rate of 84.35% in the </a:t>
            </a:r>
            <a:r>
              <a:rPr lang="en-US" sz="1300" b="1" dirty="0">
                <a:latin typeface="Open Sans" panose="020B0606030504020204" pitchFamily="34" charset="0"/>
                <a:ea typeface="Open Sans" panose="020B0606030504020204" pitchFamily="34" charset="0"/>
                <a:cs typeface="Open Sans" panose="020B0606030504020204" pitchFamily="34" charset="0"/>
              </a:rPr>
              <a:t>Promotion Period</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Nomadic Labs included a symbolic </a:t>
            </a:r>
            <a:r>
              <a:rPr lang="en-US" sz="1300" b="1" dirty="0">
                <a:latin typeface="Open Sans" panose="020B0606030504020204" pitchFamily="34" charset="0"/>
                <a:ea typeface="Open Sans" panose="020B0606030504020204" pitchFamily="34" charset="0"/>
                <a:cs typeface="Open Sans" panose="020B0606030504020204" pitchFamily="34" charset="0"/>
              </a:rPr>
              <a:t>invoice</a:t>
            </a:r>
            <a:r>
              <a:rPr lang="en-US" sz="1300" dirty="0">
                <a:latin typeface="Open Sans" panose="020B0606030504020204" pitchFamily="34" charset="0"/>
                <a:ea typeface="Open Sans" panose="020B0606030504020204" pitchFamily="34" charset="0"/>
                <a:cs typeface="Open Sans" panose="020B0606030504020204" pitchFamily="34" charset="0"/>
              </a:rPr>
              <a:t> of 100 ꜩ in their proposal as an example for funding proposal development.</a:t>
            </a:r>
          </a:p>
        </p:txBody>
      </p:sp>
      <p:sp>
        <p:nvSpPr>
          <p:cNvPr id="2" name="Titel 1">
            <a:extLst>
              <a:ext uri="{FF2B5EF4-FFF2-40B4-BE49-F238E27FC236}">
                <a16:creationId xmlns:a16="http://schemas.microsoft.com/office/drawing/2014/main" id="{C75EC610-B910-46D3-A40B-118A1E1AE987}"/>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Athens – the first amendment to the Tezos protocol  </a:t>
            </a:r>
          </a:p>
        </p:txBody>
      </p:sp>
      <p:sp>
        <p:nvSpPr>
          <p:cNvPr id="4" name="Foliennummernplatzhalter 3">
            <a:extLst>
              <a:ext uri="{FF2B5EF4-FFF2-40B4-BE49-F238E27FC236}">
                <a16:creationId xmlns:a16="http://schemas.microsoft.com/office/drawing/2014/main" id="{FB1CCFCB-FFC6-4F8D-988B-7039CADBD519}"/>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36</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46CFA499-009B-457D-AD8A-40AE5E6D325E}"/>
              </a:ext>
            </a:extLst>
          </p:cNvPr>
          <p:cNvSpPr>
            <a:spLocks noGrp="1"/>
          </p:cNvSpPr>
          <p:nvPr>
            <p:ph type="dt" sz="half" idx="2"/>
          </p:nvPr>
        </p:nvSpPr>
        <p:spPr/>
        <p:txBody>
          <a:bodyPr/>
          <a:lstStyle/>
          <a:p>
            <a:fld id="{726E95A7-0A68-4EAE-BDFB-88D613ABD08C}"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0" name="Gruppieren 39">
            <a:extLst>
              <a:ext uri="{FF2B5EF4-FFF2-40B4-BE49-F238E27FC236}">
                <a16:creationId xmlns:a16="http://schemas.microsoft.com/office/drawing/2014/main" id="{8536F969-9263-4B59-903A-BA9F500F8788}"/>
              </a:ext>
            </a:extLst>
          </p:cNvPr>
          <p:cNvGrpSpPr/>
          <p:nvPr/>
        </p:nvGrpSpPr>
        <p:grpSpPr>
          <a:xfrm>
            <a:off x="6576706" y="4418678"/>
            <a:ext cx="4886632" cy="2080547"/>
            <a:chOff x="6576706" y="4418678"/>
            <a:chExt cx="4886632" cy="2080547"/>
          </a:xfrm>
        </p:grpSpPr>
        <p:sp>
          <p:nvSpPr>
            <p:cNvPr id="27" name="Textfeld 26">
              <a:extLst>
                <a:ext uri="{FF2B5EF4-FFF2-40B4-BE49-F238E27FC236}">
                  <a16:creationId xmlns:a16="http://schemas.microsoft.com/office/drawing/2014/main" id="{7F8A5BB5-4F9E-43E6-B342-B9AD7B4EBA43}"/>
                </a:ext>
              </a:extLst>
            </p:cNvPr>
            <p:cNvSpPr txBox="1"/>
            <p:nvPr/>
          </p:nvSpPr>
          <p:spPr>
            <a:xfrm>
              <a:off x="6576706" y="6114123"/>
              <a:ext cx="4886632" cy="38510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Increase of the gas limit</a:t>
              </a:r>
            </a:p>
          </p:txBody>
        </p:sp>
        <p:grpSp>
          <p:nvGrpSpPr>
            <p:cNvPr id="37" name="Gruppieren 36">
              <a:extLst>
                <a:ext uri="{FF2B5EF4-FFF2-40B4-BE49-F238E27FC236}">
                  <a16:creationId xmlns:a16="http://schemas.microsoft.com/office/drawing/2014/main" id="{92F6E803-5E94-41E3-AAD0-E172AA4DF6AF}"/>
                </a:ext>
              </a:extLst>
            </p:cNvPr>
            <p:cNvGrpSpPr/>
            <p:nvPr/>
          </p:nvGrpSpPr>
          <p:grpSpPr>
            <a:xfrm>
              <a:off x="6576706" y="4418678"/>
              <a:ext cx="4886631" cy="1631337"/>
              <a:chOff x="6576706" y="3904328"/>
              <a:chExt cx="4886631" cy="1631337"/>
            </a:xfrm>
          </p:grpSpPr>
          <p:grpSp>
            <p:nvGrpSpPr>
              <p:cNvPr id="12" name="Group 66">
                <a:extLst>
                  <a:ext uri="{FF2B5EF4-FFF2-40B4-BE49-F238E27FC236}">
                    <a16:creationId xmlns:a16="http://schemas.microsoft.com/office/drawing/2014/main" id="{97C479B5-83A7-41AD-AB88-1BE03E72CCEA}"/>
                  </a:ext>
                </a:extLst>
              </p:cNvPr>
              <p:cNvGrpSpPr>
                <a:grpSpLocks noChangeAspect="1"/>
              </p:cNvGrpSpPr>
              <p:nvPr/>
            </p:nvGrpSpPr>
            <p:grpSpPr bwMode="auto">
              <a:xfrm>
                <a:off x="6576706" y="4105359"/>
                <a:ext cx="989737" cy="1229275"/>
                <a:chOff x="5481" y="2091"/>
                <a:chExt cx="376" cy="467"/>
              </a:xfrm>
              <a:solidFill>
                <a:schemeClr val="accent1"/>
              </a:solidFill>
            </p:grpSpPr>
            <p:sp>
              <p:nvSpPr>
                <p:cNvPr id="14" name="Freeform 67">
                  <a:extLst>
                    <a:ext uri="{FF2B5EF4-FFF2-40B4-BE49-F238E27FC236}">
                      <a16:creationId xmlns:a16="http://schemas.microsoft.com/office/drawing/2014/main" id="{6B5CBDE7-10D4-4384-A50C-20849B8AE604}"/>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68">
                  <a:extLst>
                    <a:ext uri="{FF2B5EF4-FFF2-40B4-BE49-F238E27FC236}">
                      <a16:creationId xmlns:a16="http://schemas.microsoft.com/office/drawing/2014/main" id="{07D56EBC-7B70-450C-A8EB-A034F78D14BD}"/>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66">
                <a:extLst>
                  <a:ext uri="{FF2B5EF4-FFF2-40B4-BE49-F238E27FC236}">
                    <a16:creationId xmlns:a16="http://schemas.microsoft.com/office/drawing/2014/main" id="{FE7E4B27-F8A1-499C-93E2-4D61C6D04293}"/>
                  </a:ext>
                </a:extLst>
              </p:cNvPr>
              <p:cNvGrpSpPr>
                <a:grpSpLocks noChangeAspect="1"/>
              </p:cNvGrpSpPr>
              <p:nvPr/>
            </p:nvGrpSpPr>
            <p:grpSpPr bwMode="auto">
              <a:xfrm>
                <a:off x="10149884" y="3904328"/>
                <a:ext cx="1313453" cy="1631337"/>
                <a:chOff x="5481" y="2091"/>
                <a:chExt cx="376" cy="467"/>
              </a:xfrm>
              <a:solidFill>
                <a:schemeClr val="accent1"/>
              </a:solidFill>
            </p:grpSpPr>
            <p:sp>
              <p:nvSpPr>
                <p:cNvPr id="32" name="Freeform 67">
                  <a:extLst>
                    <a:ext uri="{FF2B5EF4-FFF2-40B4-BE49-F238E27FC236}">
                      <a16:creationId xmlns:a16="http://schemas.microsoft.com/office/drawing/2014/main" id="{D19E1B47-4DEE-4A2F-938E-A1679713B86D}"/>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68">
                  <a:extLst>
                    <a:ext uri="{FF2B5EF4-FFF2-40B4-BE49-F238E27FC236}">
                      <a16:creationId xmlns:a16="http://schemas.microsoft.com/office/drawing/2014/main" id="{06CF59B3-43C0-4EC1-8263-2DEAA7A666F1}"/>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4" name="Pfeil: nach rechts 33">
                <a:extLst>
                  <a:ext uri="{FF2B5EF4-FFF2-40B4-BE49-F238E27FC236}">
                    <a16:creationId xmlns:a16="http://schemas.microsoft.com/office/drawing/2014/main" id="{0866EC0F-CF72-4515-9CF0-A8B8EF8D112D}"/>
                  </a:ext>
                </a:extLst>
              </p:cNvPr>
              <p:cNvSpPr/>
              <p:nvPr/>
            </p:nvSpPr>
            <p:spPr bwMode="gray">
              <a:xfrm>
                <a:off x="8530818" y="4477680"/>
                <a:ext cx="978408" cy="484632"/>
              </a:xfrm>
              <a:prstGeom prst="rightArrow">
                <a:avLst/>
              </a:prstGeom>
              <a:solidFill>
                <a:schemeClr val="accent1"/>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9" name="Gruppieren 38">
            <a:extLst>
              <a:ext uri="{FF2B5EF4-FFF2-40B4-BE49-F238E27FC236}">
                <a16:creationId xmlns:a16="http://schemas.microsoft.com/office/drawing/2014/main" id="{620C2763-0586-4B20-9419-6AABFA0AAF20}"/>
              </a:ext>
            </a:extLst>
          </p:cNvPr>
          <p:cNvGrpSpPr/>
          <p:nvPr/>
        </p:nvGrpSpPr>
        <p:grpSpPr>
          <a:xfrm>
            <a:off x="6576706" y="1473003"/>
            <a:ext cx="4886632" cy="1346781"/>
            <a:chOff x="6576706" y="1609234"/>
            <a:chExt cx="4886632" cy="1346781"/>
          </a:xfrm>
        </p:grpSpPr>
        <p:sp>
          <p:nvSpPr>
            <p:cNvPr id="26" name="Textfeld 25">
              <a:extLst>
                <a:ext uri="{FF2B5EF4-FFF2-40B4-BE49-F238E27FC236}">
                  <a16:creationId xmlns:a16="http://schemas.microsoft.com/office/drawing/2014/main" id="{B7099AE7-267B-43B2-81BB-DA415A5031D7}"/>
                </a:ext>
              </a:extLst>
            </p:cNvPr>
            <p:cNvSpPr txBox="1"/>
            <p:nvPr/>
          </p:nvSpPr>
          <p:spPr>
            <a:xfrm>
              <a:off x="6576706" y="2635523"/>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Reduction of the roll size from 10,000 ꜩ to 8,000 ꜩ</a:t>
              </a:r>
            </a:p>
          </p:txBody>
        </p:sp>
        <p:grpSp>
          <p:nvGrpSpPr>
            <p:cNvPr id="38" name="Gruppieren 37">
              <a:extLst>
                <a:ext uri="{FF2B5EF4-FFF2-40B4-BE49-F238E27FC236}">
                  <a16:creationId xmlns:a16="http://schemas.microsoft.com/office/drawing/2014/main" id="{023C8114-0A6F-4715-B414-B73B67C0AA95}"/>
                </a:ext>
              </a:extLst>
            </p:cNvPr>
            <p:cNvGrpSpPr/>
            <p:nvPr/>
          </p:nvGrpSpPr>
          <p:grpSpPr>
            <a:xfrm>
              <a:off x="6576706" y="1609234"/>
              <a:ext cx="4687517" cy="877514"/>
              <a:chOff x="6576706" y="1609234"/>
              <a:chExt cx="4687517" cy="877514"/>
            </a:xfrm>
          </p:grpSpPr>
          <p:sp>
            <p:nvSpPr>
              <p:cNvPr id="25" name="Freihandform: Form 24">
                <a:extLst>
                  <a:ext uri="{FF2B5EF4-FFF2-40B4-BE49-F238E27FC236}">
                    <a16:creationId xmlns:a16="http://schemas.microsoft.com/office/drawing/2014/main" id="{7720F010-722E-4BF0-8211-6168E25F791A}"/>
                  </a:ext>
                </a:extLst>
              </p:cNvPr>
              <p:cNvSpPr/>
              <p:nvPr/>
            </p:nvSpPr>
            <p:spPr bwMode="gray">
              <a:xfrm>
                <a:off x="6576706" y="1609234"/>
                <a:ext cx="1689759" cy="877514"/>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Freihandform: Form 29">
                <a:extLst>
                  <a:ext uri="{FF2B5EF4-FFF2-40B4-BE49-F238E27FC236}">
                    <a16:creationId xmlns:a16="http://schemas.microsoft.com/office/drawing/2014/main" id="{BE8E36C6-F346-480E-ADC8-D593D5364CFB}"/>
                  </a:ext>
                </a:extLst>
              </p:cNvPr>
              <p:cNvSpPr/>
              <p:nvPr/>
            </p:nvSpPr>
            <p:spPr bwMode="gray">
              <a:xfrm>
                <a:off x="9826170" y="1674591"/>
                <a:ext cx="1438053" cy="746800"/>
              </a:xfrm>
              <a:custGeom>
                <a:avLst/>
                <a:gdLst>
                  <a:gd name="connsiteX0" fmla="*/ 846176 w 1819275"/>
                  <a:gd name="connsiteY0" fmla="*/ 0 h 944773"/>
                  <a:gd name="connsiteX1" fmla="*/ 846279 w 1819275"/>
                  <a:gd name="connsiteY1" fmla="*/ 14064 h 944773"/>
                  <a:gd name="connsiteX2" fmla="*/ 898517 w 1819275"/>
                  <a:gd name="connsiteY2" fmla="*/ 122448 h 944773"/>
                  <a:gd name="connsiteX3" fmla="*/ 860417 w 1819275"/>
                  <a:gd name="connsiteY3" fmla="*/ 346285 h 944773"/>
                  <a:gd name="connsiteX4" fmla="*/ 1022342 w 1819275"/>
                  <a:gd name="connsiteY4" fmla="*/ 155785 h 944773"/>
                  <a:gd name="connsiteX5" fmla="*/ 1008055 w 1819275"/>
                  <a:gd name="connsiteY5" fmla="*/ 3385 h 944773"/>
                  <a:gd name="connsiteX6" fmla="*/ 1003872 w 1819275"/>
                  <a:gd name="connsiteY6" fmla="*/ 1383 h 944773"/>
                  <a:gd name="connsiteX7" fmla="*/ 1069064 w 1819275"/>
                  <a:gd name="connsiteY7" fmla="*/ 4312 h 944773"/>
                  <a:gd name="connsiteX8" fmla="*/ 1219304 w 1819275"/>
                  <a:gd name="connsiteY8" fmla="*/ 24980 h 944773"/>
                  <a:gd name="connsiteX9" fmla="*/ 1219654 w 1819275"/>
                  <a:gd name="connsiteY9" fmla="*/ 25064 h 944773"/>
                  <a:gd name="connsiteX10" fmla="*/ 1219749 w 1819275"/>
                  <a:gd name="connsiteY10" fmla="*/ 37879 h 944773"/>
                  <a:gd name="connsiteX11" fmla="*/ 1271987 w 1819275"/>
                  <a:gd name="connsiteY11" fmla="*/ 146263 h 944773"/>
                  <a:gd name="connsiteX12" fmla="*/ 1233887 w 1819275"/>
                  <a:gd name="connsiteY12" fmla="*/ 370100 h 944773"/>
                  <a:gd name="connsiteX13" fmla="*/ 1395812 w 1819275"/>
                  <a:gd name="connsiteY13" fmla="*/ 179600 h 944773"/>
                  <a:gd name="connsiteX14" fmla="*/ 1408016 w 1819275"/>
                  <a:gd name="connsiteY14" fmla="*/ 92684 h 944773"/>
                  <a:gd name="connsiteX15" fmla="*/ 1403330 w 1819275"/>
                  <a:gd name="connsiteY15" fmla="*/ 73939 h 944773"/>
                  <a:gd name="connsiteX16" fmla="*/ 1482522 w 1819275"/>
                  <a:gd name="connsiteY16" fmla="*/ 101887 h 944773"/>
                  <a:gd name="connsiteX17" fmla="*/ 1791970 w 1819275"/>
                  <a:gd name="connsiteY17" fmla="*/ 363384 h 944773"/>
                  <a:gd name="connsiteX18" fmla="*/ 1804867 w 1819275"/>
                  <a:gd name="connsiteY18" fmla="*/ 428535 h 944773"/>
                  <a:gd name="connsiteX19" fmla="*/ 1810873 w 1819275"/>
                  <a:gd name="connsiteY19" fmla="*/ 447886 h 944773"/>
                  <a:gd name="connsiteX20" fmla="*/ 1819275 w 1819275"/>
                  <a:gd name="connsiteY20" fmla="*/ 531229 h 944773"/>
                  <a:gd name="connsiteX21" fmla="*/ 1405731 w 1819275"/>
                  <a:gd name="connsiteY21" fmla="*/ 944773 h 944773"/>
                  <a:gd name="connsiteX22" fmla="*/ 413544 w 1819275"/>
                  <a:gd name="connsiteY22" fmla="*/ 944773 h 944773"/>
                  <a:gd name="connsiteX23" fmla="*/ 0 w 1819275"/>
                  <a:gd name="connsiteY23" fmla="*/ 531229 h 944773"/>
                  <a:gd name="connsiteX24" fmla="*/ 8402 w 1819275"/>
                  <a:gd name="connsiteY24" fmla="*/ 447886 h 944773"/>
                  <a:gd name="connsiteX25" fmla="*/ 14406 w 1819275"/>
                  <a:gd name="connsiteY25" fmla="*/ 428544 h 944773"/>
                  <a:gd name="connsiteX26" fmla="*/ 27304 w 1819275"/>
                  <a:gd name="connsiteY26" fmla="*/ 363384 h 944773"/>
                  <a:gd name="connsiteX27" fmla="*/ 381674 w 1819275"/>
                  <a:gd name="connsiteY27" fmla="*/ 84184 h 944773"/>
                  <a:gd name="connsiteX28" fmla="*/ 443745 w 1819275"/>
                  <a:gd name="connsiteY28" fmla="*/ 64656 h 944773"/>
                  <a:gd name="connsiteX29" fmla="*/ 454303 w 1819275"/>
                  <a:gd name="connsiteY29" fmla="*/ 81673 h 944773"/>
                  <a:gd name="connsiteX30" fmla="*/ 488235 w 1819275"/>
                  <a:gd name="connsiteY30" fmla="*/ 160552 h 944773"/>
                  <a:gd name="connsiteX31" fmla="*/ 450135 w 1819275"/>
                  <a:gd name="connsiteY31" fmla="*/ 384389 h 944773"/>
                  <a:gd name="connsiteX32" fmla="*/ 612060 w 1819275"/>
                  <a:gd name="connsiteY32" fmla="*/ 193889 h 944773"/>
                  <a:gd name="connsiteX33" fmla="*/ 597773 w 1819275"/>
                  <a:gd name="connsiteY33" fmla="*/ 41489 h 944773"/>
                  <a:gd name="connsiteX34" fmla="*/ 575753 w 1819275"/>
                  <a:gd name="connsiteY34" fmla="*/ 30947 h 944773"/>
                  <a:gd name="connsiteX35" fmla="*/ 618165 w 1819275"/>
                  <a:gd name="connsiteY35" fmla="*/ 21701 h 944773"/>
                  <a:gd name="connsiteX36" fmla="*/ 750211 w 1819275"/>
                  <a:gd name="connsiteY36" fmla="*/ 4312 h 9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9275" h="944773">
                    <a:moveTo>
                      <a:pt x="846176" y="0"/>
                    </a:moveTo>
                    <a:lnTo>
                      <a:pt x="846279" y="14064"/>
                    </a:lnTo>
                    <a:cubicBezTo>
                      <a:pt x="857888" y="39253"/>
                      <a:pt x="896732" y="78395"/>
                      <a:pt x="898517" y="122448"/>
                    </a:cubicBezTo>
                    <a:cubicBezTo>
                      <a:pt x="900898" y="181185"/>
                      <a:pt x="839780" y="340729"/>
                      <a:pt x="860417" y="346285"/>
                    </a:cubicBezTo>
                    <a:cubicBezTo>
                      <a:pt x="881054" y="351841"/>
                      <a:pt x="997736" y="212935"/>
                      <a:pt x="1022342" y="155785"/>
                    </a:cubicBezTo>
                    <a:cubicBezTo>
                      <a:pt x="1046948" y="98635"/>
                      <a:pt x="1035043" y="31960"/>
                      <a:pt x="1008055" y="3385"/>
                    </a:cubicBezTo>
                    <a:lnTo>
                      <a:pt x="1003872" y="1383"/>
                    </a:lnTo>
                    <a:lnTo>
                      <a:pt x="1069064" y="4312"/>
                    </a:lnTo>
                    <a:cubicBezTo>
                      <a:pt x="1120809" y="9019"/>
                      <a:pt x="1171024" y="15978"/>
                      <a:pt x="1219304" y="24980"/>
                    </a:cubicBezTo>
                    <a:lnTo>
                      <a:pt x="1219654" y="25064"/>
                    </a:lnTo>
                    <a:lnTo>
                      <a:pt x="1219749" y="37879"/>
                    </a:lnTo>
                    <a:cubicBezTo>
                      <a:pt x="1231357" y="63068"/>
                      <a:pt x="1270201" y="102210"/>
                      <a:pt x="1271987" y="146263"/>
                    </a:cubicBezTo>
                    <a:cubicBezTo>
                      <a:pt x="1274368" y="205000"/>
                      <a:pt x="1213250" y="364544"/>
                      <a:pt x="1233887" y="370100"/>
                    </a:cubicBezTo>
                    <a:cubicBezTo>
                      <a:pt x="1254524" y="375656"/>
                      <a:pt x="1371206" y="236750"/>
                      <a:pt x="1395812" y="179600"/>
                    </a:cubicBezTo>
                    <a:cubicBezTo>
                      <a:pt x="1408115" y="151025"/>
                      <a:pt x="1411290" y="120069"/>
                      <a:pt x="1408016" y="92684"/>
                    </a:cubicBezTo>
                    <a:lnTo>
                      <a:pt x="1403330" y="73939"/>
                    </a:lnTo>
                    <a:lnTo>
                      <a:pt x="1482522" y="101887"/>
                    </a:lnTo>
                    <a:cubicBezTo>
                      <a:pt x="1638204" y="167320"/>
                      <a:pt x="1749980" y="258879"/>
                      <a:pt x="1791970" y="363384"/>
                    </a:cubicBezTo>
                    <a:lnTo>
                      <a:pt x="1804867" y="428535"/>
                    </a:lnTo>
                    <a:lnTo>
                      <a:pt x="1810873" y="447886"/>
                    </a:lnTo>
                    <a:cubicBezTo>
                      <a:pt x="1816382" y="474806"/>
                      <a:pt x="1819275" y="502680"/>
                      <a:pt x="1819275" y="531229"/>
                    </a:cubicBezTo>
                    <a:cubicBezTo>
                      <a:pt x="1819275" y="759623"/>
                      <a:pt x="1634125" y="944773"/>
                      <a:pt x="1405731" y="944773"/>
                    </a:cubicBezTo>
                    <a:lnTo>
                      <a:pt x="413544" y="944773"/>
                    </a:lnTo>
                    <a:cubicBezTo>
                      <a:pt x="185150" y="944773"/>
                      <a:pt x="0" y="759623"/>
                      <a:pt x="0" y="531229"/>
                    </a:cubicBezTo>
                    <a:cubicBezTo>
                      <a:pt x="0" y="502680"/>
                      <a:pt x="2893" y="474806"/>
                      <a:pt x="8402" y="447886"/>
                    </a:cubicBezTo>
                    <a:lnTo>
                      <a:pt x="14406" y="428544"/>
                    </a:lnTo>
                    <a:lnTo>
                      <a:pt x="27304" y="363384"/>
                    </a:lnTo>
                    <a:cubicBezTo>
                      <a:pt x="73231" y="249082"/>
                      <a:pt x="202642" y="150267"/>
                      <a:pt x="381674" y="84184"/>
                    </a:cubicBezTo>
                    <a:lnTo>
                      <a:pt x="443745" y="64656"/>
                    </a:lnTo>
                    <a:lnTo>
                      <a:pt x="454303" y="81673"/>
                    </a:lnTo>
                    <a:cubicBezTo>
                      <a:pt x="469384" y="103998"/>
                      <a:pt x="487045" y="131184"/>
                      <a:pt x="488235" y="160552"/>
                    </a:cubicBezTo>
                    <a:cubicBezTo>
                      <a:pt x="490616" y="219289"/>
                      <a:pt x="429498" y="378833"/>
                      <a:pt x="450135" y="384389"/>
                    </a:cubicBezTo>
                    <a:cubicBezTo>
                      <a:pt x="470772" y="389945"/>
                      <a:pt x="587454" y="251039"/>
                      <a:pt x="612060" y="193889"/>
                    </a:cubicBezTo>
                    <a:cubicBezTo>
                      <a:pt x="636666" y="136739"/>
                      <a:pt x="624761" y="70064"/>
                      <a:pt x="597773" y="41489"/>
                    </a:cubicBezTo>
                    <a:lnTo>
                      <a:pt x="575753" y="30947"/>
                    </a:lnTo>
                    <a:lnTo>
                      <a:pt x="618165" y="21701"/>
                    </a:lnTo>
                    <a:cubicBezTo>
                      <a:pt x="660827" y="14273"/>
                      <a:pt x="704933" y="8431"/>
                      <a:pt x="750211" y="43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Pfeil: nach rechts 34">
                <a:extLst>
                  <a:ext uri="{FF2B5EF4-FFF2-40B4-BE49-F238E27FC236}">
                    <a16:creationId xmlns:a16="http://schemas.microsoft.com/office/drawing/2014/main" id="{FA4862B0-5791-4ECE-AB74-4D6F9C42ED2F}"/>
                  </a:ext>
                </a:extLst>
              </p:cNvPr>
              <p:cNvSpPr/>
              <p:nvPr/>
            </p:nvSpPr>
            <p:spPr bwMode="gray">
              <a:xfrm>
                <a:off x="8530818" y="1805675"/>
                <a:ext cx="978408" cy="484632"/>
              </a:xfrm>
              <a:prstGeom prst="rightArrow">
                <a:avLst/>
              </a:prstGeom>
              <a:solidFill>
                <a:schemeClr val="accent1"/>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36" name="Gerader Verbinder 35">
            <a:extLst>
              <a:ext uri="{FF2B5EF4-FFF2-40B4-BE49-F238E27FC236}">
                <a16:creationId xmlns:a16="http://schemas.microsoft.com/office/drawing/2014/main" id="{50D30D6B-48B6-4C8B-8887-6BD98CE2BBF9}"/>
              </a:ext>
            </a:extLst>
          </p:cNvPr>
          <p:cNvCxnSpPr>
            <a:cxnSpLocks/>
          </p:cNvCxnSpPr>
          <p:nvPr/>
        </p:nvCxnSpPr>
        <p:spPr>
          <a:xfrm>
            <a:off x="6175375" y="361923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8" name="Fußzeilenplatzhalter 2">
            <a:extLst>
              <a:ext uri="{FF2B5EF4-FFF2-40B4-BE49-F238E27FC236}">
                <a16:creationId xmlns:a16="http://schemas.microsoft.com/office/drawing/2014/main" id="{0FFDAEAB-3F0B-458C-8AFD-B37E28F58C6B}"/>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548572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5378268-3BE8-4DB1-881E-640FF024D36A}"/>
              </a:ext>
            </a:extLst>
          </p:cNvPr>
          <p:cNvGraphicFramePr>
            <a:graphicFrameLocks noChangeAspect="1"/>
          </p:cNvGraphicFramePr>
          <p:nvPr>
            <p:custDataLst>
              <p:tags r:id="rId2"/>
            </p:custDataLst>
            <p:extLst>
              <p:ext uri="{D42A27DB-BD31-4B8C-83A1-F6EECF244321}">
                <p14:modId xmlns:p14="http://schemas.microsoft.com/office/powerpoint/2010/main" val="1276106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287"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5201671A-71C5-46E7-A20D-79934AE0D38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9F6D01EA-B4A4-4FD7-969D-C7900EBC464D}"/>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Babylon is the </a:t>
            </a:r>
            <a:r>
              <a:rPr lang="en-US" sz="1300" b="1" dirty="0">
                <a:latin typeface="Open Sans" panose="020B0606030504020204" pitchFamily="34" charset="0"/>
                <a:ea typeface="Open Sans" panose="020B0606030504020204" pitchFamily="34" charset="0"/>
                <a:cs typeface="Open Sans" panose="020B0606030504020204" pitchFamily="34" charset="0"/>
              </a:rPr>
              <a:t>second successful amendment</a:t>
            </a:r>
            <a:r>
              <a:rPr lang="en-US" sz="1300" dirty="0">
                <a:latin typeface="Open Sans" panose="020B0606030504020204" pitchFamily="34" charset="0"/>
                <a:ea typeface="Open Sans" panose="020B0606030504020204" pitchFamily="34" charset="0"/>
                <a:cs typeface="Open Sans" panose="020B0606030504020204" pitchFamily="34" charset="0"/>
              </a:rPr>
              <a:t> to the Tezos protocol through the on-chain governance mechanism.</a:t>
            </a:r>
          </a:p>
          <a:p>
            <a:r>
              <a:rPr lang="en-US" sz="1300" dirty="0">
                <a:latin typeface="Open Sans" panose="020B0606030504020204" pitchFamily="34" charset="0"/>
                <a:ea typeface="Open Sans" panose="020B0606030504020204" pitchFamily="34" charset="0"/>
                <a:cs typeface="Open Sans" panose="020B0606030504020204" pitchFamily="34" charset="0"/>
              </a:rPr>
              <a:t>It was the first amendment that introduced a </a:t>
            </a:r>
            <a:r>
              <a:rPr lang="en-US" sz="1300" b="1" dirty="0">
                <a:latin typeface="Open Sans" panose="020B0606030504020204" pitchFamily="34" charset="0"/>
                <a:ea typeface="Open Sans" panose="020B0606030504020204" pitchFamily="34" charset="0"/>
                <a:cs typeface="Open Sans" panose="020B0606030504020204" pitchFamily="34" charset="0"/>
              </a:rPr>
              <a:t>significant set of new features </a:t>
            </a:r>
            <a:r>
              <a:rPr lang="en-US" sz="1300" dirty="0">
                <a:latin typeface="Open Sans" panose="020B0606030504020204" pitchFamily="34" charset="0"/>
                <a:ea typeface="Open Sans" panose="020B0606030504020204" pitchFamily="34" charset="0"/>
                <a:cs typeface="Open Sans" panose="020B0606030504020204" pitchFamily="34" charset="0"/>
              </a:rPr>
              <a:t>and thus proved, that the amendment process not only worked (as shown by Athens) but that </a:t>
            </a:r>
            <a:r>
              <a:rPr lang="en-US" sz="1300" b="1" dirty="0">
                <a:latin typeface="Open Sans" panose="020B0606030504020204" pitchFamily="34" charset="0"/>
                <a:ea typeface="Open Sans" panose="020B0606030504020204" pitchFamily="34" charset="0"/>
                <a:cs typeface="Open Sans" panose="020B0606030504020204" pitchFamily="34" charset="0"/>
              </a:rPr>
              <a:t>amendments to large parts of the codebase </a:t>
            </a:r>
            <a:r>
              <a:rPr lang="en-US" sz="1300" dirty="0">
                <a:latin typeface="Open Sans" panose="020B0606030504020204" pitchFamily="34" charset="0"/>
                <a:ea typeface="Open Sans" panose="020B0606030504020204" pitchFamily="34" charset="0"/>
                <a:cs typeface="Open Sans" panose="020B0606030504020204" pitchFamily="34" charset="0"/>
              </a:rPr>
              <a:t>are feasible.</a:t>
            </a:r>
          </a:p>
          <a:p>
            <a:r>
              <a:rPr lang="en-US" sz="1300" dirty="0">
                <a:latin typeface="Open Sans" panose="020B0606030504020204" pitchFamily="34" charset="0"/>
                <a:ea typeface="Open Sans" panose="020B0606030504020204" pitchFamily="34" charset="0"/>
                <a:cs typeface="Open Sans" panose="020B0606030504020204" pitchFamily="34" charset="0"/>
              </a:rPr>
              <a:t>Babylon is thus a </a:t>
            </a:r>
            <a:r>
              <a:rPr lang="en-US" sz="1300" b="1" dirty="0">
                <a:latin typeface="Open Sans" panose="020B0606030504020204" pitchFamily="34" charset="0"/>
                <a:ea typeface="Open Sans" panose="020B0606030504020204" pitchFamily="34" charset="0"/>
                <a:cs typeface="Open Sans" panose="020B0606030504020204" pitchFamily="34" charset="0"/>
              </a:rPr>
              <a:t>cornerstone </a:t>
            </a:r>
            <a:r>
              <a:rPr lang="en-US" sz="1300" dirty="0">
                <a:latin typeface="Open Sans" panose="020B0606030504020204" pitchFamily="34" charset="0"/>
                <a:ea typeface="Open Sans" panose="020B0606030504020204" pitchFamily="34" charset="0"/>
                <a:cs typeface="Open Sans" panose="020B0606030504020204" pitchFamily="34" charset="0"/>
              </a:rPr>
              <a:t>for Tezos to become </a:t>
            </a:r>
            <a:r>
              <a:rPr lang="en-US" sz="1300" b="1" dirty="0">
                <a:latin typeface="Open Sans" panose="020B0606030504020204" pitchFamily="34" charset="0"/>
                <a:ea typeface="Open Sans" panose="020B0606030504020204" pitchFamily="34" charset="0"/>
                <a:cs typeface="Open Sans" panose="020B0606030504020204" pitchFamily="34" charset="0"/>
              </a:rPr>
              <a:t>a blockchain that evolves over time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adapts the best technologies </a:t>
            </a:r>
            <a:r>
              <a:rPr lang="en-US" sz="1300" dirty="0">
                <a:latin typeface="Open Sans" panose="020B0606030504020204" pitchFamily="34" charset="0"/>
                <a:ea typeface="Open Sans" panose="020B0606030504020204" pitchFamily="34" charset="0"/>
                <a:cs typeface="Open Sans" panose="020B0606030504020204" pitchFamily="34" charset="0"/>
              </a:rPr>
              <a:t>from the entire ecosystem.</a:t>
            </a:r>
          </a:p>
          <a:p>
            <a:r>
              <a:rPr lang="en-US" sz="1300" dirty="0">
                <a:latin typeface="Open Sans" panose="020B0606030504020204" pitchFamily="34" charset="0"/>
                <a:ea typeface="Open Sans" panose="020B0606030504020204" pitchFamily="34" charset="0"/>
                <a:cs typeface="Open Sans" panose="020B0606030504020204" pitchFamily="34" charset="0"/>
              </a:rPr>
              <a:t>It was jointly developed by </a:t>
            </a:r>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Nomadic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hlinkClick r:id="rId9"/>
              </a:rPr>
              <a:t>Cryptium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with contributions from </a:t>
            </a:r>
            <a:r>
              <a:rPr lang="en-US" sz="1300" b="1" dirty="0">
                <a:latin typeface="Open Sans" panose="020B0606030504020204" pitchFamily="34" charset="0"/>
                <a:ea typeface="Open Sans" panose="020B0606030504020204" pitchFamily="34" charset="0"/>
                <a:cs typeface="Open Sans" panose="020B0606030504020204" pitchFamily="34" charset="0"/>
              </a:rPr>
              <a:t>Marigold </a:t>
            </a:r>
            <a:r>
              <a:rPr lang="en-US" sz="1300" dirty="0">
                <a:latin typeface="Open Sans" panose="020B0606030504020204" pitchFamily="34" charset="0"/>
                <a:ea typeface="Open Sans" panose="020B0606030504020204" pitchFamily="34" charset="0"/>
                <a:cs typeface="Open Sans" panose="020B0606030504020204" pitchFamily="34" charset="0"/>
              </a:rPr>
              <a:t>and invoiced with 500 ꜩ.</a:t>
            </a:r>
          </a:p>
          <a:p>
            <a:r>
              <a:rPr lang="en-US" sz="1300" dirty="0">
                <a:latin typeface="Open Sans" panose="020B0606030504020204" pitchFamily="34" charset="0"/>
                <a:ea typeface="Open Sans" panose="020B0606030504020204" pitchFamily="34" charset="0"/>
                <a:cs typeface="Open Sans" panose="020B0606030504020204" pitchFamily="34" charset="0"/>
              </a:rPr>
              <a:t>Babylon brought the following changes: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An </a:t>
            </a:r>
            <a:r>
              <a:rPr lang="en-US" sz="1300" b="1" dirty="0">
                <a:latin typeface="Open Sans" panose="020B0606030504020204" pitchFamily="34" charset="0"/>
                <a:ea typeface="Open Sans" panose="020B0606030504020204" pitchFamily="34" charset="0"/>
                <a:cs typeface="Open Sans" panose="020B0606030504020204" pitchFamily="34" charset="0"/>
              </a:rPr>
              <a:t>upgrade of the consensus algorithm </a:t>
            </a:r>
            <a:r>
              <a:rPr lang="en-US" sz="1300" dirty="0">
                <a:latin typeface="Open Sans" panose="020B0606030504020204" pitchFamily="34" charset="0"/>
                <a:ea typeface="Open Sans" panose="020B0606030504020204" pitchFamily="34" charset="0"/>
                <a:cs typeface="Open Sans" panose="020B0606030504020204" pitchFamily="34" charset="0"/>
              </a:rPr>
              <a:t>Emmy to the more robust version </a:t>
            </a:r>
            <a:r>
              <a:rPr lang="en-US" sz="1300" b="1" dirty="0">
                <a:latin typeface="Open Sans" panose="020B0606030504020204" pitchFamily="34" charset="0"/>
                <a:ea typeface="Open Sans" panose="020B0606030504020204" pitchFamily="34" charset="0"/>
                <a:cs typeface="Open Sans" panose="020B0606030504020204" pitchFamily="34" charset="0"/>
              </a:rPr>
              <a:t>Emmy+</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quorum floor </a:t>
            </a:r>
            <a:r>
              <a:rPr lang="en-US" sz="1300" dirty="0">
                <a:latin typeface="Open Sans" panose="020B0606030504020204" pitchFamily="34" charset="0"/>
                <a:ea typeface="Open Sans" panose="020B0606030504020204" pitchFamily="34" charset="0"/>
                <a:cs typeface="Open Sans" panose="020B0606030504020204" pitchFamily="34" charset="0"/>
              </a:rPr>
              <a:t>was set at </a:t>
            </a:r>
            <a:r>
              <a:rPr lang="en-US" sz="1300" b="1" dirty="0">
                <a:latin typeface="Open Sans" panose="020B0606030504020204" pitchFamily="34" charset="0"/>
                <a:ea typeface="Open Sans" panose="020B0606030504020204" pitchFamily="34" charset="0"/>
                <a:cs typeface="Open Sans" panose="020B0606030504020204" pitchFamily="34" charset="0"/>
              </a:rPr>
              <a:t>20%</a:t>
            </a:r>
            <a:r>
              <a:rPr lang="en-US" sz="1300" dirty="0">
                <a:latin typeface="Open Sans" panose="020B0606030504020204" pitchFamily="34" charset="0"/>
                <a:ea typeface="Open Sans" panose="020B0606030504020204" pitchFamily="34" charset="0"/>
                <a:cs typeface="Open Sans" panose="020B0606030504020204" pitchFamily="34" charset="0"/>
              </a:rPr>
              <a:t> and a </a:t>
            </a:r>
            <a:r>
              <a:rPr lang="en-US" sz="1300" b="1" dirty="0">
                <a:latin typeface="Open Sans" panose="020B0606030504020204" pitchFamily="34" charset="0"/>
                <a:ea typeface="Open Sans" panose="020B0606030504020204" pitchFamily="34" charset="0"/>
                <a:cs typeface="Open Sans" panose="020B0606030504020204" pitchFamily="34" charset="0"/>
              </a:rPr>
              <a:t>quorum cap </a:t>
            </a:r>
            <a:r>
              <a:rPr lang="en-US" sz="1300" dirty="0">
                <a:latin typeface="Open Sans" panose="020B0606030504020204" pitchFamily="34" charset="0"/>
                <a:ea typeface="Open Sans" panose="020B0606030504020204" pitchFamily="34" charset="0"/>
                <a:cs typeface="Open Sans" panose="020B0606030504020204" pitchFamily="34" charset="0"/>
              </a:rPr>
              <a:t>at </a:t>
            </a:r>
            <a:r>
              <a:rPr lang="en-US" sz="1300" b="1" dirty="0">
                <a:latin typeface="Open Sans" panose="020B0606030504020204" pitchFamily="34" charset="0"/>
                <a:ea typeface="Open Sans" panose="020B0606030504020204" pitchFamily="34" charset="0"/>
                <a:cs typeface="Open Sans" panose="020B0606030504020204" pitchFamily="34" charset="0"/>
              </a:rPr>
              <a:t>70%</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 proposal now requires a </a:t>
            </a:r>
            <a:r>
              <a:rPr lang="en-US" sz="1300" b="1" dirty="0">
                <a:latin typeface="Open Sans" panose="020B0606030504020204" pitchFamily="34" charset="0"/>
                <a:ea typeface="Open Sans" panose="020B0606030504020204" pitchFamily="34" charset="0"/>
                <a:cs typeface="Open Sans" panose="020B0606030504020204" pitchFamily="34" charset="0"/>
              </a:rPr>
              <a:t>minimum of 5% support </a:t>
            </a:r>
            <a:r>
              <a:rPr lang="en-US" sz="1300" dirty="0">
                <a:latin typeface="Open Sans" panose="020B0606030504020204" pitchFamily="34" charset="0"/>
                <a:ea typeface="Open Sans" panose="020B0606030504020204" pitchFamily="34" charset="0"/>
                <a:cs typeface="Open Sans" panose="020B0606030504020204" pitchFamily="34" charset="0"/>
              </a:rPr>
              <a:t>to proceed to the Exploration Period.</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Introduction of a clear distinction between </a:t>
            </a:r>
            <a:r>
              <a:rPr lang="en-US" sz="1300" b="1" dirty="0">
                <a:latin typeface="Open Sans" panose="020B0606030504020204" pitchFamily="34" charset="0"/>
                <a:ea typeface="Open Sans" panose="020B0606030504020204" pitchFamily="34" charset="0"/>
                <a:cs typeface="Open Sans" panose="020B0606030504020204" pitchFamily="34" charset="0"/>
              </a:rPr>
              <a:t>delegable tz1, tz2 and tz3 accounts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KT1 accounts for smart contracts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lvl="1"/>
            <a:r>
              <a:rPr lang="en-US" sz="1300" b="1" dirty="0">
                <a:latin typeface="Open Sans" panose="020B0606030504020204" pitchFamily="34" charset="0"/>
                <a:ea typeface="Open Sans" panose="020B0606030504020204" pitchFamily="34" charset="0"/>
                <a:cs typeface="Open Sans" panose="020B0606030504020204" pitchFamily="34" charset="0"/>
              </a:rPr>
              <a:t>New Michelson features </a:t>
            </a:r>
            <a:r>
              <a:rPr lang="en-US" sz="1300" dirty="0">
                <a:latin typeface="Open Sans" panose="020B0606030504020204" pitchFamily="34" charset="0"/>
                <a:ea typeface="Open Sans" panose="020B0606030504020204" pitchFamily="34" charset="0"/>
                <a:cs typeface="Open Sans" panose="020B0606030504020204" pitchFamily="34" charset="0"/>
              </a:rPr>
              <a:t>such as the possibility for multiple </a:t>
            </a:r>
            <a:r>
              <a:rPr lang="en-US" sz="1300" b="1" dirty="0" err="1">
                <a:latin typeface="Open Sans" panose="020B0606030504020204" pitchFamily="34" charset="0"/>
                <a:ea typeface="Open Sans" panose="020B0606030504020204" pitchFamily="34" charset="0"/>
                <a:cs typeface="Open Sans" panose="020B0606030504020204" pitchFamily="34" charset="0"/>
              </a:rPr>
              <a:t>multiple</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b="1" dirty="0" err="1">
                <a:latin typeface="Open Sans" panose="020B0606030504020204" pitchFamily="34" charset="0"/>
                <a:ea typeface="Open Sans" panose="020B0606030504020204" pitchFamily="34" charset="0"/>
                <a:cs typeface="Open Sans" panose="020B0606030504020204" pitchFamily="34" charset="0"/>
              </a:rPr>
              <a:t>big_maps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err="1">
                <a:latin typeface="Open Sans" panose="020B0606030504020204" pitchFamily="34" charset="0"/>
                <a:ea typeface="Open Sans" panose="020B0606030504020204" pitchFamily="34" charset="0"/>
                <a:cs typeface="Open Sans" panose="020B0606030504020204" pitchFamily="34" charset="0"/>
              </a:rPr>
              <a:t>entrypoints</a:t>
            </a:r>
            <a:r>
              <a:rPr lang="en-US" sz="1300" dirty="0">
                <a:latin typeface="Open Sans" panose="020B0606030504020204" pitchFamily="34" charset="0"/>
                <a:ea typeface="Open Sans" panose="020B0606030504020204" pitchFamily="34" charset="0"/>
                <a:cs typeface="Open Sans" panose="020B0606030504020204" pitchFamily="34" charset="0"/>
              </a:rPr>
              <a:t> to assist smart contract developers and designers of higher-level languages.</a:t>
            </a:r>
          </a:p>
          <a:p>
            <a:pPr lvl="1"/>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FADAEA9C-0A58-4821-86D2-5A08441F3E95}"/>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Babylon – the second amendment to the Tezos protocol</a:t>
            </a:r>
          </a:p>
        </p:txBody>
      </p:sp>
      <p:sp>
        <p:nvSpPr>
          <p:cNvPr id="4" name="Foliennummernplatzhalter 3">
            <a:extLst>
              <a:ext uri="{FF2B5EF4-FFF2-40B4-BE49-F238E27FC236}">
                <a16:creationId xmlns:a16="http://schemas.microsoft.com/office/drawing/2014/main" id="{AD7A2674-E5F4-4303-8D22-867E76C30943}"/>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37</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FC0B607E-2A24-4D99-8045-578103B779CA}"/>
              </a:ext>
            </a:extLst>
          </p:cNvPr>
          <p:cNvSpPr>
            <a:spLocks noGrp="1"/>
          </p:cNvSpPr>
          <p:nvPr>
            <p:ph type="dt" sz="half" idx="2"/>
          </p:nvPr>
        </p:nvSpPr>
        <p:spPr/>
        <p:txBody>
          <a:bodyPr/>
          <a:lstStyle/>
          <a:p>
            <a:fld id="{1EBB449A-F7EA-4C76-9E87-D728CD0572FE}"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8" name="Gruppieren 57">
            <a:extLst>
              <a:ext uri="{FF2B5EF4-FFF2-40B4-BE49-F238E27FC236}">
                <a16:creationId xmlns:a16="http://schemas.microsoft.com/office/drawing/2014/main" id="{23F2DD54-2DA2-4B5D-B74D-737A71B0C872}"/>
              </a:ext>
            </a:extLst>
          </p:cNvPr>
          <p:cNvGrpSpPr/>
          <p:nvPr/>
        </p:nvGrpSpPr>
        <p:grpSpPr>
          <a:xfrm>
            <a:off x="6178968" y="1829447"/>
            <a:ext cx="5682109" cy="1010947"/>
            <a:chOff x="6178968" y="2011006"/>
            <a:chExt cx="5682109" cy="1010947"/>
          </a:xfrm>
        </p:grpSpPr>
        <p:grpSp>
          <p:nvGrpSpPr>
            <p:cNvPr id="54" name="Gruppieren 53">
              <a:extLst>
                <a:ext uri="{FF2B5EF4-FFF2-40B4-BE49-F238E27FC236}">
                  <a16:creationId xmlns:a16="http://schemas.microsoft.com/office/drawing/2014/main" id="{CD172DF9-6842-4DCE-9DCA-03C1CDB562F9}"/>
                </a:ext>
              </a:extLst>
            </p:cNvPr>
            <p:cNvGrpSpPr/>
            <p:nvPr/>
          </p:nvGrpSpPr>
          <p:grpSpPr>
            <a:xfrm>
              <a:off x="7022333" y="2011006"/>
              <a:ext cx="3961200" cy="727976"/>
              <a:chOff x="7022333" y="2344381"/>
              <a:chExt cx="3961200" cy="727976"/>
            </a:xfrm>
          </p:grpSpPr>
          <p:sp>
            <p:nvSpPr>
              <p:cNvPr id="17" name="Rechteck 16">
                <a:extLst>
                  <a:ext uri="{FF2B5EF4-FFF2-40B4-BE49-F238E27FC236}">
                    <a16:creationId xmlns:a16="http://schemas.microsoft.com/office/drawing/2014/main" id="{D9E73A24-1834-47C7-87C2-CA505C42B82B}"/>
                  </a:ext>
                </a:extLst>
              </p:cNvPr>
              <p:cNvSpPr/>
              <p:nvPr/>
            </p:nvSpPr>
            <p:spPr bwMode="gray">
              <a:xfrm>
                <a:off x="7923533" y="2344381"/>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ctr">
                  <a:spcBef>
                    <a:spcPts val="300"/>
                  </a:spcBef>
                  <a:spcAft>
                    <a:spcPts val="100"/>
                  </a:spcAft>
                </a:pP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Quorum</a:t>
                </a:r>
                <a:endPar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hteck 20">
                <a:extLst>
                  <a:ext uri="{FF2B5EF4-FFF2-40B4-BE49-F238E27FC236}">
                    <a16:creationId xmlns:a16="http://schemas.microsoft.com/office/drawing/2014/main" id="{C96781D5-3234-44D2-9BC1-C91FE1F364DE}"/>
                  </a:ext>
                </a:extLst>
              </p:cNvPr>
              <p:cNvSpPr/>
              <p:nvPr/>
            </p:nvSpPr>
            <p:spPr bwMode="gray">
              <a:xfrm>
                <a:off x="7203533" y="2344381"/>
                <a:ext cx="720000" cy="360000"/>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hteck 22">
                <a:extLst>
                  <a:ext uri="{FF2B5EF4-FFF2-40B4-BE49-F238E27FC236}">
                    <a16:creationId xmlns:a16="http://schemas.microsoft.com/office/drawing/2014/main" id="{1E403E8F-D6FC-4A1D-ADFB-6C77C551EBBA}"/>
                  </a:ext>
                </a:extLst>
              </p:cNvPr>
              <p:cNvSpPr/>
              <p:nvPr/>
            </p:nvSpPr>
            <p:spPr bwMode="gray">
              <a:xfrm>
                <a:off x="9723533" y="2344381"/>
                <a:ext cx="1080000" cy="360000"/>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Gerader Verbinder 21">
                <a:extLst>
                  <a:ext uri="{FF2B5EF4-FFF2-40B4-BE49-F238E27FC236}">
                    <a16:creationId xmlns:a16="http://schemas.microsoft.com/office/drawing/2014/main" id="{0B7853E6-14BA-42BF-B474-3D2680FF4171}"/>
                  </a:ext>
                </a:extLst>
              </p:cNvPr>
              <p:cNvCxnSpPr>
                <a:cxnSpLocks/>
              </p:cNvCxnSpPr>
              <p:nvPr/>
            </p:nvCxnSpPr>
            <p:spPr>
              <a:xfrm>
                <a:off x="9723533" y="2344381"/>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D3E656F-D421-4A71-9157-6CEE42A6F954}"/>
                  </a:ext>
                </a:extLst>
              </p:cNvPr>
              <p:cNvCxnSpPr>
                <a:cxnSpLocks/>
              </p:cNvCxnSpPr>
              <p:nvPr/>
            </p:nvCxnSpPr>
            <p:spPr>
              <a:xfrm>
                <a:off x="7923533" y="2344381"/>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2AAC4B3-9E4E-48D3-830C-9E9E72D8AF40}"/>
                  </a:ext>
                </a:extLst>
              </p:cNvPr>
              <p:cNvSpPr txBox="1"/>
              <p:nvPr/>
            </p:nvSpPr>
            <p:spPr>
              <a:xfrm>
                <a:off x="70223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0%</a:t>
                </a:r>
              </a:p>
            </p:txBody>
          </p:sp>
          <p:sp>
            <p:nvSpPr>
              <p:cNvPr id="25" name="Textfeld 24">
                <a:extLst>
                  <a:ext uri="{FF2B5EF4-FFF2-40B4-BE49-F238E27FC236}">
                    <a16:creationId xmlns:a16="http://schemas.microsoft.com/office/drawing/2014/main" id="{7B4B60F8-7EE6-43E2-8F0A-353A7507C9E5}"/>
                  </a:ext>
                </a:extLst>
              </p:cNvPr>
              <p:cNvSpPr txBox="1"/>
              <p:nvPr/>
            </p:nvSpPr>
            <p:spPr>
              <a:xfrm>
                <a:off x="106235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100%</a:t>
                </a:r>
              </a:p>
            </p:txBody>
          </p:sp>
          <p:sp>
            <p:nvSpPr>
              <p:cNvPr id="26" name="Textfeld 25">
                <a:extLst>
                  <a:ext uri="{FF2B5EF4-FFF2-40B4-BE49-F238E27FC236}">
                    <a16:creationId xmlns:a16="http://schemas.microsoft.com/office/drawing/2014/main" id="{42B082C4-B942-4864-9EE4-9406A1BB129F}"/>
                  </a:ext>
                </a:extLst>
              </p:cNvPr>
              <p:cNvSpPr txBox="1"/>
              <p:nvPr/>
            </p:nvSpPr>
            <p:spPr>
              <a:xfrm>
                <a:off x="95435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Cap 70%</a:t>
                </a:r>
              </a:p>
            </p:txBody>
          </p:sp>
          <p:sp>
            <p:nvSpPr>
              <p:cNvPr id="27" name="Textfeld 26">
                <a:extLst>
                  <a:ext uri="{FF2B5EF4-FFF2-40B4-BE49-F238E27FC236}">
                    <a16:creationId xmlns:a16="http://schemas.microsoft.com/office/drawing/2014/main" id="{76D349A1-E224-4731-9B80-02674F9A5644}"/>
                  </a:ext>
                </a:extLst>
              </p:cNvPr>
              <p:cNvSpPr txBox="1"/>
              <p:nvPr/>
            </p:nvSpPr>
            <p:spPr>
              <a:xfrm>
                <a:off x="7742333" y="2712357"/>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Floor 20%</a:t>
                </a:r>
              </a:p>
            </p:txBody>
          </p:sp>
        </p:grpSp>
        <p:sp>
          <p:nvSpPr>
            <p:cNvPr id="28" name="Textfeld 27">
              <a:extLst>
                <a:ext uri="{FF2B5EF4-FFF2-40B4-BE49-F238E27FC236}">
                  <a16:creationId xmlns:a16="http://schemas.microsoft.com/office/drawing/2014/main" id="{A2E7290D-9B10-404D-AA56-C91C1A9142F5}"/>
                </a:ext>
              </a:extLst>
            </p:cNvPr>
            <p:cNvSpPr txBox="1"/>
            <p:nvPr/>
          </p:nvSpPr>
          <p:spPr>
            <a:xfrm>
              <a:off x="6178968" y="2781163"/>
              <a:ext cx="5682109"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Introduction of quorum floor and cap at 20% and 70%</a:t>
              </a:r>
            </a:p>
          </p:txBody>
        </p:sp>
      </p:grpSp>
      <p:grpSp>
        <p:nvGrpSpPr>
          <p:cNvPr id="89" name="Gruppieren 88">
            <a:extLst>
              <a:ext uri="{FF2B5EF4-FFF2-40B4-BE49-F238E27FC236}">
                <a16:creationId xmlns:a16="http://schemas.microsoft.com/office/drawing/2014/main" id="{292326F3-5D48-4A5A-9163-B5BC6F3B7C10}"/>
              </a:ext>
            </a:extLst>
          </p:cNvPr>
          <p:cNvGrpSpPr/>
          <p:nvPr/>
        </p:nvGrpSpPr>
        <p:grpSpPr>
          <a:xfrm>
            <a:off x="6178968" y="5495500"/>
            <a:ext cx="5682109" cy="1004551"/>
            <a:chOff x="6178968" y="5495500"/>
            <a:chExt cx="5682109" cy="1004551"/>
          </a:xfrm>
        </p:grpSpPr>
        <p:sp>
          <p:nvSpPr>
            <p:cNvPr id="30" name="Textfeld 29">
              <a:extLst>
                <a:ext uri="{FF2B5EF4-FFF2-40B4-BE49-F238E27FC236}">
                  <a16:creationId xmlns:a16="http://schemas.microsoft.com/office/drawing/2014/main" id="{A37E1F32-DF76-45C0-9846-B9F685EDC0C6}"/>
                </a:ext>
              </a:extLst>
            </p:cNvPr>
            <p:cNvSpPr txBox="1"/>
            <p:nvPr/>
          </p:nvSpPr>
          <p:spPr>
            <a:xfrm>
              <a:off x="6178968" y="6248411"/>
              <a:ext cx="5682109" cy="25164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New Michelson features (e.g. multiple </a:t>
              </a:r>
              <a:r>
                <a:rPr lang="en-US" sz="1300" b="1" dirty="0" err="1">
                  <a:latin typeface="Open Sans" panose="020B0606030504020204" pitchFamily="34" charset="0"/>
                  <a:ea typeface="Open Sans" panose="020B0606030504020204" pitchFamily="34" charset="0"/>
                  <a:cs typeface="Open Sans" panose="020B0606030504020204" pitchFamily="34" charset="0"/>
                </a:rPr>
                <a:t>big_maps</a:t>
              </a:r>
              <a:r>
                <a:rPr lang="en-US" sz="1300" b="1" dirty="0">
                  <a:latin typeface="Open Sans" panose="020B0606030504020204" pitchFamily="34" charset="0"/>
                  <a:ea typeface="Open Sans" panose="020B0606030504020204" pitchFamily="34" charset="0"/>
                  <a:cs typeface="Open Sans" panose="020B0606030504020204" pitchFamily="34" charset="0"/>
                </a:rPr>
                <a:t> and </a:t>
              </a:r>
              <a:r>
                <a:rPr lang="en-US" sz="1300" b="1" dirty="0" err="1">
                  <a:latin typeface="Open Sans" panose="020B0606030504020204" pitchFamily="34" charset="0"/>
                  <a:ea typeface="Open Sans" panose="020B0606030504020204" pitchFamily="34" charset="0"/>
                  <a:cs typeface="Open Sans" panose="020B0606030504020204" pitchFamily="34" charset="0"/>
                </a:rPr>
                <a:t>entrypoints</a:t>
              </a:r>
              <a:r>
                <a:rPr lang="en-US" sz="1300" b="1"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31" name="Group 94">
              <a:extLst>
                <a:ext uri="{FF2B5EF4-FFF2-40B4-BE49-F238E27FC236}">
                  <a16:creationId xmlns:a16="http://schemas.microsoft.com/office/drawing/2014/main" id="{C8D48F48-CCFD-4306-AC31-732A1FE09B41}"/>
                </a:ext>
              </a:extLst>
            </p:cNvPr>
            <p:cNvGrpSpPr>
              <a:grpSpLocks noChangeAspect="1"/>
            </p:cNvGrpSpPr>
            <p:nvPr/>
          </p:nvGrpSpPr>
          <p:grpSpPr bwMode="auto">
            <a:xfrm>
              <a:off x="8792233" y="5495500"/>
              <a:ext cx="455578" cy="561756"/>
              <a:chOff x="804" y="804"/>
              <a:chExt cx="369" cy="455"/>
            </a:xfrm>
            <a:solidFill>
              <a:schemeClr val="accent1"/>
            </a:solidFill>
          </p:grpSpPr>
          <p:sp>
            <p:nvSpPr>
              <p:cNvPr id="32" name="Freeform 95">
                <a:extLst>
                  <a:ext uri="{FF2B5EF4-FFF2-40B4-BE49-F238E27FC236}">
                    <a16:creationId xmlns:a16="http://schemas.microsoft.com/office/drawing/2014/main" id="{4CCC51B1-1FB5-4F89-8258-94164217861E}"/>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96">
                <a:extLst>
                  <a:ext uri="{FF2B5EF4-FFF2-40B4-BE49-F238E27FC236}">
                    <a16:creationId xmlns:a16="http://schemas.microsoft.com/office/drawing/2014/main" id="{6ABD046E-155A-4D87-A0EB-7699C9B2B757}"/>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97">
                <a:extLst>
                  <a:ext uri="{FF2B5EF4-FFF2-40B4-BE49-F238E27FC236}">
                    <a16:creationId xmlns:a16="http://schemas.microsoft.com/office/drawing/2014/main" id="{F4235A0F-185F-42B1-A7AB-312FEA260A4D}"/>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98">
                <a:extLst>
                  <a:ext uri="{FF2B5EF4-FFF2-40B4-BE49-F238E27FC236}">
                    <a16:creationId xmlns:a16="http://schemas.microsoft.com/office/drawing/2014/main" id="{44C42B6A-251F-4244-B38B-48F5B94A787F}"/>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99">
                <a:extLst>
                  <a:ext uri="{FF2B5EF4-FFF2-40B4-BE49-F238E27FC236}">
                    <a16:creationId xmlns:a16="http://schemas.microsoft.com/office/drawing/2014/main" id="{F9EA57E2-DF06-4BDA-A1EF-BAA5CEFE593E}"/>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100">
                <a:extLst>
                  <a:ext uri="{FF2B5EF4-FFF2-40B4-BE49-F238E27FC236}">
                    <a16:creationId xmlns:a16="http://schemas.microsoft.com/office/drawing/2014/main" id="{0BCF4E38-6DD2-4A7D-A845-53E15CBE3FC9}"/>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101">
                <a:extLst>
                  <a:ext uri="{FF2B5EF4-FFF2-40B4-BE49-F238E27FC236}">
                    <a16:creationId xmlns:a16="http://schemas.microsoft.com/office/drawing/2014/main" id="{959DF937-4608-4418-94DD-0E0C8374F261}"/>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102">
                <a:extLst>
                  <a:ext uri="{FF2B5EF4-FFF2-40B4-BE49-F238E27FC236}">
                    <a16:creationId xmlns:a16="http://schemas.microsoft.com/office/drawing/2014/main" id="{F78F40AE-D2BA-4E20-BF0E-68E25FC17F83}"/>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103">
                <a:extLst>
                  <a:ext uri="{FF2B5EF4-FFF2-40B4-BE49-F238E27FC236}">
                    <a16:creationId xmlns:a16="http://schemas.microsoft.com/office/drawing/2014/main" id="{77908CFA-D403-4422-9C01-C0DAE9B256FF}"/>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104">
                <a:extLst>
                  <a:ext uri="{FF2B5EF4-FFF2-40B4-BE49-F238E27FC236}">
                    <a16:creationId xmlns:a16="http://schemas.microsoft.com/office/drawing/2014/main" id="{43DB3A5D-B334-4FB1-BC45-5DD3DB0D4F5C}"/>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105">
                <a:extLst>
                  <a:ext uri="{FF2B5EF4-FFF2-40B4-BE49-F238E27FC236}">
                    <a16:creationId xmlns:a16="http://schemas.microsoft.com/office/drawing/2014/main" id="{1FDA9EBC-5317-4955-95D9-D5937EFC2DE0}"/>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106">
                <a:extLst>
                  <a:ext uri="{FF2B5EF4-FFF2-40B4-BE49-F238E27FC236}">
                    <a16:creationId xmlns:a16="http://schemas.microsoft.com/office/drawing/2014/main" id="{906693C5-848E-4BF0-BEFB-C82C286FC4D2}"/>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107">
                <a:extLst>
                  <a:ext uri="{FF2B5EF4-FFF2-40B4-BE49-F238E27FC236}">
                    <a16:creationId xmlns:a16="http://schemas.microsoft.com/office/drawing/2014/main" id="{52AA16AC-B4A1-451C-866C-4A01B207B381}"/>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108">
                <a:extLst>
                  <a:ext uri="{FF2B5EF4-FFF2-40B4-BE49-F238E27FC236}">
                    <a16:creationId xmlns:a16="http://schemas.microsoft.com/office/drawing/2014/main" id="{3ED2BF0B-1307-44DD-8CD8-D8CF0AE5BC2C}"/>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109">
                <a:extLst>
                  <a:ext uri="{FF2B5EF4-FFF2-40B4-BE49-F238E27FC236}">
                    <a16:creationId xmlns:a16="http://schemas.microsoft.com/office/drawing/2014/main" id="{8A830E1F-358D-4564-87DC-C8434A8FD9E2}"/>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10">
                <a:extLst>
                  <a:ext uri="{FF2B5EF4-FFF2-40B4-BE49-F238E27FC236}">
                    <a16:creationId xmlns:a16="http://schemas.microsoft.com/office/drawing/2014/main" id="{97D5CD42-7A62-46A0-BCAF-5D3533AE1B31}"/>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11">
                <a:extLst>
                  <a:ext uri="{FF2B5EF4-FFF2-40B4-BE49-F238E27FC236}">
                    <a16:creationId xmlns:a16="http://schemas.microsoft.com/office/drawing/2014/main" id="{BD3F0FEC-046B-4D91-9AA0-7DF767A243DC}"/>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112">
                <a:extLst>
                  <a:ext uri="{FF2B5EF4-FFF2-40B4-BE49-F238E27FC236}">
                    <a16:creationId xmlns:a16="http://schemas.microsoft.com/office/drawing/2014/main" id="{190B8498-2225-45C3-B6CD-29E673DDE3A4}"/>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113">
                <a:extLst>
                  <a:ext uri="{FF2B5EF4-FFF2-40B4-BE49-F238E27FC236}">
                    <a16:creationId xmlns:a16="http://schemas.microsoft.com/office/drawing/2014/main" id="{4609A3BF-9D83-4DA2-93AA-12C07AA8B9FA}"/>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114">
                <a:extLst>
                  <a:ext uri="{FF2B5EF4-FFF2-40B4-BE49-F238E27FC236}">
                    <a16:creationId xmlns:a16="http://schemas.microsoft.com/office/drawing/2014/main" id="{C2D02C5C-6E04-44BF-8A87-9D457E9021B1}"/>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115">
                <a:extLst>
                  <a:ext uri="{FF2B5EF4-FFF2-40B4-BE49-F238E27FC236}">
                    <a16:creationId xmlns:a16="http://schemas.microsoft.com/office/drawing/2014/main" id="{24BB5341-F4CB-464E-B728-803EA4703B2F}"/>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116">
                <a:extLst>
                  <a:ext uri="{FF2B5EF4-FFF2-40B4-BE49-F238E27FC236}">
                    <a16:creationId xmlns:a16="http://schemas.microsoft.com/office/drawing/2014/main" id="{FF706591-6916-4397-A012-96BF424D556F}"/>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56" name="Gerader Verbinder 55">
            <a:extLst>
              <a:ext uri="{FF2B5EF4-FFF2-40B4-BE49-F238E27FC236}">
                <a16:creationId xmlns:a16="http://schemas.microsoft.com/office/drawing/2014/main" id="{88288CD9-C9BA-4EEA-A0B5-085FCAC98506}"/>
              </a:ext>
            </a:extLst>
          </p:cNvPr>
          <p:cNvCxnSpPr>
            <a:cxnSpLocks/>
          </p:cNvCxnSpPr>
          <p:nvPr/>
        </p:nvCxnSpPr>
        <p:spPr>
          <a:xfrm>
            <a:off x="6175375" y="1746910"/>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9D31A41F-B21B-4C0C-A271-71ACB3312989}"/>
              </a:ext>
            </a:extLst>
          </p:cNvPr>
          <p:cNvGrpSpPr/>
          <p:nvPr/>
        </p:nvGrpSpPr>
        <p:grpSpPr>
          <a:xfrm>
            <a:off x="6178968" y="3005468"/>
            <a:ext cx="5682109" cy="1295945"/>
            <a:chOff x="6178968" y="3163297"/>
            <a:chExt cx="5682109" cy="1295945"/>
          </a:xfrm>
        </p:grpSpPr>
        <p:sp>
          <p:nvSpPr>
            <p:cNvPr id="29" name="Textfeld 28">
              <a:extLst>
                <a:ext uri="{FF2B5EF4-FFF2-40B4-BE49-F238E27FC236}">
                  <a16:creationId xmlns:a16="http://schemas.microsoft.com/office/drawing/2014/main" id="{C0E1DDC4-0984-4A8B-AF3D-BBAED8F553D9}"/>
                </a:ext>
              </a:extLst>
            </p:cNvPr>
            <p:cNvSpPr txBox="1"/>
            <p:nvPr/>
          </p:nvSpPr>
          <p:spPr>
            <a:xfrm>
              <a:off x="6178968" y="4194373"/>
              <a:ext cx="5682109" cy="26486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Introduction of a 5% hurdle for proposals</a:t>
              </a:r>
            </a:p>
          </p:txBody>
        </p:sp>
        <p:grpSp>
          <p:nvGrpSpPr>
            <p:cNvPr id="83" name="Gruppieren 82">
              <a:extLst>
                <a:ext uri="{FF2B5EF4-FFF2-40B4-BE49-F238E27FC236}">
                  <a16:creationId xmlns:a16="http://schemas.microsoft.com/office/drawing/2014/main" id="{CF9121EF-0CA3-49C1-A85E-9EA1E2DA1A6A}"/>
                </a:ext>
              </a:extLst>
            </p:cNvPr>
            <p:cNvGrpSpPr/>
            <p:nvPr/>
          </p:nvGrpSpPr>
          <p:grpSpPr>
            <a:xfrm>
              <a:off x="6854833" y="3163297"/>
              <a:ext cx="4297400" cy="1013721"/>
              <a:chOff x="6854833" y="3163297"/>
              <a:chExt cx="4297400" cy="1013721"/>
            </a:xfrm>
          </p:grpSpPr>
          <p:grpSp>
            <p:nvGrpSpPr>
              <p:cNvPr id="71" name="Gruppieren 70">
                <a:extLst>
                  <a:ext uri="{FF2B5EF4-FFF2-40B4-BE49-F238E27FC236}">
                    <a16:creationId xmlns:a16="http://schemas.microsoft.com/office/drawing/2014/main" id="{1BA9EC8F-279D-435D-89FB-D3FC964DF539}"/>
                  </a:ext>
                </a:extLst>
              </p:cNvPr>
              <p:cNvGrpSpPr/>
              <p:nvPr/>
            </p:nvGrpSpPr>
            <p:grpSpPr>
              <a:xfrm>
                <a:off x="8659806" y="3343277"/>
                <a:ext cx="685800" cy="696913"/>
                <a:chOff x="8659806" y="3343277"/>
                <a:chExt cx="685800" cy="696913"/>
              </a:xfrm>
            </p:grpSpPr>
            <p:sp>
              <p:nvSpPr>
                <p:cNvPr id="63" name="Freeform 75">
                  <a:extLst>
                    <a:ext uri="{FF2B5EF4-FFF2-40B4-BE49-F238E27FC236}">
                      <a16:creationId xmlns:a16="http://schemas.microsoft.com/office/drawing/2014/main" id="{0E101678-2EDC-4042-A9CF-7E759CB83AC0}"/>
                    </a:ext>
                  </a:extLst>
                </p:cNvPr>
                <p:cNvSpPr>
                  <a:spLocks noEditPoints="1"/>
                </p:cNvSpPr>
                <p:nvPr/>
              </p:nvSpPr>
              <p:spPr bwMode="auto">
                <a:xfrm>
                  <a:off x="8659806" y="3343277"/>
                  <a:ext cx="685800" cy="696913"/>
                </a:xfrm>
                <a:custGeom>
                  <a:avLst/>
                  <a:gdLst>
                    <a:gd name="T0" fmla="*/ 3530 w 3600"/>
                    <a:gd name="T1" fmla="*/ 0 h 3656"/>
                    <a:gd name="T2" fmla="*/ 3477 w 3600"/>
                    <a:gd name="T3" fmla="*/ 72 h 3656"/>
                    <a:gd name="T4" fmla="*/ 3477 w 3600"/>
                    <a:gd name="T5" fmla="*/ 269 h 3656"/>
                    <a:gd name="T6" fmla="*/ 1800 w 3600"/>
                    <a:gd name="T7" fmla="*/ 395 h 3656"/>
                    <a:gd name="T8" fmla="*/ 124 w 3600"/>
                    <a:gd name="T9" fmla="*/ 269 h 3656"/>
                    <a:gd name="T10" fmla="*/ 124 w 3600"/>
                    <a:gd name="T11" fmla="*/ 72 h 3656"/>
                    <a:gd name="T12" fmla="*/ 71 w 3600"/>
                    <a:gd name="T13" fmla="*/ 0 h 3656"/>
                    <a:gd name="T14" fmla="*/ 0 w 3600"/>
                    <a:gd name="T15" fmla="*/ 72 h 3656"/>
                    <a:gd name="T16" fmla="*/ 0 w 3600"/>
                    <a:gd name="T17" fmla="*/ 3603 h 3656"/>
                    <a:gd name="T18" fmla="*/ 71 w 3600"/>
                    <a:gd name="T19" fmla="*/ 3656 h 3656"/>
                    <a:gd name="T20" fmla="*/ 124 w 3600"/>
                    <a:gd name="T21" fmla="*/ 3603 h 3656"/>
                    <a:gd name="T22" fmla="*/ 124 w 3600"/>
                    <a:gd name="T23" fmla="*/ 1631 h 3656"/>
                    <a:gd name="T24" fmla="*/ 1800 w 3600"/>
                    <a:gd name="T25" fmla="*/ 1703 h 3656"/>
                    <a:gd name="T26" fmla="*/ 3477 w 3600"/>
                    <a:gd name="T27" fmla="*/ 1631 h 3656"/>
                    <a:gd name="T28" fmla="*/ 3477 w 3600"/>
                    <a:gd name="T29" fmla="*/ 3603 h 3656"/>
                    <a:gd name="T30" fmla="*/ 3530 w 3600"/>
                    <a:gd name="T31" fmla="*/ 3656 h 3656"/>
                    <a:gd name="T32" fmla="*/ 3600 w 3600"/>
                    <a:gd name="T33" fmla="*/ 3603 h 3656"/>
                    <a:gd name="T34" fmla="*/ 3600 w 3600"/>
                    <a:gd name="T35" fmla="*/ 72 h 3656"/>
                    <a:gd name="T36" fmla="*/ 3530 w 3600"/>
                    <a:gd name="T37" fmla="*/ 0 h 3656"/>
                    <a:gd name="T38" fmla="*/ 3477 w 3600"/>
                    <a:gd name="T39" fmla="*/ 1506 h 3656"/>
                    <a:gd name="T40" fmla="*/ 1800 w 3600"/>
                    <a:gd name="T41" fmla="*/ 1578 h 3656"/>
                    <a:gd name="T42" fmla="*/ 124 w 3600"/>
                    <a:gd name="T43" fmla="*/ 1506 h 3656"/>
                    <a:gd name="T44" fmla="*/ 124 w 3600"/>
                    <a:gd name="T45" fmla="*/ 377 h 3656"/>
                    <a:gd name="T46" fmla="*/ 1800 w 3600"/>
                    <a:gd name="T47" fmla="*/ 520 h 3656"/>
                    <a:gd name="T48" fmla="*/ 3477 w 3600"/>
                    <a:gd name="T49" fmla="*/ 377 h 3656"/>
                    <a:gd name="T50" fmla="*/ 3477 w 3600"/>
                    <a:gd name="T51" fmla="*/ 1506 h 3656"/>
                    <a:gd name="T52" fmla="*/ 3477 w 3600"/>
                    <a:gd name="T53" fmla="*/ 1506 h 3656"/>
                    <a:gd name="T54" fmla="*/ 3477 w 3600"/>
                    <a:gd name="T55" fmla="*/ 1506 h 3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0" h="3656">
                      <a:moveTo>
                        <a:pt x="3530" y="0"/>
                      </a:moveTo>
                      <a:cubicBezTo>
                        <a:pt x="3512" y="0"/>
                        <a:pt x="3477" y="36"/>
                        <a:pt x="3477" y="72"/>
                      </a:cubicBezTo>
                      <a:cubicBezTo>
                        <a:pt x="3477" y="269"/>
                        <a:pt x="3477" y="269"/>
                        <a:pt x="3477" y="269"/>
                      </a:cubicBezTo>
                      <a:cubicBezTo>
                        <a:pt x="3353" y="287"/>
                        <a:pt x="2330" y="395"/>
                        <a:pt x="1800" y="395"/>
                      </a:cubicBezTo>
                      <a:cubicBezTo>
                        <a:pt x="1289" y="395"/>
                        <a:pt x="283" y="287"/>
                        <a:pt x="124" y="269"/>
                      </a:cubicBezTo>
                      <a:cubicBezTo>
                        <a:pt x="124" y="72"/>
                        <a:pt x="124" y="72"/>
                        <a:pt x="124" y="72"/>
                      </a:cubicBezTo>
                      <a:cubicBezTo>
                        <a:pt x="124" y="36"/>
                        <a:pt x="89" y="0"/>
                        <a:pt x="71" y="0"/>
                      </a:cubicBezTo>
                      <a:cubicBezTo>
                        <a:pt x="36" y="0"/>
                        <a:pt x="0" y="36"/>
                        <a:pt x="0" y="72"/>
                      </a:cubicBezTo>
                      <a:cubicBezTo>
                        <a:pt x="0" y="3603"/>
                        <a:pt x="0" y="3603"/>
                        <a:pt x="0" y="3603"/>
                      </a:cubicBezTo>
                      <a:cubicBezTo>
                        <a:pt x="0" y="3621"/>
                        <a:pt x="36" y="3656"/>
                        <a:pt x="71" y="3656"/>
                      </a:cubicBezTo>
                      <a:cubicBezTo>
                        <a:pt x="89" y="3656"/>
                        <a:pt x="124" y="3621"/>
                        <a:pt x="124" y="3603"/>
                      </a:cubicBezTo>
                      <a:cubicBezTo>
                        <a:pt x="124" y="1631"/>
                        <a:pt x="124" y="1631"/>
                        <a:pt x="124" y="1631"/>
                      </a:cubicBezTo>
                      <a:cubicBezTo>
                        <a:pt x="318" y="1631"/>
                        <a:pt x="1289" y="1703"/>
                        <a:pt x="1800" y="1703"/>
                      </a:cubicBezTo>
                      <a:cubicBezTo>
                        <a:pt x="2312" y="1703"/>
                        <a:pt x="3318" y="1631"/>
                        <a:pt x="3477" y="1631"/>
                      </a:cubicBezTo>
                      <a:cubicBezTo>
                        <a:pt x="3477" y="3603"/>
                        <a:pt x="3477" y="3603"/>
                        <a:pt x="3477" y="3603"/>
                      </a:cubicBezTo>
                      <a:cubicBezTo>
                        <a:pt x="3477" y="3621"/>
                        <a:pt x="3512" y="3656"/>
                        <a:pt x="3530" y="3656"/>
                      </a:cubicBezTo>
                      <a:cubicBezTo>
                        <a:pt x="3565" y="3656"/>
                        <a:pt x="3600" y="3621"/>
                        <a:pt x="3600" y="3603"/>
                      </a:cubicBezTo>
                      <a:cubicBezTo>
                        <a:pt x="3600" y="72"/>
                        <a:pt x="3600" y="72"/>
                        <a:pt x="3600" y="72"/>
                      </a:cubicBezTo>
                      <a:cubicBezTo>
                        <a:pt x="3600" y="36"/>
                        <a:pt x="3565" y="0"/>
                        <a:pt x="3530" y="0"/>
                      </a:cubicBezTo>
                      <a:close/>
                      <a:moveTo>
                        <a:pt x="3477" y="1506"/>
                      </a:moveTo>
                      <a:cubicBezTo>
                        <a:pt x="3336" y="1524"/>
                        <a:pt x="2330" y="1578"/>
                        <a:pt x="1800" y="1578"/>
                      </a:cubicBezTo>
                      <a:cubicBezTo>
                        <a:pt x="1289" y="1578"/>
                        <a:pt x="300" y="1524"/>
                        <a:pt x="124" y="1506"/>
                      </a:cubicBezTo>
                      <a:cubicBezTo>
                        <a:pt x="124" y="377"/>
                        <a:pt x="124" y="377"/>
                        <a:pt x="124" y="377"/>
                      </a:cubicBezTo>
                      <a:cubicBezTo>
                        <a:pt x="318" y="413"/>
                        <a:pt x="1289" y="520"/>
                        <a:pt x="1800" y="520"/>
                      </a:cubicBezTo>
                      <a:cubicBezTo>
                        <a:pt x="2312" y="520"/>
                        <a:pt x="3300" y="395"/>
                        <a:pt x="3477" y="377"/>
                      </a:cubicBezTo>
                      <a:lnTo>
                        <a:pt x="3477" y="1506"/>
                      </a:lnTo>
                      <a:close/>
                      <a:moveTo>
                        <a:pt x="3477" y="1506"/>
                      </a:moveTo>
                      <a:cubicBezTo>
                        <a:pt x="3477" y="1506"/>
                        <a:pt x="3477" y="1506"/>
                        <a:pt x="3477" y="1506"/>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Textfeld 69">
                  <a:extLst>
                    <a:ext uri="{FF2B5EF4-FFF2-40B4-BE49-F238E27FC236}">
                      <a16:creationId xmlns:a16="http://schemas.microsoft.com/office/drawing/2014/main" id="{CA8F6E98-9F4B-4CF8-9ED8-3C947B74BC01}"/>
                    </a:ext>
                  </a:extLst>
                </p:cNvPr>
                <p:cNvSpPr txBox="1"/>
                <p:nvPr/>
              </p:nvSpPr>
              <p:spPr>
                <a:xfrm>
                  <a:off x="8822706" y="3365186"/>
                  <a:ext cx="360000"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5%</a:t>
                  </a:r>
                </a:p>
              </p:txBody>
            </p:sp>
          </p:grpSp>
          <p:sp>
            <p:nvSpPr>
              <p:cNvPr id="72" name="Textfeld 71">
                <a:extLst>
                  <a:ext uri="{FF2B5EF4-FFF2-40B4-BE49-F238E27FC236}">
                    <a16:creationId xmlns:a16="http://schemas.microsoft.com/office/drawing/2014/main" id="{2DE0529B-D8E0-46DB-A26F-C0D9A433E822}"/>
                  </a:ext>
                </a:extLst>
              </p:cNvPr>
              <p:cNvSpPr txBox="1"/>
              <p:nvPr/>
            </p:nvSpPr>
            <p:spPr>
              <a:xfrm>
                <a:off x="6854833" y="3817018"/>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Proposal Period</a:t>
                </a:r>
              </a:p>
            </p:txBody>
          </p:sp>
          <p:sp>
            <p:nvSpPr>
              <p:cNvPr id="73" name="Textfeld 72">
                <a:extLst>
                  <a:ext uri="{FF2B5EF4-FFF2-40B4-BE49-F238E27FC236}">
                    <a16:creationId xmlns:a16="http://schemas.microsoft.com/office/drawing/2014/main" id="{0DF435F9-D7CB-4649-8E61-D58520114C13}"/>
                  </a:ext>
                </a:extLst>
              </p:cNvPr>
              <p:cNvSpPr txBox="1"/>
              <p:nvPr/>
            </p:nvSpPr>
            <p:spPr>
              <a:xfrm>
                <a:off x="9785134" y="3817018"/>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Exploration Period</a:t>
                </a:r>
              </a:p>
            </p:txBody>
          </p:sp>
          <p:grpSp>
            <p:nvGrpSpPr>
              <p:cNvPr id="81" name="Gruppieren 80">
                <a:extLst>
                  <a:ext uri="{FF2B5EF4-FFF2-40B4-BE49-F238E27FC236}">
                    <a16:creationId xmlns:a16="http://schemas.microsoft.com/office/drawing/2014/main" id="{C39F083C-22B5-4D8F-810C-A08BF65EC2A5}"/>
                  </a:ext>
                </a:extLst>
              </p:cNvPr>
              <p:cNvGrpSpPr/>
              <p:nvPr/>
            </p:nvGrpSpPr>
            <p:grpSpPr>
              <a:xfrm>
                <a:off x="7386720" y="3416526"/>
                <a:ext cx="303325" cy="415702"/>
                <a:chOff x="7353270" y="3416526"/>
                <a:chExt cx="303325" cy="415702"/>
              </a:xfrm>
            </p:grpSpPr>
            <p:sp>
              <p:nvSpPr>
                <p:cNvPr id="78" name="Freeform 85">
                  <a:extLst>
                    <a:ext uri="{FF2B5EF4-FFF2-40B4-BE49-F238E27FC236}">
                      <a16:creationId xmlns:a16="http://schemas.microsoft.com/office/drawing/2014/main" id="{83E1A3C4-6643-4EDA-A5A9-187DDE5F3C54}"/>
                    </a:ext>
                  </a:extLst>
                </p:cNvPr>
                <p:cNvSpPr>
                  <a:spLocks/>
                </p:cNvSpPr>
                <p:nvPr/>
              </p:nvSpPr>
              <p:spPr bwMode="auto">
                <a:xfrm>
                  <a:off x="7555182" y="3424749"/>
                  <a:ext cx="95931" cy="91363"/>
                </a:xfrm>
                <a:custGeom>
                  <a:avLst/>
                  <a:gdLst>
                    <a:gd name="T0" fmla="*/ 382 w 1744"/>
                    <a:gd name="T1" fmla="*/ 1664 h 1664"/>
                    <a:gd name="T2" fmla="*/ 1744 w 1744"/>
                    <a:gd name="T3" fmla="*/ 1664 h 1664"/>
                    <a:gd name="T4" fmla="*/ 0 w 1744"/>
                    <a:gd name="T5" fmla="*/ 0 h 1664"/>
                    <a:gd name="T6" fmla="*/ 0 w 1744"/>
                    <a:gd name="T7" fmla="*/ 1342 h 1664"/>
                    <a:gd name="T8" fmla="*/ 382 w 1744"/>
                    <a:gd name="T9" fmla="*/ 1664 h 1664"/>
                  </a:gdLst>
                  <a:ahLst/>
                  <a:cxnLst>
                    <a:cxn ang="0">
                      <a:pos x="T0" y="T1"/>
                    </a:cxn>
                    <a:cxn ang="0">
                      <a:pos x="T2" y="T3"/>
                    </a:cxn>
                    <a:cxn ang="0">
                      <a:pos x="T4" y="T5"/>
                    </a:cxn>
                    <a:cxn ang="0">
                      <a:pos x="T6" y="T7"/>
                    </a:cxn>
                    <a:cxn ang="0">
                      <a:pos x="T8" y="T9"/>
                    </a:cxn>
                  </a:cxnLst>
                  <a:rect l="0" t="0" r="r" b="b"/>
                  <a:pathLst>
                    <a:path w="1744" h="1664">
                      <a:moveTo>
                        <a:pt x="382" y="1664"/>
                      </a:moveTo>
                      <a:cubicBezTo>
                        <a:pt x="1744" y="1664"/>
                        <a:pt x="1744" y="1664"/>
                        <a:pt x="1744" y="1664"/>
                      </a:cubicBezTo>
                      <a:cubicBezTo>
                        <a:pt x="0" y="0"/>
                        <a:pt x="0" y="0"/>
                        <a:pt x="0" y="0"/>
                      </a:cubicBezTo>
                      <a:cubicBezTo>
                        <a:pt x="0" y="1342"/>
                        <a:pt x="0" y="1342"/>
                        <a:pt x="0" y="1342"/>
                      </a:cubicBezTo>
                      <a:cubicBezTo>
                        <a:pt x="0" y="1557"/>
                        <a:pt x="164" y="1664"/>
                        <a:pt x="382" y="1664"/>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86">
                  <a:extLst>
                    <a:ext uri="{FF2B5EF4-FFF2-40B4-BE49-F238E27FC236}">
                      <a16:creationId xmlns:a16="http://schemas.microsoft.com/office/drawing/2014/main" id="{0B81CC08-4FDA-468F-BA73-CAA834A15343}"/>
                    </a:ext>
                  </a:extLst>
                </p:cNvPr>
                <p:cNvSpPr>
                  <a:spLocks noEditPoints="1"/>
                </p:cNvSpPr>
                <p:nvPr/>
              </p:nvSpPr>
              <p:spPr bwMode="auto">
                <a:xfrm>
                  <a:off x="7353270" y="3416526"/>
                  <a:ext cx="303325" cy="415702"/>
                </a:xfrm>
                <a:custGeom>
                  <a:avLst/>
                  <a:gdLst>
                    <a:gd name="T0" fmla="*/ 4085 w 5536"/>
                    <a:gd name="T1" fmla="*/ 2026 h 7568"/>
                    <a:gd name="T2" fmla="*/ 3494 w 5536"/>
                    <a:gd name="T3" fmla="*/ 1493 h 7568"/>
                    <a:gd name="T4" fmla="*/ 3494 w 5536"/>
                    <a:gd name="T5" fmla="*/ 0 h 7568"/>
                    <a:gd name="T6" fmla="*/ 323 w 5536"/>
                    <a:gd name="T7" fmla="*/ 0 h 7568"/>
                    <a:gd name="T8" fmla="*/ 0 w 5536"/>
                    <a:gd name="T9" fmla="*/ 374 h 7568"/>
                    <a:gd name="T10" fmla="*/ 0 w 5536"/>
                    <a:gd name="T11" fmla="*/ 7249 h 7568"/>
                    <a:gd name="T12" fmla="*/ 323 w 5536"/>
                    <a:gd name="T13" fmla="*/ 7568 h 7568"/>
                    <a:gd name="T14" fmla="*/ 5214 w 5536"/>
                    <a:gd name="T15" fmla="*/ 7568 h 7568"/>
                    <a:gd name="T16" fmla="*/ 5536 w 5536"/>
                    <a:gd name="T17" fmla="*/ 7249 h 7568"/>
                    <a:gd name="T18" fmla="*/ 5536 w 5536"/>
                    <a:gd name="T19" fmla="*/ 2026 h 7568"/>
                    <a:gd name="T20" fmla="*/ 4085 w 5536"/>
                    <a:gd name="T21" fmla="*/ 2026 h 7568"/>
                    <a:gd name="T22" fmla="*/ 4677 w 5536"/>
                    <a:gd name="T23" fmla="*/ 6556 h 7568"/>
                    <a:gd name="T24" fmla="*/ 860 w 5536"/>
                    <a:gd name="T25" fmla="*/ 6556 h 7568"/>
                    <a:gd name="T26" fmla="*/ 645 w 5536"/>
                    <a:gd name="T27" fmla="*/ 6396 h 7568"/>
                    <a:gd name="T28" fmla="*/ 860 w 5536"/>
                    <a:gd name="T29" fmla="*/ 6183 h 7568"/>
                    <a:gd name="T30" fmla="*/ 4677 w 5536"/>
                    <a:gd name="T31" fmla="*/ 6183 h 7568"/>
                    <a:gd name="T32" fmla="*/ 4891 w 5536"/>
                    <a:gd name="T33" fmla="*/ 6396 h 7568"/>
                    <a:gd name="T34" fmla="*/ 4677 w 5536"/>
                    <a:gd name="T35" fmla="*/ 6556 h 7568"/>
                    <a:gd name="T36" fmla="*/ 4677 w 5536"/>
                    <a:gd name="T37" fmla="*/ 4957 h 7568"/>
                    <a:gd name="T38" fmla="*/ 860 w 5536"/>
                    <a:gd name="T39" fmla="*/ 4957 h 7568"/>
                    <a:gd name="T40" fmla="*/ 645 w 5536"/>
                    <a:gd name="T41" fmla="*/ 4797 h 7568"/>
                    <a:gd name="T42" fmla="*/ 860 w 5536"/>
                    <a:gd name="T43" fmla="*/ 4637 h 7568"/>
                    <a:gd name="T44" fmla="*/ 4677 w 5536"/>
                    <a:gd name="T45" fmla="*/ 4637 h 7568"/>
                    <a:gd name="T46" fmla="*/ 4891 w 5536"/>
                    <a:gd name="T47" fmla="*/ 4797 h 7568"/>
                    <a:gd name="T48" fmla="*/ 4677 w 5536"/>
                    <a:gd name="T49" fmla="*/ 4957 h 7568"/>
                    <a:gd name="T50" fmla="*/ 4677 w 5536"/>
                    <a:gd name="T51" fmla="*/ 3411 h 7568"/>
                    <a:gd name="T52" fmla="*/ 860 w 5536"/>
                    <a:gd name="T53" fmla="*/ 3411 h 7568"/>
                    <a:gd name="T54" fmla="*/ 645 w 5536"/>
                    <a:gd name="T55" fmla="*/ 3252 h 7568"/>
                    <a:gd name="T56" fmla="*/ 860 w 5536"/>
                    <a:gd name="T57" fmla="*/ 3092 h 7568"/>
                    <a:gd name="T58" fmla="*/ 4677 w 5536"/>
                    <a:gd name="T59" fmla="*/ 3092 h 7568"/>
                    <a:gd name="T60" fmla="*/ 4891 w 5536"/>
                    <a:gd name="T61" fmla="*/ 3252 h 7568"/>
                    <a:gd name="T62" fmla="*/ 4677 w 5536"/>
                    <a:gd name="T63" fmla="*/ 3411 h 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6" h="7568">
                      <a:moveTo>
                        <a:pt x="4085" y="2026"/>
                      </a:moveTo>
                      <a:cubicBezTo>
                        <a:pt x="3763" y="2026"/>
                        <a:pt x="3494" y="1813"/>
                        <a:pt x="3494" y="1493"/>
                      </a:cubicBezTo>
                      <a:cubicBezTo>
                        <a:pt x="3494" y="0"/>
                        <a:pt x="3494" y="0"/>
                        <a:pt x="3494" y="0"/>
                      </a:cubicBezTo>
                      <a:cubicBezTo>
                        <a:pt x="323" y="0"/>
                        <a:pt x="323" y="0"/>
                        <a:pt x="323" y="0"/>
                      </a:cubicBezTo>
                      <a:cubicBezTo>
                        <a:pt x="162" y="0"/>
                        <a:pt x="0" y="160"/>
                        <a:pt x="0" y="374"/>
                      </a:cubicBezTo>
                      <a:cubicBezTo>
                        <a:pt x="0" y="7249"/>
                        <a:pt x="0" y="7249"/>
                        <a:pt x="0" y="7249"/>
                      </a:cubicBezTo>
                      <a:cubicBezTo>
                        <a:pt x="0" y="7409"/>
                        <a:pt x="162" y="7568"/>
                        <a:pt x="323" y="7568"/>
                      </a:cubicBezTo>
                      <a:cubicBezTo>
                        <a:pt x="5214" y="7568"/>
                        <a:pt x="5214" y="7568"/>
                        <a:pt x="5214" y="7568"/>
                      </a:cubicBezTo>
                      <a:cubicBezTo>
                        <a:pt x="5429" y="7568"/>
                        <a:pt x="5536" y="7409"/>
                        <a:pt x="5536" y="7249"/>
                      </a:cubicBezTo>
                      <a:cubicBezTo>
                        <a:pt x="5536" y="2026"/>
                        <a:pt x="5536" y="2026"/>
                        <a:pt x="5536" y="2026"/>
                      </a:cubicBezTo>
                      <a:lnTo>
                        <a:pt x="4085" y="2026"/>
                      </a:lnTo>
                      <a:close/>
                      <a:moveTo>
                        <a:pt x="4677" y="6556"/>
                      </a:moveTo>
                      <a:cubicBezTo>
                        <a:pt x="860" y="6556"/>
                        <a:pt x="860" y="6556"/>
                        <a:pt x="860" y="6556"/>
                      </a:cubicBezTo>
                      <a:cubicBezTo>
                        <a:pt x="753" y="6556"/>
                        <a:pt x="645" y="6449"/>
                        <a:pt x="645" y="6396"/>
                      </a:cubicBezTo>
                      <a:cubicBezTo>
                        <a:pt x="645" y="6289"/>
                        <a:pt x="753" y="6183"/>
                        <a:pt x="860" y="6183"/>
                      </a:cubicBezTo>
                      <a:cubicBezTo>
                        <a:pt x="4677" y="6183"/>
                        <a:pt x="4677" y="6183"/>
                        <a:pt x="4677" y="6183"/>
                      </a:cubicBezTo>
                      <a:cubicBezTo>
                        <a:pt x="4784" y="6183"/>
                        <a:pt x="4891" y="6289"/>
                        <a:pt x="4891" y="6396"/>
                      </a:cubicBezTo>
                      <a:cubicBezTo>
                        <a:pt x="4891" y="6449"/>
                        <a:pt x="4784" y="6556"/>
                        <a:pt x="4677" y="6556"/>
                      </a:cubicBezTo>
                      <a:close/>
                      <a:moveTo>
                        <a:pt x="4677" y="4957"/>
                      </a:moveTo>
                      <a:cubicBezTo>
                        <a:pt x="860" y="4957"/>
                        <a:pt x="860" y="4957"/>
                        <a:pt x="860" y="4957"/>
                      </a:cubicBezTo>
                      <a:cubicBezTo>
                        <a:pt x="753" y="4957"/>
                        <a:pt x="645" y="4904"/>
                        <a:pt x="645" y="4797"/>
                      </a:cubicBezTo>
                      <a:cubicBezTo>
                        <a:pt x="645" y="4690"/>
                        <a:pt x="753" y="4637"/>
                        <a:pt x="860" y="4637"/>
                      </a:cubicBezTo>
                      <a:cubicBezTo>
                        <a:pt x="4677" y="4637"/>
                        <a:pt x="4677" y="4637"/>
                        <a:pt x="4677" y="4637"/>
                      </a:cubicBezTo>
                      <a:cubicBezTo>
                        <a:pt x="4784" y="4637"/>
                        <a:pt x="4891" y="4690"/>
                        <a:pt x="4891" y="4797"/>
                      </a:cubicBezTo>
                      <a:cubicBezTo>
                        <a:pt x="4891" y="4904"/>
                        <a:pt x="4784" y="4957"/>
                        <a:pt x="4677" y="4957"/>
                      </a:cubicBezTo>
                      <a:close/>
                      <a:moveTo>
                        <a:pt x="4677" y="3411"/>
                      </a:moveTo>
                      <a:cubicBezTo>
                        <a:pt x="860" y="3411"/>
                        <a:pt x="860" y="3411"/>
                        <a:pt x="860" y="3411"/>
                      </a:cubicBezTo>
                      <a:cubicBezTo>
                        <a:pt x="753" y="3411"/>
                        <a:pt x="645" y="3305"/>
                        <a:pt x="645" y="3252"/>
                      </a:cubicBezTo>
                      <a:cubicBezTo>
                        <a:pt x="645" y="3145"/>
                        <a:pt x="753" y="3092"/>
                        <a:pt x="860" y="3092"/>
                      </a:cubicBezTo>
                      <a:cubicBezTo>
                        <a:pt x="4677" y="3092"/>
                        <a:pt x="4677" y="3092"/>
                        <a:pt x="4677" y="3092"/>
                      </a:cubicBezTo>
                      <a:cubicBezTo>
                        <a:pt x="4784" y="3092"/>
                        <a:pt x="4891" y="3145"/>
                        <a:pt x="4891" y="3252"/>
                      </a:cubicBezTo>
                      <a:cubicBezTo>
                        <a:pt x="4891" y="3305"/>
                        <a:pt x="4784" y="3411"/>
                        <a:pt x="4677" y="3411"/>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82" name="Freihandform: Form 81">
                <a:extLst>
                  <a:ext uri="{FF2B5EF4-FFF2-40B4-BE49-F238E27FC236}">
                    <a16:creationId xmlns:a16="http://schemas.microsoft.com/office/drawing/2014/main" id="{632AF05B-A628-4AFB-9C31-A2B61151301A}"/>
                  </a:ext>
                </a:extLst>
              </p:cNvPr>
              <p:cNvSpPr/>
              <p:nvPr/>
            </p:nvSpPr>
            <p:spPr bwMode="gray">
              <a:xfrm>
                <a:off x="7879080" y="3163297"/>
                <a:ext cx="2514600" cy="501923"/>
              </a:xfrm>
              <a:custGeom>
                <a:avLst/>
                <a:gdLst>
                  <a:gd name="connsiteX0" fmla="*/ 0 w 2514600"/>
                  <a:gd name="connsiteY0" fmla="*/ 471443 h 501923"/>
                  <a:gd name="connsiteX1" fmla="*/ 464820 w 2514600"/>
                  <a:gd name="connsiteY1" fmla="*/ 440963 h 501923"/>
                  <a:gd name="connsiteX2" fmla="*/ 777240 w 2514600"/>
                  <a:gd name="connsiteY2" fmla="*/ 21863 h 501923"/>
                  <a:gd name="connsiteX3" fmla="*/ 1866900 w 2514600"/>
                  <a:gd name="connsiteY3" fmla="*/ 105683 h 501923"/>
                  <a:gd name="connsiteX4" fmla="*/ 2514600 w 2514600"/>
                  <a:gd name="connsiteY4" fmla="*/ 501923 h 50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501923">
                    <a:moveTo>
                      <a:pt x="0" y="471443"/>
                    </a:moveTo>
                    <a:cubicBezTo>
                      <a:pt x="167640" y="493668"/>
                      <a:pt x="335280" y="515893"/>
                      <a:pt x="464820" y="440963"/>
                    </a:cubicBezTo>
                    <a:cubicBezTo>
                      <a:pt x="594360" y="366033"/>
                      <a:pt x="543560" y="77743"/>
                      <a:pt x="777240" y="21863"/>
                    </a:cubicBezTo>
                    <a:cubicBezTo>
                      <a:pt x="1010920" y="-34017"/>
                      <a:pt x="1577340" y="25673"/>
                      <a:pt x="1866900" y="105683"/>
                    </a:cubicBezTo>
                    <a:cubicBezTo>
                      <a:pt x="2156460" y="185693"/>
                      <a:pt x="2334260" y="411753"/>
                      <a:pt x="2514600" y="501923"/>
                    </a:cubicBez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86" name="Gerader Verbinder 85">
            <a:extLst>
              <a:ext uri="{FF2B5EF4-FFF2-40B4-BE49-F238E27FC236}">
                <a16:creationId xmlns:a16="http://schemas.microsoft.com/office/drawing/2014/main" id="{0181EC4D-4FA3-4A16-8384-4132F5D5A79A}"/>
              </a:ext>
            </a:extLst>
          </p:cNvPr>
          <p:cNvCxnSpPr>
            <a:cxnSpLocks/>
          </p:cNvCxnSpPr>
          <p:nvPr/>
        </p:nvCxnSpPr>
        <p:spPr>
          <a:xfrm>
            <a:off x="6175375" y="292293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BFCD369-1D42-47C1-8606-511911E81203}"/>
              </a:ext>
            </a:extLst>
          </p:cNvPr>
          <p:cNvCxnSpPr>
            <a:cxnSpLocks/>
          </p:cNvCxnSpPr>
          <p:nvPr/>
        </p:nvCxnSpPr>
        <p:spPr>
          <a:xfrm>
            <a:off x="6175375" y="4383950"/>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AF881C7E-EDDD-4EEF-B2F5-23E0EC187A31}"/>
              </a:ext>
            </a:extLst>
          </p:cNvPr>
          <p:cNvCxnSpPr>
            <a:cxnSpLocks/>
          </p:cNvCxnSpPr>
          <p:nvPr/>
        </p:nvCxnSpPr>
        <p:spPr>
          <a:xfrm>
            <a:off x="6175375" y="5412962"/>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24" name="Gruppieren 123">
            <a:extLst>
              <a:ext uri="{FF2B5EF4-FFF2-40B4-BE49-F238E27FC236}">
                <a16:creationId xmlns:a16="http://schemas.microsoft.com/office/drawing/2014/main" id="{2AC4E90D-77D0-4F3B-A0CF-CF8A8D6DFD24}"/>
              </a:ext>
            </a:extLst>
          </p:cNvPr>
          <p:cNvGrpSpPr/>
          <p:nvPr/>
        </p:nvGrpSpPr>
        <p:grpSpPr>
          <a:xfrm>
            <a:off x="6178968" y="959236"/>
            <a:ext cx="5682109" cy="705137"/>
            <a:chOff x="6178968" y="959236"/>
            <a:chExt cx="5682109" cy="705137"/>
          </a:xfrm>
        </p:grpSpPr>
        <p:sp>
          <p:nvSpPr>
            <p:cNvPr id="16" name="Textfeld 15">
              <a:extLst>
                <a:ext uri="{FF2B5EF4-FFF2-40B4-BE49-F238E27FC236}">
                  <a16:creationId xmlns:a16="http://schemas.microsoft.com/office/drawing/2014/main" id="{66C345A5-4E45-419A-818B-28E28B9F314F}"/>
                </a:ext>
              </a:extLst>
            </p:cNvPr>
            <p:cNvSpPr txBox="1"/>
            <p:nvPr/>
          </p:nvSpPr>
          <p:spPr>
            <a:xfrm>
              <a:off x="6178968" y="1399504"/>
              <a:ext cx="5682109" cy="264869"/>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Upgrade of the consensus algorithm</a:t>
              </a:r>
            </a:p>
          </p:txBody>
        </p:sp>
        <p:grpSp>
          <p:nvGrpSpPr>
            <p:cNvPr id="123" name="Gruppieren 122">
              <a:extLst>
                <a:ext uri="{FF2B5EF4-FFF2-40B4-BE49-F238E27FC236}">
                  <a16:creationId xmlns:a16="http://schemas.microsoft.com/office/drawing/2014/main" id="{BEC91D71-82CC-4DCA-9CA0-7D9D968C155E}"/>
                </a:ext>
              </a:extLst>
            </p:cNvPr>
            <p:cNvGrpSpPr/>
            <p:nvPr/>
          </p:nvGrpSpPr>
          <p:grpSpPr>
            <a:xfrm>
              <a:off x="7047733" y="959236"/>
              <a:ext cx="3911600" cy="307205"/>
              <a:chOff x="7047733" y="959236"/>
              <a:chExt cx="3911600" cy="307205"/>
            </a:xfrm>
          </p:grpSpPr>
          <p:sp>
            <p:nvSpPr>
              <p:cNvPr id="13" name="Textfeld 12">
                <a:extLst>
                  <a:ext uri="{FF2B5EF4-FFF2-40B4-BE49-F238E27FC236}">
                    <a16:creationId xmlns:a16="http://schemas.microsoft.com/office/drawing/2014/main" id="{ADE2D303-1D54-4A02-91DE-ED6E47492E34}"/>
                  </a:ext>
                </a:extLst>
              </p:cNvPr>
              <p:cNvSpPr txBox="1"/>
              <p:nvPr/>
            </p:nvSpPr>
            <p:spPr>
              <a:xfrm>
                <a:off x="7047733" y="967160"/>
                <a:ext cx="91440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Emmy</a:t>
                </a:r>
              </a:p>
            </p:txBody>
          </p:sp>
          <p:sp>
            <p:nvSpPr>
              <p:cNvPr id="14" name="Textfeld 13">
                <a:extLst>
                  <a:ext uri="{FF2B5EF4-FFF2-40B4-BE49-F238E27FC236}">
                    <a16:creationId xmlns:a16="http://schemas.microsoft.com/office/drawing/2014/main" id="{5AC1A0D6-6E16-4874-9ACB-1407E7EA9979}"/>
                  </a:ext>
                </a:extLst>
              </p:cNvPr>
              <p:cNvSpPr txBox="1"/>
              <p:nvPr/>
            </p:nvSpPr>
            <p:spPr>
              <a:xfrm>
                <a:off x="10044933" y="967160"/>
                <a:ext cx="914400"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Emmy+</a:t>
                </a:r>
              </a:p>
            </p:txBody>
          </p:sp>
          <p:sp>
            <p:nvSpPr>
              <p:cNvPr id="116" name="Pfeil: nach rechts 115">
                <a:extLst>
                  <a:ext uri="{FF2B5EF4-FFF2-40B4-BE49-F238E27FC236}">
                    <a16:creationId xmlns:a16="http://schemas.microsoft.com/office/drawing/2014/main" id="{00435AB1-EFF0-4DA9-BD10-540DCA31FF39}"/>
                  </a:ext>
                </a:extLst>
              </p:cNvPr>
              <p:cNvSpPr/>
              <p:nvPr/>
            </p:nvSpPr>
            <p:spPr bwMode="gray">
              <a:xfrm>
                <a:off x="8558802" y="959236"/>
                <a:ext cx="889462" cy="307205"/>
              </a:xfrm>
              <a:prstGeom prst="rightArrow">
                <a:avLst>
                  <a:gd name="adj1" fmla="val 50000"/>
                  <a:gd name="adj2" fmla="val 711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25" name="Gruppieren 124">
            <a:extLst>
              <a:ext uri="{FF2B5EF4-FFF2-40B4-BE49-F238E27FC236}">
                <a16:creationId xmlns:a16="http://schemas.microsoft.com/office/drawing/2014/main" id="{7B33A1EC-7DE6-4F65-86CA-638E4889737B}"/>
              </a:ext>
            </a:extLst>
          </p:cNvPr>
          <p:cNvGrpSpPr/>
          <p:nvPr/>
        </p:nvGrpSpPr>
        <p:grpSpPr>
          <a:xfrm>
            <a:off x="6178968" y="4466487"/>
            <a:ext cx="5682109" cy="863938"/>
            <a:chOff x="6178968" y="4466487"/>
            <a:chExt cx="5682109" cy="863938"/>
          </a:xfrm>
        </p:grpSpPr>
        <p:grpSp>
          <p:nvGrpSpPr>
            <p:cNvPr id="113" name="Gruppieren 112">
              <a:extLst>
                <a:ext uri="{FF2B5EF4-FFF2-40B4-BE49-F238E27FC236}">
                  <a16:creationId xmlns:a16="http://schemas.microsoft.com/office/drawing/2014/main" id="{01F2E522-4C8E-49E6-8D2C-70B9E77847C7}"/>
                </a:ext>
              </a:extLst>
            </p:cNvPr>
            <p:cNvGrpSpPr/>
            <p:nvPr/>
          </p:nvGrpSpPr>
          <p:grpSpPr>
            <a:xfrm>
              <a:off x="6178968" y="4466487"/>
              <a:ext cx="5682109" cy="863938"/>
              <a:chOff x="6178968" y="4439902"/>
              <a:chExt cx="5682109" cy="863938"/>
            </a:xfrm>
          </p:grpSpPr>
          <p:sp>
            <p:nvSpPr>
              <p:cNvPr id="84" name="Textfeld 83">
                <a:extLst>
                  <a:ext uri="{FF2B5EF4-FFF2-40B4-BE49-F238E27FC236}">
                    <a16:creationId xmlns:a16="http://schemas.microsoft.com/office/drawing/2014/main" id="{E97036B3-7596-4DCA-8EA0-38B05E12ED89}"/>
                  </a:ext>
                </a:extLst>
              </p:cNvPr>
              <p:cNvSpPr txBox="1"/>
              <p:nvPr/>
            </p:nvSpPr>
            <p:spPr>
              <a:xfrm>
                <a:off x="6178968" y="5063050"/>
                <a:ext cx="5682109" cy="24079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Account overhaul</a:t>
                </a:r>
              </a:p>
            </p:txBody>
          </p:sp>
          <p:grpSp>
            <p:nvGrpSpPr>
              <p:cNvPr id="99" name="Gruppieren 98">
                <a:extLst>
                  <a:ext uri="{FF2B5EF4-FFF2-40B4-BE49-F238E27FC236}">
                    <a16:creationId xmlns:a16="http://schemas.microsoft.com/office/drawing/2014/main" id="{EB23DBF3-E964-4CEE-AE70-6AE5945334B4}"/>
                  </a:ext>
                </a:extLst>
              </p:cNvPr>
              <p:cNvGrpSpPr/>
              <p:nvPr/>
            </p:nvGrpSpPr>
            <p:grpSpPr>
              <a:xfrm>
                <a:off x="6186317" y="4439902"/>
                <a:ext cx="2303918" cy="418298"/>
                <a:chOff x="6186317" y="4439902"/>
                <a:chExt cx="2303918" cy="418298"/>
              </a:xfrm>
            </p:grpSpPr>
            <p:sp>
              <p:nvSpPr>
                <p:cNvPr id="90" name="Textfeld 89">
                  <a:extLst>
                    <a:ext uri="{FF2B5EF4-FFF2-40B4-BE49-F238E27FC236}">
                      <a16:creationId xmlns:a16="http://schemas.microsoft.com/office/drawing/2014/main" id="{D6F0ECA3-5DEC-4363-B52C-E7BC4127DE94}"/>
                    </a:ext>
                  </a:extLst>
                </p:cNvPr>
                <p:cNvSpPr txBox="1"/>
                <p:nvPr/>
              </p:nvSpPr>
              <p:spPr>
                <a:xfrm>
                  <a:off x="6186317"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KT1</a:t>
                  </a:r>
                </a:p>
              </p:txBody>
            </p:sp>
            <p:sp>
              <p:nvSpPr>
                <p:cNvPr id="91" name="Textfeld 90">
                  <a:extLst>
                    <a:ext uri="{FF2B5EF4-FFF2-40B4-BE49-F238E27FC236}">
                      <a16:creationId xmlns:a16="http://schemas.microsoft.com/office/drawing/2014/main" id="{EC0195DD-A0DB-4792-8EF2-C2F16EFA95A2}"/>
                    </a:ext>
                  </a:extLst>
                </p:cNvPr>
                <p:cNvSpPr txBox="1"/>
                <p:nvPr/>
              </p:nvSpPr>
              <p:spPr>
                <a:xfrm>
                  <a:off x="7865687"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tz</a:t>
                  </a:r>
                  <a:endParaRPr lang="en-US" sz="18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3" name="Gerade Verbindung mit Pfeil 92">
                  <a:extLst>
                    <a:ext uri="{FF2B5EF4-FFF2-40B4-BE49-F238E27FC236}">
                      <a16:creationId xmlns:a16="http://schemas.microsoft.com/office/drawing/2014/main" id="{B53869F5-16FD-4B70-993B-3BBEAC6301E1}"/>
                    </a:ext>
                  </a:extLst>
                </p:cNvPr>
                <p:cNvCxnSpPr>
                  <a:stCxn id="90" idx="3"/>
                  <a:endCxn id="91" idx="1"/>
                </p:cNvCxnSpPr>
                <p:nvPr/>
              </p:nvCxnSpPr>
              <p:spPr>
                <a:xfrm>
                  <a:off x="6810865" y="4712522"/>
                  <a:ext cx="105482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4" name="Textfeld 93">
                  <a:extLst>
                    <a:ext uri="{FF2B5EF4-FFF2-40B4-BE49-F238E27FC236}">
                      <a16:creationId xmlns:a16="http://schemas.microsoft.com/office/drawing/2014/main" id="{64843BC9-786F-4751-8E18-20C42717C64D}"/>
                    </a:ext>
                  </a:extLst>
                </p:cNvPr>
                <p:cNvSpPr txBox="1"/>
                <p:nvPr/>
              </p:nvSpPr>
              <p:spPr>
                <a:xfrm>
                  <a:off x="6601384" y="4439902"/>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delegate</a:t>
                  </a:r>
                </a:p>
              </p:txBody>
            </p:sp>
          </p:grpSp>
          <p:grpSp>
            <p:nvGrpSpPr>
              <p:cNvPr id="112" name="Gruppieren 111">
                <a:extLst>
                  <a:ext uri="{FF2B5EF4-FFF2-40B4-BE49-F238E27FC236}">
                    <a16:creationId xmlns:a16="http://schemas.microsoft.com/office/drawing/2014/main" id="{B5A490EB-C9A3-4DE3-ACEB-464A09A573DD}"/>
                  </a:ext>
                </a:extLst>
              </p:cNvPr>
              <p:cNvGrpSpPr/>
              <p:nvPr/>
            </p:nvGrpSpPr>
            <p:grpSpPr>
              <a:xfrm>
                <a:off x="9526132" y="4439902"/>
                <a:ext cx="2303918" cy="676385"/>
                <a:chOff x="9526132" y="4439902"/>
                <a:chExt cx="2303918" cy="676385"/>
              </a:xfrm>
            </p:grpSpPr>
            <p:sp>
              <p:nvSpPr>
                <p:cNvPr id="104" name="Textfeld 103">
                  <a:extLst>
                    <a:ext uri="{FF2B5EF4-FFF2-40B4-BE49-F238E27FC236}">
                      <a16:creationId xmlns:a16="http://schemas.microsoft.com/office/drawing/2014/main" id="{808C27D2-2B56-4CBF-8947-D9224ADF116C}"/>
                    </a:ext>
                  </a:extLst>
                </p:cNvPr>
                <p:cNvSpPr txBox="1"/>
                <p:nvPr/>
              </p:nvSpPr>
              <p:spPr>
                <a:xfrm>
                  <a:off x="9941199" y="4439902"/>
                  <a:ext cx="1367099" cy="3600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i="1" dirty="0">
                      <a:latin typeface="Open Sans" panose="020B0606030504020204" pitchFamily="34" charset="0"/>
                      <a:ea typeface="Open Sans" panose="020B0606030504020204" pitchFamily="34" charset="0"/>
                      <a:cs typeface="Open Sans" panose="020B0606030504020204" pitchFamily="34" charset="0"/>
                    </a:rPr>
                    <a:t>delegate</a:t>
                  </a:r>
                </a:p>
              </p:txBody>
            </p:sp>
            <p:sp>
              <p:nvSpPr>
                <p:cNvPr id="101" name="Textfeld 100">
                  <a:extLst>
                    <a:ext uri="{FF2B5EF4-FFF2-40B4-BE49-F238E27FC236}">
                      <a16:creationId xmlns:a16="http://schemas.microsoft.com/office/drawing/2014/main" id="{92F1E40F-0828-41C6-81AE-0A3DE8AC1136}"/>
                    </a:ext>
                  </a:extLst>
                </p:cNvPr>
                <p:cNvSpPr txBox="1"/>
                <p:nvPr/>
              </p:nvSpPr>
              <p:spPr>
                <a:xfrm>
                  <a:off x="9526132"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KT1</a:t>
                  </a:r>
                </a:p>
              </p:txBody>
            </p:sp>
            <p:sp>
              <p:nvSpPr>
                <p:cNvPr id="102" name="Textfeld 101">
                  <a:extLst>
                    <a:ext uri="{FF2B5EF4-FFF2-40B4-BE49-F238E27FC236}">
                      <a16:creationId xmlns:a16="http://schemas.microsoft.com/office/drawing/2014/main" id="{847D5130-9B82-4943-A522-454FA5439286}"/>
                    </a:ext>
                  </a:extLst>
                </p:cNvPr>
                <p:cNvSpPr txBox="1"/>
                <p:nvPr/>
              </p:nvSpPr>
              <p:spPr>
                <a:xfrm>
                  <a:off x="11205502" y="4566844"/>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tz</a:t>
                  </a:r>
                  <a:endParaRPr lang="en-US" sz="18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3" name="Gerade Verbindung mit Pfeil 102">
                  <a:extLst>
                    <a:ext uri="{FF2B5EF4-FFF2-40B4-BE49-F238E27FC236}">
                      <a16:creationId xmlns:a16="http://schemas.microsoft.com/office/drawing/2014/main" id="{10754165-1C34-410E-8532-E1C6ED8AF23C}"/>
                    </a:ext>
                  </a:extLst>
                </p:cNvPr>
                <p:cNvCxnSpPr>
                  <a:stCxn id="101" idx="3"/>
                  <a:endCxn id="102" idx="1"/>
                </p:cNvCxnSpPr>
                <p:nvPr/>
              </p:nvCxnSpPr>
              <p:spPr>
                <a:xfrm>
                  <a:off x="10150680" y="4712522"/>
                  <a:ext cx="105482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2C0FDFF-00D3-491B-AC62-111B661EACB2}"/>
                    </a:ext>
                  </a:extLst>
                </p:cNvPr>
                <p:cNvSpPr txBox="1"/>
                <p:nvPr/>
              </p:nvSpPr>
              <p:spPr>
                <a:xfrm>
                  <a:off x="9526132" y="4824931"/>
                  <a:ext cx="624548" cy="291356"/>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800" b="1" i="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tz</a:t>
                  </a:r>
                  <a:endParaRPr lang="en-US" sz="18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7" name="Gerade Verbindung mit Pfeil 106">
                  <a:extLst>
                    <a:ext uri="{FF2B5EF4-FFF2-40B4-BE49-F238E27FC236}">
                      <a16:creationId xmlns:a16="http://schemas.microsoft.com/office/drawing/2014/main" id="{F7237D79-74B1-4CD9-A003-2A3F15DFF64A}"/>
                    </a:ext>
                  </a:extLst>
                </p:cNvPr>
                <p:cNvCxnSpPr>
                  <a:cxnSpLocks/>
                  <a:stCxn id="106" idx="3"/>
                </p:cNvCxnSpPr>
                <p:nvPr/>
              </p:nvCxnSpPr>
              <p:spPr>
                <a:xfrm flipV="1">
                  <a:off x="10150680" y="4833171"/>
                  <a:ext cx="1054822" cy="137438"/>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122" name="Pfeil: nach rechts 121">
              <a:extLst>
                <a:ext uri="{FF2B5EF4-FFF2-40B4-BE49-F238E27FC236}">
                  <a16:creationId xmlns:a16="http://schemas.microsoft.com/office/drawing/2014/main" id="{18719891-C48D-4D9C-8052-AEC275150C55}"/>
                </a:ext>
              </a:extLst>
            </p:cNvPr>
            <p:cNvSpPr/>
            <p:nvPr/>
          </p:nvSpPr>
          <p:spPr bwMode="gray">
            <a:xfrm>
              <a:off x="8558802" y="4576708"/>
              <a:ext cx="889462" cy="307205"/>
            </a:xfrm>
            <a:prstGeom prst="rightArrow">
              <a:avLst>
                <a:gd name="adj1" fmla="val 50000"/>
                <a:gd name="adj2" fmla="val 711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Fußzeilenplatzhalter 2">
            <a:extLst>
              <a:ext uri="{FF2B5EF4-FFF2-40B4-BE49-F238E27FC236}">
                <a16:creationId xmlns:a16="http://schemas.microsoft.com/office/drawing/2014/main" id="{44DF99D8-7336-482B-8431-3EC82B0A80A1}"/>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521786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30A457-0CA1-4D4D-8D77-F1D4F3A98876}"/>
              </a:ext>
            </a:extLst>
          </p:cNvPr>
          <p:cNvGraphicFramePr>
            <a:graphicFrameLocks noChangeAspect="1"/>
          </p:cNvGraphicFramePr>
          <p:nvPr>
            <p:custDataLst>
              <p:tags r:id="rId2"/>
            </p:custDataLst>
            <p:extLst>
              <p:ext uri="{D42A27DB-BD31-4B8C-83A1-F6EECF244321}">
                <p14:modId xmlns:p14="http://schemas.microsoft.com/office/powerpoint/2010/main" val="2704825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34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2B9EAEAC-9586-4680-8107-E6FCD6DF5E55}"/>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 name="Inhaltsplatzhalter 7">
            <a:extLst>
              <a:ext uri="{FF2B5EF4-FFF2-40B4-BE49-F238E27FC236}">
                <a16:creationId xmlns:a16="http://schemas.microsoft.com/office/drawing/2014/main" id="{2586D3B4-C1E8-4DAB-A801-E60694635FEC}"/>
              </a:ext>
            </a:extLst>
          </p:cNvPr>
          <p:cNvSpPr>
            <a:spLocks noGrp="1"/>
          </p:cNvSpPr>
          <p:nvPr>
            <p:ph sz="quarter" idx="13"/>
          </p:nvPr>
        </p:nvSpPr>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Carthage is the </a:t>
            </a:r>
            <a:r>
              <a:rPr lang="en-US" sz="1300" b="1" dirty="0">
                <a:latin typeface="Open Sans" panose="020B0606030504020204" pitchFamily="34" charset="0"/>
                <a:ea typeface="Open Sans" panose="020B0606030504020204" pitchFamily="34" charset="0"/>
                <a:cs typeface="Open Sans" panose="020B0606030504020204" pitchFamily="34" charset="0"/>
              </a:rPr>
              <a:t>third successful amendment </a:t>
            </a:r>
            <a:r>
              <a:rPr lang="en-US" sz="1300" dirty="0">
                <a:latin typeface="Open Sans" panose="020B0606030504020204" pitchFamily="34" charset="0"/>
                <a:ea typeface="Open Sans" panose="020B0606030504020204" pitchFamily="34" charset="0"/>
                <a:cs typeface="Open Sans" panose="020B0606030504020204" pitchFamily="34" charset="0"/>
              </a:rPr>
              <a:t>to the Tezos protocol through the on-chain governance mechanism and was </a:t>
            </a:r>
            <a:r>
              <a:rPr lang="en-US" sz="1300" b="1" dirty="0">
                <a:latin typeface="Open Sans" panose="020B0606030504020204" pitchFamily="34" charset="0"/>
                <a:ea typeface="Open Sans" panose="020B0606030504020204" pitchFamily="34" charset="0"/>
                <a:cs typeface="Open Sans" panose="020B0606030504020204" pitchFamily="34" charset="0"/>
              </a:rPr>
              <a:t>activated on 03/05/2020</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It was jointly developed by </a:t>
            </a:r>
            <a:r>
              <a:rPr lang="en-US" sz="1300" b="1" dirty="0">
                <a:latin typeface="Open Sans" panose="020B0606030504020204" pitchFamily="34" charset="0"/>
                <a:ea typeface="Open Sans" panose="020B0606030504020204" pitchFamily="34" charset="0"/>
                <a:cs typeface="Open Sans" panose="020B0606030504020204" pitchFamily="34" charset="0"/>
                <a:hlinkClick r:id="rId8"/>
              </a:rPr>
              <a:t>Nomadic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hlinkClick r:id="rId9"/>
              </a:rPr>
              <a:t>Cryptium Labs</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and did not contain an invoice.</a:t>
            </a:r>
          </a:p>
          <a:p>
            <a:r>
              <a:rPr lang="en-US" sz="1300" dirty="0">
                <a:latin typeface="Open Sans" panose="020B0606030504020204" pitchFamily="34" charset="0"/>
                <a:ea typeface="Open Sans" panose="020B0606030504020204" pitchFamily="34" charset="0"/>
                <a:cs typeface="Open Sans" panose="020B0606030504020204" pitchFamily="34" charset="0"/>
              </a:rPr>
              <a:t>The proposal was nicknamed the </a:t>
            </a:r>
            <a:r>
              <a:rPr lang="en-US" sz="1300" b="1" dirty="0">
                <a:latin typeface="Open Sans" panose="020B0606030504020204" pitchFamily="34" charset="0"/>
                <a:ea typeface="Open Sans" panose="020B0606030504020204" pitchFamily="34" charset="0"/>
                <a:cs typeface="Open Sans" panose="020B0606030504020204" pitchFamily="34" charset="0"/>
              </a:rPr>
              <a:t>housekeeping proposal </a:t>
            </a:r>
            <a:r>
              <a:rPr lang="en-US" sz="1300" dirty="0">
                <a:latin typeface="Open Sans" panose="020B0606030504020204" pitchFamily="34" charset="0"/>
                <a:ea typeface="Open Sans" panose="020B0606030504020204" pitchFamily="34" charset="0"/>
                <a:cs typeface="Open Sans" panose="020B0606030504020204" pitchFamily="34" charset="0"/>
              </a:rPr>
              <a:t>as it focused on code clean-up, optimizations and minor fixes instead of introducing significant new features. </a:t>
            </a:r>
          </a:p>
          <a:p>
            <a:r>
              <a:rPr lang="en-US" sz="1300" dirty="0">
                <a:latin typeface="Open Sans" panose="020B0606030504020204" pitchFamily="34" charset="0"/>
                <a:ea typeface="Open Sans" panose="020B0606030504020204" pitchFamily="34" charset="0"/>
                <a:cs typeface="Open Sans" panose="020B0606030504020204" pitchFamily="34" charset="0"/>
              </a:rPr>
              <a:t>Noteworthy changes brought in with Carthage are:</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Increase of the </a:t>
            </a:r>
            <a:r>
              <a:rPr lang="en-US" sz="1300" b="1" dirty="0">
                <a:latin typeface="Open Sans" panose="020B0606030504020204" pitchFamily="34" charset="0"/>
                <a:ea typeface="Open Sans" panose="020B0606030504020204" pitchFamily="34" charset="0"/>
                <a:cs typeface="Open Sans" panose="020B0606030504020204" pitchFamily="34" charset="0"/>
              </a:rPr>
              <a:t>gas limit per operation </a:t>
            </a:r>
            <a:r>
              <a:rPr lang="en-US" sz="1300" dirty="0">
                <a:latin typeface="Open Sans" panose="020B0606030504020204" pitchFamily="34" charset="0"/>
                <a:ea typeface="Open Sans" panose="020B0606030504020204" pitchFamily="34" charset="0"/>
                <a:cs typeface="Open Sans" panose="020B0606030504020204" pitchFamily="34" charset="0"/>
              </a:rPr>
              <a:t>from 800,000 to 1,040,000.</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Increase of the </a:t>
            </a:r>
            <a:r>
              <a:rPr lang="en-US" sz="1300" b="1" dirty="0">
                <a:latin typeface="Open Sans" panose="020B0606030504020204" pitchFamily="34" charset="0"/>
                <a:ea typeface="Open Sans" panose="020B0606030504020204" pitchFamily="34" charset="0"/>
                <a:cs typeface="Open Sans" panose="020B0606030504020204" pitchFamily="34" charset="0"/>
              </a:rPr>
              <a:t>gas limit per block </a:t>
            </a:r>
            <a:r>
              <a:rPr lang="en-US" sz="1300" dirty="0">
                <a:latin typeface="Open Sans" panose="020B0606030504020204" pitchFamily="34" charset="0"/>
                <a:ea typeface="Open Sans" panose="020B0606030504020204" pitchFamily="34" charset="0"/>
                <a:cs typeface="Open Sans" panose="020B0606030504020204" pitchFamily="34" charset="0"/>
              </a:rPr>
              <a:t>from 8,000,000 to 10,400,000.</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Adaption of the </a:t>
            </a:r>
            <a:r>
              <a:rPr lang="en-US" sz="1300" b="1" dirty="0">
                <a:latin typeface="Open Sans" panose="020B0606030504020204" pitchFamily="34" charset="0"/>
                <a:ea typeface="Open Sans" panose="020B0606030504020204" pitchFamily="34" charset="0"/>
                <a:cs typeface="Open Sans" panose="020B0606030504020204" pitchFamily="34" charset="0"/>
              </a:rPr>
              <a:t>formula for calculating baking and endorsing rewards </a:t>
            </a:r>
            <a:r>
              <a:rPr lang="en-US" sz="1300" dirty="0">
                <a:latin typeface="Open Sans" panose="020B0606030504020204" pitchFamily="34" charset="0"/>
                <a:ea typeface="Open Sans" panose="020B0606030504020204" pitchFamily="34" charset="0"/>
                <a:cs typeface="Open Sans" panose="020B0606030504020204" pitchFamily="34" charset="0"/>
              </a:rPr>
              <a:t>to be linear in the number of endorsements (replacing a step function) and to be more resistant to certain types of attacks.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Minor </a:t>
            </a:r>
            <a:r>
              <a:rPr lang="en-US" sz="1300" b="1" dirty="0">
                <a:latin typeface="Open Sans" panose="020B0606030504020204" pitchFamily="34" charset="0"/>
                <a:ea typeface="Open Sans" panose="020B0606030504020204" pitchFamily="34" charset="0"/>
                <a:cs typeface="Open Sans" panose="020B0606030504020204" pitchFamily="34" charset="0"/>
              </a:rPr>
              <a:t>improvements to Michelson</a:t>
            </a:r>
            <a:r>
              <a:rPr lang="en-US" sz="1300" dirty="0">
                <a:latin typeface="Open Sans" panose="020B0606030504020204" pitchFamily="34" charset="0"/>
                <a:ea typeface="Open Sans" panose="020B0606030504020204" pitchFamily="34" charset="0"/>
                <a:cs typeface="Open Sans" panose="020B0606030504020204" pitchFamily="34" charset="0"/>
              </a:rPr>
              <a:t>.</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FF11B544-2057-4FED-951B-B7649264AD18}"/>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Carthage – the third amendment to the Tezos protocol</a:t>
            </a:r>
          </a:p>
        </p:txBody>
      </p:sp>
      <p:sp>
        <p:nvSpPr>
          <p:cNvPr id="4" name="Foliennummernplatzhalter 3">
            <a:extLst>
              <a:ext uri="{FF2B5EF4-FFF2-40B4-BE49-F238E27FC236}">
                <a16:creationId xmlns:a16="http://schemas.microsoft.com/office/drawing/2014/main" id="{1ADBAF52-E1B4-4429-9279-4E5154115506}"/>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21FA19A-D75E-489B-902E-75228976C8D8}"/>
              </a:ext>
            </a:extLst>
          </p:cNvPr>
          <p:cNvSpPr>
            <a:spLocks noGrp="1"/>
          </p:cNvSpPr>
          <p:nvPr>
            <p:ph type="dt" sz="half" idx="2"/>
          </p:nvPr>
        </p:nvSpPr>
        <p:spPr/>
        <p:txBody>
          <a:bodyPr/>
          <a:lstStyle/>
          <a:p>
            <a:fld id="{AC9F092F-7D31-4FDA-BEEC-CCAA2A2FD035}"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feld 17">
            <a:extLst>
              <a:ext uri="{FF2B5EF4-FFF2-40B4-BE49-F238E27FC236}">
                <a16:creationId xmlns:a16="http://schemas.microsoft.com/office/drawing/2014/main" id="{F02D99BC-0859-4191-9F5F-D5D8A58D6BD8}"/>
              </a:ext>
            </a:extLst>
          </p:cNvPr>
          <p:cNvSpPr txBox="1"/>
          <p:nvPr/>
        </p:nvSpPr>
        <p:spPr>
          <a:xfrm>
            <a:off x="6576706" y="2613621"/>
            <a:ext cx="4886632" cy="56777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Increase of the gas limit per operation to 1,040,000</a:t>
            </a:r>
          </a:p>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Increase of the gas limit per block to 10,400,000</a:t>
            </a:r>
          </a:p>
        </p:txBody>
      </p:sp>
      <p:grpSp>
        <p:nvGrpSpPr>
          <p:cNvPr id="57" name="Gruppieren 56">
            <a:extLst>
              <a:ext uri="{FF2B5EF4-FFF2-40B4-BE49-F238E27FC236}">
                <a16:creationId xmlns:a16="http://schemas.microsoft.com/office/drawing/2014/main" id="{43CBE108-42BA-42E4-9224-E946F835779A}"/>
              </a:ext>
            </a:extLst>
          </p:cNvPr>
          <p:cNvGrpSpPr/>
          <p:nvPr/>
        </p:nvGrpSpPr>
        <p:grpSpPr>
          <a:xfrm>
            <a:off x="6733868" y="971551"/>
            <a:ext cx="4572308" cy="1419942"/>
            <a:chOff x="6576706" y="1103978"/>
            <a:chExt cx="4886631" cy="1631337"/>
          </a:xfrm>
        </p:grpSpPr>
        <p:grpSp>
          <p:nvGrpSpPr>
            <p:cNvPr id="11" name="Group 66">
              <a:extLst>
                <a:ext uri="{FF2B5EF4-FFF2-40B4-BE49-F238E27FC236}">
                  <a16:creationId xmlns:a16="http://schemas.microsoft.com/office/drawing/2014/main" id="{00EDB5F9-636D-4CC0-9B17-2A24EF17BBF2}"/>
                </a:ext>
              </a:extLst>
            </p:cNvPr>
            <p:cNvGrpSpPr>
              <a:grpSpLocks noChangeAspect="1"/>
            </p:cNvGrpSpPr>
            <p:nvPr/>
          </p:nvGrpSpPr>
          <p:grpSpPr bwMode="auto">
            <a:xfrm>
              <a:off x="6576706" y="1305009"/>
              <a:ext cx="989737" cy="1229275"/>
              <a:chOff x="5481" y="2091"/>
              <a:chExt cx="376" cy="467"/>
            </a:xfrm>
            <a:solidFill>
              <a:schemeClr val="accent1"/>
            </a:solidFill>
          </p:grpSpPr>
          <p:sp>
            <p:nvSpPr>
              <p:cNvPr id="12" name="Freeform 67">
                <a:extLst>
                  <a:ext uri="{FF2B5EF4-FFF2-40B4-BE49-F238E27FC236}">
                    <a16:creationId xmlns:a16="http://schemas.microsoft.com/office/drawing/2014/main" id="{B7349916-C18A-42CF-98AB-3646FC7A075B}"/>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68">
                <a:extLst>
                  <a:ext uri="{FF2B5EF4-FFF2-40B4-BE49-F238E27FC236}">
                    <a16:creationId xmlns:a16="http://schemas.microsoft.com/office/drawing/2014/main" id="{42AA46CD-5D7C-4E34-97AC-EA68F0E100CC}"/>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66">
              <a:extLst>
                <a:ext uri="{FF2B5EF4-FFF2-40B4-BE49-F238E27FC236}">
                  <a16:creationId xmlns:a16="http://schemas.microsoft.com/office/drawing/2014/main" id="{27FC6C8D-E431-415D-B832-07B267CD1082}"/>
                </a:ext>
              </a:extLst>
            </p:cNvPr>
            <p:cNvGrpSpPr>
              <a:grpSpLocks noChangeAspect="1"/>
            </p:cNvGrpSpPr>
            <p:nvPr/>
          </p:nvGrpSpPr>
          <p:grpSpPr bwMode="auto">
            <a:xfrm>
              <a:off x="10149884" y="1103978"/>
              <a:ext cx="1313453" cy="1631337"/>
              <a:chOff x="5481" y="2091"/>
              <a:chExt cx="376" cy="467"/>
            </a:xfrm>
            <a:solidFill>
              <a:schemeClr val="accent1"/>
            </a:solidFill>
          </p:grpSpPr>
          <p:sp>
            <p:nvSpPr>
              <p:cNvPr id="15" name="Freeform 67">
                <a:extLst>
                  <a:ext uri="{FF2B5EF4-FFF2-40B4-BE49-F238E27FC236}">
                    <a16:creationId xmlns:a16="http://schemas.microsoft.com/office/drawing/2014/main" id="{D6A5F92A-9B48-40D7-833D-C6FC88CC330C}"/>
                  </a:ext>
                </a:extLst>
              </p:cNvPr>
              <p:cNvSpPr>
                <a:spLocks noEditPoints="1"/>
              </p:cNvSpPr>
              <p:nvPr/>
            </p:nvSpPr>
            <p:spPr bwMode="auto">
              <a:xfrm>
                <a:off x="5481" y="2091"/>
                <a:ext cx="356" cy="467"/>
              </a:xfrm>
              <a:custGeom>
                <a:avLst/>
                <a:gdLst>
                  <a:gd name="T0" fmla="*/ 265 w 1484"/>
                  <a:gd name="T1" fmla="*/ 1013 h 1944"/>
                  <a:gd name="T2" fmla="*/ 269 w 1484"/>
                  <a:gd name="T3" fmla="*/ 939 h 1944"/>
                  <a:gd name="T4" fmla="*/ 300 w 1484"/>
                  <a:gd name="T5" fmla="*/ 904 h 1944"/>
                  <a:gd name="T6" fmla="*/ 284 w 1484"/>
                  <a:gd name="T7" fmla="*/ 865 h 1944"/>
                  <a:gd name="T8" fmla="*/ 300 w 1484"/>
                  <a:gd name="T9" fmla="*/ 826 h 1944"/>
                  <a:gd name="T10" fmla="*/ 774 w 1484"/>
                  <a:gd name="T11" fmla="*/ 355 h 1944"/>
                  <a:gd name="T12" fmla="*/ 785 w 1484"/>
                  <a:gd name="T13" fmla="*/ 347 h 1944"/>
                  <a:gd name="T14" fmla="*/ 1108 w 1484"/>
                  <a:gd name="T15" fmla="*/ 149 h 1944"/>
                  <a:gd name="T16" fmla="*/ 1174 w 1484"/>
                  <a:gd name="T17" fmla="*/ 156 h 1944"/>
                  <a:gd name="T18" fmla="*/ 1174 w 1484"/>
                  <a:gd name="T19" fmla="*/ 156 h 1944"/>
                  <a:gd name="T20" fmla="*/ 1263 w 1484"/>
                  <a:gd name="T21" fmla="*/ 71 h 1944"/>
                  <a:gd name="T22" fmla="*/ 1282 w 1484"/>
                  <a:gd name="T23" fmla="*/ 55 h 1944"/>
                  <a:gd name="T24" fmla="*/ 1403 w 1484"/>
                  <a:gd name="T25" fmla="*/ 12 h 1944"/>
                  <a:gd name="T26" fmla="*/ 1473 w 1484"/>
                  <a:gd name="T27" fmla="*/ 43 h 1944"/>
                  <a:gd name="T28" fmla="*/ 1442 w 1484"/>
                  <a:gd name="T29" fmla="*/ 113 h 1944"/>
                  <a:gd name="T30" fmla="*/ 1329 w 1484"/>
                  <a:gd name="T31" fmla="*/ 156 h 1944"/>
                  <a:gd name="T32" fmla="*/ 1251 w 1484"/>
                  <a:gd name="T33" fmla="*/ 234 h 1944"/>
                  <a:gd name="T34" fmla="*/ 1263 w 1484"/>
                  <a:gd name="T35" fmla="*/ 242 h 1944"/>
                  <a:gd name="T36" fmla="*/ 1263 w 1484"/>
                  <a:gd name="T37" fmla="*/ 320 h 1944"/>
                  <a:gd name="T38" fmla="*/ 987 w 1484"/>
                  <a:gd name="T39" fmla="*/ 597 h 1944"/>
                  <a:gd name="T40" fmla="*/ 983 w 1484"/>
                  <a:gd name="T41" fmla="*/ 897 h 1944"/>
                  <a:gd name="T42" fmla="*/ 964 w 1484"/>
                  <a:gd name="T43" fmla="*/ 935 h 1944"/>
                  <a:gd name="T44" fmla="*/ 851 w 1484"/>
                  <a:gd name="T45" fmla="*/ 1048 h 1944"/>
                  <a:gd name="T46" fmla="*/ 805 w 1484"/>
                  <a:gd name="T47" fmla="*/ 1060 h 1944"/>
                  <a:gd name="T48" fmla="*/ 708 w 1484"/>
                  <a:gd name="T49" fmla="*/ 1041 h 1944"/>
                  <a:gd name="T50" fmla="*/ 610 w 1484"/>
                  <a:gd name="T51" fmla="*/ 1138 h 1944"/>
                  <a:gd name="T52" fmla="*/ 572 w 1484"/>
                  <a:gd name="T53" fmla="*/ 1154 h 1944"/>
                  <a:gd name="T54" fmla="*/ 533 w 1484"/>
                  <a:gd name="T55" fmla="*/ 1138 h 1944"/>
                  <a:gd name="T56" fmla="*/ 471 w 1484"/>
                  <a:gd name="T57" fmla="*/ 1076 h 1944"/>
                  <a:gd name="T58" fmla="*/ 436 w 1484"/>
                  <a:gd name="T59" fmla="*/ 1111 h 1944"/>
                  <a:gd name="T60" fmla="*/ 362 w 1484"/>
                  <a:gd name="T61" fmla="*/ 1111 h 1944"/>
                  <a:gd name="T62" fmla="*/ 342 w 1484"/>
                  <a:gd name="T63" fmla="*/ 1091 h 1944"/>
                  <a:gd name="T64" fmla="*/ 140 w 1484"/>
                  <a:gd name="T65" fmla="*/ 1337 h 1944"/>
                  <a:gd name="T66" fmla="*/ 404 w 1484"/>
                  <a:gd name="T67" fmla="*/ 1438 h 1944"/>
                  <a:gd name="T68" fmla="*/ 809 w 1484"/>
                  <a:gd name="T69" fmla="*/ 1629 h 1944"/>
                  <a:gd name="T70" fmla="*/ 610 w 1484"/>
                  <a:gd name="T71" fmla="*/ 1937 h 1944"/>
                  <a:gd name="T72" fmla="*/ 579 w 1484"/>
                  <a:gd name="T73" fmla="*/ 1944 h 1944"/>
                  <a:gd name="T74" fmla="*/ 533 w 1484"/>
                  <a:gd name="T75" fmla="*/ 1921 h 1944"/>
                  <a:gd name="T76" fmla="*/ 548 w 1484"/>
                  <a:gd name="T77" fmla="*/ 1843 h 1944"/>
                  <a:gd name="T78" fmla="*/ 704 w 1484"/>
                  <a:gd name="T79" fmla="*/ 1656 h 1944"/>
                  <a:gd name="T80" fmla="*/ 397 w 1484"/>
                  <a:gd name="T81" fmla="*/ 1547 h 1944"/>
                  <a:gd name="T82" fmla="*/ 32 w 1484"/>
                  <a:gd name="T83" fmla="*/ 1364 h 1944"/>
                  <a:gd name="T84" fmla="*/ 265 w 1484"/>
                  <a:gd name="T85" fmla="*/ 1013 h 1944"/>
                  <a:gd name="T86" fmla="*/ 626 w 1484"/>
                  <a:gd name="T87" fmla="*/ 854 h 1944"/>
                  <a:gd name="T88" fmla="*/ 661 w 1484"/>
                  <a:gd name="T89" fmla="*/ 869 h 1944"/>
                  <a:gd name="T90" fmla="*/ 700 w 1484"/>
                  <a:gd name="T91" fmla="*/ 854 h 1944"/>
                  <a:gd name="T92" fmla="*/ 812 w 1484"/>
                  <a:gd name="T93" fmla="*/ 741 h 1944"/>
                  <a:gd name="T94" fmla="*/ 812 w 1484"/>
                  <a:gd name="T95" fmla="*/ 663 h 1944"/>
                  <a:gd name="T96" fmla="*/ 735 w 1484"/>
                  <a:gd name="T97" fmla="*/ 663 h 1944"/>
                  <a:gd name="T98" fmla="*/ 626 w 1484"/>
                  <a:gd name="T99" fmla="*/ 776 h 1944"/>
                  <a:gd name="T100" fmla="*/ 626 w 1484"/>
                  <a:gd name="T101" fmla="*/ 85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944">
                    <a:moveTo>
                      <a:pt x="265" y="1013"/>
                    </a:moveTo>
                    <a:cubicBezTo>
                      <a:pt x="245" y="994"/>
                      <a:pt x="245" y="959"/>
                      <a:pt x="269" y="939"/>
                    </a:cubicBezTo>
                    <a:cubicBezTo>
                      <a:pt x="300" y="904"/>
                      <a:pt x="300" y="904"/>
                      <a:pt x="300" y="904"/>
                    </a:cubicBezTo>
                    <a:cubicBezTo>
                      <a:pt x="292" y="897"/>
                      <a:pt x="284" y="881"/>
                      <a:pt x="284" y="865"/>
                    </a:cubicBezTo>
                    <a:cubicBezTo>
                      <a:pt x="284" y="854"/>
                      <a:pt x="292" y="838"/>
                      <a:pt x="300" y="826"/>
                    </a:cubicBezTo>
                    <a:cubicBezTo>
                      <a:pt x="774" y="355"/>
                      <a:pt x="774" y="355"/>
                      <a:pt x="774" y="355"/>
                    </a:cubicBezTo>
                    <a:cubicBezTo>
                      <a:pt x="777" y="351"/>
                      <a:pt x="781" y="347"/>
                      <a:pt x="785" y="347"/>
                    </a:cubicBezTo>
                    <a:cubicBezTo>
                      <a:pt x="1108" y="149"/>
                      <a:pt x="1108" y="149"/>
                      <a:pt x="1108" y="149"/>
                    </a:cubicBezTo>
                    <a:cubicBezTo>
                      <a:pt x="1131" y="133"/>
                      <a:pt x="1158" y="137"/>
                      <a:pt x="1174" y="156"/>
                    </a:cubicBezTo>
                    <a:cubicBezTo>
                      <a:pt x="1174" y="156"/>
                      <a:pt x="1174" y="156"/>
                      <a:pt x="1174" y="156"/>
                    </a:cubicBezTo>
                    <a:cubicBezTo>
                      <a:pt x="1263" y="71"/>
                      <a:pt x="1263" y="71"/>
                      <a:pt x="1263" y="71"/>
                    </a:cubicBezTo>
                    <a:cubicBezTo>
                      <a:pt x="1267" y="63"/>
                      <a:pt x="1275" y="59"/>
                      <a:pt x="1282" y="55"/>
                    </a:cubicBezTo>
                    <a:cubicBezTo>
                      <a:pt x="1403" y="12"/>
                      <a:pt x="1403" y="12"/>
                      <a:pt x="1403" y="12"/>
                    </a:cubicBezTo>
                    <a:cubicBezTo>
                      <a:pt x="1434" y="0"/>
                      <a:pt x="1465" y="16"/>
                      <a:pt x="1473" y="43"/>
                    </a:cubicBezTo>
                    <a:cubicBezTo>
                      <a:pt x="1484" y="71"/>
                      <a:pt x="1469" y="102"/>
                      <a:pt x="1442" y="113"/>
                    </a:cubicBezTo>
                    <a:cubicBezTo>
                      <a:pt x="1329" y="156"/>
                      <a:pt x="1329" y="156"/>
                      <a:pt x="1329" y="156"/>
                    </a:cubicBezTo>
                    <a:cubicBezTo>
                      <a:pt x="1251" y="234"/>
                      <a:pt x="1251" y="234"/>
                      <a:pt x="1251" y="234"/>
                    </a:cubicBezTo>
                    <a:cubicBezTo>
                      <a:pt x="1263" y="242"/>
                      <a:pt x="1263" y="242"/>
                      <a:pt x="1263" y="242"/>
                    </a:cubicBezTo>
                    <a:cubicBezTo>
                      <a:pt x="1282" y="265"/>
                      <a:pt x="1282" y="297"/>
                      <a:pt x="1263" y="320"/>
                    </a:cubicBezTo>
                    <a:cubicBezTo>
                      <a:pt x="987" y="597"/>
                      <a:pt x="987" y="597"/>
                      <a:pt x="987" y="597"/>
                    </a:cubicBezTo>
                    <a:cubicBezTo>
                      <a:pt x="983" y="897"/>
                      <a:pt x="983" y="897"/>
                      <a:pt x="983" y="897"/>
                    </a:cubicBezTo>
                    <a:cubicBezTo>
                      <a:pt x="979" y="912"/>
                      <a:pt x="976" y="924"/>
                      <a:pt x="964" y="935"/>
                    </a:cubicBezTo>
                    <a:cubicBezTo>
                      <a:pt x="851" y="1048"/>
                      <a:pt x="851" y="1048"/>
                      <a:pt x="851" y="1048"/>
                    </a:cubicBezTo>
                    <a:cubicBezTo>
                      <a:pt x="840" y="1060"/>
                      <a:pt x="820" y="1064"/>
                      <a:pt x="805" y="1060"/>
                    </a:cubicBezTo>
                    <a:cubicBezTo>
                      <a:pt x="708" y="1041"/>
                      <a:pt x="708" y="1041"/>
                      <a:pt x="708" y="1041"/>
                    </a:cubicBezTo>
                    <a:cubicBezTo>
                      <a:pt x="610" y="1138"/>
                      <a:pt x="610" y="1138"/>
                      <a:pt x="610" y="1138"/>
                    </a:cubicBezTo>
                    <a:cubicBezTo>
                      <a:pt x="599" y="1150"/>
                      <a:pt x="587" y="1154"/>
                      <a:pt x="572" y="1154"/>
                    </a:cubicBezTo>
                    <a:cubicBezTo>
                      <a:pt x="556" y="1154"/>
                      <a:pt x="544" y="1150"/>
                      <a:pt x="533" y="1138"/>
                    </a:cubicBezTo>
                    <a:cubicBezTo>
                      <a:pt x="471" y="1076"/>
                      <a:pt x="471" y="1076"/>
                      <a:pt x="471" y="1076"/>
                    </a:cubicBezTo>
                    <a:cubicBezTo>
                      <a:pt x="436" y="1111"/>
                      <a:pt x="436" y="1111"/>
                      <a:pt x="436" y="1111"/>
                    </a:cubicBezTo>
                    <a:cubicBezTo>
                      <a:pt x="416" y="1130"/>
                      <a:pt x="381" y="1130"/>
                      <a:pt x="362" y="1111"/>
                    </a:cubicBezTo>
                    <a:cubicBezTo>
                      <a:pt x="342" y="1091"/>
                      <a:pt x="342" y="1091"/>
                      <a:pt x="342" y="1091"/>
                    </a:cubicBezTo>
                    <a:cubicBezTo>
                      <a:pt x="241" y="1165"/>
                      <a:pt x="125" y="1274"/>
                      <a:pt x="140" y="1337"/>
                    </a:cubicBezTo>
                    <a:cubicBezTo>
                      <a:pt x="144" y="1356"/>
                      <a:pt x="175" y="1415"/>
                      <a:pt x="404" y="1438"/>
                    </a:cubicBezTo>
                    <a:cubicBezTo>
                      <a:pt x="657" y="1465"/>
                      <a:pt x="785" y="1524"/>
                      <a:pt x="809" y="1629"/>
                    </a:cubicBezTo>
                    <a:cubicBezTo>
                      <a:pt x="843" y="1773"/>
                      <a:pt x="649" y="1909"/>
                      <a:pt x="610" y="1937"/>
                    </a:cubicBezTo>
                    <a:cubicBezTo>
                      <a:pt x="599" y="1941"/>
                      <a:pt x="591" y="1944"/>
                      <a:pt x="579" y="1944"/>
                    </a:cubicBezTo>
                    <a:cubicBezTo>
                      <a:pt x="560" y="1944"/>
                      <a:pt x="544" y="1937"/>
                      <a:pt x="533" y="1921"/>
                    </a:cubicBezTo>
                    <a:cubicBezTo>
                      <a:pt x="517" y="1894"/>
                      <a:pt x="525" y="1859"/>
                      <a:pt x="548" y="1843"/>
                    </a:cubicBezTo>
                    <a:cubicBezTo>
                      <a:pt x="622" y="1796"/>
                      <a:pt x="715" y="1707"/>
                      <a:pt x="704" y="1656"/>
                    </a:cubicBezTo>
                    <a:cubicBezTo>
                      <a:pt x="700" y="1637"/>
                      <a:pt x="665" y="1574"/>
                      <a:pt x="397" y="1547"/>
                    </a:cubicBezTo>
                    <a:cubicBezTo>
                      <a:pt x="175" y="1524"/>
                      <a:pt x="55" y="1465"/>
                      <a:pt x="32" y="1364"/>
                    </a:cubicBezTo>
                    <a:cubicBezTo>
                      <a:pt x="0" y="1228"/>
                      <a:pt x="168" y="1083"/>
                      <a:pt x="265" y="1013"/>
                    </a:cubicBezTo>
                    <a:close/>
                    <a:moveTo>
                      <a:pt x="626" y="854"/>
                    </a:moveTo>
                    <a:cubicBezTo>
                      <a:pt x="634" y="861"/>
                      <a:pt x="649" y="869"/>
                      <a:pt x="661" y="869"/>
                    </a:cubicBezTo>
                    <a:cubicBezTo>
                      <a:pt x="676" y="869"/>
                      <a:pt x="692" y="861"/>
                      <a:pt x="700" y="854"/>
                    </a:cubicBezTo>
                    <a:cubicBezTo>
                      <a:pt x="812" y="741"/>
                      <a:pt x="812" y="741"/>
                      <a:pt x="812" y="741"/>
                    </a:cubicBezTo>
                    <a:cubicBezTo>
                      <a:pt x="832" y="721"/>
                      <a:pt x="832" y="686"/>
                      <a:pt x="812" y="663"/>
                    </a:cubicBezTo>
                    <a:cubicBezTo>
                      <a:pt x="789" y="643"/>
                      <a:pt x="754" y="643"/>
                      <a:pt x="735" y="663"/>
                    </a:cubicBezTo>
                    <a:cubicBezTo>
                      <a:pt x="626" y="776"/>
                      <a:pt x="626" y="776"/>
                      <a:pt x="626" y="776"/>
                    </a:cubicBezTo>
                    <a:cubicBezTo>
                      <a:pt x="603" y="795"/>
                      <a:pt x="603" y="830"/>
                      <a:pt x="626" y="854"/>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68">
                <a:extLst>
                  <a:ext uri="{FF2B5EF4-FFF2-40B4-BE49-F238E27FC236}">
                    <a16:creationId xmlns:a16="http://schemas.microsoft.com/office/drawing/2014/main" id="{72FC1076-EEAC-4CDA-AE19-8FC89034B873}"/>
                  </a:ext>
                </a:extLst>
              </p:cNvPr>
              <p:cNvSpPr>
                <a:spLocks/>
              </p:cNvSpPr>
              <p:nvPr/>
            </p:nvSpPr>
            <p:spPr bwMode="auto">
              <a:xfrm>
                <a:off x="5800" y="2138"/>
                <a:ext cx="57" cy="78"/>
              </a:xfrm>
              <a:custGeom>
                <a:avLst/>
                <a:gdLst>
                  <a:gd name="T0" fmla="*/ 86 w 236"/>
                  <a:gd name="T1" fmla="*/ 16 h 324"/>
                  <a:gd name="T2" fmla="*/ 120 w 236"/>
                  <a:gd name="T3" fmla="*/ 0 h 324"/>
                  <a:gd name="T4" fmla="*/ 151 w 236"/>
                  <a:gd name="T5" fmla="*/ 16 h 324"/>
                  <a:gd name="T6" fmla="*/ 236 w 236"/>
                  <a:gd name="T7" fmla="*/ 207 h 324"/>
                  <a:gd name="T8" fmla="*/ 120 w 236"/>
                  <a:gd name="T9" fmla="*/ 324 h 324"/>
                  <a:gd name="T10" fmla="*/ 0 w 236"/>
                  <a:gd name="T11" fmla="*/ 207 h 324"/>
                  <a:gd name="T12" fmla="*/ 86 w 236"/>
                  <a:gd name="T13" fmla="*/ 16 h 324"/>
                </a:gdLst>
                <a:ahLst/>
                <a:cxnLst>
                  <a:cxn ang="0">
                    <a:pos x="T0" y="T1"/>
                  </a:cxn>
                  <a:cxn ang="0">
                    <a:pos x="T2" y="T3"/>
                  </a:cxn>
                  <a:cxn ang="0">
                    <a:pos x="T4" y="T5"/>
                  </a:cxn>
                  <a:cxn ang="0">
                    <a:pos x="T6" y="T7"/>
                  </a:cxn>
                  <a:cxn ang="0">
                    <a:pos x="T8" y="T9"/>
                  </a:cxn>
                  <a:cxn ang="0">
                    <a:pos x="T10" y="T11"/>
                  </a:cxn>
                  <a:cxn ang="0">
                    <a:pos x="T12" y="T13"/>
                  </a:cxn>
                </a:cxnLst>
                <a:rect l="0" t="0" r="r" b="b"/>
                <a:pathLst>
                  <a:path w="236" h="324">
                    <a:moveTo>
                      <a:pt x="86" y="16"/>
                    </a:moveTo>
                    <a:cubicBezTo>
                      <a:pt x="93" y="8"/>
                      <a:pt x="105" y="0"/>
                      <a:pt x="120" y="0"/>
                    </a:cubicBezTo>
                    <a:cubicBezTo>
                      <a:pt x="132" y="0"/>
                      <a:pt x="144" y="8"/>
                      <a:pt x="151" y="16"/>
                    </a:cubicBezTo>
                    <a:cubicBezTo>
                      <a:pt x="178" y="59"/>
                      <a:pt x="236" y="157"/>
                      <a:pt x="236" y="207"/>
                    </a:cubicBezTo>
                    <a:cubicBezTo>
                      <a:pt x="236" y="274"/>
                      <a:pt x="182" y="324"/>
                      <a:pt x="120" y="324"/>
                    </a:cubicBezTo>
                    <a:cubicBezTo>
                      <a:pt x="55" y="324"/>
                      <a:pt x="0" y="274"/>
                      <a:pt x="0" y="207"/>
                    </a:cubicBezTo>
                    <a:cubicBezTo>
                      <a:pt x="0" y="157"/>
                      <a:pt x="62" y="59"/>
                      <a:pt x="86" y="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Pfeil: nach rechts 16">
              <a:extLst>
                <a:ext uri="{FF2B5EF4-FFF2-40B4-BE49-F238E27FC236}">
                  <a16:creationId xmlns:a16="http://schemas.microsoft.com/office/drawing/2014/main" id="{172BC60C-438F-4635-BD44-81BAAA9A4F70}"/>
                </a:ext>
              </a:extLst>
            </p:cNvPr>
            <p:cNvSpPr/>
            <p:nvPr/>
          </p:nvSpPr>
          <p:spPr bwMode="gray">
            <a:xfrm>
              <a:off x="8892768" y="2171810"/>
              <a:ext cx="730075" cy="361626"/>
            </a:xfrm>
            <a:prstGeom prst="rightArrow">
              <a:avLst/>
            </a:prstGeom>
            <a:solidFill>
              <a:schemeClr val="accent1"/>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2" name="Group 65">
              <a:extLst>
                <a:ext uri="{FF2B5EF4-FFF2-40B4-BE49-F238E27FC236}">
                  <a16:creationId xmlns:a16="http://schemas.microsoft.com/office/drawing/2014/main" id="{9D6F23EA-AFDD-4D42-9BA4-110CB01D50CC}"/>
                </a:ext>
              </a:extLst>
            </p:cNvPr>
            <p:cNvGrpSpPr>
              <a:grpSpLocks noChangeAspect="1"/>
            </p:cNvGrpSpPr>
            <p:nvPr/>
          </p:nvGrpSpPr>
          <p:grpSpPr bwMode="auto">
            <a:xfrm>
              <a:off x="8116687" y="1196938"/>
              <a:ext cx="592138" cy="687388"/>
              <a:chOff x="5485" y="2108"/>
              <a:chExt cx="373" cy="433"/>
            </a:xfrm>
            <a:solidFill>
              <a:schemeClr val="accent1"/>
            </a:solidFill>
          </p:grpSpPr>
          <p:sp>
            <p:nvSpPr>
              <p:cNvPr id="24" name="Freeform 66">
                <a:extLst>
                  <a:ext uri="{FF2B5EF4-FFF2-40B4-BE49-F238E27FC236}">
                    <a16:creationId xmlns:a16="http://schemas.microsoft.com/office/drawing/2014/main" id="{B5601619-DC60-4F8D-AFBF-0BCAE64F1328}"/>
                  </a:ext>
                </a:extLst>
              </p:cNvPr>
              <p:cNvSpPr>
                <a:spLocks/>
              </p:cNvSpPr>
              <p:nvPr/>
            </p:nvSpPr>
            <p:spPr bwMode="auto">
              <a:xfrm>
                <a:off x="5493" y="2108"/>
                <a:ext cx="357" cy="200"/>
              </a:xfrm>
              <a:custGeom>
                <a:avLst/>
                <a:gdLst>
                  <a:gd name="T0" fmla="*/ 177 w 357"/>
                  <a:gd name="T1" fmla="*/ 200 h 200"/>
                  <a:gd name="T2" fmla="*/ 357 w 357"/>
                  <a:gd name="T3" fmla="*/ 99 h 200"/>
                  <a:gd name="T4" fmla="*/ 177 w 357"/>
                  <a:gd name="T5" fmla="*/ 0 h 200"/>
                  <a:gd name="T6" fmla="*/ 0 w 357"/>
                  <a:gd name="T7" fmla="*/ 99 h 200"/>
                  <a:gd name="T8" fmla="*/ 177 w 357"/>
                  <a:gd name="T9" fmla="*/ 200 h 200"/>
                </a:gdLst>
                <a:ahLst/>
                <a:cxnLst>
                  <a:cxn ang="0">
                    <a:pos x="T0" y="T1"/>
                  </a:cxn>
                  <a:cxn ang="0">
                    <a:pos x="T2" y="T3"/>
                  </a:cxn>
                  <a:cxn ang="0">
                    <a:pos x="T4" y="T5"/>
                  </a:cxn>
                  <a:cxn ang="0">
                    <a:pos x="T6" y="T7"/>
                  </a:cxn>
                  <a:cxn ang="0">
                    <a:pos x="T8" y="T9"/>
                  </a:cxn>
                </a:cxnLst>
                <a:rect l="0" t="0" r="r" b="b"/>
                <a:pathLst>
                  <a:path w="357" h="200">
                    <a:moveTo>
                      <a:pt x="177" y="200"/>
                    </a:moveTo>
                    <a:lnTo>
                      <a:pt x="357" y="99"/>
                    </a:lnTo>
                    <a:lnTo>
                      <a:pt x="177" y="0"/>
                    </a:lnTo>
                    <a:lnTo>
                      <a:pt x="0" y="99"/>
                    </a:lnTo>
                    <a:lnTo>
                      <a:pt x="177" y="20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67">
                <a:extLst>
                  <a:ext uri="{FF2B5EF4-FFF2-40B4-BE49-F238E27FC236}">
                    <a16:creationId xmlns:a16="http://schemas.microsoft.com/office/drawing/2014/main" id="{C2891801-C5B2-4359-A574-561B9AFF83E4}"/>
                  </a:ext>
                </a:extLst>
              </p:cNvPr>
              <p:cNvSpPr>
                <a:spLocks/>
              </p:cNvSpPr>
              <p:nvPr/>
            </p:nvSpPr>
            <p:spPr bwMode="auto">
              <a:xfrm>
                <a:off x="5485" y="2224"/>
                <a:ext cx="373" cy="317"/>
              </a:xfrm>
              <a:custGeom>
                <a:avLst/>
                <a:gdLst>
                  <a:gd name="T0" fmla="*/ 1499 w 3096"/>
                  <a:gd name="T1" fmla="*/ 825 h 2640"/>
                  <a:gd name="T2" fmla="*/ 0 w 3096"/>
                  <a:gd name="T3" fmla="*/ 0 h 2640"/>
                  <a:gd name="T4" fmla="*/ 0 w 3096"/>
                  <a:gd name="T5" fmla="*/ 1782 h 2640"/>
                  <a:gd name="T6" fmla="*/ 1532 w 3096"/>
                  <a:gd name="T7" fmla="*/ 2640 h 2640"/>
                  <a:gd name="T8" fmla="*/ 3096 w 3096"/>
                  <a:gd name="T9" fmla="*/ 1782 h 2640"/>
                  <a:gd name="T10" fmla="*/ 3096 w 3096"/>
                  <a:gd name="T11" fmla="*/ 0 h 2640"/>
                  <a:gd name="T12" fmla="*/ 1565 w 3096"/>
                  <a:gd name="T13" fmla="*/ 825 h 2640"/>
                  <a:gd name="T14" fmla="*/ 1499 w 3096"/>
                  <a:gd name="T15" fmla="*/ 825 h 26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6" h="2640">
                    <a:moveTo>
                      <a:pt x="1499" y="825"/>
                    </a:moveTo>
                    <a:cubicBezTo>
                      <a:pt x="0" y="0"/>
                      <a:pt x="0" y="0"/>
                      <a:pt x="0" y="0"/>
                    </a:cubicBezTo>
                    <a:cubicBezTo>
                      <a:pt x="0" y="1782"/>
                      <a:pt x="0" y="1782"/>
                      <a:pt x="0" y="1782"/>
                    </a:cubicBezTo>
                    <a:cubicBezTo>
                      <a:pt x="1532" y="2640"/>
                      <a:pt x="1532" y="2640"/>
                      <a:pt x="1532" y="2640"/>
                    </a:cubicBezTo>
                    <a:cubicBezTo>
                      <a:pt x="3096" y="1782"/>
                      <a:pt x="3096" y="1782"/>
                      <a:pt x="3096" y="1782"/>
                    </a:cubicBezTo>
                    <a:cubicBezTo>
                      <a:pt x="3096" y="0"/>
                      <a:pt x="3096" y="0"/>
                      <a:pt x="3096" y="0"/>
                    </a:cubicBezTo>
                    <a:cubicBezTo>
                      <a:pt x="1565" y="825"/>
                      <a:pt x="1565" y="825"/>
                      <a:pt x="1565" y="825"/>
                    </a:cubicBezTo>
                    <a:cubicBezTo>
                      <a:pt x="1532" y="858"/>
                      <a:pt x="1532" y="858"/>
                      <a:pt x="1499" y="8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 name="Group 79">
              <a:extLst>
                <a:ext uri="{FF2B5EF4-FFF2-40B4-BE49-F238E27FC236}">
                  <a16:creationId xmlns:a16="http://schemas.microsoft.com/office/drawing/2014/main" id="{1552D4F8-7F43-4367-8B42-21A1B8CFE1EC}"/>
                </a:ext>
              </a:extLst>
            </p:cNvPr>
            <p:cNvGrpSpPr>
              <a:grpSpLocks noChangeAspect="1"/>
            </p:cNvGrpSpPr>
            <p:nvPr/>
          </p:nvGrpSpPr>
          <p:grpSpPr bwMode="auto">
            <a:xfrm>
              <a:off x="8116687" y="2150083"/>
              <a:ext cx="592138" cy="445225"/>
              <a:chOff x="803" y="803"/>
              <a:chExt cx="528" cy="397"/>
            </a:xfrm>
            <a:solidFill>
              <a:schemeClr val="accent1"/>
            </a:solidFill>
          </p:grpSpPr>
          <p:sp>
            <p:nvSpPr>
              <p:cNvPr id="40" name="Freeform 80">
                <a:extLst>
                  <a:ext uri="{FF2B5EF4-FFF2-40B4-BE49-F238E27FC236}">
                    <a16:creationId xmlns:a16="http://schemas.microsoft.com/office/drawing/2014/main" id="{B9099232-9531-4683-A68F-F2C5C16FCC86}"/>
                  </a:ext>
                </a:extLst>
              </p:cNvPr>
              <p:cNvSpPr>
                <a:spLocks noEditPoints="1"/>
              </p:cNvSpPr>
              <p:nvPr/>
            </p:nvSpPr>
            <p:spPr bwMode="auto">
              <a:xfrm>
                <a:off x="803" y="803"/>
                <a:ext cx="332" cy="331"/>
              </a:xfrm>
              <a:custGeom>
                <a:avLst/>
                <a:gdLst>
                  <a:gd name="T0" fmla="*/ 3526 w 5536"/>
                  <a:gd name="T1" fmla="*/ 331 h 5520"/>
                  <a:gd name="T2" fmla="*/ 3306 w 5536"/>
                  <a:gd name="T3" fmla="*/ 83 h 5520"/>
                  <a:gd name="T4" fmla="*/ 2728 w 5536"/>
                  <a:gd name="T5" fmla="*/ 29 h 5520"/>
                  <a:gd name="T6" fmla="*/ 2451 w 5536"/>
                  <a:gd name="T7" fmla="*/ 220 h 5520"/>
                  <a:gd name="T8" fmla="*/ 2369 w 5536"/>
                  <a:gd name="T9" fmla="*/ 576 h 5520"/>
                  <a:gd name="T10" fmla="*/ 1846 w 5536"/>
                  <a:gd name="T11" fmla="*/ 742 h 5520"/>
                  <a:gd name="T12" fmla="*/ 1571 w 5536"/>
                  <a:gd name="T13" fmla="*/ 496 h 5520"/>
                  <a:gd name="T14" fmla="*/ 1240 w 5536"/>
                  <a:gd name="T15" fmla="*/ 468 h 5520"/>
                  <a:gd name="T16" fmla="*/ 800 w 5536"/>
                  <a:gd name="T17" fmla="*/ 852 h 5520"/>
                  <a:gd name="T18" fmla="*/ 746 w 5536"/>
                  <a:gd name="T19" fmla="*/ 1180 h 5520"/>
                  <a:gd name="T20" fmla="*/ 937 w 5536"/>
                  <a:gd name="T21" fmla="*/ 1483 h 5520"/>
                  <a:gd name="T22" fmla="*/ 635 w 5536"/>
                  <a:gd name="T23" fmla="*/ 2004 h 5520"/>
                  <a:gd name="T24" fmla="*/ 303 w 5536"/>
                  <a:gd name="T25" fmla="*/ 2032 h 5520"/>
                  <a:gd name="T26" fmla="*/ 57 w 5536"/>
                  <a:gd name="T27" fmla="*/ 2252 h 5520"/>
                  <a:gd name="T28" fmla="*/ 0 w 5536"/>
                  <a:gd name="T29" fmla="*/ 2830 h 5520"/>
                  <a:gd name="T30" fmla="*/ 223 w 5536"/>
                  <a:gd name="T31" fmla="*/ 3104 h 5520"/>
                  <a:gd name="T32" fmla="*/ 552 w 5536"/>
                  <a:gd name="T33" fmla="*/ 3158 h 5520"/>
                  <a:gd name="T34" fmla="*/ 717 w 5536"/>
                  <a:gd name="T35" fmla="*/ 3734 h 5520"/>
                  <a:gd name="T36" fmla="*/ 497 w 5536"/>
                  <a:gd name="T37" fmla="*/ 3982 h 5520"/>
                  <a:gd name="T38" fmla="*/ 497 w 5536"/>
                  <a:gd name="T39" fmla="*/ 4312 h 5520"/>
                  <a:gd name="T40" fmla="*/ 855 w 5536"/>
                  <a:gd name="T41" fmla="*/ 4751 h 5520"/>
                  <a:gd name="T42" fmla="*/ 1186 w 5536"/>
                  <a:gd name="T43" fmla="*/ 4805 h 5520"/>
                  <a:gd name="T44" fmla="*/ 1489 w 5536"/>
                  <a:gd name="T45" fmla="*/ 4614 h 5520"/>
                  <a:gd name="T46" fmla="*/ 1983 w 5536"/>
                  <a:gd name="T47" fmla="*/ 4862 h 5520"/>
                  <a:gd name="T48" fmla="*/ 1983 w 5536"/>
                  <a:gd name="T49" fmla="*/ 5218 h 5520"/>
                  <a:gd name="T50" fmla="*/ 2231 w 5536"/>
                  <a:gd name="T51" fmla="*/ 5464 h 5520"/>
                  <a:gd name="T52" fmla="*/ 2811 w 5536"/>
                  <a:gd name="T53" fmla="*/ 5492 h 5520"/>
                  <a:gd name="T54" fmla="*/ 3085 w 5536"/>
                  <a:gd name="T55" fmla="*/ 5301 h 5520"/>
                  <a:gd name="T56" fmla="*/ 3140 w 5536"/>
                  <a:gd name="T57" fmla="*/ 4971 h 5520"/>
                  <a:gd name="T58" fmla="*/ 3691 w 5536"/>
                  <a:gd name="T59" fmla="*/ 4779 h 5520"/>
                  <a:gd name="T60" fmla="*/ 3966 w 5536"/>
                  <a:gd name="T61" fmla="*/ 5025 h 5520"/>
                  <a:gd name="T62" fmla="*/ 4297 w 5536"/>
                  <a:gd name="T63" fmla="*/ 5053 h 5520"/>
                  <a:gd name="T64" fmla="*/ 4737 w 5536"/>
                  <a:gd name="T65" fmla="*/ 4669 h 5520"/>
                  <a:gd name="T66" fmla="*/ 4791 w 5536"/>
                  <a:gd name="T67" fmla="*/ 4338 h 5520"/>
                  <a:gd name="T68" fmla="*/ 4571 w 5536"/>
                  <a:gd name="T69" fmla="*/ 4036 h 5520"/>
                  <a:gd name="T70" fmla="*/ 4848 w 5536"/>
                  <a:gd name="T71" fmla="*/ 3514 h 5520"/>
                  <a:gd name="T72" fmla="*/ 5234 w 5536"/>
                  <a:gd name="T73" fmla="*/ 3514 h 5520"/>
                  <a:gd name="T74" fmla="*/ 5454 w 5536"/>
                  <a:gd name="T75" fmla="*/ 3269 h 5520"/>
                  <a:gd name="T76" fmla="*/ 5508 w 5536"/>
                  <a:gd name="T77" fmla="*/ 2691 h 5520"/>
                  <a:gd name="T78" fmla="*/ 5316 w 5536"/>
                  <a:gd name="T79" fmla="*/ 2417 h 5520"/>
                  <a:gd name="T80" fmla="*/ 4931 w 5536"/>
                  <a:gd name="T81" fmla="*/ 2363 h 5520"/>
                  <a:gd name="T82" fmla="*/ 4765 w 5536"/>
                  <a:gd name="T83" fmla="*/ 1841 h 5520"/>
                  <a:gd name="T84" fmla="*/ 5040 w 5536"/>
                  <a:gd name="T85" fmla="*/ 1565 h 5520"/>
                  <a:gd name="T86" fmla="*/ 5040 w 5536"/>
                  <a:gd name="T87" fmla="*/ 1237 h 5520"/>
                  <a:gd name="T88" fmla="*/ 4654 w 5536"/>
                  <a:gd name="T89" fmla="*/ 770 h 5520"/>
                  <a:gd name="T90" fmla="*/ 4325 w 5536"/>
                  <a:gd name="T91" fmla="*/ 716 h 5520"/>
                  <a:gd name="T92" fmla="*/ 3994 w 5536"/>
                  <a:gd name="T93" fmla="*/ 935 h 5520"/>
                  <a:gd name="T94" fmla="*/ 3554 w 5536"/>
                  <a:gd name="T95" fmla="*/ 716 h 5520"/>
                  <a:gd name="T96" fmla="*/ 3526 w 5536"/>
                  <a:gd name="T97" fmla="*/ 331 h 5520"/>
                  <a:gd name="T98" fmla="*/ 3526 w 5536"/>
                  <a:gd name="T99" fmla="*/ 331 h 5520"/>
                  <a:gd name="T100" fmla="*/ 1763 w 5536"/>
                  <a:gd name="T101" fmla="*/ 2691 h 5520"/>
                  <a:gd name="T102" fmla="*/ 2837 w 5536"/>
                  <a:gd name="T103" fmla="*/ 1813 h 5520"/>
                  <a:gd name="T104" fmla="*/ 3720 w 5536"/>
                  <a:gd name="T105" fmla="*/ 2856 h 5520"/>
                  <a:gd name="T106" fmla="*/ 2645 w 5536"/>
                  <a:gd name="T107" fmla="*/ 3734 h 5520"/>
                  <a:gd name="T108" fmla="*/ 1763 w 5536"/>
                  <a:gd name="T109" fmla="*/ 2691 h 5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36" h="5520">
                    <a:moveTo>
                      <a:pt x="3526" y="331"/>
                    </a:moveTo>
                    <a:cubicBezTo>
                      <a:pt x="3526" y="194"/>
                      <a:pt x="3443" y="83"/>
                      <a:pt x="3306" y="83"/>
                    </a:cubicBezTo>
                    <a:cubicBezTo>
                      <a:pt x="2728" y="29"/>
                      <a:pt x="2728" y="29"/>
                      <a:pt x="2728" y="29"/>
                    </a:cubicBezTo>
                    <a:cubicBezTo>
                      <a:pt x="2589" y="0"/>
                      <a:pt x="2480" y="111"/>
                      <a:pt x="2451" y="220"/>
                    </a:cubicBezTo>
                    <a:cubicBezTo>
                      <a:pt x="2369" y="576"/>
                      <a:pt x="2369" y="576"/>
                      <a:pt x="2369" y="576"/>
                    </a:cubicBezTo>
                    <a:cubicBezTo>
                      <a:pt x="2203" y="605"/>
                      <a:pt x="2011" y="659"/>
                      <a:pt x="1846" y="742"/>
                    </a:cubicBezTo>
                    <a:cubicBezTo>
                      <a:pt x="1571" y="496"/>
                      <a:pt x="1571" y="496"/>
                      <a:pt x="1571" y="496"/>
                    </a:cubicBezTo>
                    <a:cubicBezTo>
                      <a:pt x="1489" y="413"/>
                      <a:pt x="1323" y="413"/>
                      <a:pt x="1240" y="468"/>
                    </a:cubicBezTo>
                    <a:cubicBezTo>
                      <a:pt x="800" y="852"/>
                      <a:pt x="800" y="852"/>
                      <a:pt x="800" y="852"/>
                    </a:cubicBezTo>
                    <a:cubicBezTo>
                      <a:pt x="689" y="935"/>
                      <a:pt x="663" y="1072"/>
                      <a:pt x="746" y="1180"/>
                    </a:cubicBezTo>
                    <a:cubicBezTo>
                      <a:pt x="937" y="1483"/>
                      <a:pt x="937" y="1483"/>
                      <a:pt x="937" y="1483"/>
                    </a:cubicBezTo>
                    <a:cubicBezTo>
                      <a:pt x="800" y="1648"/>
                      <a:pt x="717" y="1813"/>
                      <a:pt x="635" y="2004"/>
                    </a:cubicBezTo>
                    <a:cubicBezTo>
                      <a:pt x="303" y="2032"/>
                      <a:pt x="303" y="2032"/>
                      <a:pt x="303" y="2032"/>
                    </a:cubicBezTo>
                    <a:cubicBezTo>
                      <a:pt x="166" y="2032"/>
                      <a:pt x="83" y="2115"/>
                      <a:pt x="57" y="2252"/>
                    </a:cubicBezTo>
                    <a:cubicBezTo>
                      <a:pt x="0" y="2830"/>
                      <a:pt x="0" y="2830"/>
                      <a:pt x="0" y="2830"/>
                    </a:cubicBezTo>
                    <a:cubicBezTo>
                      <a:pt x="0" y="2967"/>
                      <a:pt x="83" y="3076"/>
                      <a:pt x="223" y="3104"/>
                    </a:cubicBezTo>
                    <a:cubicBezTo>
                      <a:pt x="552" y="3158"/>
                      <a:pt x="552" y="3158"/>
                      <a:pt x="552" y="3158"/>
                    </a:cubicBezTo>
                    <a:cubicBezTo>
                      <a:pt x="580" y="3378"/>
                      <a:pt x="635" y="3543"/>
                      <a:pt x="717" y="3734"/>
                    </a:cubicBezTo>
                    <a:cubicBezTo>
                      <a:pt x="497" y="3982"/>
                      <a:pt x="497" y="3982"/>
                      <a:pt x="497" y="3982"/>
                    </a:cubicBezTo>
                    <a:cubicBezTo>
                      <a:pt x="414" y="4064"/>
                      <a:pt x="414" y="4201"/>
                      <a:pt x="497" y="4312"/>
                    </a:cubicBezTo>
                    <a:cubicBezTo>
                      <a:pt x="855" y="4751"/>
                      <a:pt x="855" y="4751"/>
                      <a:pt x="855" y="4751"/>
                    </a:cubicBezTo>
                    <a:cubicBezTo>
                      <a:pt x="937" y="4862"/>
                      <a:pt x="1103" y="4862"/>
                      <a:pt x="1186" y="4805"/>
                    </a:cubicBezTo>
                    <a:cubicBezTo>
                      <a:pt x="1489" y="4614"/>
                      <a:pt x="1489" y="4614"/>
                      <a:pt x="1489" y="4614"/>
                    </a:cubicBezTo>
                    <a:cubicBezTo>
                      <a:pt x="1626" y="4723"/>
                      <a:pt x="1820" y="4805"/>
                      <a:pt x="1983" y="4862"/>
                    </a:cubicBezTo>
                    <a:cubicBezTo>
                      <a:pt x="1983" y="5218"/>
                      <a:pt x="1983" y="5218"/>
                      <a:pt x="1983" y="5218"/>
                    </a:cubicBezTo>
                    <a:cubicBezTo>
                      <a:pt x="1983" y="5327"/>
                      <a:pt x="2094" y="5438"/>
                      <a:pt x="2231" y="5464"/>
                    </a:cubicBezTo>
                    <a:cubicBezTo>
                      <a:pt x="2811" y="5492"/>
                      <a:pt x="2811" y="5492"/>
                      <a:pt x="2811" y="5492"/>
                    </a:cubicBezTo>
                    <a:cubicBezTo>
                      <a:pt x="2948" y="5520"/>
                      <a:pt x="3057" y="5438"/>
                      <a:pt x="3085" y="5301"/>
                    </a:cubicBezTo>
                    <a:cubicBezTo>
                      <a:pt x="3140" y="4971"/>
                      <a:pt x="3140" y="4971"/>
                      <a:pt x="3140" y="4971"/>
                    </a:cubicBezTo>
                    <a:cubicBezTo>
                      <a:pt x="3334" y="4916"/>
                      <a:pt x="3526" y="4862"/>
                      <a:pt x="3691" y="4779"/>
                    </a:cubicBezTo>
                    <a:cubicBezTo>
                      <a:pt x="3966" y="5025"/>
                      <a:pt x="3966" y="5025"/>
                      <a:pt x="3966" y="5025"/>
                    </a:cubicBezTo>
                    <a:cubicBezTo>
                      <a:pt x="4048" y="5136"/>
                      <a:pt x="4186" y="5136"/>
                      <a:pt x="4297" y="5053"/>
                    </a:cubicBezTo>
                    <a:cubicBezTo>
                      <a:pt x="4737" y="4669"/>
                      <a:pt x="4737" y="4669"/>
                      <a:pt x="4737" y="4669"/>
                    </a:cubicBezTo>
                    <a:cubicBezTo>
                      <a:pt x="4848" y="4586"/>
                      <a:pt x="4848" y="4449"/>
                      <a:pt x="4791" y="4338"/>
                    </a:cubicBezTo>
                    <a:cubicBezTo>
                      <a:pt x="4571" y="4036"/>
                      <a:pt x="4571" y="4036"/>
                      <a:pt x="4571" y="4036"/>
                    </a:cubicBezTo>
                    <a:cubicBezTo>
                      <a:pt x="4682" y="3873"/>
                      <a:pt x="4765" y="3708"/>
                      <a:pt x="4848" y="3514"/>
                    </a:cubicBezTo>
                    <a:cubicBezTo>
                      <a:pt x="5234" y="3514"/>
                      <a:pt x="5234" y="3514"/>
                      <a:pt x="5234" y="3514"/>
                    </a:cubicBezTo>
                    <a:cubicBezTo>
                      <a:pt x="5342" y="3514"/>
                      <a:pt x="5454" y="3406"/>
                      <a:pt x="5454" y="3269"/>
                    </a:cubicBezTo>
                    <a:cubicBezTo>
                      <a:pt x="5508" y="2691"/>
                      <a:pt x="5508" y="2691"/>
                      <a:pt x="5508" y="2691"/>
                    </a:cubicBezTo>
                    <a:cubicBezTo>
                      <a:pt x="5536" y="2582"/>
                      <a:pt x="5425" y="2445"/>
                      <a:pt x="5316" y="2417"/>
                    </a:cubicBezTo>
                    <a:cubicBezTo>
                      <a:pt x="4931" y="2363"/>
                      <a:pt x="4931" y="2363"/>
                      <a:pt x="4931" y="2363"/>
                    </a:cubicBezTo>
                    <a:cubicBezTo>
                      <a:pt x="4902" y="2169"/>
                      <a:pt x="4848" y="2004"/>
                      <a:pt x="4765" y="1841"/>
                    </a:cubicBezTo>
                    <a:cubicBezTo>
                      <a:pt x="5040" y="1565"/>
                      <a:pt x="5040" y="1565"/>
                      <a:pt x="5040" y="1565"/>
                    </a:cubicBezTo>
                    <a:cubicBezTo>
                      <a:pt x="5122" y="1457"/>
                      <a:pt x="5122" y="1320"/>
                      <a:pt x="5040" y="1237"/>
                    </a:cubicBezTo>
                    <a:cubicBezTo>
                      <a:pt x="4654" y="770"/>
                      <a:pt x="4654" y="770"/>
                      <a:pt x="4654" y="770"/>
                    </a:cubicBezTo>
                    <a:cubicBezTo>
                      <a:pt x="4571" y="687"/>
                      <a:pt x="4434" y="659"/>
                      <a:pt x="4325" y="716"/>
                    </a:cubicBezTo>
                    <a:cubicBezTo>
                      <a:pt x="3994" y="935"/>
                      <a:pt x="3994" y="935"/>
                      <a:pt x="3994" y="935"/>
                    </a:cubicBezTo>
                    <a:cubicBezTo>
                      <a:pt x="3857" y="852"/>
                      <a:pt x="3720" y="770"/>
                      <a:pt x="3554" y="716"/>
                    </a:cubicBezTo>
                    <a:cubicBezTo>
                      <a:pt x="3526" y="331"/>
                      <a:pt x="3526" y="331"/>
                      <a:pt x="3526" y="331"/>
                    </a:cubicBezTo>
                    <a:cubicBezTo>
                      <a:pt x="3526" y="331"/>
                      <a:pt x="3526" y="331"/>
                      <a:pt x="3526" y="331"/>
                    </a:cubicBezTo>
                    <a:close/>
                    <a:moveTo>
                      <a:pt x="1763" y="2691"/>
                    </a:moveTo>
                    <a:cubicBezTo>
                      <a:pt x="1820" y="2169"/>
                      <a:pt x="2286" y="1759"/>
                      <a:pt x="2837" y="1813"/>
                    </a:cubicBezTo>
                    <a:cubicBezTo>
                      <a:pt x="3360" y="1841"/>
                      <a:pt x="3774" y="2334"/>
                      <a:pt x="3720" y="2856"/>
                    </a:cubicBezTo>
                    <a:cubicBezTo>
                      <a:pt x="3663" y="3406"/>
                      <a:pt x="3194" y="3791"/>
                      <a:pt x="2645" y="3734"/>
                    </a:cubicBezTo>
                    <a:cubicBezTo>
                      <a:pt x="2123" y="3708"/>
                      <a:pt x="1709" y="3212"/>
                      <a:pt x="1763" y="269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6E930029-CF0E-4311-852C-D87C1B80DE5F}"/>
                  </a:ext>
                </a:extLst>
              </p:cNvPr>
              <p:cNvSpPr>
                <a:spLocks noEditPoints="1"/>
              </p:cNvSpPr>
              <p:nvPr/>
            </p:nvSpPr>
            <p:spPr bwMode="auto">
              <a:xfrm>
                <a:off x="1097" y="971"/>
                <a:ext cx="234" cy="229"/>
              </a:xfrm>
              <a:custGeom>
                <a:avLst/>
                <a:gdLst>
                  <a:gd name="T0" fmla="*/ 202 w 3904"/>
                  <a:gd name="T1" fmla="*/ 2827 h 3808"/>
                  <a:gd name="T2" fmla="*/ 457 w 3904"/>
                  <a:gd name="T3" fmla="*/ 2940 h 3808"/>
                  <a:gd name="T4" fmla="*/ 685 w 3904"/>
                  <a:gd name="T5" fmla="*/ 2884 h 3808"/>
                  <a:gd name="T6" fmla="*/ 969 w 3904"/>
                  <a:gd name="T7" fmla="*/ 3163 h 3808"/>
                  <a:gd name="T8" fmla="*/ 912 w 3904"/>
                  <a:gd name="T9" fmla="*/ 3359 h 3808"/>
                  <a:gd name="T10" fmla="*/ 1028 w 3904"/>
                  <a:gd name="T11" fmla="*/ 3612 h 3808"/>
                  <a:gd name="T12" fmla="*/ 1369 w 3904"/>
                  <a:gd name="T13" fmla="*/ 3752 h 3808"/>
                  <a:gd name="T14" fmla="*/ 1625 w 3904"/>
                  <a:gd name="T15" fmla="*/ 3669 h 3808"/>
                  <a:gd name="T16" fmla="*/ 1738 w 3904"/>
                  <a:gd name="T17" fmla="*/ 3473 h 3808"/>
                  <a:gd name="T18" fmla="*/ 2167 w 3904"/>
                  <a:gd name="T19" fmla="*/ 3473 h 3808"/>
                  <a:gd name="T20" fmla="*/ 2280 w 3904"/>
                  <a:gd name="T21" fmla="*/ 3669 h 3808"/>
                  <a:gd name="T22" fmla="*/ 2538 w 3904"/>
                  <a:gd name="T23" fmla="*/ 3752 h 3808"/>
                  <a:gd name="T24" fmla="*/ 2879 w 3904"/>
                  <a:gd name="T25" fmla="*/ 3612 h 3808"/>
                  <a:gd name="T26" fmla="*/ 2993 w 3904"/>
                  <a:gd name="T27" fmla="*/ 3359 h 3808"/>
                  <a:gd name="T28" fmla="*/ 2936 w 3904"/>
                  <a:gd name="T29" fmla="*/ 3137 h 3808"/>
                  <a:gd name="T30" fmla="*/ 3220 w 3904"/>
                  <a:gd name="T31" fmla="*/ 2855 h 3808"/>
                  <a:gd name="T32" fmla="*/ 3450 w 3904"/>
                  <a:gd name="T33" fmla="*/ 2912 h 3808"/>
                  <a:gd name="T34" fmla="*/ 3706 w 3904"/>
                  <a:gd name="T35" fmla="*/ 2773 h 3808"/>
                  <a:gd name="T36" fmla="*/ 3848 w 3904"/>
                  <a:gd name="T37" fmla="*/ 2463 h 3808"/>
                  <a:gd name="T38" fmla="*/ 3762 w 3904"/>
                  <a:gd name="T39" fmla="*/ 2184 h 3808"/>
                  <a:gd name="T40" fmla="*/ 3535 w 3904"/>
                  <a:gd name="T41" fmla="*/ 2072 h 3808"/>
                  <a:gd name="T42" fmla="*/ 3535 w 3904"/>
                  <a:gd name="T43" fmla="*/ 1680 h 3808"/>
                  <a:gd name="T44" fmla="*/ 3734 w 3904"/>
                  <a:gd name="T45" fmla="*/ 1569 h 3808"/>
                  <a:gd name="T46" fmla="*/ 3848 w 3904"/>
                  <a:gd name="T47" fmla="*/ 1287 h 3808"/>
                  <a:gd name="T48" fmla="*/ 3706 w 3904"/>
                  <a:gd name="T49" fmla="*/ 980 h 3808"/>
                  <a:gd name="T50" fmla="*/ 3450 w 3904"/>
                  <a:gd name="T51" fmla="*/ 840 h 3808"/>
                  <a:gd name="T52" fmla="*/ 3192 w 3904"/>
                  <a:gd name="T53" fmla="*/ 923 h 3808"/>
                  <a:gd name="T54" fmla="*/ 2936 w 3904"/>
                  <a:gd name="T55" fmla="*/ 644 h 3808"/>
                  <a:gd name="T56" fmla="*/ 2993 w 3904"/>
                  <a:gd name="T57" fmla="*/ 419 h 3808"/>
                  <a:gd name="T58" fmla="*/ 2879 w 3904"/>
                  <a:gd name="T59" fmla="*/ 168 h 3808"/>
                  <a:gd name="T60" fmla="*/ 2538 w 3904"/>
                  <a:gd name="T61" fmla="*/ 26 h 3808"/>
                  <a:gd name="T62" fmla="*/ 2252 w 3904"/>
                  <a:gd name="T63" fmla="*/ 140 h 3808"/>
                  <a:gd name="T64" fmla="*/ 2138 w 3904"/>
                  <a:gd name="T65" fmla="*/ 336 h 3808"/>
                  <a:gd name="T66" fmla="*/ 1738 w 3904"/>
                  <a:gd name="T67" fmla="*/ 308 h 3808"/>
                  <a:gd name="T68" fmla="*/ 1625 w 3904"/>
                  <a:gd name="T69" fmla="*/ 112 h 3808"/>
                  <a:gd name="T70" fmla="*/ 1369 w 3904"/>
                  <a:gd name="T71" fmla="*/ 26 h 3808"/>
                  <a:gd name="T72" fmla="*/ 1028 w 3904"/>
                  <a:gd name="T73" fmla="*/ 168 h 3808"/>
                  <a:gd name="T74" fmla="*/ 912 w 3904"/>
                  <a:gd name="T75" fmla="*/ 419 h 3808"/>
                  <a:gd name="T76" fmla="*/ 969 w 3904"/>
                  <a:gd name="T77" fmla="*/ 644 h 3808"/>
                  <a:gd name="T78" fmla="*/ 656 w 3904"/>
                  <a:gd name="T79" fmla="*/ 923 h 3808"/>
                  <a:gd name="T80" fmla="*/ 457 w 3904"/>
                  <a:gd name="T81" fmla="*/ 869 h 3808"/>
                  <a:gd name="T82" fmla="*/ 171 w 3904"/>
                  <a:gd name="T83" fmla="*/ 1008 h 3808"/>
                  <a:gd name="T84" fmla="*/ 57 w 3904"/>
                  <a:gd name="T85" fmla="*/ 1344 h 3808"/>
                  <a:gd name="T86" fmla="*/ 143 w 3904"/>
                  <a:gd name="T87" fmla="*/ 1595 h 3808"/>
                  <a:gd name="T88" fmla="*/ 344 w 3904"/>
                  <a:gd name="T89" fmla="*/ 1708 h 3808"/>
                  <a:gd name="T90" fmla="*/ 344 w 3904"/>
                  <a:gd name="T91" fmla="*/ 2127 h 3808"/>
                  <a:gd name="T92" fmla="*/ 143 w 3904"/>
                  <a:gd name="T93" fmla="*/ 2212 h 3808"/>
                  <a:gd name="T94" fmla="*/ 57 w 3904"/>
                  <a:gd name="T95" fmla="*/ 2491 h 3808"/>
                  <a:gd name="T96" fmla="*/ 202 w 3904"/>
                  <a:gd name="T97" fmla="*/ 2827 h 3808"/>
                  <a:gd name="T98" fmla="*/ 2595 w 3904"/>
                  <a:gd name="T99" fmla="*/ 2155 h 3808"/>
                  <a:gd name="T100" fmla="*/ 1653 w 3904"/>
                  <a:gd name="T101" fmla="*/ 2548 h 3808"/>
                  <a:gd name="T102" fmla="*/ 1284 w 3904"/>
                  <a:gd name="T103" fmla="*/ 1623 h 3808"/>
                  <a:gd name="T104" fmla="*/ 2195 w 3904"/>
                  <a:gd name="T105" fmla="*/ 1259 h 3808"/>
                  <a:gd name="T106" fmla="*/ 2595 w 3904"/>
                  <a:gd name="T107" fmla="*/ 2155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4" h="3808">
                    <a:moveTo>
                      <a:pt x="202" y="2827"/>
                    </a:moveTo>
                    <a:cubicBezTo>
                      <a:pt x="259" y="2912"/>
                      <a:pt x="344" y="2969"/>
                      <a:pt x="457" y="2940"/>
                    </a:cubicBezTo>
                    <a:cubicBezTo>
                      <a:pt x="685" y="2884"/>
                      <a:pt x="685" y="2884"/>
                      <a:pt x="685" y="2884"/>
                    </a:cubicBezTo>
                    <a:cubicBezTo>
                      <a:pt x="741" y="2969"/>
                      <a:pt x="855" y="3080"/>
                      <a:pt x="969" y="3163"/>
                    </a:cubicBezTo>
                    <a:cubicBezTo>
                      <a:pt x="912" y="3359"/>
                      <a:pt x="912" y="3359"/>
                      <a:pt x="912" y="3359"/>
                    </a:cubicBezTo>
                    <a:cubicBezTo>
                      <a:pt x="884" y="3473"/>
                      <a:pt x="912" y="3584"/>
                      <a:pt x="1028" y="3612"/>
                    </a:cubicBezTo>
                    <a:cubicBezTo>
                      <a:pt x="1369" y="3752"/>
                      <a:pt x="1369" y="3752"/>
                      <a:pt x="1369" y="3752"/>
                    </a:cubicBezTo>
                    <a:cubicBezTo>
                      <a:pt x="1454" y="3780"/>
                      <a:pt x="1596" y="3752"/>
                      <a:pt x="1625" y="3669"/>
                    </a:cubicBezTo>
                    <a:cubicBezTo>
                      <a:pt x="1738" y="3473"/>
                      <a:pt x="1738" y="3473"/>
                      <a:pt x="1738" y="3473"/>
                    </a:cubicBezTo>
                    <a:cubicBezTo>
                      <a:pt x="1883" y="3473"/>
                      <a:pt x="2025" y="3473"/>
                      <a:pt x="2167" y="3473"/>
                    </a:cubicBezTo>
                    <a:cubicBezTo>
                      <a:pt x="2280" y="3669"/>
                      <a:pt x="2280" y="3669"/>
                      <a:pt x="2280" y="3669"/>
                    </a:cubicBezTo>
                    <a:cubicBezTo>
                      <a:pt x="2309" y="3752"/>
                      <a:pt x="2451" y="3808"/>
                      <a:pt x="2538" y="3752"/>
                    </a:cubicBezTo>
                    <a:cubicBezTo>
                      <a:pt x="2879" y="3612"/>
                      <a:pt x="2879" y="3612"/>
                      <a:pt x="2879" y="3612"/>
                    </a:cubicBezTo>
                    <a:cubicBezTo>
                      <a:pt x="2965" y="3584"/>
                      <a:pt x="3021" y="3473"/>
                      <a:pt x="2993" y="3359"/>
                    </a:cubicBezTo>
                    <a:cubicBezTo>
                      <a:pt x="2936" y="3137"/>
                      <a:pt x="2936" y="3137"/>
                      <a:pt x="2936" y="3137"/>
                    </a:cubicBezTo>
                    <a:cubicBezTo>
                      <a:pt x="3050" y="3052"/>
                      <a:pt x="3135" y="2940"/>
                      <a:pt x="3220" y="2855"/>
                    </a:cubicBezTo>
                    <a:cubicBezTo>
                      <a:pt x="3450" y="2912"/>
                      <a:pt x="3450" y="2912"/>
                      <a:pt x="3450" y="2912"/>
                    </a:cubicBezTo>
                    <a:cubicBezTo>
                      <a:pt x="3564" y="2940"/>
                      <a:pt x="3677" y="2884"/>
                      <a:pt x="3706" y="2773"/>
                    </a:cubicBezTo>
                    <a:cubicBezTo>
                      <a:pt x="3848" y="2463"/>
                      <a:pt x="3848" y="2463"/>
                      <a:pt x="3848" y="2463"/>
                    </a:cubicBezTo>
                    <a:cubicBezTo>
                      <a:pt x="3904" y="2351"/>
                      <a:pt x="3848" y="2240"/>
                      <a:pt x="3762" y="2184"/>
                    </a:cubicBezTo>
                    <a:cubicBezTo>
                      <a:pt x="3535" y="2072"/>
                      <a:pt x="3535" y="2072"/>
                      <a:pt x="3535" y="2072"/>
                    </a:cubicBezTo>
                    <a:cubicBezTo>
                      <a:pt x="3535" y="1933"/>
                      <a:pt x="3535" y="1819"/>
                      <a:pt x="3535" y="1680"/>
                    </a:cubicBezTo>
                    <a:cubicBezTo>
                      <a:pt x="3734" y="1569"/>
                      <a:pt x="3734" y="1569"/>
                      <a:pt x="3734" y="1569"/>
                    </a:cubicBezTo>
                    <a:cubicBezTo>
                      <a:pt x="3848" y="1512"/>
                      <a:pt x="3876" y="1401"/>
                      <a:pt x="3848" y="1287"/>
                    </a:cubicBezTo>
                    <a:cubicBezTo>
                      <a:pt x="3706" y="980"/>
                      <a:pt x="3706" y="980"/>
                      <a:pt x="3706" y="980"/>
                    </a:cubicBezTo>
                    <a:cubicBezTo>
                      <a:pt x="3649" y="869"/>
                      <a:pt x="3535" y="812"/>
                      <a:pt x="3450" y="840"/>
                    </a:cubicBezTo>
                    <a:cubicBezTo>
                      <a:pt x="3192" y="923"/>
                      <a:pt x="3192" y="923"/>
                      <a:pt x="3192" y="923"/>
                    </a:cubicBezTo>
                    <a:cubicBezTo>
                      <a:pt x="3107" y="812"/>
                      <a:pt x="3021" y="727"/>
                      <a:pt x="2936" y="644"/>
                    </a:cubicBezTo>
                    <a:cubicBezTo>
                      <a:pt x="2993" y="419"/>
                      <a:pt x="2993" y="419"/>
                      <a:pt x="2993" y="419"/>
                    </a:cubicBezTo>
                    <a:cubicBezTo>
                      <a:pt x="3021" y="308"/>
                      <a:pt x="2965" y="194"/>
                      <a:pt x="2879" y="168"/>
                    </a:cubicBezTo>
                    <a:cubicBezTo>
                      <a:pt x="2538" y="26"/>
                      <a:pt x="2538" y="26"/>
                      <a:pt x="2538" y="26"/>
                    </a:cubicBezTo>
                    <a:cubicBezTo>
                      <a:pt x="2422" y="0"/>
                      <a:pt x="2309" y="26"/>
                      <a:pt x="2252" y="140"/>
                    </a:cubicBezTo>
                    <a:cubicBezTo>
                      <a:pt x="2138" y="336"/>
                      <a:pt x="2138" y="336"/>
                      <a:pt x="2138" y="336"/>
                    </a:cubicBezTo>
                    <a:cubicBezTo>
                      <a:pt x="2025" y="308"/>
                      <a:pt x="1883" y="308"/>
                      <a:pt x="1738" y="308"/>
                    </a:cubicBezTo>
                    <a:cubicBezTo>
                      <a:pt x="1625" y="112"/>
                      <a:pt x="1625" y="112"/>
                      <a:pt x="1625" y="112"/>
                    </a:cubicBezTo>
                    <a:cubicBezTo>
                      <a:pt x="1568" y="26"/>
                      <a:pt x="1454" y="0"/>
                      <a:pt x="1369" y="26"/>
                    </a:cubicBezTo>
                    <a:cubicBezTo>
                      <a:pt x="1028" y="168"/>
                      <a:pt x="1028" y="168"/>
                      <a:pt x="1028" y="168"/>
                    </a:cubicBezTo>
                    <a:cubicBezTo>
                      <a:pt x="912" y="223"/>
                      <a:pt x="855" y="308"/>
                      <a:pt x="912" y="419"/>
                    </a:cubicBezTo>
                    <a:cubicBezTo>
                      <a:pt x="969" y="644"/>
                      <a:pt x="969" y="644"/>
                      <a:pt x="969" y="644"/>
                    </a:cubicBezTo>
                    <a:cubicBezTo>
                      <a:pt x="855" y="727"/>
                      <a:pt x="741" y="812"/>
                      <a:pt x="656" y="923"/>
                    </a:cubicBezTo>
                    <a:cubicBezTo>
                      <a:pt x="457" y="869"/>
                      <a:pt x="457" y="869"/>
                      <a:pt x="457" y="869"/>
                    </a:cubicBezTo>
                    <a:cubicBezTo>
                      <a:pt x="344" y="840"/>
                      <a:pt x="230" y="895"/>
                      <a:pt x="171" y="1008"/>
                    </a:cubicBezTo>
                    <a:cubicBezTo>
                      <a:pt x="57" y="1344"/>
                      <a:pt x="57" y="1344"/>
                      <a:pt x="57" y="1344"/>
                    </a:cubicBezTo>
                    <a:cubicBezTo>
                      <a:pt x="0" y="1427"/>
                      <a:pt x="57" y="1540"/>
                      <a:pt x="143" y="1595"/>
                    </a:cubicBezTo>
                    <a:cubicBezTo>
                      <a:pt x="344" y="1708"/>
                      <a:pt x="344" y="1708"/>
                      <a:pt x="344" y="1708"/>
                    </a:cubicBezTo>
                    <a:cubicBezTo>
                      <a:pt x="315" y="1848"/>
                      <a:pt x="315" y="1987"/>
                      <a:pt x="344" y="2127"/>
                    </a:cubicBezTo>
                    <a:cubicBezTo>
                      <a:pt x="143" y="2212"/>
                      <a:pt x="143" y="2212"/>
                      <a:pt x="143" y="2212"/>
                    </a:cubicBezTo>
                    <a:cubicBezTo>
                      <a:pt x="57" y="2269"/>
                      <a:pt x="29" y="2380"/>
                      <a:pt x="57" y="2491"/>
                    </a:cubicBezTo>
                    <a:cubicBezTo>
                      <a:pt x="202" y="2827"/>
                      <a:pt x="202" y="2827"/>
                      <a:pt x="202" y="2827"/>
                    </a:cubicBezTo>
                    <a:moveTo>
                      <a:pt x="2595" y="2155"/>
                    </a:moveTo>
                    <a:cubicBezTo>
                      <a:pt x="2451" y="2519"/>
                      <a:pt x="2025" y="2687"/>
                      <a:pt x="1653" y="2548"/>
                    </a:cubicBezTo>
                    <a:cubicBezTo>
                      <a:pt x="1312" y="2380"/>
                      <a:pt x="1142" y="1987"/>
                      <a:pt x="1284" y="1623"/>
                    </a:cubicBezTo>
                    <a:cubicBezTo>
                      <a:pt x="1426" y="1287"/>
                      <a:pt x="1826" y="1119"/>
                      <a:pt x="2195" y="1259"/>
                    </a:cubicBezTo>
                    <a:cubicBezTo>
                      <a:pt x="2567" y="1401"/>
                      <a:pt x="2737" y="1791"/>
                      <a:pt x="2595" y="215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2" name="Pfeil: nach rechts 41">
              <a:extLst>
                <a:ext uri="{FF2B5EF4-FFF2-40B4-BE49-F238E27FC236}">
                  <a16:creationId xmlns:a16="http://schemas.microsoft.com/office/drawing/2014/main" id="{4D24C9A8-09CA-4295-921A-3FD649401A09}"/>
                </a:ext>
              </a:extLst>
            </p:cNvPr>
            <p:cNvSpPr/>
            <p:nvPr/>
          </p:nvSpPr>
          <p:spPr bwMode="gray">
            <a:xfrm>
              <a:off x="8892768" y="1304901"/>
              <a:ext cx="730075" cy="361626"/>
            </a:xfrm>
            <a:prstGeom prst="rightArrow">
              <a:avLst/>
            </a:prstGeom>
            <a:solidFill>
              <a:schemeClr val="accent1"/>
            </a:solidFill>
            <a:ln>
              <a:no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9" name="Gruppieren 88">
            <a:extLst>
              <a:ext uri="{FF2B5EF4-FFF2-40B4-BE49-F238E27FC236}">
                <a16:creationId xmlns:a16="http://schemas.microsoft.com/office/drawing/2014/main" id="{9E895F16-E3A6-4606-924B-A5ABA4C1FB8E}"/>
              </a:ext>
            </a:extLst>
          </p:cNvPr>
          <p:cNvGrpSpPr/>
          <p:nvPr/>
        </p:nvGrpSpPr>
        <p:grpSpPr>
          <a:xfrm>
            <a:off x="6576706" y="3625648"/>
            <a:ext cx="5194709" cy="1301015"/>
            <a:chOff x="6576706" y="3452639"/>
            <a:chExt cx="5194709" cy="1301015"/>
          </a:xfrm>
        </p:grpSpPr>
        <p:grpSp>
          <p:nvGrpSpPr>
            <p:cNvPr id="58" name="Gruppieren 57">
              <a:extLst>
                <a:ext uri="{FF2B5EF4-FFF2-40B4-BE49-F238E27FC236}">
                  <a16:creationId xmlns:a16="http://schemas.microsoft.com/office/drawing/2014/main" id="{0E06ABC2-4AB3-4D40-B155-3A06D09C1812}"/>
                </a:ext>
              </a:extLst>
            </p:cNvPr>
            <p:cNvGrpSpPr/>
            <p:nvPr/>
          </p:nvGrpSpPr>
          <p:grpSpPr>
            <a:xfrm>
              <a:off x="6602003" y="3452639"/>
              <a:ext cx="5169412" cy="977196"/>
              <a:chOff x="6602003" y="3805064"/>
              <a:chExt cx="5169412" cy="977196"/>
            </a:xfrm>
          </p:grpSpPr>
          <mc:AlternateContent xmlns:mc="http://schemas.openxmlformats.org/markup-compatibility/2006" xmlns:a14="http://schemas.microsoft.com/office/drawing/2010/main">
            <mc:Choice Requires="a14">
              <p:sp>
                <p:nvSpPr>
                  <p:cNvPr id="43" name="Textfeld 42">
                    <a:extLst>
                      <a:ext uri="{FF2B5EF4-FFF2-40B4-BE49-F238E27FC236}">
                        <a16:creationId xmlns:a16="http://schemas.microsoft.com/office/drawing/2014/main" id="{E1013AA9-E1F4-4D27-8DEC-BB2364172676}"/>
                      </a:ext>
                    </a:extLst>
                  </p:cNvPr>
                  <p:cNvSpPr txBox="1"/>
                  <p:nvPr/>
                </p:nvSpPr>
                <p:spPr>
                  <a:xfrm>
                    <a:off x="6913153" y="3867860"/>
                    <a:ext cx="4213738" cy="914400"/>
                  </a:xfrm>
                  <a:prstGeom prst="rect">
                    <a:avLst/>
                  </a:prstGeom>
                  <a:noFill/>
                </p:spPr>
                <p:txBody>
                  <a:bodyPr wrap="none" lIns="0" tIns="0" rIns="0" bIns="0" rtlCol="0" anchor="ctr">
                    <a:noAutofit/>
                  </a:bodyPr>
                  <a:lstStyle/>
                  <a:p>
                    <a:pPr>
                      <a:spcBef>
                        <a:spcPts val="300"/>
                      </a:spcBef>
                      <a:spcAft>
                        <a:spcPts val="100"/>
                      </a:spcAft>
                      <a:buClr>
                        <a:schemeClr val="tx2"/>
                      </a:buClr>
                    </a:pPr>
                    <a14:m>
                      <m:oMathPara xmlns:m="http://schemas.openxmlformats.org/officeDocument/2006/math">
                        <m:oMathParaPr>
                          <m:jc m:val="centerGroup"/>
                        </m:oMathParaPr>
                        <m:oMath xmlns:m="http://schemas.openxmlformats.org/officeDocument/2006/math">
                          <m:r>
                            <a:rPr lang="en-US" sz="2800" b="1" i="1" smtClean="0">
                              <a:solidFill>
                                <a:schemeClr val="accent1"/>
                              </a:solidFill>
                              <a:latin typeface="Cambria Math" panose="02040503050406030204" pitchFamily="18" charset="0"/>
                            </a:rPr>
                            <m:t>𝒇</m:t>
                          </m:r>
                          <m:r>
                            <a:rPr lang="en-US" sz="2800" b="1" i="1" smtClean="0">
                              <a:solidFill>
                                <a:schemeClr val="accent1"/>
                              </a:solidFill>
                              <a:latin typeface="Cambria Math" panose="02040503050406030204" pitchFamily="18" charset="0"/>
                            </a:rPr>
                            <m:t>(</m:t>
                          </m:r>
                          <m:r>
                            <a:rPr lang="en-US" sz="2800" b="1" i="1" smtClean="0">
                              <a:solidFill>
                                <a:schemeClr val="accent1"/>
                              </a:solidFill>
                              <a:latin typeface="Cambria Math" panose="02040503050406030204" pitchFamily="18" charset="0"/>
                            </a:rPr>
                            <m:t>𝒙</m:t>
                          </m:r>
                          <m:r>
                            <a:rPr lang="en-US" sz="2800" b="1" i="1" smtClean="0">
                              <a:solidFill>
                                <a:schemeClr val="accent1"/>
                              </a:solidFill>
                              <a:latin typeface="Cambria Math" panose="02040503050406030204" pitchFamily="18" charset="0"/>
                            </a:rPr>
                            <m:t>,</m:t>
                          </m:r>
                          <m:r>
                            <a:rPr lang="en-US" sz="2800" b="1" i="1" smtClean="0">
                              <a:solidFill>
                                <a:schemeClr val="accent1"/>
                              </a:solidFill>
                              <a:latin typeface="Cambria Math" panose="02040503050406030204" pitchFamily="18" charset="0"/>
                            </a:rPr>
                            <m:t>𝒚</m:t>
                          </m:r>
                          <m:r>
                            <a:rPr lang="en-US" sz="2800" b="1" i="1" smtClean="0">
                              <a:solidFill>
                                <a:schemeClr val="accent1"/>
                              </a:solidFill>
                              <a:latin typeface="Cambria Math" panose="02040503050406030204" pitchFamily="18" charset="0"/>
                            </a:rPr>
                            <m:t>, # </m:t>
                          </m:r>
                          <m:r>
                            <a:rPr lang="en-US" sz="2800" b="1" i="1" smtClean="0">
                              <a:solidFill>
                                <a:schemeClr val="accent1"/>
                              </a:solidFill>
                              <a:latin typeface="Cambria Math" panose="02040503050406030204" pitchFamily="18" charset="0"/>
                            </a:rPr>
                            <m:t>𝒆𝒏𝒅𝒐𝒓𝒔𝒆𝒎𝒆𝒏𝒕𝒔</m:t>
                          </m:r>
                          <m:r>
                            <a:rPr lang="en-US" sz="2800" b="1" i="1" smtClean="0">
                              <a:solidFill>
                                <a:schemeClr val="accent1"/>
                              </a:solidFill>
                              <a:latin typeface="Cambria Math" panose="02040503050406030204" pitchFamily="18" charset="0"/>
                            </a:rPr>
                            <m:t>)</m:t>
                          </m:r>
                        </m:oMath>
                      </m:oMathPara>
                    </a14:m>
                    <a:endParaRPr lang="en-US"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3" name="Textfeld 42">
                    <a:extLst>
                      <a:ext uri="{FF2B5EF4-FFF2-40B4-BE49-F238E27FC236}">
                        <a16:creationId xmlns:a16="http://schemas.microsoft.com/office/drawing/2014/main" id="{E1013AA9-E1F4-4D27-8DEC-BB2364172676}"/>
                      </a:ext>
                    </a:extLst>
                  </p:cNvPr>
                  <p:cNvSpPr txBox="1">
                    <a:spLocks noRot="1" noChangeAspect="1" noMove="1" noResize="1" noEditPoints="1" noAdjustHandles="1" noChangeArrowheads="1" noChangeShapeType="1" noTextEdit="1"/>
                  </p:cNvSpPr>
                  <p:nvPr/>
                </p:nvSpPr>
                <p:spPr>
                  <a:xfrm>
                    <a:off x="6913153" y="3867860"/>
                    <a:ext cx="4213738" cy="914400"/>
                  </a:xfrm>
                  <a:prstGeom prst="rect">
                    <a:avLst/>
                  </a:prstGeom>
                  <a:blipFill>
                    <a:blip r:embed="rId10"/>
                    <a:stretch>
                      <a:fillRect/>
                    </a:stretch>
                  </a:blipFill>
                </p:spPr>
                <p:txBody>
                  <a:bodyPr/>
                  <a:lstStyle/>
                  <a:p>
                    <a:r>
                      <a:rPr lang="de-DE">
                        <a:noFill/>
                      </a:rPr>
                      <a:t> </a:t>
                    </a:r>
                  </a:p>
                </p:txBody>
              </p:sp>
            </mc:Fallback>
          </mc:AlternateContent>
          <p:sp>
            <p:nvSpPr>
              <p:cNvPr id="50" name="Freeform 86">
                <a:extLst>
                  <a:ext uri="{FF2B5EF4-FFF2-40B4-BE49-F238E27FC236}">
                    <a16:creationId xmlns:a16="http://schemas.microsoft.com/office/drawing/2014/main" id="{43F6501B-8824-4E5C-B26C-9DA7C8C9C25B}"/>
                  </a:ext>
                </a:extLst>
              </p:cNvPr>
              <p:cNvSpPr>
                <a:spLocks noEditPoints="1"/>
              </p:cNvSpPr>
              <p:nvPr/>
            </p:nvSpPr>
            <p:spPr bwMode="auto">
              <a:xfrm>
                <a:off x="6602003" y="3805064"/>
                <a:ext cx="622300" cy="574675"/>
              </a:xfrm>
              <a:custGeom>
                <a:avLst/>
                <a:gdLst>
                  <a:gd name="T0" fmla="*/ 1394 w 1632"/>
                  <a:gd name="T1" fmla="*/ 671 h 1504"/>
                  <a:gd name="T2" fmla="*/ 1203 w 1632"/>
                  <a:gd name="T3" fmla="*/ 432 h 1504"/>
                  <a:gd name="T4" fmla="*/ 834 w 1632"/>
                  <a:gd name="T5" fmla="*/ 802 h 1504"/>
                  <a:gd name="T6" fmla="*/ 271 w 1632"/>
                  <a:gd name="T7" fmla="*/ 1446 h 1504"/>
                  <a:gd name="T8" fmla="*/ 58 w 1632"/>
                  <a:gd name="T9" fmla="*/ 1234 h 1504"/>
                  <a:gd name="T10" fmla="*/ 703 w 1632"/>
                  <a:gd name="T11" fmla="*/ 671 h 1504"/>
                  <a:gd name="T12" fmla="*/ 1081 w 1632"/>
                  <a:gd name="T13" fmla="*/ 297 h 1504"/>
                  <a:gd name="T14" fmla="*/ 1076 w 1632"/>
                  <a:gd name="T15" fmla="*/ 284 h 1504"/>
                  <a:gd name="T16" fmla="*/ 1070 w 1632"/>
                  <a:gd name="T17" fmla="*/ 271 h 1504"/>
                  <a:gd name="T18" fmla="*/ 1059 w 1632"/>
                  <a:gd name="T19" fmla="*/ 245 h 1504"/>
                  <a:gd name="T20" fmla="*/ 1042 w 1632"/>
                  <a:gd name="T21" fmla="*/ 217 h 1504"/>
                  <a:gd name="T22" fmla="*/ 1029 w 1632"/>
                  <a:gd name="T23" fmla="*/ 200 h 1504"/>
                  <a:gd name="T24" fmla="*/ 1012 w 1632"/>
                  <a:gd name="T25" fmla="*/ 179 h 1504"/>
                  <a:gd name="T26" fmla="*/ 986 w 1632"/>
                  <a:gd name="T27" fmla="*/ 151 h 1504"/>
                  <a:gd name="T28" fmla="*/ 962 w 1632"/>
                  <a:gd name="T29" fmla="*/ 134 h 1504"/>
                  <a:gd name="T30" fmla="*/ 941 w 1632"/>
                  <a:gd name="T31" fmla="*/ 121 h 1504"/>
                  <a:gd name="T32" fmla="*/ 913 w 1632"/>
                  <a:gd name="T33" fmla="*/ 106 h 1504"/>
                  <a:gd name="T34" fmla="*/ 896 w 1632"/>
                  <a:gd name="T35" fmla="*/ 99 h 1504"/>
                  <a:gd name="T36" fmla="*/ 874 w 1632"/>
                  <a:gd name="T37" fmla="*/ 93 h 1504"/>
                  <a:gd name="T38" fmla="*/ 849 w 1632"/>
                  <a:gd name="T39" fmla="*/ 86 h 1504"/>
                  <a:gd name="T40" fmla="*/ 791 w 1632"/>
                  <a:gd name="T41" fmla="*/ 71 h 1504"/>
                  <a:gd name="T42" fmla="*/ 801 w 1632"/>
                  <a:gd name="T43" fmla="*/ 24 h 1504"/>
                  <a:gd name="T44" fmla="*/ 868 w 1632"/>
                  <a:gd name="T45" fmla="*/ 7 h 1504"/>
                  <a:gd name="T46" fmla="*/ 896 w 1632"/>
                  <a:gd name="T47" fmla="*/ 3 h 1504"/>
                  <a:gd name="T48" fmla="*/ 917 w 1632"/>
                  <a:gd name="T49" fmla="*/ 0 h 1504"/>
                  <a:gd name="T50" fmla="*/ 967 w 1632"/>
                  <a:gd name="T51" fmla="*/ 3 h 1504"/>
                  <a:gd name="T52" fmla="*/ 1016 w 1632"/>
                  <a:gd name="T53" fmla="*/ 9 h 1504"/>
                  <a:gd name="T54" fmla="*/ 1057 w 1632"/>
                  <a:gd name="T55" fmla="*/ 18 h 1504"/>
                  <a:gd name="T56" fmla="*/ 1113 w 1632"/>
                  <a:gd name="T57" fmla="*/ 37 h 1504"/>
                  <a:gd name="T58" fmla="*/ 1151 w 1632"/>
                  <a:gd name="T59" fmla="*/ 56 h 1504"/>
                  <a:gd name="T60" fmla="*/ 1162 w 1632"/>
                  <a:gd name="T61" fmla="*/ 63 h 1504"/>
                  <a:gd name="T62" fmla="*/ 1203 w 1632"/>
                  <a:gd name="T63" fmla="*/ 89 h 1504"/>
                  <a:gd name="T64" fmla="*/ 1220 w 1632"/>
                  <a:gd name="T65" fmla="*/ 101 h 1504"/>
                  <a:gd name="T66" fmla="*/ 1248 w 1632"/>
                  <a:gd name="T67" fmla="*/ 125 h 1504"/>
                  <a:gd name="T68" fmla="*/ 1360 w 1632"/>
                  <a:gd name="T69" fmla="*/ 198 h 1504"/>
                  <a:gd name="T70" fmla="*/ 1632 w 1632"/>
                  <a:gd name="T71" fmla="*/ 432 h 1504"/>
                  <a:gd name="T72" fmla="*/ 1632 w 1632"/>
                  <a:gd name="T73" fmla="*/ 432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2" h="1504">
                    <a:moveTo>
                      <a:pt x="1632" y="432"/>
                    </a:moveTo>
                    <a:cubicBezTo>
                      <a:pt x="1394" y="671"/>
                      <a:pt x="1394" y="671"/>
                      <a:pt x="1394" y="671"/>
                    </a:cubicBezTo>
                    <a:cubicBezTo>
                      <a:pt x="1313" y="589"/>
                      <a:pt x="1209" y="492"/>
                      <a:pt x="1220" y="441"/>
                    </a:cubicBezTo>
                    <a:cubicBezTo>
                      <a:pt x="1214" y="439"/>
                      <a:pt x="1209" y="434"/>
                      <a:pt x="1203" y="432"/>
                    </a:cubicBezTo>
                    <a:cubicBezTo>
                      <a:pt x="1201" y="434"/>
                      <a:pt x="1199" y="439"/>
                      <a:pt x="1194" y="443"/>
                    </a:cubicBezTo>
                    <a:cubicBezTo>
                      <a:pt x="834" y="802"/>
                      <a:pt x="834" y="802"/>
                      <a:pt x="834" y="802"/>
                    </a:cubicBezTo>
                    <a:cubicBezTo>
                      <a:pt x="838" y="847"/>
                      <a:pt x="825" y="892"/>
                      <a:pt x="791" y="924"/>
                    </a:cubicBezTo>
                    <a:cubicBezTo>
                      <a:pt x="271" y="1446"/>
                      <a:pt x="271" y="1446"/>
                      <a:pt x="271" y="1446"/>
                    </a:cubicBezTo>
                    <a:cubicBezTo>
                      <a:pt x="213" y="1504"/>
                      <a:pt x="119" y="1504"/>
                      <a:pt x="58" y="1446"/>
                    </a:cubicBezTo>
                    <a:cubicBezTo>
                      <a:pt x="0" y="1388"/>
                      <a:pt x="0" y="1292"/>
                      <a:pt x="58" y="1234"/>
                    </a:cubicBezTo>
                    <a:cubicBezTo>
                      <a:pt x="580" y="714"/>
                      <a:pt x="580" y="714"/>
                      <a:pt x="580" y="714"/>
                    </a:cubicBezTo>
                    <a:cubicBezTo>
                      <a:pt x="612" y="679"/>
                      <a:pt x="658" y="667"/>
                      <a:pt x="703" y="671"/>
                    </a:cubicBezTo>
                    <a:cubicBezTo>
                      <a:pt x="1063" y="310"/>
                      <a:pt x="1063" y="310"/>
                      <a:pt x="1063" y="310"/>
                    </a:cubicBezTo>
                    <a:cubicBezTo>
                      <a:pt x="1068" y="303"/>
                      <a:pt x="1074" y="299"/>
                      <a:pt x="1081" y="297"/>
                    </a:cubicBezTo>
                    <a:cubicBezTo>
                      <a:pt x="1078" y="293"/>
                      <a:pt x="1078" y="293"/>
                      <a:pt x="1078" y="293"/>
                    </a:cubicBezTo>
                    <a:cubicBezTo>
                      <a:pt x="1078" y="291"/>
                      <a:pt x="1076" y="288"/>
                      <a:pt x="1076" y="284"/>
                    </a:cubicBezTo>
                    <a:cubicBezTo>
                      <a:pt x="1076" y="282"/>
                      <a:pt x="1074" y="280"/>
                      <a:pt x="1074" y="278"/>
                    </a:cubicBezTo>
                    <a:cubicBezTo>
                      <a:pt x="1072" y="275"/>
                      <a:pt x="1072" y="273"/>
                      <a:pt x="1070" y="271"/>
                    </a:cubicBezTo>
                    <a:cubicBezTo>
                      <a:pt x="1070" y="267"/>
                      <a:pt x="1068" y="263"/>
                      <a:pt x="1066" y="258"/>
                    </a:cubicBezTo>
                    <a:cubicBezTo>
                      <a:pt x="1059" y="245"/>
                      <a:pt x="1059" y="245"/>
                      <a:pt x="1059" y="245"/>
                    </a:cubicBezTo>
                    <a:cubicBezTo>
                      <a:pt x="1053" y="233"/>
                      <a:pt x="1053" y="233"/>
                      <a:pt x="1053" y="233"/>
                    </a:cubicBezTo>
                    <a:cubicBezTo>
                      <a:pt x="1048" y="228"/>
                      <a:pt x="1046" y="222"/>
                      <a:pt x="1042" y="217"/>
                    </a:cubicBezTo>
                    <a:cubicBezTo>
                      <a:pt x="1040" y="213"/>
                      <a:pt x="1038" y="211"/>
                      <a:pt x="1036" y="207"/>
                    </a:cubicBezTo>
                    <a:cubicBezTo>
                      <a:pt x="1033" y="205"/>
                      <a:pt x="1031" y="202"/>
                      <a:pt x="1029" y="200"/>
                    </a:cubicBezTo>
                    <a:cubicBezTo>
                      <a:pt x="1025" y="194"/>
                      <a:pt x="1020" y="187"/>
                      <a:pt x="1016" y="181"/>
                    </a:cubicBezTo>
                    <a:cubicBezTo>
                      <a:pt x="1012" y="179"/>
                      <a:pt x="1012" y="179"/>
                      <a:pt x="1012" y="179"/>
                    </a:cubicBezTo>
                    <a:cubicBezTo>
                      <a:pt x="1005" y="170"/>
                      <a:pt x="999" y="164"/>
                      <a:pt x="990" y="157"/>
                    </a:cubicBezTo>
                    <a:cubicBezTo>
                      <a:pt x="988" y="155"/>
                      <a:pt x="986" y="153"/>
                      <a:pt x="986" y="151"/>
                    </a:cubicBezTo>
                    <a:cubicBezTo>
                      <a:pt x="982" y="149"/>
                      <a:pt x="980" y="147"/>
                      <a:pt x="978" y="144"/>
                    </a:cubicBezTo>
                    <a:cubicBezTo>
                      <a:pt x="962" y="134"/>
                      <a:pt x="962" y="134"/>
                      <a:pt x="962" y="134"/>
                    </a:cubicBezTo>
                    <a:cubicBezTo>
                      <a:pt x="962" y="134"/>
                      <a:pt x="962" y="134"/>
                      <a:pt x="960" y="134"/>
                    </a:cubicBezTo>
                    <a:cubicBezTo>
                      <a:pt x="956" y="129"/>
                      <a:pt x="947" y="125"/>
                      <a:pt x="941" y="121"/>
                    </a:cubicBezTo>
                    <a:cubicBezTo>
                      <a:pt x="939" y="119"/>
                      <a:pt x="935" y="116"/>
                      <a:pt x="932" y="114"/>
                    </a:cubicBezTo>
                    <a:cubicBezTo>
                      <a:pt x="926" y="112"/>
                      <a:pt x="920" y="108"/>
                      <a:pt x="913" y="106"/>
                    </a:cubicBezTo>
                    <a:cubicBezTo>
                      <a:pt x="909" y="104"/>
                      <a:pt x="907" y="104"/>
                      <a:pt x="902" y="101"/>
                    </a:cubicBezTo>
                    <a:cubicBezTo>
                      <a:pt x="900" y="101"/>
                      <a:pt x="898" y="99"/>
                      <a:pt x="896" y="99"/>
                    </a:cubicBezTo>
                    <a:cubicBezTo>
                      <a:pt x="894" y="99"/>
                      <a:pt x="892" y="97"/>
                      <a:pt x="889" y="97"/>
                    </a:cubicBezTo>
                    <a:cubicBezTo>
                      <a:pt x="874" y="93"/>
                      <a:pt x="874" y="93"/>
                      <a:pt x="874" y="93"/>
                    </a:cubicBezTo>
                    <a:cubicBezTo>
                      <a:pt x="870" y="91"/>
                      <a:pt x="866" y="91"/>
                      <a:pt x="864" y="89"/>
                    </a:cubicBezTo>
                    <a:cubicBezTo>
                      <a:pt x="857" y="89"/>
                      <a:pt x="853" y="86"/>
                      <a:pt x="849" y="86"/>
                    </a:cubicBezTo>
                    <a:cubicBezTo>
                      <a:pt x="806" y="80"/>
                      <a:pt x="806" y="80"/>
                      <a:pt x="806" y="80"/>
                    </a:cubicBezTo>
                    <a:cubicBezTo>
                      <a:pt x="799" y="78"/>
                      <a:pt x="795" y="76"/>
                      <a:pt x="791" y="71"/>
                    </a:cubicBezTo>
                    <a:cubicBezTo>
                      <a:pt x="786" y="67"/>
                      <a:pt x="782" y="61"/>
                      <a:pt x="782" y="54"/>
                    </a:cubicBezTo>
                    <a:cubicBezTo>
                      <a:pt x="782" y="39"/>
                      <a:pt x="791" y="28"/>
                      <a:pt x="801" y="24"/>
                    </a:cubicBezTo>
                    <a:cubicBezTo>
                      <a:pt x="844" y="11"/>
                      <a:pt x="844" y="11"/>
                      <a:pt x="844" y="11"/>
                    </a:cubicBezTo>
                    <a:cubicBezTo>
                      <a:pt x="853" y="9"/>
                      <a:pt x="859" y="9"/>
                      <a:pt x="868" y="7"/>
                    </a:cubicBezTo>
                    <a:cubicBezTo>
                      <a:pt x="870" y="7"/>
                      <a:pt x="874" y="7"/>
                      <a:pt x="879" y="5"/>
                    </a:cubicBezTo>
                    <a:cubicBezTo>
                      <a:pt x="896" y="3"/>
                      <a:pt x="896" y="3"/>
                      <a:pt x="896" y="3"/>
                    </a:cubicBezTo>
                    <a:cubicBezTo>
                      <a:pt x="902" y="3"/>
                      <a:pt x="909" y="3"/>
                      <a:pt x="913" y="0"/>
                    </a:cubicBezTo>
                    <a:cubicBezTo>
                      <a:pt x="915" y="0"/>
                      <a:pt x="917" y="0"/>
                      <a:pt x="917" y="0"/>
                    </a:cubicBezTo>
                    <a:cubicBezTo>
                      <a:pt x="924" y="0"/>
                      <a:pt x="926" y="0"/>
                      <a:pt x="930" y="0"/>
                    </a:cubicBezTo>
                    <a:cubicBezTo>
                      <a:pt x="941" y="0"/>
                      <a:pt x="954" y="0"/>
                      <a:pt x="967" y="3"/>
                    </a:cubicBezTo>
                    <a:cubicBezTo>
                      <a:pt x="975" y="3"/>
                      <a:pt x="975" y="3"/>
                      <a:pt x="975" y="3"/>
                    </a:cubicBezTo>
                    <a:cubicBezTo>
                      <a:pt x="986" y="3"/>
                      <a:pt x="1001" y="5"/>
                      <a:pt x="1016" y="9"/>
                    </a:cubicBezTo>
                    <a:cubicBezTo>
                      <a:pt x="1038" y="13"/>
                      <a:pt x="1038" y="13"/>
                      <a:pt x="1038" y="13"/>
                    </a:cubicBezTo>
                    <a:cubicBezTo>
                      <a:pt x="1046" y="13"/>
                      <a:pt x="1051" y="16"/>
                      <a:pt x="1057" y="18"/>
                    </a:cubicBezTo>
                    <a:cubicBezTo>
                      <a:pt x="1066" y="20"/>
                      <a:pt x="1066" y="20"/>
                      <a:pt x="1066" y="20"/>
                    </a:cubicBezTo>
                    <a:cubicBezTo>
                      <a:pt x="1081" y="24"/>
                      <a:pt x="1098" y="31"/>
                      <a:pt x="1113" y="37"/>
                    </a:cubicBezTo>
                    <a:cubicBezTo>
                      <a:pt x="1115" y="39"/>
                      <a:pt x="1115" y="39"/>
                      <a:pt x="1115" y="39"/>
                    </a:cubicBezTo>
                    <a:cubicBezTo>
                      <a:pt x="1128" y="43"/>
                      <a:pt x="1139" y="50"/>
                      <a:pt x="1151" y="56"/>
                    </a:cubicBezTo>
                    <a:cubicBezTo>
                      <a:pt x="1160" y="61"/>
                      <a:pt x="1160" y="61"/>
                      <a:pt x="1160" y="61"/>
                    </a:cubicBezTo>
                    <a:cubicBezTo>
                      <a:pt x="1160" y="63"/>
                      <a:pt x="1162" y="63"/>
                      <a:pt x="1162" y="63"/>
                    </a:cubicBezTo>
                    <a:cubicBezTo>
                      <a:pt x="1166" y="65"/>
                      <a:pt x="1169" y="67"/>
                      <a:pt x="1173" y="69"/>
                    </a:cubicBezTo>
                    <a:cubicBezTo>
                      <a:pt x="1184" y="76"/>
                      <a:pt x="1192" y="82"/>
                      <a:pt x="1203" y="89"/>
                    </a:cubicBezTo>
                    <a:cubicBezTo>
                      <a:pt x="1218" y="99"/>
                      <a:pt x="1218" y="99"/>
                      <a:pt x="1218" y="99"/>
                    </a:cubicBezTo>
                    <a:cubicBezTo>
                      <a:pt x="1218" y="99"/>
                      <a:pt x="1220" y="101"/>
                      <a:pt x="1220" y="101"/>
                    </a:cubicBezTo>
                    <a:cubicBezTo>
                      <a:pt x="1237" y="114"/>
                      <a:pt x="1237" y="114"/>
                      <a:pt x="1237" y="114"/>
                    </a:cubicBezTo>
                    <a:cubicBezTo>
                      <a:pt x="1242" y="116"/>
                      <a:pt x="1244" y="121"/>
                      <a:pt x="1248" y="125"/>
                    </a:cubicBezTo>
                    <a:cubicBezTo>
                      <a:pt x="1276" y="129"/>
                      <a:pt x="1304" y="142"/>
                      <a:pt x="1325" y="164"/>
                    </a:cubicBezTo>
                    <a:cubicBezTo>
                      <a:pt x="1360" y="198"/>
                      <a:pt x="1360" y="198"/>
                      <a:pt x="1360" y="198"/>
                    </a:cubicBezTo>
                    <a:cubicBezTo>
                      <a:pt x="1375" y="213"/>
                      <a:pt x="1390" y="235"/>
                      <a:pt x="1401" y="258"/>
                    </a:cubicBezTo>
                    <a:cubicBezTo>
                      <a:pt x="1454" y="250"/>
                      <a:pt x="1525" y="327"/>
                      <a:pt x="1632" y="432"/>
                    </a:cubicBezTo>
                    <a:close/>
                    <a:moveTo>
                      <a:pt x="1632" y="432"/>
                    </a:moveTo>
                    <a:cubicBezTo>
                      <a:pt x="1632" y="432"/>
                      <a:pt x="1632" y="432"/>
                      <a:pt x="1632" y="432"/>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90">
                <a:extLst>
                  <a:ext uri="{FF2B5EF4-FFF2-40B4-BE49-F238E27FC236}">
                    <a16:creationId xmlns:a16="http://schemas.microsoft.com/office/drawing/2014/main" id="{AE5A94EC-CDAC-4F57-9424-5F807FDFAE23}"/>
                  </a:ext>
                </a:extLst>
              </p:cNvPr>
              <p:cNvSpPr>
                <a:spLocks noEditPoints="1"/>
              </p:cNvSpPr>
              <p:nvPr/>
            </p:nvSpPr>
            <p:spPr bwMode="auto">
              <a:xfrm rot="17504708">
                <a:off x="11319771" y="4116091"/>
                <a:ext cx="236538" cy="666750"/>
              </a:xfrm>
              <a:custGeom>
                <a:avLst/>
                <a:gdLst>
                  <a:gd name="T0" fmla="*/ 453 w 620"/>
                  <a:gd name="T1" fmla="*/ 4 h 1748"/>
                  <a:gd name="T2" fmla="*/ 438 w 620"/>
                  <a:gd name="T3" fmla="*/ 13 h 1748"/>
                  <a:gd name="T4" fmla="*/ 438 w 620"/>
                  <a:gd name="T5" fmla="*/ 197 h 1748"/>
                  <a:gd name="T6" fmla="*/ 342 w 620"/>
                  <a:gd name="T7" fmla="*/ 293 h 1748"/>
                  <a:gd name="T8" fmla="*/ 261 w 620"/>
                  <a:gd name="T9" fmla="*/ 293 h 1748"/>
                  <a:gd name="T10" fmla="*/ 165 w 620"/>
                  <a:gd name="T11" fmla="*/ 197 h 1748"/>
                  <a:gd name="T12" fmla="*/ 165 w 620"/>
                  <a:gd name="T13" fmla="*/ 22 h 1748"/>
                  <a:gd name="T14" fmla="*/ 151 w 620"/>
                  <a:gd name="T15" fmla="*/ 14 h 1748"/>
                  <a:gd name="T16" fmla="*/ 0 w 620"/>
                  <a:gd name="T17" fmla="*/ 276 h 1748"/>
                  <a:gd name="T18" fmla="*/ 106 w 620"/>
                  <a:gd name="T19" fmla="*/ 508 h 1748"/>
                  <a:gd name="T20" fmla="*/ 167 w 620"/>
                  <a:gd name="T21" fmla="*/ 638 h 1748"/>
                  <a:gd name="T22" fmla="*/ 167 w 620"/>
                  <a:gd name="T23" fmla="*/ 1615 h 1748"/>
                  <a:gd name="T24" fmla="*/ 302 w 620"/>
                  <a:gd name="T25" fmla="*/ 1748 h 1748"/>
                  <a:gd name="T26" fmla="*/ 437 w 620"/>
                  <a:gd name="T27" fmla="*/ 1615 h 1748"/>
                  <a:gd name="T28" fmla="*/ 437 w 620"/>
                  <a:gd name="T29" fmla="*/ 653 h 1748"/>
                  <a:gd name="T30" fmla="*/ 504 w 620"/>
                  <a:gd name="T31" fmla="*/ 516 h 1748"/>
                  <a:gd name="T32" fmla="*/ 620 w 620"/>
                  <a:gd name="T33" fmla="*/ 276 h 1748"/>
                  <a:gd name="T34" fmla="*/ 453 w 620"/>
                  <a:gd name="T35" fmla="*/ 4 h 1748"/>
                  <a:gd name="T36" fmla="*/ 302 w 620"/>
                  <a:gd name="T37" fmla="*/ 1674 h 1748"/>
                  <a:gd name="T38" fmla="*/ 242 w 620"/>
                  <a:gd name="T39" fmla="*/ 1614 h 1748"/>
                  <a:gd name="T40" fmla="*/ 302 w 620"/>
                  <a:gd name="T41" fmla="*/ 1556 h 1748"/>
                  <a:gd name="T42" fmla="*/ 362 w 620"/>
                  <a:gd name="T43" fmla="*/ 1614 h 1748"/>
                  <a:gd name="T44" fmla="*/ 302 w 620"/>
                  <a:gd name="T45" fmla="*/ 167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0" h="1748">
                    <a:moveTo>
                      <a:pt x="453" y="4"/>
                    </a:moveTo>
                    <a:cubicBezTo>
                      <a:pt x="446" y="0"/>
                      <a:pt x="438" y="5"/>
                      <a:pt x="438" y="13"/>
                    </a:cubicBezTo>
                    <a:cubicBezTo>
                      <a:pt x="438" y="197"/>
                      <a:pt x="438" y="197"/>
                      <a:pt x="438" y="197"/>
                    </a:cubicBezTo>
                    <a:cubicBezTo>
                      <a:pt x="438" y="250"/>
                      <a:pt x="395" y="293"/>
                      <a:pt x="342" y="293"/>
                    </a:cubicBezTo>
                    <a:cubicBezTo>
                      <a:pt x="261" y="293"/>
                      <a:pt x="261" y="293"/>
                      <a:pt x="261" y="293"/>
                    </a:cubicBezTo>
                    <a:cubicBezTo>
                      <a:pt x="209" y="293"/>
                      <a:pt x="165" y="250"/>
                      <a:pt x="165" y="197"/>
                    </a:cubicBezTo>
                    <a:cubicBezTo>
                      <a:pt x="165" y="22"/>
                      <a:pt x="165" y="22"/>
                      <a:pt x="165" y="22"/>
                    </a:cubicBezTo>
                    <a:cubicBezTo>
                      <a:pt x="165" y="14"/>
                      <a:pt x="158" y="10"/>
                      <a:pt x="151" y="14"/>
                    </a:cubicBezTo>
                    <a:cubicBezTo>
                      <a:pt x="61" y="67"/>
                      <a:pt x="0" y="165"/>
                      <a:pt x="0" y="276"/>
                    </a:cubicBezTo>
                    <a:cubicBezTo>
                      <a:pt x="0" y="369"/>
                      <a:pt x="41" y="452"/>
                      <a:pt x="106" y="508"/>
                    </a:cubicBezTo>
                    <a:cubicBezTo>
                      <a:pt x="145" y="541"/>
                      <a:pt x="167" y="588"/>
                      <a:pt x="167" y="638"/>
                    </a:cubicBezTo>
                    <a:cubicBezTo>
                      <a:pt x="167" y="1615"/>
                      <a:pt x="167" y="1615"/>
                      <a:pt x="167" y="1615"/>
                    </a:cubicBezTo>
                    <a:cubicBezTo>
                      <a:pt x="167" y="1689"/>
                      <a:pt x="228" y="1748"/>
                      <a:pt x="302" y="1748"/>
                    </a:cubicBezTo>
                    <a:cubicBezTo>
                      <a:pt x="377" y="1748"/>
                      <a:pt x="437" y="1689"/>
                      <a:pt x="437" y="1615"/>
                    </a:cubicBezTo>
                    <a:cubicBezTo>
                      <a:pt x="437" y="653"/>
                      <a:pt x="437" y="653"/>
                      <a:pt x="437" y="653"/>
                    </a:cubicBezTo>
                    <a:cubicBezTo>
                      <a:pt x="437" y="600"/>
                      <a:pt x="462" y="549"/>
                      <a:pt x="504" y="516"/>
                    </a:cubicBezTo>
                    <a:cubicBezTo>
                      <a:pt x="575" y="460"/>
                      <a:pt x="620" y="374"/>
                      <a:pt x="620" y="276"/>
                    </a:cubicBezTo>
                    <a:cubicBezTo>
                      <a:pt x="620" y="158"/>
                      <a:pt x="553" y="55"/>
                      <a:pt x="453" y="4"/>
                    </a:cubicBezTo>
                    <a:moveTo>
                      <a:pt x="302" y="1674"/>
                    </a:moveTo>
                    <a:cubicBezTo>
                      <a:pt x="269" y="1674"/>
                      <a:pt x="242" y="1647"/>
                      <a:pt x="242" y="1614"/>
                    </a:cubicBezTo>
                    <a:cubicBezTo>
                      <a:pt x="242" y="1582"/>
                      <a:pt x="269" y="1556"/>
                      <a:pt x="302" y="1556"/>
                    </a:cubicBezTo>
                    <a:cubicBezTo>
                      <a:pt x="335" y="1556"/>
                      <a:pt x="362" y="1582"/>
                      <a:pt x="362" y="1614"/>
                    </a:cubicBezTo>
                    <a:cubicBezTo>
                      <a:pt x="362" y="1647"/>
                      <a:pt x="335" y="1674"/>
                      <a:pt x="302" y="1674"/>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9" name="Textfeld 58">
              <a:extLst>
                <a:ext uri="{FF2B5EF4-FFF2-40B4-BE49-F238E27FC236}">
                  <a16:creationId xmlns:a16="http://schemas.microsoft.com/office/drawing/2014/main" id="{D6406627-ED20-4AFC-BD9E-D839B6014B1C}"/>
                </a:ext>
              </a:extLst>
            </p:cNvPr>
            <p:cNvSpPr txBox="1"/>
            <p:nvPr/>
          </p:nvSpPr>
          <p:spPr>
            <a:xfrm>
              <a:off x="6576706" y="4433162"/>
              <a:ext cx="4886632" cy="32049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Adaption of the reward calculation formula</a:t>
              </a:r>
            </a:p>
          </p:txBody>
        </p:sp>
      </p:grpSp>
      <p:grpSp>
        <p:nvGrpSpPr>
          <p:cNvPr id="88" name="Gruppieren 87">
            <a:extLst>
              <a:ext uri="{FF2B5EF4-FFF2-40B4-BE49-F238E27FC236}">
                <a16:creationId xmlns:a16="http://schemas.microsoft.com/office/drawing/2014/main" id="{727BF0F6-E109-47D1-B3A4-8A28820A5174}"/>
              </a:ext>
            </a:extLst>
          </p:cNvPr>
          <p:cNvGrpSpPr/>
          <p:nvPr/>
        </p:nvGrpSpPr>
        <p:grpSpPr>
          <a:xfrm>
            <a:off x="6576706" y="5370917"/>
            <a:ext cx="4886632" cy="1128307"/>
            <a:chOff x="6576706" y="5370917"/>
            <a:chExt cx="4886632" cy="1128307"/>
          </a:xfrm>
        </p:grpSpPr>
        <p:sp>
          <p:nvSpPr>
            <p:cNvPr id="44" name="Textfeld 43">
              <a:extLst>
                <a:ext uri="{FF2B5EF4-FFF2-40B4-BE49-F238E27FC236}">
                  <a16:creationId xmlns:a16="http://schemas.microsoft.com/office/drawing/2014/main" id="{31646DCA-CBD8-41DC-9E2A-3DCB2464D0C7}"/>
                </a:ext>
              </a:extLst>
            </p:cNvPr>
            <p:cNvSpPr txBox="1"/>
            <p:nvPr/>
          </p:nvSpPr>
          <p:spPr>
            <a:xfrm>
              <a:off x="6576706" y="6194423"/>
              <a:ext cx="4886632" cy="304801"/>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Improvements to Michelson</a:t>
              </a:r>
            </a:p>
          </p:txBody>
        </p:sp>
        <p:grpSp>
          <p:nvGrpSpPr>
            <p:cNvPr id="62" name="Group 94">
              <a:extLst>
                <a:ext uri="{FF2B5EF4-FFF2-40B4-BE49-F238E27FC236}">
                  <a16:creationId xmlns:a16="http://schemas.microsoft.com/office/drawing/2014/main" id="{FA12CBAF-1EB9-4E6B-BC58-031BADA2325D}"/>
                </a:ext>
              </a:extLst>
            </p:cNvPr>
            <p:cNvGrpSpPr>
              <a:grpSpLocks noChangeAspect="1"/>
            </p:cNvGrpSpPr>
            <p:nvPr/>
          </p:nvGrpSpPr>
          <p:grpSpPr bwMode="auto">
            <a:xfrm>
              <a:off x="8727128" y="5370917"/>
              <a:ext cx="585788" cy="722313"/>
              <a:chOff x="804" y="804"/>
              <a:chExt cx="369" cy="455"/>
            </a:xfrm>
            <a:solidFill>
              <a:schemeClr val="accent1"/>
            </a:solidFill>
          </p:grpSpPr>
          <p:sp>
            <p:nvSpPr>
              <p:cNvPr id="64" name="Freeform 95">
                <a:extLst>
                  <a:ext uri="{FF2B5EF4-FFF2-40B4-BE49-F238E27FC236}">
                    <a16:creationId xmlns:a16="http://schemas.microsoft.com/office/drawing/2014/main" id="{295A0657-4247-435B-832B-6851897A0F45}"/>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5" name="Freeform 96">
                <a:extLst>
                  <a:ext uri="{FF2B5EF4-FFF2-40B4-BE49-F238E27FC236}">
                    <a16:creationId xmlns:a16="http://schemas.microsoft.com/office/drawing/2014/main" id="{961FE19F-2920-4535-AABD-41CAB6F655B4}"/>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Freeform 97">
                <a:extLst>
                  <a:ext uri="{FF2B5EF4-FFF2-40B4-BE49-F238E27FC236}">
                    <a16:creationId xmlns:a16="http://schemas.microsoft.com/office/drawing/2014/main" id="{3F5B5266-0974-43FA-9BEF-3B2D2CEED6DA}"/>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Freeform 98">
                <a:extLst>
                  <a:ext uri="{FF2B5EF4-FFF2-40B4-BE49-F238E27FC236}">
                    <a16:creationId xmlns:a16="http://schemas.microsoft.com/office/drawing/2014/main" id="{9C109DD5-F0A6-43DB-8B86-0042A7209AAD}"/>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8" name="Freeform 99">
                <a:extLst>
                  <a:ext uri="{FF2B5EF4-FFF2-40B4-BE49-F238E27FC236}">
                    <a16:creationId xmlns:a16="http://schemas.microsoft.com/office/drawing/2014/main" id="{584CA082-C77B-49D2-B705-6CFB2EE92AC4}"/>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100">
                <a:extLst>
                  <a:ext uri="{FF2B5EF4-FFF2-40B4-BE49-F238E27FC236}">
                    <a16:creationId xmlns:a16="http://schemas.microsoft.com/office/drawing/2014/main" id="{90B8EE39-6185-4665-A9B8-7E120DEC1E87}"/>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101">
                <a:extLst>
                  <a:ext uri="{FF2B5EF4-FFF2-40B4-BE49-F238E27FC236}">
                    <a16:creationId xmlns:a16="http://schemas.microsoft.com/office/drawing/2014/main" id="{B7EE6DD5-86D5-413E-9EA0-2D22ED9D3C58}"/>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102">
                <a:extLst>
                  <a:ext uri="{FF2B5EF4-FFF2-40B4-BE49-F238E27FC236}">
                    <a16:creationId xmlns:a16="http://schemas.microsoft.com/office/drawing/2014/main" id="{535814AD-6C28-4E9D-AD69-2C4A072090C6}"/>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103">
                <a:extLst>
                  <a:ext uri="{FF2B5EF4-FFF2-40B4-BE49-F238E27FC236}">
                    <a16:creationId xmlns:a16="http://schemas.microsoft.com/office/drawing/2014/main" id="{DB87F40E-E94A-4226-A727-CE627CAD214A}"/>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3" name="Freeform 104">
                <a:extLst>
                  <a:ext uri="{FF2B5EF4-FFF2-40B4-BE49-F238E27FC236}">
                    <a16:creationId xmlns:a16="http://schemas.microsoft.com/office/drawing/2014/main" id="{1F1FDB72-3A33-46B8-A952-36DE989978E8}"/>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105">
                <a:extLst>
                  <a:ext uri="{FF2B5EF4-FFF2-40B4-BE49-F238E27FC236}">
                    <a16:creationId xmlns:a16="http://schemas.microsoft.com/office/drawing/2014/main" id="{52A38E1C-68C7-434E-87BC-55523950F47E}"/>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106">
                <a:extLst>
                  <a:ext uri="{FF2B5EF4-FFF2-40B4-BE49-F238E27FC236}">
                    <a16:creationId xmlns:a16="http://schemas.microsoft.com/office/drawing/2014/main" id="{EC68457C-C3C0-459E-AA96-FCAA3F5E3242}"/>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Freeform 107">
                <a:extLst>
                  <a:ext uri="{FF2B5EF4-FFF2-40B4-BE49-F238E27FC236}">
                    <a16:creationId xmlns:a16="http://schemas.microsoft.com/office/drawing/2014/main" id="{C6A3DD60-3C72-4CF2-98CB-861A541E2F92}"/>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108">
                <a:extLst>
                  <a:ext uri="{FF2B5EF4-FFF2-40B4-BE49-F238E27FC236}">
                    <a16:creationId xmlns:a16="http://schemas.microsoft.com/office/drawing/2014/main" id="{804C7FF3-949E-4DFD-A334-7D117655A70F}"/>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Freeform 109">
                <a:extLst>
                  <a:ext uri="{FF2B5EF4-FFF2-40B4-BE49-F238E27FC236}">
                    <a16:creationId xmlns:a16="http://schemas.microsoft.com/office/drawing/2014/main" id="{B5AC56FB-A6C8-4D47-B751-A7E2FA39FA14}"/>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110">
                <a:extLst>
                  <a:ext uri="{FF2B5EF4-FFF2-40B4-BE49-F238E27FC236}">
                    <a16:creationId xmlns:a16="http://schemas.microsoft.com/office/drawing/2014/main" id="{280A7A6B-8293-4274-9E50-1314C5760C01}"/>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111">
                <a:extLst>
                  <a:ext uri="{FF2B5EF4-FFF2-40B4-BE49-F238E27FC236}">
                    <a16:creationId xmlns:a16="http://schemas.microsoft.com/office/drawing/2014/main" id="{441EB314-0A33-48E4-BA21-610010668B76}"/>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112">
                <a:extLst>
                  <a:ext uri="{FF2B5EF4-FFF2-40B4-BE49-F238E27FC236}">
                    <a16:creationId xmlns:a16="http://schemas.microsoft.com/office/drawing/2014/main" id="{956FA0F9-1755-4706-BEBA-4E18C9261C21}"/>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13">
                <a:extLst>
                  <a:ext uri="{FF2B5EF4-FFF2-40B4-BE49-F238E27FC236}">
                    <a16:creationId xmlns:a16="http://schemas.microsoft.com/office/drawing/2014/main" id="{ED01AE45-F09F-40EC-AE34-E81C0ACA0F5D}"/>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14">
                <a:extLst>
                  <a:ext uri="{FF2B5EF4-FFF2-40B4-BE49-F238E27FC236}">
                    <a16:creationId xmlns:a16="http://schemas.microsoft.com/office/drawing/2014/main" id="{9CB53C26-2E57-49A3-AC87-56D8D4CA92CF}"/>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115">
                <a:extLst>
                  <a:ext uri="{FF2B5EF4-FFF2-40B4-BE49-F238E27FC236}">
                    <a16:creationId xmlns:a16="http://schemas.microsoft.com/office/drawing/2014/main" id="{01B5205E-6F50-4DCD-873B-3ACA0E9CBD37}"/>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Freeform 116">
                <a:extLst>
                  <a:ext uri="{FF2B5EF4-FFF2-40B4-BE49-F238E27FC236}">
                    <a16:creationId xmlns:a16="http://schemas.microsoft.com/office/drawing/2014/main" id="{352DE913-A338-4D19-A1D4-D78696EFC139}"/>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86" name="Gerader Verbinder 85">
            <a:extLst>
              <a:ext uri="{FF2B5EF4-FFF2-40B4-BE49-F238E27FC236}">
                <a16:creationId xmlns:a16="http://schemas.microsoft.com/office/drawing/2014/main" id="{1F989FC1-D3A8-480E-82FE-76770F7DE614}"/>
              </a:ext>
            </a:extLst>
          </p:cNvPr>
          <p:cNvCxnSpPr>
            <a:cxnSpLocks/>
          </p:cNvCxnSpPr>
          <p:nvPr/>
        </p:nvCxnSpPr>
        <p:spPr>
          <a:xfrm>
            <a:off x="6175375" y="3403520"/>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4173759D-F6E4-4B89-A918-4C3AEF965225}"/>
              </a:ext>
            </a:extLst>
          </p:cNvPr>
          <p:cNvCxnSpPr>
            <a:cxnSpLocks/>
          </p:cNvCxnSpPr>
          <p:nvPr/>
        </p:nvCxnSpPr>
        <p:spPr>
          <a:xfrm>
            <a:off x="6175375" y="5148791"/>
            <a:ext cx="565631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0" name="Fußzeilenplatzhalter 2">
            <a:extLst>
              <a:ext uri="{FF2B5EF4-FFF2-40B4-BE49-F238E27FC236}">
                <a16:creationId xmlns:a16="http://schemas.microsoft.com/office/drawing/2014/main" id="{75836070-D4BF-4DC8-A1FB-3C45C6ACC689}"/>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574047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F0D7384-2F32-4462-8BF8-84D665D8AB99}"/>
              </a:ext>
            </a:extLst>
          </p:cNvPr>
          <p:cNvGraphicFramePr>
            <a:graphicFrameLocks noChangeAspect="1"/>
          </p:cNvGraphicFramePr>
          <p:nvPr>
            <p:custDataLst>
              <p:tags r:id="rId2"/>
            </p:custDataLst>
            <p:extLst>
              <p:ext uri="{D42A27DB-BD31-4B8C-83A1-F6EECF244321}">
                <p14:modId xmlns:p14="http://schemas.microsoft.com/office/powerpoint/2010/main" val="1244353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679"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BF1D0692-02BB-4F99-9D4D-D32A2315CC7B}"/>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grpSp>
        <p:nvGrpSpPr>
          <p:cNvPr id="286" name="Gruppieren 285">
            <a:extLst>
              <a:ext uri="{FF2B5EF4-FFF2-40B4-BE49-F238E27FC236}">
                <a16:creationId xmlns:a16="http://schemas.microsoft.com/office/drawing/2014/main" id="{D0107811-3420-4999-9D3F-9557A88DDCC9}"/>
              </a:ext>
            </a:extLst>
          </p:cNvPr>
          <p:cNvGrpSpPr/>
          <p:nvPr/>
        </p:nvGrpSpPr>
        <p:grpSpPr>
          <a:xfrm>
            <a:off x="3751807" y="5543454"/>
            <a:ext cx="1217066" cy="831273"/>
            <a:chOff x="3751807" y="5543454"/>
            <a:chExt cx="1217066" cy="831273"/>
          </a:xfrm>
        </p:grpSpPr>
        <p:sp>
          <p:nvSpPr>
            <p:cNvPr id="277" name="Ellipse 276">
              <a:extLst>
                <a:ext uri="{FF2B5EF4-FFF2-40B4-BE49-F238E27FC236}">
                  <a16:creationId xmlns:a16="http://schemas.microsoft.com/office/drawing/2014/main" id="{F500D918-9176-4A92-A82D-6192D271625E}"/>
                </a:ext>
              </a:extLst>
            </p:cNvPr>
            <p:cNvSpPr/>
            <p:nvPr/>
          </p:nvSpPr>
          <p:spPr bwMode="gray">
            <a:xfrm>
              <a:off x="3751807" y="5543454"/>
              <a:ext cx="1217066" cy="831273"/>
            </a:xfrm>
            <a:prstGeom prst="ellipse">
              <a:avLst/>
            </a:prstGeom>
            <a:solidFill>
              <a:schemeClr val="accent1">
                <a:lumMod val="20000"/>
                <a:lumOff val="8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76" name="Gruppieren 275">
              <a:extLst>
                <a:ext uri="{FF2B5EF4-FFF2-40B4-BE49-F238E27FC236}">
                  <a16:creationId xmlns:a16="http://schemas.microsoft.com/office/drawing/2014/main" id="{BEFCD2E1-14E5-4709-9DD3-7796CF5E7B10}"/>
                </a:ext>
              </a:extLst>
            </p:cNvPr>
            <p:cNvGrpSpPr/>
            <p:nvPr/>
          </p:nvGrpSpPr>
          <p:grpSpPr>
            <a:xfrm>
              <a:off x="3910217" y="5688986"/>
              <a:ext cx="900247" cy="540209"/>
              <a:chOff x="10318559" y="2565339"/>
              <a:chExt cx="900247" cy="540209"/>
            </a:xfrm>
          </p:grpSpPr>
          <p:sp>
            <p:nvSpPr>
              <p:cNvPr id="278" name="Textfeld 277">
                <a:hlinkClick r:id="rId8"/>
                <a:extLst>
                  <a:ext uri="{FF2B5EF4-FFF2-40B4-BE49-F238E27FC236}">
                    <a16:creationId xmlns:a16="http://schemas.microsoft.com/office/drawing/2014/main" id="{922F9EAB-F494-4AB8-ADC8-BA409088A76F}"/>
                  </a:ext>
                </a:extLst>
              </p:cNvPr>
              <p:cNvSpPr txBox="1"/>
              <p:nvPr/>
            </p:nvSpPr>
            <p:spPr>
              <a:xfrm>
                <a:off x="10318559" y="2904253"/>
                <a:ext cx="90024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Wallets</a:t>
                </a:r>
              </a:p>
            </p:txBody>
          </p:sp>
          <p:grpSp>
            <p:nvGrpSpPr>
              <p:cNvPr id="279" name="Gruppieren 278">
                <a:extLst>
                  <a:ext uri="{FF2B5EF4-FFF2-40B4-BE49-F238E27FC236}">
                    <a16:creationId xmlns:a16="http://schemas.microsoft.com/office/drawing/2014/main" id="{56858A36-F1CB-4397-A6F5-A055D0629550}"/>
                  </a:ext>
                </a:extLst>
              </p:cNvPr>
              <p:cNvGrpSpPr/>
              <p:nvPr/>
            </p:nvGrpSpPr>
            <p:grpSpPr>
              <a:xfrm>
                <a:off x="10563842" y="2565339"/>
                <a:ext cx="409681" cy="321945"/>
                <a:chOff x="1413405" y="4612005"/>
                <a:chExt cx="409681" cy="321945"/>
              </a:xfrm>
            </p:grpSpPr>
            <p:sp>
              <p:nvSpPr>
                <p:cNvPr id="280" name="Rechteck 279">
                  <a:hlinkClick r:id="rId8"/>
                  <a:extLst>
                    <a:ext uri="{FF2B5EF4-FFF2-40B4-BE49-F238E27FC236}">
                      <a16:creationId xmlns:a16="http://schemas.microsoft.com/office/drawing/2014/main" id="{FE8E82E1-E7DD-4FF8-B539-0F556C980196}"/>
                    </a:ext>
                  </a:extLst>
                </p:cNvPr>
                <p:cNvSpPr/>
                <p:nvPr/>
              </p:nvSpPr>
              <p:spPr bwMode="gray">
                <a:xfrm>
                  <a:off x="1413406" y="4612005"/>
                  <a:ext cx="373016" cy="274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1" name="Parallelogramm 280">
                  <a:hlinkClick r:id="rId8"/>
                  <a:extLst>
                    <a:ext uri="{FF2B5EF4-FFF2-40B4-BE49-F238E27FC236}">
                      <a16:creationId xmlns:a16="http://schemas.microsoft.com/office/drawing/2014/main" id="{339FA094-9862-489E-8D57-31E76474B9B6}"/>
                    </a:ext>
                  </a:extLst>
                </p:cNvPr>
                <p:cNvSpPr/>
                <p:nvPr/>
              </p:nvSpPr>
              <p:spPr bwMode="gray">
                <a:xfrm rot="5400000">
                  <a:off x="1458222" y="4591953"/>
                  <a:ext cx="297180" cy="386814"/>
                </a:xfrm>
                <a:prstGeom prst="parallelogram">
                  <a:avLst>
                    <a:gd name="adj" fmla="val 122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uppieren 281">
                  <a:extLst>
                    <a:ext uri="{FF2B5EF4-FFF2-40B4-BE49-F238E27FC236}">
                      <a16:creationId xmlns:a16="http://schemas.microsoft.com/office/drawing/2014/main" id="{8C4FD495-02A4-49A3-882A-BE92AB38003B}"/>
                    </a:ext>
                  </a:extLst>
                </p:cNvPr>
                <p:cNvGrpSpPr/>
                <p:nvPr/>
              </p:nvGrpSpPr>
              <p:grpSpPr>
                <a:xfrm>
                  <a:off x="1713992" y="4761558"/>
                  <a:ext cx="109094" cy="63904"/>
                  <a:chOff x="1713992" y="4761558"/>
                  <a:chExt cx="109094" cy="63904"/>
                </a:xfrm>
              </p:grpSpPr>
              <p:sp>
                <p:nvSpPr>
                  <p:cNvPr id="284" name="Rechteck: abgerundete Ecken 283">
                    <a:hlinkClick r:id="rId8"/>
                    <a:extLst>
                      <a:ext uri="{FF2B5EF4-FFF2-40B4-BE49-F238E27FC236}">
                        <a16:creationId xmlns:a16="http://schemas.microsoft.com/office/drawing/2014/main" id="{C88F8D77-7098-4E70-AF34-AD005681D866}"/>
                      </a:ext>
                    </a:extLst>
                  </p:cNvPr>
                  <p:cNvSpPr/>
                  <p:nvPr/>
                </p:nvSpPr>
                <p:spPr bwMode="gray">
                  <a:xfrm>
                    <a:off x="1713992" y="4761558"/>
                    <a:ext cx="109094" cy="63904"/>
                  </a:xfrm>
                  <a:prstGeom prst="round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5" name="Rechteck: abgerundete Ecken 284">
                    <a:hlinkClick r:id="rId8"/>
                    <a:extLst>
                      <a:ext uri="{FF2B5EF4-FFF2-40B4-BE49-F238E27FC236}">
                        <a16:creationId xmlns:a16="http://schemas.microsoft.com/office/drawing/2014/main" id="{461676B7-DDA3-487C-B853-AE06811C4845}"/>
                      </a:ext>
                    </a:extLst>
                  </p:cNvPr>
                  <p:cNvSpPr/>
                  <p:nvPr/>
                </p:nvSpPr>
                <p:spPr bwMode="gray">
                  <a:xfrm>
                    <a:off x="1732651" y="4780910"/>
                    <a:ext cx="25200" cy="252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83" name="Gleichschenkliges Dreieck 282">
                  <a:hlinkClick r:id="rId8"/>
                  <a:extLst>
                    <a:ext uri="{FF2B5EF4-FFF2-40B4-BE49-F238E27FC236}">
                      <a16:creationId xmlns:a16="http://schemas.microsoft.com/office/drawing/2014/main" id="{A0DF5B0D-7421-499B-878A-DD759D609077}"/>
                    </a:ext>
                  </a:extLst>
                </p:cNvPr>
                <p:cNvSpPr/>
                <p:nvPr/>
              </p:nvSpPr>
              <p:spPr bwMode="gray">
                <a:xfrm rot="16200000">
                  <a:off x="1612280" y="4485391"/>
                  <a:ext cx="36000" cy="339880"/>
                </a:xfrm>
                <a:prstGeom prst="triangle">
                  <a:avLst>
                    <a:gd name="adj" fmla="val 10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sp>
        <p:nvSpPr>
          <p:cNvPr id="2" name="Titel 1">
            <a:extLst>
              <a:ext uri="{FF2B5EF4-FFF2-40B4-BE49-F238E27FC236}">
                <a16:creationId xmlns:a16="http://schemas.microsoft.com/office/drawing/2014/main" id="{5EF27EFD-7F29-4D1F-B479-65D47A50BE09}"/>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The Tezos ecosystem unraveled: the different roles and actors that constitute Tezos</a:t>
            </a:r>
          </a:p>
        </p:txBody>
      </p:sp>
      <p:sp>
        <p:nvSpPr>
          <p:cNvPr id="4" name="Foliennummernplatzhalter 3">
            <a:extLst>
              <a:ext uri="{FF2B5EF4-FFF2-40B4-BE49-F238E27FC236}">
                <a16:creationId xmlns:a16="http://schemas.microsoft.com/office/drawing/2014/main" id="{46BE7EFC-A180-44F4-9CD5-F6A4F0678ADE}"/>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39</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05E323B7-C95D-482D-8665-830D3ED8944F}"/>
              </a:ext>
            </a:extLst>
          </p:cNvPr>
          <p:cNvSpPr>
            <a:spLocks noGrp="1"/>
          </p:cNvSpPr>
          <p:nvPr>
            <p:ph type="dt" sz="half" idx="2"/>
          </p:nvPr>
        </p:nvSpPr>
        <p:spPr/>
        <p:txBody>
          <a:bodyPr/>
          <a:lstStyle/>
          <a:p>
            <a:fld id="{855787C8-0088-44E8-AB85-DE57E20C04A8}"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48" name="Gruppieren 247">
            <a:extLst>
              <a:ext uri="{FF2B5EF4-FFF2-40B4-BE49-F238E27FC236}">
                <a16:creationId xmlns:a16="http://schemas.microsoft.com/office/drawing/2014/main" id="{16AE4A60-CA65-47B3-ADF4-6C0F4A09AE03}"/>
              </a:ext>
            </a:extLst>
          </p:cNvPr>
          <p:cNvGrpSpPr/>
          <p:nvPr/>
        </p:nvGrpSpPr>
        <p:grpSpPr>
          <a:xfrm>
            <a:off x="3796525" y="1444483"/>
            <a:ext cx="2371719" cy="1217066"/>
            <a:chOff x="4247224" y="1204565"/>
            <a:chExt cx="2371719" cy="1217066"/>
          </a:xfrm>
        </p:grpSpPr>
        <p:sp>
          <p:nvSpPr>
            <p:cNvPr id="174" name="Ellipse 173">
              <a:hlinkClick r:id="rId9"/>
              <a:extLst>
                <a:ext uri="{FF2B5EF4-FFF2-40B4-BE49-F238E27FC236}">
                  <a16:creationId xmlns:a16="http://schemas.microsoft.com/office/drawing/2014/main" id="{F36ABB79-D7DB-494E-99B8-B092E794F2CC}"/>
                </a:ext>
              </a:extLst>
            </p:cNvPr>
            <p:cNvSpPr/>
            <p:nvPr/>
          </p:nvSpPr>
          <p:spPr bwMode="gray">
            <a:xfrm>
              <a:off x="4247224" y="1204565"/>
              <a:ext cx="2371719" cy="12170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feld 18">
              <a:hlinkClick r:id="rId9"/>
              <a:extLst>
                <a:ext uri="{FF2B5EF4-FFF2-40B4-BE49-F238E27FC236}">
                  <a16:creationId xmlns:a16="http://schemas.microsoft.com/office/drawing/2014/main" id="{1143A3B4-D9BE-42A6-9C62-EBF216C16523}"/>
                </a:ext>
              </a:extLst>
            </p:cNvPr>
            <p:cNvSpPr txBox="1"/>
            <p:nvPr/>
          </p:nvSpPr>
          <p:spPr>
            <a:xfrm>
              <a:off x="4762019" y="2019096"/>
              <a:ext cx="144985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Validators/Bakers</a:t>
              </a:r>
            </a:p>
          </p:txBody>
        </p:sp>
        <p:sp>
          <p:nvSpPr>
            <p:cNvPr id="21" name="Freihandform: Form 20">
              <a:hlinkClick r:id="rId9"/>
              <a:extLst>
                <a:ext uri="{FF2B5EF4-FFF2-40B4-BE49-F238E27FC236}">
                  <a16:creationId xmlns:a16="http://schemas.microsoft.com/office/drawing/2014/main" id="{D1FC155C-BD33-4A1C-B4AF-BBA8399D5736}"/>
                </a:ext>
              </a:extLst>
            </p:cNvPr>
            <p:cNvSpPr/>
            <p:nvPr/>
          </p:nvSpPr>
          <p:spPr bwMode="gray">
            <a:xfrm>
              <a:off x="5217847" y="1295476"/>
              <a:ext cx="599226" cy="660640"/>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9" name="Gruppieren 178">
            <a:extLst>
              <a:ext uri="{FF2B5EF4-FFF2-40B4-BE49-F238E27FC236}">
                <a16:creationId xmlns:a16="http://schemas.microsoft.com/office/drawing/2014/main" id="{63AC9595-B649-4194-A8CE-A143EFE2CB39}"/>
              </a:ext>
            </a:extLst>
          </p:cNvPr>
          <p:cNvGrpSpPr/>
          <p:nvPr/>
        </p:nvGrpSpPr>
        <p:grpSpPr>
          <a:xfrm>
            <a:off x="9201312" y="5394573"/>
            <a:ext cx="2122736" cy="1106424"/>
            <a:chOff x="9297882" y="5399093"/>
            <a:chExt cx="2122736" cy="1106424"/>
          </a:xfrm>
        </p:grpSpPr>
        <p:sp>
          <p:nvSpPr>
            <p:cNvPr id="177" name="Ellipse 176">
              <a:extLst>
                <a:ext uri="{FF2B5EF4-FFF2-40B4-BE49-F238E27FC236}">
                  <a16:creationId xmlns:a16="http://schemas.microsoft.com/office/drawing/2014/main" id="{4D4C65D6-25B0-4EB5-8FF5-075506A55E3D}"/>
                </a:ext>
              </a:extLst>
            </p:cNvPr>
            <p:cNvSpPr/>
            <p:nvPr/>
          </p:nvSpPr>
          <p:spPr bwMode="gray">
            <a:xfrm>
              <a:off x="9379201" y="5399093"/>
              <a:ext cx="1960098" cy="11064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8" name="Gruppieren 177">
              <a:extLst>
                <a:ext uri="{FF2B5EF4-FFF2-40B4-BE49-F238E27FC236}">
                  <a16:creationId xmlns:a16="http://schemas.microsoft.com/office/drawing/2014/main" id="{6958D710-0ECD-43C3-A1F8-ABCD4EC666D3}"/>
                </a:ext>
              </a:extLst>
            </p:cNvPr>
            <p:cNvGrpSpPr/>
            <p:nvPr/>
          </p:nvGrpSpPr>
          <p:grpSpPr>
            <a:xfrm>
              <a:off x="9297882" y="5623254"/>
              <a:ext cx="2122736" cy="658103"/>
              <a:chOff x="9297882" y="5646201"/>
              <a:chExt cx="2122736" cy="658103"/>
            </a:xfrm>
          </p:grpSpPr>
          <p:sp>
            <p:nvSpPr>
              <p:cNvPr id="18" name="Textfeld 17">
                <a:extLst>
                  <a:ext uri="{FF2B5EF4-FFF2-40B4-BE49-F238E27FC236}">
                    <a16:creationId xmlns:a16="http://schemas.microsoft.com/office/drawing/2014/main" id="{94FE4645-EBCE-47A8-B539-2573C82222CA}"/>
                  </a:ext>
                </a:extLst>
              </p:cNvPr>
              <p:cNvSpPr txBox="1"/>
              <p:nvPr/>
            </p:nvSpPr>
            <p:spPr>
              <a:xfrm>
                <a:off x="9297882" y="6103009"/>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Coin Exchanges</a:t>
                </a:r>
              </a:p>
            </p:txBody>
          </p:sp>
          <p:grpSp>
            <p:nvGrpSpPr>
              <p:cNvPr id="47" name="Gruppieren 46">
                <a:extLst>
                  <a:ext uri="{FF2B5EF4-FFF2-40B4-BE49-F238E27FC236}">
                    <a16:creationId xmlns:a16="http://schemas.microsoft.com/office/drawing/2014/main" id="{71143C24-C7C5-4AF5-8598-76BF9FB3B0D7}"/>
                  </a:ext>
                </a:extLst>
              </p:cNvPr>
              <p:cNvGrpSpPr/>
              <p:nvPr/>
            </p:nvGrpSpPr>
            <p:grpSpPr>
              <a:xfrm>
                <a:off x="9813960" y="5646201"/>
                <a:ext cx="1090580" cy="371200"/>
                <a:chOff x="924206" y="1212477"/>
                <a:chExt cx="3603460" cy="1226506"/>
              </a:xfrm>
            </p:grpSpPr>
            <p:grpSp>
              <p:nvGrpSpPr>
                <p:cNvPr id="22" name="Gruppieren 21">
                  <a:extLst>
                    <a:ext uri="{FF2B5EF4-FFF2-40B4-BE49-F238E27FC236}">
                      <a16:creationId xmlns:a16="http://schemas.microsoft.com/office/drawing/2014/main" id="{B9A020DF-1FED-4E9F-B417-95F5D161605B}"/>
                    </a:ext>
                  </a:extLst>
                </p:cNvPr>
                <p:cNvGrpSpPr/>
                <p:nvPr/>
              </p:nvGrpSpPr>
              <p:grpSpPr>
                <a:xfrm>
                  <a:off x="3301160" y="1212477"/>
                  <a:ext cx="1226506" cy="1226506"/>
                  <a:chOff x="6661210" y="1533327"/>
                  <a:chExt cx="161216" cy="161216"/>
                </a:xfrm>
              </p:grpSpPr>
              <p:sp>
                <p:nvSpPr>
                  <p:cNvPr id="23" name="Ellipse 22">
                    <a:extLst>
                      <a:ext uri="{FF2B5EF4-FFF2-40B4-BE49-F238E27FC236}">
                        <a16:creationId xmlns:a16="http://schemas.microsoft.com/office/drawing/2014/main" id="{88D17F7B-203F-45AA-9089-F3EADC30B4E9}"/>
                      </a:ext>
                    </a:extLst>
                  </p:cNvPr>
                  <p:cNvSpPr/>
                  <p:nvPr/>
                </p:nvSpPr>
                <p:spPr bwMode="gray">
                  <a:xfrm>
                    <a:off x="6661210" y="1533327"/>
                    <a:ext cx="161216" cy="16121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fik 23">
                    <a:extLst>
                      <a:ext uri="{FF2B5EF4-FFF2-40B4-BE49-F238E27FC236}">
                        <a16:creationId xmlns:a16="http://schemas.microsoft.com/office/drawing/2014/main" id="{8A194FAD-C7B9-4C06-9A3D-8B1A81ABA5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1004" y="1558359"/>
                    <a:ext cx="81628" cy="111154"/>
                  </a:xfrm>
                  <a:prstGeom prst="rect">
                    <a:avLst/>
                  </a:prstGeom>
                </p:spPr>
              </p:pic>
            </p:grpSp>
            <p:grpSp>
              <p:nvGrpSpPr>
                <p:cNvPr id="35" name="Gruppieren 34">
                  <a:extLst>
                    <a:ext uri="{FF2B5EF4-FFF2-40B4-BE49-F238E27FC236}">
                      <a16:creationId xmlns:a16="http://schemas.microsoft.com/office/drawing/2014/main" id="{652D2EB3-77F0-4686-BF55-98B4223A6CBD}"/>
                    </a:ext>
                  </a:extLst>
                </p:cNvPr>
                <p:cNvGrpSpPr/>
                <p:nvPr/>
              </p:nvGrpSpPr>
              <p:grpSpPr>
                <a:xfrm>
                  <a:off x="924206" y="1212477"/>
                  <a:ext cx="1226506" cy="1226506"/>
                  <a:chOff x="5526133" y="282624"/>
                  <a:chExt cx="1226506" cy="1226506"/>
                </a:xfrm>
              </p:grpSpPr>
              <p:sp>
                <p:nvSpPr>
                  <p:cNvPr id="31" name="Ellipse 30">
                    <a:extLst>
                      <a:ext uri="{FF2B5EF4-FFF2-40B4-BE49-F238E27FC236}">
                        <a16:creationId xmlns:a16="http://schemas.microsoft.com/office/drawing/2014/main" id="{D7950A49-8204-4C58-B2B0-D116BFFCAFDE}"/>
                      </a:ext>
                    </a:extLst>
                  </p:cNvPr>
                  <p:cNvSpPr/>
                  <p:nvPr/>
                </p:nvSpPr>
                <p:spPr bwMode="gray">
                  <a:xfrm>
                    <a:off x="5526133" y="282624"/>
                    <a:ext cx="1226506" cy="1226506"/>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 name="Grafik 33">
                    <a:extLst>
                      <a:ext uri="{FF2B5EF4-FFF2-40B4-BE49-F238E27FC236}">
                        <a16:creationId xmlns:a16="http://schemas.microsoft.com/office/drawing/2014/main" id="{E0AF8F48-8452-4382-8D08-48C0F8324C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55148">
                    <a:off x="5687586" y="445043"/>
                    <a:ext cx="903600" cy="903600"/>
                  </a:xfrm>
                  <a:prstGeom prst="rect">
                    <a:avLst/>
                  </a:prstGeom>
                </p:spPr>
              </p:pic>
            </p:grpSp>
            <p:grpSp>
              <p:nvGrpSpPr>
                <p:cNvPr id="46" name="Gruppieren 45">
                  <a:extLst>
                    <a:ext uri="{FF2B5EF4-FFF2-40B4-BE49-F238E27FC236}">
                      <a16:creationId xmlns:a16="http://schemas.microsoft.com/office/drawing/2014/main" id="{0B804E3C-29EA-42AE-90D7-0403FC362659}"/>
                    </a:ext>
                  </a:extLst>
                </p:cNvPr>
                <p:cNvGrpSpPr/>
                <p:nvPr/>
              </p:nvGrpSpPr>
              <p:grpSpPr>
                <a:xfrm>
                  <a:off x="2231340" y="1497792"/>
                  <a:ext cx="989192" cy="655877"/>
                  <a:chOff x="2194065" y="1538189"/>
                  <a:chExt cx="989192" cy="655877"/>
                </a:xfrm>
                <a:solidFill>
                  <a:schemeClr val="accent1"/>
                </a:solidFill>
              </p:grpSpPr>
              <p:sp>
                <p:nvSpPr>
                  <p:cNvPr id="40" name="Freeform 124">
                    <a:extLst>
                      <a:ext uri="{FF2B5EF4-FFF2-40B4-BE49-F238E27FC236}">
                        <a16:creationId xmlns:a16="http://schemas.microsoft.com/office/drawing/2014/main" id="{2C9CAECD-BA1F-44B3-B5A6-A2BC82F30B77}"/>
                      </a:ext>
                    </a:extLst>
                  </p:cNvPr>
                  <p:cNvSpPr>
                    <a:spLocks/>
                  </p:cNvSpPr>
                  <p:nvPr/>
                </p:nvSpPr>
                <p:spPr bwMode="auto">
                  <a:xfrm>
                    <a:off x="2194065" y="1538189"/>
                    <a:ext cx="623621" cy="478468"/>
                  </a:xfrm>
                  <a:custGeom>
                    <a:avLst/>
                    <a:gdLst>
                      <a:gd name="T0" fmla="*/ 116 w 116"/>
                      <a:gd name="T1" fmla="*/ 35 h 89"/>
                      <a:gd name="T2" fmla="*/ 56 w 116"/>
                      <a:gd name="T3" fmla="*/ 35 h 89"/>
                      <a:gd name="T4" fmla="*/ 56 w 116"/>
                      <a:gd name="T5" fmla="*/ 0 h 89"/>
                      <a:gd name="T6" fmla="*/ 0 w 116"/>
                      <a:gd name="T7" fmla="*/ 43 h 89"/>
                      <a:gd name="T8" fmla="*/ 56 w 116"/>
                      <a:gd name="T9" fmla="*/ 89 h 89"/>
                      <a:gd name="T10" fmla="*/ 56 w 116"/>
                      <a:gd name="T11" fmla="*/ 56 h 89"/>
                      <a:gd name="T12" fmla="*/ 116 w 116"/>
                      <a:gd name="T13" fmla="*/ 56 h 89"/>
                      <a:gd name="T14" fmla="*/ 116 w 116"/>
                      <a:gd name="T15" fmla="*/ 3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89">
                        <a:moveTo>
                          <a:pt x="116" y="35"/>
                        </a:moveTo>
                        <a:lnTo>
                          <a:pt x="56" y="35"/>
                        </a:lnTo>
                        <a:lnTo>
                          <a:pt x="56" y="0"/>
                        </a:lnTo>
                        <a:lnTo>
                          <a:pt x="0" y="43"/>
                        </a:lnTo>
                        <a:lnTo>
                          <a:pt x="56" y="89"/>
                        </a:lnTo>
                        <a:lnTo>
                          <a:pt x="56" y="56"/>
                        </a:lnTo>
                        <a:lnTo>
                          <a:pt x="116" y="56"/>
                        </a:lnTo>
                        <a:lnTo>
                          <a:pt x="116" y="35"/>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125">
                    <a:extLst>
                      <a:ext uri="{FF2B5EF4-FFF2-40B4-BE49-F238E27FC236}">
                        <a16:creationId xmlns:a16="http://schemas.microsoft.com/office/drawing/2014/main" id="{649B9CB8-5657-4266-9D9F-43C00872CF14}"/>
                      </a:ext>
                    </a:extLst>
                  </p:cNvPr>
                  <p:cNvSpPr>
                    <a:spLocks/>
                  </p:cNvSpPr>
                  <p:nvPr/>
                </p:nvSpPr>
                <p:spPr bwMode="auto">
                  <a:xfrm>
                    <a:off x="2554260" y="1726350"/>
                    <a:ext cx="628997" cy="467716"/>
                  </a:xfrm>
                  <a:custGeom>
                    <a:avLst/>
                    <a:gdLst>
                      <a:gd name="T0" fmla="*/ 0 w 117"/>
                      <a:gd name="T1" fmla="*/ 54 h 87"/>
                      <a:gd name="T2" fmla="*/ 62 w 117"/>
                      <a:gd name="T3" fmla="*/ 54 h 87"/>
                      <a:gd name="T4" fmla="*/ 62 w 117"/>
                      <a:gd name="T5" fmla="*/ 87 h 87"/>
                      <a:gd name="T6" fmla="*/ 117 w 117"/>
                      <a:gd name="T7" fmla="*/ 43 h 87"/>
                      <a:gd name="T8" fmla="*/ 62 w 117"/>
                      <a:gd name="T9" fmla="*/ 0 h 87"/>
                      <a:gd name="T10" fmla="*/ 62 w 117"/>
                      <a:gd name="T11" fmla="*/ 31 h 87"/>
                      <a:gd name="T12" fmla="*/ 0 w 117"/>
                      <a:gd name="T13" fmla="*/ 31 h 87"/>
                      <a:gd name="T14" fmla="*/ 0 w 117"/>
                      <a:gd name="T15" fmla="*/ 54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7">
                        <a:moveTo>
                          <a:pt x="0" y="54"/>
                        </a:moveTo>
                        <a:lnTo>
                          <a:pt x="62" y="54"/>
                        </a:lnTo>
                        <a:lnTo>
                          <a:pt x="62" y="87"/>
                        </a:lnTo>
                        <a:lnTo>
                          <a:pt x="117" y="43"/>
                        </a:lnTo>
                        <a:lnTo>
                          <a:pt x="62" y="0"/>
                        </a:lnTo>
                        <a:lnTo>
                          <a:pt x="62" y="31"/>
                        </a:lnTo>
                        <a:lnTo>
                          <a:pt x="0" y="31"/>
                        </a:lnTo>
                        <a:lnTo>
                          <a:pt x="0" y="54"/>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grpSp>
      <p:grpSp>
        <p:nvGrpSpPr>
          <p:cNvPr id="173" name="Gruppieren 172">
            <a:extLst>
              <a:ext uri="{FF2B5EF4-FFF2-40B4-BE49-F238E27FC236}">
                <a16:creationId xmlns:a16="http://schemas.microsoft.com/office/drawing/2014/main" id="{30286001-3370-4E5E-8DEC-99503B2B98ED}"/>
              </a:ext>
            </a:extLst>
          </p:cNvPr>
          <p:cNvGrpSpPr/>
          <p:nvPr/>
        </p:nvGrpSpPr>
        <p:grpSpPr>
          <a:xfrm>
            <a:off x="867953" y="1436128"/>
            <a:ext cx="2156108" cy="1106424"/>
            <a:chOff x="1101037" y="1486928"/>
            <a:chExt cx="2156108" cy="1106424"/>
          </a:xfrm>
        </p:grpSpPr>
        <p:sp>
          <p:nvSpPr>
            <p:cNvPr id="171" name="Ellipse 170">
              <a:extLst>
                <a:ext uri="{FF2B5EF4-FFF2-40B4-BE49-F238E27FC236}">
                  <a16:creationId xmlns:a16="http://schemas.microsoft.com/office/drawing/2014/main" id="{C2EC534D-A384-4A4E-9B50-DEC9D6FB77BD}"/>
                </a:ext>
              </a:extLst>
            </p:cNvPr>
            <p:cNvSpPr/>
            <p:nvPr/>
          </p:nvSpPr>
          <p:spPr bwMode="gray">
            <a:xfrm>
              <a:off x="1101037" y="1486928"/>
              <a:ext cx="2156108" cy="11064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2" name="Gruppieren 171">
              <a:extLst>
                <a:ext uri="{FF2B5EF4-FFF2-40B4-BE49-F238E27FC236}">
                  <a16:creationId xmlns:a16="http://schemas.microsoft.com/office/drawing/2014/main" id="{2A2FBEE3-6C6E-47A4-B802-61C6A3385DC4}"/>
                </a:ext>
              </a:extLst>
            </p:cNvPr>
            <p:cNvGrpSpPr/>
            <p:nvPr/>
          </p:nvGrpSpPr>
          <p:grpSpPr>
            <a:xfrm>
              <a:off x="1117723" y="1615644"/>
              <a:ext cx="2122736" cy="791842"/>
              <a:chOff x="1117723" y="1658507"/>
              <a:chExt cx="2122736" cy="791842"/>
            </a:xfrm>
          </p:grpSpPr>
          <p:sp>
            <p:nvSpPr>
              <p:cNvPr id="10" name="Textfeld 9">
                <a:extLst>
                  <a:ext uri="{FF2B5EF4-FFF2-40B4-BE49-F238E27FC236}">
                    <a16:creationId xmlns:a16="http://schemas.microsoft.com/office/drawing/2014/main" id="{9D2F5CA2-BAAF-480C-BF44-93E757A46CCB}"/>
                  </a:ext>
                </a:extLst>
              </p:cNvPr>
              <p:cNvSpPr txBox="1"/>
              <p:nvPr/>
            </p:nvSpPr>
            <p:spPr>
              <a:xfrm>
                <a:off x="1117723" y="2249054"/>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Token Holders</a:t>
                </a:r>
              </a:p>
            </p:txBody>
          </p:sp>
          <p:grpSp>
            <p:nvGrpSpPr>
              <p:cNvPr id="66" name="Gruppieren 65">
                <a:extLst>
                  <a:ext uri="{FF2B5EF4-FFF2-40B4-BE49-F238E27FC236}">
                    <a16:creationId xmlns:a16="http://schemas.microsoft.com/office/drawing/2014/main" id="{8563085A-2A77-46D1-855A-4FBE95B55938}"/>
                  </a:ext>
                </a:extLst>
              </p:cNvPr>
              <p:cNvGrpSpPr/>
              <p:nvPr/>
            </p:nvGrpSpPr>
            <p:grpSpPr>
              <a:xfrm>
                <a:off x="1909600" y="1658507"/>
                <a:ext cx="691382" cy="538900"/>
                <a:chOff x="577301" y="924520"/>
                <a:chExt cx="1084149" cy="845043"/>
              </a:xfrm>
            </p:grpSpPr>
            <p:sp>
              <p:nvSpPr>
                <p:cNvPr id="65" name="Freihandform: Form 64">
                  <a:extLst>
                    <a:ext uri="{FF2B5EF4-FFF2-40B4-BE49-F238E27FC236}">
                      <a16:creationId xmlns:a16="http://schemas.microsoft.com/office/drawing/2014/main" id="{C14A407B-5E8B-48E5-837F-F264451331F1}"/>
                    </a:ext>
                  </a:extLst>
                </p:cNvPr>
                <p:cNvSpPr>
                  <a:spLocks/>
                </p:cNvSpPr>
                <p:nvPr/>
              </p:nvSpPr>
              <p:spPr bwMode="auto">
                <a:xfrm>
                  <a:off x="577301" y="1299170"/>
                  <a:ext cx="576598" cy="346075"/>
                </a:xfrm>
                <a:custGeom>
                  <a:avLst/>
                  <a:gdLst>
                    <a:gd name="connsiteX0" fmla="*/ 132746 w 576598"/>
                    <a:gd name="connsiteY0" fmla="*/ 0 h 346075"/>
                    <a:gd name="connsiteX1" fmla="*/ 141042 w 576598"/>
                    <a:gd name="connsiteY1" fmla="*/ 0 h 346075"/>
                    <a:gd name="connsiteX2" fmla="*/ 290381 w 576598"/>
                    <a:gd name="connsiteY2" fmla="*/ 49453 h 346075"/>
                    <a:gd name="connsiteX3" fmla="*/ 439720 w 576598"/>
                    <a:gd name="connsiteY3" fmla="*/ 0 h 346075"/>
                    <a:gd name="connsiteX4" fmla="*/ 448016 w 576598"/>
                    <a:gd name="connsiteY4" fmla="*/ 0 h 346075"/>
                    <a:gd name="connsiteX5" fmla="*/ 546491 w 576598"/>
                    <a:gd name="connsiteY5" fmla="*/ 65973 h 346075"/>
                    <a:gd name="connsiteX6" fmla="*/ 576598 w 576598"/>
                    <a:gd name="connsiteY6" fmla="*/ 121337 h 346075"/>
                    <a:gd name="connsiteX7" fmla="*/ 560922 w 576598"/>
                    <a:gd name="connsiteY7" fmla="*/ 162911 h 346075"/>
                    <a:gd name="connsiteX8" fmla="*/ 508534 w 576598"/>
                    <a:gd name="connsiteY8" fmla="*/ 291499 h 346075"/>
                    <a:gd name="connsiteX9" fmla="*/ 503500 w 576598"/>
                    <a:gd name="connsiteY9" fmla="*/ 346075 h 346075"/>
                    <a:gd name="connsiteX10" fmla="*/ 445173 w 576598"/>
                    <a:gd name="connsiteY10" fmla="*/ 346075 h 346075"/>
                    <a:gd name="connsiteX11" fmla="*/ 0 w 576598"/>
                    <a:gd name="connsiteY11" fmla="*/ 346075 h 346075"/>
                    <a:gd name="connsiteX12" fmla="*/ 0 w 576598"/>
                    <a:gd name="connsiteY12" fmla="*/ 181327 h 346075"/>
                    <a:gd name="connsiteX13" fmla="*/ 132746 w 576598"/>
                    <a:gd name="connsiteY13"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598" h="346075">
                      <a:moveTo>
                        <a:pt x="132746" y="0"/>
                      </a:moveTo>
                      <a:cubicBezTo>
                        <a:pt x="132746" y="0"/>
                        <a:pt x="132746" y="0"/>
                        <a:pt x="141042" y="0"/>
                      </a:cubicBezTo>
                      <a:cubicBezTo>
                        <a:pt x="182525" y="32969"/>
                        <a:pt x="232305" y="49453"/>
                        <a:pt x="290381" y="49453"/>
                      </a:cubicBezTo>
                      <a:cubicBezTo>
                        <a:pt x="348457" y="49453"/>
                        <a:pt x="398237" y="32969"/>
                        <a:pt x="439720" y="0"/>
                      </a:cubicBezTo>
                      <a:cubicBezTo>
                        <a:pt x="439720" y="0"/>
                        <a:pt x="439720" y="0"/>
                        <a:pt x="448016" y="0"/>
                      </a:cubicBezTo>
                      <a:cubicBezTo>
                        <a:pt x="485351" y="4145"/>
                        <a:pt x="520588" y="30944"/>
                        <a:pt x="546491" y="65973"/>
                      </a:cubicBezTo>
                      <a:lnTo>
                        <a:pt x="576598" y="121337"/>
                      </a:lnTo>
                      <a:lnTo>
                        <a:pt x="560922" y="162911"/>
                      </a:lnTo>
                      <a:cubicBezTo>
                        <a:pt x="539491" y="198630"/>
                        <a:pt x="517265" y="251812"/>
                        <a:pt x="508534" y="291499"/>
                      </a:cubicBezTo>
                      <a:lnTo>
                        <a:pt x="503500" y="346075"/>
                      </a:lnTo>
                      <a:lnTo>
                        <a:pt x="445173" y="346075"/>
                      </a:lnTo>
                      <a:cubicBezTo>
                        <a:pt x="358899" y="346075"/>
                        <a:pt x="220861" y="346075"/>
                        <a:pt x="0" y="346075"/>
                      </a:cubicBezTo>
                      <a:cubicBezTo>
                        <a:pt x="0" y="346075"/>
                        <a:pt x="0" y="346075"/>
                        <a:pt x="0" y="181327"/>
                      </a:cubicBezTo>
                      <a:cubicBezTo>
                        <a:pt x="0" y="107196"/>
                        <a:pt x="58076" y="8290"/>
                        <a:pt x="132746" y="0"/>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Oval 138">
                  <a:extLst>
                    <a:ext uri="{FF2B5EF4-FFF2-40B4-BE49-F238E27FC236}">
                      <a16:creationId xmlns:a16="http://schemas.microsoft.com/office/drawing/2014/main" id="{778A270A-23B8-457E-8C26-ADDA44582124}"/>
                    </a:ext>
                  </a:extLst>
                </p:cNvPr>
                <p:cNvSpPr>
                  <a:spLocks noChangeArrowheads="1"/>
                </p:cNvSpPr>
                <p:nvPr/>
              </p:nvSpPr>
              <p:spPr bwMode="auto">
                <a:xfrm>
                  <a:off x="685251" y="924520"/>
                  <a:ext cx="365125" cy="365125"/>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6" name="Gruppieren 55">
                  <a:extLst>
                    <a:ext uri="{FF2B5EF4-FFF2-40B4-BE49-F238E27FC236}">
                      <a16:creationId xmlns:a16="http://schemas.microsoft.com/office/drawing/2014/main" id="{9D885378-1A25-4BD8-93EB-1E4F83572A23}"/>
                    </a:ext>
                  </a:extLst>
                </p:cNvPr>
                <p:cNvGrpSpPr/>
                <p:nvPr/>
              </p:nvGrpSpPr>
              <p:grpSpPr>
                <a:xfrm>
                  <a:off x="996288" y="1271144"/>
                  <a:ext cx="665162" cy="498419"/>
                  <a:chOff x="1058863" y="1254126"/>
                  <a:chExt cx="1165225" cy="873126"/>
                </a:xfrm>
              </p:grpSpPr>
              <p:sp>
                <p:nvSpPr>
                  <p:cNvPr id="52" name="Freeform 133">
                    <a:extLst>
                      <a:ext uri="{FF2B5EF4-FFF2-40B4-BE49-F238E27FC236}">
                        <a16:creationId xmlns:a16="http://schemas.microsoft.com/office/drawing/2014/main" id="{FED29DFE-45BF-44D8-A891-65D81B54274A}"/>
                      </a:ext>
                    </a:extLst>
                  </p:cNvPr>
                  <p:cNvSpPr>
                    <a:spLocks noEditPoints="1"/>
                  </p:cNvSpPr>
                  <p:nvPr/>
                </p:nvSpPr>
                <p:spPr bwMode="auto">
                  <a:xfrm>
                    <a:off x="1058863" y="1254126"/>
                    <a:ext cx="1165225" cy="873126"/>
                  </a:xfrm>
                  <a:custGeom>
                    <a:avLst/>
                    <a:gdLst>
                      <a:gd name="T0" fmla="*/ 3120 w 6120"/>
                      <a:gd name="T1" fmla="*/ 1040 h 4584"/>
                      <a:gd name="T2" fmla="*/ 3528 w 6120"/>
                      <a:gd name="T3" fmla="*/ 131 h 4584"/>
                      <a:gd name="T4" fmla="*/ 2785 w 6120"/>
                      <a:gd name="T5" fmla="*/ 290 h 4584"/>
                      <a:gd name="T6" fmla="*/ 2070 w 6120"/>
                      <a:gd name="T7" fmla="*/ 176 h 4584"/>
                      <a:gd name="T8" fmla="*/ 2520 w 6120"/>
                      <a:gd name="T9" fmla="*/ 1069 h 4584"/>
                      <a:gd name="T10" fmla="*/ 2564 w 6120"/>
                      <a:gd name="T11" fmla="*/ 4323 h 4584"/>
                      <a:gd name="T12" fmla="*/ 3120 w 6120"/>
                      <a:gd name="T13" fmla="*/ 1040 h 4584"/>
                      <a:gd name="T14" fmla="*/ 3226 w 6120"/>
                      <a:gd name="T15" fmla="*/ 3267 h 4584"/>
                      <a:gd name="T16" fmla="*/ 3026 w 6120"/>
                      <a:gd name="T17" fmla="*/ 3398 h 4584"/>
                      <a:gd name="T18" fmla="*/ 2977 w 6120"/>
                      <a:gd name="T19" fmla="*/ 3459 h 4584"/>
                      <a:gd name="T20" fmla="*/ 2981 w 6120"/>
                      <a:gd name="T21" fmla="*/ 3565 h 4584"/>
                      <a:gd name="T22" fmla="*/ 2932 w 6120"/>
                      <a:gd name="T23" fmla="*/ 3614 h 4584"/>
                      <a:gd name="T24" fmla="*/ 2822 w 6120"/>
                      <a:gd name="T25" fmla="*/ 3618 h 4584"/>
                      <a:gd name="T26" fmla="*/ 2769 w 6120"/>
                      <a:gd name="T27" fmla="*/ 3565 h 4584"/>
                      <a:gd name="T28" fmla="*/ 2769 w 6120"/>
                      <a:gd name="T29" fmla="*/ 3487 h 4584"/>
                      <a:gd name="T30" fmla="*/ 2711 w 6120"/>
                      <a:gd name="T31" fmla="*/ 3422 h 4584"/>
                      <a:gd name="T32" fmla="*/ 2507 w 6120"/>
                      <a:gd name="T33" fmla="*/ 3369 h 4584"/>
                      <a:gd name="T34" fmla="*/ 2462 w 6120"/>
                      <a:gd name="T35" fmla="*/ 3279 h 4584"/>
                      <a:gd name="T36" fmla="*/ 2495 w 6120"/>
                      <a:gd name="T37" fmla="*/ 3161 h 4584"/>
                      <a:gd name="T38" fmla="*/ 2560 w 6120"/>
                      <a:gd name="T39" fmla="*/ 3133 h 4584"/>
                      <a:gd name="T40" fmla="*/ 2789 w 6120"/>
                      <a:gd name="T41" fmla="*/ 3194 h 4584"/>
                      <a:gd name="T42" fmla="*/ 2936 w 6120"/>
                      <a:gd name="T43" fmla="*/ 3173 h 4584"/>
                      <a:gd name="T44" fmla="*/ 2960 w 6120"/>
                      <a:gd name="T45" fmla="*/ 2974 h 4584"/>
                      <a:gd name="T46" fmla="*/ 2875 w 6120"/>
                      <a:gd name="T47" fmla="*/ 2925 h 4584"/>
                      <a:gd name="T48" fmla="*/ 2642 w 6120"/>
                      <a:gd name="T49" fmla="*/ 2827 h 4584"/>
                      <a:gd name="T50" fmla="*/ 2454 w 6120"/>
                      <a:gd name="T51" fmla="*/ 2521 h 4584"/>
                      <a:gd name="T52" fmla="*/ 2699 w 6120"/>
                      <a:gd name="T53" fmla="*/ 2203 h 4584"/>
                      <a:gd name="T54" fmla="*/ 2764 w 6120"/>
                      <a:gd name="T55" fmla="*/ 2113 h 4584"/>
                      <a:gd name="T56" fmla="*/ 2760 w 6120"/>
                      <a:gd name="T57" fmla="*/ 2048 h 4584"/>
                      <a:gd name="T58" fmla="*/ 2818 w 6120"/>
                      <a:gd name="T59" fmla="*/ 1991 h 4584"/>
                      <a:gd name="T60" fmla="*/ 2862 w 6120"/>
                      <a:gd name="T61" fmla="*/ 1991 h 4584"/>
                      <a:gd name="T62" fmla="*/ 2969 w 6120"/>
                      <a:gd name="T63" fmla="*/ 2089 h 4584"/>
                      <a:gd name="T64" fmla="*/ 3042 w 6120"/>
                      <a:gd name="T65" fmla="*/ 2174 h 4584"/>
                      <a:gd name="T66" fmla="*/ 3201 w 6120"/>
                      <a:gd name="T67" fmla="*/ 2219 h 4584"/>
                      <a:gd name="T68" fmla="*/ 3234 w 6120"/>
                      <a:gd name="T69" fmla="*/ 2280 h 4584"/>
                      <a:gd name="T70" fmla="*/ 3197 w 6120"/>
                      <a:gd name="T71" fmla="*/ 2411 h 4584"/>
                      <a:gd name="T72" fmla="*/ 3128 w 6120"/>
                      <a:gd name="T73" fmla="*/ 2439 h 4584"/>
                      <a:gd name="T74" fmla="*/ 2875 w 6120"/>
                      <a:gd name="T75" fmla="*/ 2394 h 4584"/>
                      <a:gd name="T76" fmla="*/ 2809 w 6120"/>
                      <a:gd name="T77" fmla="*/ 2411 h 4584"/>
                      <a:gd name="T78" fmla="*/ 2785 w 6120"/>
                      <a:gd name="T79" fmla="*/ 2578 h 4584"/>
                      <a:gd name="T80" fmla="*/ 2899 w 6120"/>
                      <a:gd name="T81" fmla="*/ 2639 h 4584"/>
                      <a:gd name="T82" fmla="*/ 3099 w 6120"/>
                      <a:gd name="T83" fmla="*/ 2725 h 4584"/>
                      <a:gd name="T84" fmla="*/ 3226 w 6120"/>
                      <a:gd name="T85" fmla="*/ 3267 h 4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0" h="4584">
                        <a:moveTo>
                          <a:pt x="3120" y="1040"/>
                        </a:moveTo>
                        <a:cubicBezTo>
                          <a:pt x="3454" y="767"/>
                          <a:pt x="3659" y="160"/>
                          <a:pt x="3528" y="131"/>
                        </a:cubicBezTo>
                        <a:cubicBezTo>
                          <a:pt x="3352" y="102"/>
                          <a:pt x="2973" y="261"/>
                          <a:pt x="2785" y="290"/>
                        </a:cubicBezTo>
                        <a:cubicBezTo>
                          <a:pt x="2520" y="319"/>
                          <a:pt x="2230" y="0"/>
                          <a:pt x="2070" y="176"/>
                        </a:cubicBezTo>
                        <a:cubicBezTo>
                          <a:pt x="1940" y="319"/>
                          <a:pt x="2172" y="841"/>
                          <a:pt x="2520" y="1069"/>
                        </a:cubicBezTo>
                        <a:cubicBezTo>
                          <a:pt x="1470" y="1575"/>
                          <a:pt x="0" y="4136"/>
                          <a:pt x="2564" y="4323"/>
                        </a:cubicBezTo>
                        <a:cubicBezTo>
                          <a:pt x="6120" y="4584"/>
                          <a:pt x="4344" y="1534"/>
                          <a:pt x="3120" y="1040"/>
                        </a:cubicBezTo>
                        <a:close/>
                        <a:moveTo>
                          <a:pt x="3226" y="3267"/>
                        </a:moveTo>
                        <a:cubicBezTo>
                          <a:pt x="3173" y="3328"/>
                          <a:pt x="3107" y="3373"/>
                          <a:pt x="3026" y="3398"/>
                        </a:cubicBezTo>
                        <a:cubicBezTo>
                          <a:pt x="2993" y="3406"/>
                          <a:pt x="2977" y="3426"/>
                          <a:pt x="2977" y="3459"/>
                        </a:cubicBezTo>
                        <a:cubicBezTo>
                          <a:pt x="2981" y="3496"/>
                          <a:pt x="2981" y="3528"/>
                          <a:pt x="2981" y="3565"/>
                        </a:cubicBezTo>
                        <a:cubicBezTo>
                          <a:pt x="2981" y="3598"/>
                          <a:pt x="2965" y="3614"/>
                          <a:pt x="2932" y="3614"/>
                        </a:cubicBezTo>
                        <a:cubicBezTo>
                          <a:pt x="2895" y="3618"/>
                          <a:pt x="2858" y="3618"/>
                          <a:pt x="2822" y="3618"/>
                        </a:cubicBezTo>
                        <a:cubicBezTo>
                          <a:pt x="2785" y="3618"/>
                          <a:pt x="2769" y="3598"/>
                          <a:pt x="2769" y="3565"/>
                        </a:cubicBezTo>
                        <a:cubicBezTo>
                          <a:pt x="2769" y="3540"/>
                          <a:pt x="2769" y="3516"/>
                          <a:pt x="2769" y="3487"/>
                        </a:cubicBezTo>
                        <a:cubicBezTo>
                          <a:pt x="2764" y="3430"/>
                          <a:pt x="2764" y="3430"/>
                          <a:pt x="2711" y="3422"/>
                        </a:cubicBezTo>
                        <a:cubicBezTo>
                          <a:pt x="2638" y="3414"/>
                          <a:pt x="2573" y="3398"/>
                          <a:pt x="2507" y="3369"/>
                        </a:cubicBezTo>
                        <a:cubicBezTo>
                          <a:pt x="2454" y="3345"/>
                          <a:pt x="2450" y="3332"/>
                          <a:pt x="2462" y="3279"/>
                        </a:cubicBezTo>
                        <a:cubicBezTo>
                          <a:pt x="2475" y="3239"/>
                          <a:pt x="2483" y="3202"/>
                          <a:pt x="2495" y="3161"/>
                        </a:cubicBezTo>
                        <a:cubicBezTo>
                          <a:pt x="2507" y="3116"/>
                          <a:pt x="2520" y="3112"/>
                          <a:pt x="2560" y="3133"/>
                        </a:cubicBezTo>
                        <a:cubicBezTo>
                          <a:pt x="2634" y="3169"/>
                          <a:pt x="2711" y="3186"/>
                          <a:pt x="2789" y="3194"/>
                        </a:cubicBezTo>
                        <a:cubicBezTo>
                          <a:pt x="2838" y="3202"/>
                          <a:pt x="2891" y="3194"/>
                          <a:pt x="2936" y="3173"/>
                        </a:cubicBezTo>
                        <a:cubicBezTo>
                          <a:pt x="3026" y="3133"/>
                          <a:pt x="3038" y="3031"/>
                          <a:pt x="2960" y="2974"/>
                        </a:cubicBezTo>
                        <a:cubicBezTo>
                          <a:pt x="2936" y="2953"/>
                          <a:pt x="2907" y="2937"/>
                          <a:pt x="2875" y="2925"/>
                        </a:cubicBezTo>
                        <a:cubicBezTo>
                          <a:pt x="2797" y="2892"/>
                          <a:pt x="2715" y="2868"/>
                          <a:pt x="2642" y="2827"/>
                        </a:cubicBezTo>
                        <a:cubicBezTo>
                          <a:pt x="2524" y="2757"/>
                          <a:pt x="2450" y="2664"/>
                          <a:pt x="2454" y="2521"/>
                        </a:cubicBezTo>
                        <a:cubicBezTo>
                          <a:pt x="2462" y="2358"/>
                          <a:pt x="2552" y="2256"/>
                          <a:pt x="2699" y="2203"/>
                        </a:cubicBezTo>
                        <a:cubicBezTo>
                          <a:pt x="2764" y="2178"/>
                          <a:pt x="2764" y="2178"/>
                          <a:pt x="2764" y="2113"/>
                        </a:cubicBezTo>
                        <a:cubicBezTo>
                          <a:pt x="2764" y="2093"/>
                          <a:pt x="2760" y="2068"/>
                          <a:pt x="2760" y="2048"/>
                        </a:cubicBezTo>
                        <a:cubicBezTo>
                          <a:pt x="2764" y="2003"/>
                          <a:pt x="2769" y="1991"/>
                          <a:pt x="2818" y="1991"/>
                        </a:cubicBezTo>
                        <a:cubicBezTo>
                          <a:pt x="2834" y="1991"/>
                          <a:pt x="2850" y="1991"/>
                          <a:pt x="2862" y="1991"/>
                        </a:cubicBezTo>
                        <a:cubicBezTo>
                          <a:pt x="2965" y="1987"/>
                          <a:pt x="2965" y="1987"/>
                          <a:pt x="2969" y="2089"/>
                        </a:cubicBezTo>
                        <a:cubicBezTo>
                          <a:pt x="2969" y="2162"/>
                          <a:pt x="2969" y="2162"/>
                          <a:pt x="3042" y="2174"/>
                        </a:cubicBezTo>
                        <a:cubicBezTo>
                          <a:pt x="3099" y="2182"/>
                          <a:pt x="3152" y="2195"/>
                          <a:pt x="3201" y="2219"/>
                        </a:cubicBezTo>
                        <a:cubicBezTo>
                          <a:pt x="3230" y="2231"/>
                          <a:pt x="3242" y="2248"/>
                          <a:pt x="3234" y="2280"/>
                        </a:cubicBezTo>
                        <a:cubicBezTo>
                          <a:pt x="3222" y="2321"/>
                          <a:pt x="3209" y="2366"/>
                          <a:pt x="3197" y="2411"/>
                        </a:cubicBezTo>
                        <a:cubicBezTo>
                          <a:pt x="3185" y="2452"/>
                          <a:pt x="3169" y="2460"/>
                          <a:pt x="3128" y="2439"/>
                        </a:cubicBezTo>
                        <a:cubicBezTo>
                          <a:pt x="3050" y="2403"/>
                          <a:pt x="2965" y="2390"/>
                          <a:pt x="2875" y="2394"/>
                        </a:cubicBezTo>
                        <a:cubicBezTo>
                          <a:pt x="2854" y="2394"/>
                          <a:pt x="2830" y="2399"/>
                          <a:pt x="2809" y="2411"/>
                        </a:cubicBezTo>
                        <a:cubicBezTo>
                          <a:pt x="2732" y="2443"/>
                          <a:pt x="2724" y="2529"/>
                          <a:pt x="2785" y="2578"/>
                        </a:cubicBezTo>
                        <a:cubicBezTo>
                          <a:pt x="2822" y="2606"/>
                          <a:pt x="2858" y="2623"/>
                          <a:pt x="2899" y="2639"/>
                        </a:cubicBezTo>
                        <a:cubicBezTo>
                          <a:pt x="2965" y="2664"/>
                          <a:pt x="3038" y="2692"/>
                          <a:pt x="3099" y="2725"/>
                        </a:cubicBezTo>
                        <a:cubicBezTo>
                          <a:pt x="3307" y="2835"/>
                          <a:pt x="3369" y="3088"/>
                          <a:pt x="3226" y="3267"/>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5" name="Gruppieren 54">
                    <a:extLst>
                      <a:ext uri="{FF2B5EF4-FFF2-40B4-BE49-F238E27FC236}">
                        <a16:creationId xmlns:a16="http://schemas.microsoft.com/office/drawing/2014/main" id="{9706265E-37CC-4BED-BB57-7C0A8D2CFFCA}"/>
                      </a:ext>
                    </a:extLst>
                  </p:cNvPr>
                  <p:cNvGrpSpPr/>
                  <p:nvPr/>
                </p:nvGrpSpPr>
                <p:grpSpPr>
                  <a:xfrm>
                    <a:off x="1358453" y="1552501"/>
                    <a:ext cx="480314" cy="480314"/>
                    <a:chOff x="10600472" y="5798601"/>
                    <a:chExt cx="371200" cy="371200"/>
                  </a:xfrm>
                </p:grpSpPr>
                <p:sp>
                  <p:nvSpPr>
                    <p:cNvPr id="53" name="Ellipse 52">
                      <a:extLst>
                        <a:ext uri="{FF2B5EF4-FFF2-40B4-BE49-F238E27FC236}">
                          <a16:creationId xmlns:a16="http://schemas.microsoft.com/office/drawing/2014/main" id="{EF9B181C-8B29-4B01-9F95-CB29210FC138}"/>
                        </a:ext>
                      </a:extLst>
                    </p:cNvPr>
                    <p:cNvSpPr/>
                    <p:nvPr/>
                  </p:nvSpPr>
                  <p:spPr bwMode="gray">
                    <a:xfrm>
                      <a:off x="10600472" y="5798601"/>
                      <a:ext cx="371200" cy="37120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4" name="Grafik 53">
                      <a:extLst>
                        <a:ext uri="{FF2B5EF4-FFF2-40B4-BE49-F238E27FC236}">
                          <a16:creationId xmlns:a16="http://schemas.microsoft.com/office/drawing/2014/main" id="{FBFBC1A5-BDE8-4E08-A827-996B81071B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92098" y="5856237"/>
                      <a:ext cx="187949" cy="255932"/>
                    </a:xfrm>
                    <a:prstGeom prst="rect">
                      <a:avLst/>
                    </a:prstGeom>
                  </p:spPr>
                </p:pic>
              </p:grpSp>
            </p:grpSp>
          </p:grpSp>
        </p:grpSp>
      </p:grpSp>
      <p:grpSp>
        <p:nvGrpSpPr>
          <p:cNvPr id="246" name="Gruppieren 245">
            <a:extLst>
              <a:ext uri="{FF2B5EF4-FFF2-40B4-BE49-F238E27FC236}">
                <a16:creationId xmlns:a16="http://schemas.microsoft.com/office/drawing/2014/main" id="{F3ADC1D2-57E4-452A-875B-3D36CAC9A7D4}"/>
              </a:ext>
            </a:extLst>
          </p:cNvPr>
          <p:cNvGrpSpPr/>
          <p:nvPr/>
        </p:nvGrpSpPr>
        <p:grpSpPr>
          <a:xfrm>
            <a:off x="761643" y="4478761"/>
            <a:ext cx="2869780" cy="1781907"/>
            <a:chOff x="761643" y="4478761"/>
            <a:chExt cx="2869780" cy="1781907"/>
          </a:xfrm>
        </p:grpSpPr>
        <p:sp>
          <p:nvSpPr>
            <p:cNvPr id="180" name="Ellipse 179">
              <a:hlinkClick r:id="rId14"/>
              <a:extLst>
                <a:ext uri="{FF2B5EF4-FFF2-40B4-BE49-F238E27FC236}">
                  <a16:creationId xmlns:a16="http://schemas.microsoft.com/office/drawing/2014/main" id="{83632F10-EF70-4657-BCD1-84BE70270D82}"/>
                </a:ext>
              </a:extLst>
            </p:cNvPr>
            <p:cNvSpPr/>
            <p:nvPr/>
          </p:nvSpPr>
          <p:spPr bwMode="gray">
            <a:xfrm>
              <a:off x="761643" y="4478761"/>
              <a:ext cx="2869780" cy="178190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hlinkClick r:id="rId14"/>
              <a:extLst>
                <a:ext uri="{FF2B5EF4-FFF2-40B4-BE49-F238E27FC236}">
                  <a16:creationId xmlns:a16="http://schemas.microsoft.com/office/drawing/2014/main" id="{82394AB2-C132-4478-9592-7B9A506FF712}"/>
                </a:ext>
              </a:extLst>
            </p:cNvPr>
            <p:cNvSpPr txBox="1"/>
            <p:nvPr/>
          </p:nvSpPr>
          <p:spPr>
            <a:xfrm>
              <a:off x="1135165" y="5471150"/>
              <a:ext cx="2122736" cy="39227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Community </a:t>
              </a:r>
              <a:b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Foundations/Organizations</a:t>
              </a:r>
            </a:p>
          </p:txBody>
        </p:sp>
        <p:sp>
          <p:nvSpPr>
            <p:cNvPr id="124" name="Oval 173">
              <a:hlinkClick r:id="rId14"/>
              <a:extLst>
                <a:ext uri="{FF2B5EF4-FFF2-40B4-BE49-F238E27FC236}">
                  <a16:creationId xmlns:a16="http://schemas.microsoft.com/office/drawing/2014/main" id="{BC52589A-3B05-4259-B9E5-A959B8ACCF37}"/>
                </a:ext>
              </a:extLst>
            </p:cNvPr>
            <p:cNvSpPr>
              <a:spLocks noChangeArrowheads="1"/>
            </p:cNvSpPr>
            <p:nvPr/>
          </p:nvSpPr>
          <p:spPr bwMode="auto">
            <a:xfrm>
              <a:off x="1888029" y="4666458"/>
              <a:ext cx="225869" cy="225870"/>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5" name="Oval 174">
              <a:hlinkClick r:id="rId14"/>
              <a:extLst>
                <a:ext uri="{FF2B5EF4-FFF2-40B4-BE49-F238E27FC236}">
                  <a16:creationId xmlns:a16="http://schemas.microsoft.com/office/drawing/2014/main" id="{76F8E822-FE4F-410E-A8B2-3699D7A399D1}"/>
                </a:ext>
              </a:extLst>
            </p:cNvPr>
            <p:cNvSpPr>
              <a:spLocks noChangeArrowheads="1"/>
            </p:cNvSpPr>
            <p:nvPr/>
          </p:nvSpPr>
          <p:spPr bwMode="auto">
            <a:xfrm>
              <a:off x="2281923" y="4666458"/>
              <a:ext cx="214851" cy="225870"/>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6" name="Freeform 175">
              <a:hlinkClick r:id="rId14"/>
              <a:extLst>
                <a:ext uri="{FF2B5EF4-FFF2-40B4-BE49-F238E27FC236}">
                  <a16:creationId xmlns:a16="http://schemas.microsoft.com/office/drawing/2014/main" id="{D5CF636A-51AC-4C28-B948-581EC8D5F76A}"/>
                </a:ext>
              </a:extLst>
            </p:cNvPr>
            <p:cNvSpPr>
              <a:spLocks/>
            </p:cNvSpPr>
            <p:nvPr/>
          </p:nvSpPr>
          <p:spPr bwMode="auto">
            <a:xfrm>
              <a:off x="1832938" y="4906100"/>
              <a:ext cx="347067" cy="214852"/>
            </a:xfrm>
            <a:custGeom>
              <a:avLst/>
              <a:gdLst>
                <a:gd name="T0" fmla="*/ 797 w 1056"/>
                <a:gd name="T1" fmla="*/ 0 h 648"/>
                <a:gd name="T2" fmla="*/ 223 w 1056"/>
                <a:gd name="T3" fmla="*/ 0 h 648"/>
                <a:gd name="T4" fmla="*/ 223 w 1056"/>
                <a:gd name="T5" fmla="*/ 0 h 648"/>
                <a:gd name="T6" fmla="*/ 0 w 1056"/>
                <a:gd name="T7" fmla="*/ 204 h 648"/>
                <a:gd name="T8" fmla="*/ 204 w 1056"/>
                <a:gd name="T9" fmla="*/ 593 h 648"/>
                <a:gd name="T10" fmla="*/ 204 w 1056"/>
                <a:gd name="T11" fmla="*/ 648 h 648"/>
                <a:gd name="T12" fmla="*/ 1056 w 1056"/>
                <a:gd name="T13" fmla="*/ 648 h 648"/>
                <a:gd name="T14" fmla="*/ 1056 w 1056"/>
                <a:gd name="T15" fmla="*/ 334 h 648"/>
                <a:gd name="T16" fmla="*/ 797 w 1056"/>
                <a:gd name="T1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797" y="0"/>
                  </a:moveTo>
                  <a:cubicBezTo>
                    <a:pt x="630" y="130"/>
                    <a:pt x="390" y="130"/>
                    <a:pt x="223" y="0"/>
                  </a:cubicBezTo>
                  <a:cubicBezTo>
                    <a:pt x="223" y="0"/>
                    <a:pt x="223" y="0"/>
                    <a:pt x="223" y="0"/>
                  </a:cubicBezTo>
                  <a:cubicBezTo>
                    <a:pt x="130" y="0"/>
                    <a:pt x="56" y="93"/>
                    <a:pt x="0" y="204"/>
                  </a:cubicBezTo>
                  <a:cubicBezTo>
                    <a:pt x="130" y="278"/>
                    <a:pt x="204" y="445"/>
                    <a:pt x="204" y="593"/>
                  </a:cubicBezTo>
                  <a:cubicBezTo>
                    <a:pt x="204" y="648"/>
                    <a:pt x="204" y="648"/>
                    <a:pt x="204" y="648"/>
                  </a:cubicBezTo>
                  <a:cubicBezTo>
                    <a:pt x="1056" y="648"/>
                    <a:pt x="1056" y="648"/>
                    <a:pt x="1056" y="648"/>
                  </a:cubicBezTo>
                  <a:cubicBezTo>
                    <a:pt x="1056" y="334"/>
                    <a:pt x="1056" y="334"/>
                    <a:pt x="1056" y="334"/>
                  </a:cubicBezTo>
                  <a:cubicBezTo>
                    <a:pt x="1056" y="186"/>
                    <a:pt x="945" y="0"/>
                    <a:pt x="797" y="0"/>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7" name="Oval 176">
              <a:hlinkClick r:id="rId14"/>
              <a:extLst>
                <a:ext uri="{FF2B5EF4-FFF2-40B4-BE49-F238E27FC236}">
                  <a16:creationId xmlns:a16="http://schemas.microsoft.com/office/drawing/2014/main" id="{AB97214C-66B1-4DA4-B63F-016069D31AF2}"/>
                </a:ext>
              </a:extLst>
            </p:cNvPr>
            <p:cNvSpPr>
              <a:spLocks noChangeArrowheads="1"/>
            </p:cNvSpPr>
            <p:nvPr/>
          </p:nvSpPr>
          <p:spPr bwMode="auto">
            <a:xfrm>
              <a:off x="1551979" y="4713284"/>
              <a:ext cx="250660" cy="253414"/>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177">
              <a:hlinkClick r:id="rId14"/>
              <a:extLst>
                <a:ext uri="{FF2B5EF4-FFF2-40B4-BE49-F238E27FC236}">
                  <a16:creationId xmlns:a16="http://schemas.microsoft.com/office/drawing/2014/main" id="{E166FACE-9E8A-46A4-9185-C3D822BD791C}"/>
                </a:ext>
              </a:extLst>
            </p:cNvPr>
            <p:cNvSpPr>
              <a:spLocks/>
            </p:cNvSpPr>
            <p:nvPr/>
          </p:nvSpPr>
          <p:spPr bwMode="auto">
            <a:xfrm>
              <a:off x="2213060" y="4906100"/>
              <a:ext cx="347067" cy="214852"/>
            </a:xfrm>
            <a:custGeom>
              <a:avLst/>
              <a:gdLst>
                <a:gd name="T0" fmla="*/ 853 w 1056"/>
                <a:gd name="T1" fmla="*/ 593 h 648"/>
                <a:gd name="T2" fmla="*/ 1056 w 1056"/>
                <a:gd name="T3" fmla="*/ 204 h 648"/>
                <a:gd name="T4" fmla="*/ 834 w 1056"/>
                <a:gd name="T5" fmla="*/ 0 h 648"/>
                <a:gd name="T6" fmla="*/ 260 w 1056"/>
                <a:gd name="T7" fmla="*/ 0 h 648"/>
                <a:gd name="T8" fmla="*/ 260 w 1056"/>
                <a:gd name="T9" fmla="*/ 0 h 648"/>
                <a:gd name="T10" fmla="*/ 0 w 1056"/>
                <a:gd name="T11" fmla="*/ 334 h 648"/>
                <a:gd name="T12" fmla="*/ 0 w 1056"/>
                <a:gd name="T13" fmla="*/ 648 h 648"/>
                <a:gd name="T14" fmla="*/ 853 w 1056"/>
                <a:gd name="T15" fmla="*/ 648 h 648"/>
                <a:gd name="T16" fmla="*/ 853 w 1056"/>
                <a:gd name="T17" fmla="*/ 59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853" y="593"/>
                  </a:moveTo>
                  <a:cubicBezTo>
                    <a:pt x="853" y="445"/>
                    <a:pt x="927" y="278"/>
                    <a:pt x="1056" y="204"/>
                  </a:cubicBezTo>
                  <a:cubicBezTo>
                    <a:pt x="1019" y="93"/>
                    <a:pt x="927" y="0"/>
                    <a:pt x="834" y="0"/>
                  </a:cubicBezTo>
                  <a:cubicBezTo>
                    <a:pt x="667" y="130"/>
                    <a:pt x="427" y="130"/>
                    <a:pt x="260" y="0"/>
                  </a:cubicBezTo>
                  <a:cubicBezTo>
                    <a:pt x="260" y="0"/>
                    <a:pt x="260" y="0"/>
                    <a:pt x="260" y="0"/>
                  </a:cubicBezTo>
                  <a:cubicBezTo>
                    <a:pt x="112" y="19"/>
                    <a:pt x="0" y="204"/>
                    <a:pt x="0" y="334"/>
                  </a:cubicBezTo>
                  <a:cubicBezTo>
                    <a:pt x="0" y="648"/>
                    <a:pt x="0" y="648"/>
                    <a:pt x="0" y="648"/>
                  </a:cubicBezTo>
                  <a:cubicBezTo>
                    <a:pt x="853" y="648"/>
                    <a:pt x="853" y="648"/>
                    <a:pt x="853" y="648"/>
                  </a:cubicBezTo>
                  <a:lnTo>
                    <a:pt x="853" y="593"/>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9" name="Oval 178">
              <a:hlinkClick r:id="rId14"/>
              <a:extLst>
                <a:ext uri="{FF2B5EF4-FFF2-40B4-BE49-F238E27FC236}">
                  <a16:creationId xmlns:a16="http://schemas.microsoft.com/office/drawing/2014/main" id="{14384409-1F63-45B5-8598-185A7C73C164}"/>
                </a:ext>
              </a:extLst>
            </p:cNvPr>
            <p:cNvSpPr>
              <a:spLocks noChangeArrowheads="1"/>
            </p:cNvSpPr>
            <p:nvPr/>
          </p:nvSpPr>
          <p:spPr bwMode="auto">
            <a:xfrm>
              <a:off x="2590427" y="4713284"/>
              <a:ext cx="250660" cy="253414"/>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0" name="Freeform 179">
              <a:hlinkClick r:id="rId14"/>
              <a:extLst>
                <a:ext uri="{FF2B5EF4-FFF2-40B4-BE49-F238E27FC236}">
                  <a16:creationId xmlns:a16="http://schemas.microsoft.com/office/drawing/2014/main" id="{F87C1818-F305-43CE-AC82-3E02423846DB}"/>
                </a:ext>
              </a:extLst>
            </p:cNvPr>
            <p:cNvSpPr>
              <a:spLocks/>
            </p:cNvSpPr>
            <p:nvPr/>
          </p:nvSpPr>
          <p:spPr bwMode="auto">
            <a:xfrm>
              <a:off x="1472099" y="4972208"/>
              <a:ext cx="404912" cy="247906"/>
            </a:xfrm>
            <a:custGeom>
              <a:avLst/>
              <a:gdLst>
                <a:gd name="T0" fmla="*/ 1224 w 1224"/>
                <a:gd name="T1" fmla="*/ 470 h 752"/>
                <a:gd name="T2" fmla="*/ 1224 w 1224"/>
                <a:gd name="T3" fmla="*/ 395 h 752"/>
                <a:gd name="T4" fmla="*/ 928 w 1224"/>
                <a:gd name="T5" fmla="*/ 0 h 752"/>
                <a:gd name="T6" fmla="*/ 928 w 1224"/>
                <a:gd name="T7" fmla="*/ 0 h 752"/>
                <a:gd name="T8" fmla="*/ 297 w 1224"/>
                <a:gd name="T9" fmla="*/ 19 h 752"/>
                <a:gd name="T10" fmla="*/ 297 w 1224"/>
                <a:gd name="T11" fmla="*/ 19 h 752"/>
                <a:gd name="T12" fmla="*/ 0 w 1224"/>
                <a:gd name="T13" fmla="*/ 395 h 752"/>
                <a:gd name="T14" fmla="*/ 0 w 1224"/>
                <a:gd name="T15" fmla="*/ 752 h 752"/>
                <a:gd name="T16" fmla="*/ 1002 w 1224"/>
                <a:gd name="T17" fmla="*/ 752 h 752"/>
                <a:gd name="T18" fmla="*/ 1224 w 1224"/>
                <a:gd name="T19" fmla="*/ 47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1224" y="470"/>
                  </a:moveTo>
                  <a:cubicBezTo>
                    <a:pt x="1224" y="395"/>
                    <a:pt x="1224" y="395"/>
                    <a:pt x="1224" y="395"/>
                  </a:cubicBezTo>
                  <a:cubicBezTo>
                    <a:pt x="1224" y="226"/>
                    <a:pt x="1095" y="19"/>
                    <a:pt x="928" y="0"/>
                  </a:cubicBezTo>
                  <a:cubicBezTo>
                    <a:pt x="928" y="0"/>
                    <a:pt x="928" y="0"/>
                    <a:pt x="928" y="0"/>
                  </a:cubicBezTo>
                  <a:cubicBezTo>
                    <a:pt x="742" y="151"/>
                    <a:pt x="483" y="151"/>
                    <a:pt x="297" y="19"/>
                  </a:cubicBezTo>
                  <a:cubicBezTo>
                    <a:pt x="297" y="19"/>
                    <a:pt x="297" y="19"/>
                    <a:pt x="297" y="19"/>
                  </a:cubicBezTo>
                  <a:cubicBezTo>
                    <a:pt x="130" y="19"/>
                    <a:pt x="0" y="245"/>
                    <a:pt x="0" y="395"/>
                  </a:cubicBezTo>
                  <a:cubicBezTo>
                    <a:pt x="0" y="752"/>
                    <a:pt x="0" y="752"/>
                    <a:pt x="0" y="752"/>
                  </a:cubicBezTo>
                  <a:cubicBezTo>
                    <a:pt x="1002" y="752"/>
                    <a:pt x="1002" y="752"/>
                    <a:pt x="1002" y="752"/>
                  </a:cubicBezTo>
                  <a:lnTo>
                    <a:pt x="1224" y="470"/>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181">
              <a:hlinkClick r:id="rId14"/>
              <a:extLst>
                <a:ext uri="{FF2B5EF4-FFF2-40B4-BE49-F238E27FC236}">
                  <a16:creationId xmlns:a16="http://schemas.microsoft.com/office/drawing/2014/main" id="{D8B7FD61-2A80-4443-AA10-70E5B498D8CB}"/>
                </a:ext>
              </a:extLst>
            </p:cNvPr>
            <p:cNvSpPr>
              <a:spLocks/>
            </p:cNvSpPr>
            <p:nvPr/>
          </p:nvSpPr>
          <p:spPr bwMode="auto">
            <a:xfrm>
              <a:off x="2516055" y="4972208"/>
              <a:ext cx="404912" cy="247906"/>
            </a:xfrm>
            <a:custGeom>
              <a:avLst/>
              <a:gdLst>
                <a:gd name="T0" fmla="*/ 928 w 1224"/>
                <a:gd name="T1" fmla="*/ 0 h 752"/>
                <a:gd name="T2" fmla="*/ 928 w 1224"/>
                <a:gd name="T3" fmla="*/ 0 h 752"/>
                <a:gd name="T4" fmla="*/ 279 w 1224"/>
                <a:gd name="T5" fmla="*/ 19 h 752"/>
                <a:gd name="T6" fmla="*/ 279 w 1224"/>
                <a:gd name="T7" fmla="*/ 19 h 752"/>
                <a:gd name="T8" fmla="*/ 0 w 1224"/>
                <a:gd name="T9" fmla="*/ 395 h 752"/>
                <a:gd name="T10" fmla="*/ 0 w 1224"/>
                <a:gd name="T11" fmla="*/ 470 h 752"/>
                <a:gd name="T12" fmla="*/ 223 w 1224"/>
                <a:gd name="T13" fmla="*/ 752 h 752"/>
                <a:gd name="T14" fmla="*/ 1224 w 1224"/>
                <a:gd name="T15" fmla="*/ 752 h 752"/>
                <a:gd name="T16" fmla="*/ 1224 w 1224"/>
                <a:gd name="T17" fmla="*/ 395 h 752"/>
                <a:gd name="T18" fmla="*/ 928 w 1224"/>
                <a:gd name="T1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928" y="0"/>
                  </a:moveTo>
                  <a:cubicBezTo>
                    <a:pt x="928" y="0"/>
                    <a:pt x="928" y="0"/>
                    <a:pt x="928" y="0"/>
                  </a:cubicBezTo>
                  <a:cubicBezTo>
                    <a:pt x="742" y="151"/>
                    <a:pt x="464" y="151"/>
                    <a:pt x="279" y="19"/>
                  </a:cubicBezTo>
                  <a:cubicBezTo>
                    <a:pt x="279" y="19"/>
                    <a:pt x="279" y="19"/>
                    <a:pt x="279" y="19"/>
                  </a:cubicBezTo>
                  <a:cubicBezTo>
                    <a:pt x="130" y="19"/>
                    <a:pt x="0" y="245"/>
                    <a:pt x="0" y="395"/>
                  </a:cubicBezTo>
                  <a:cubicBezTo>
                    <a:pt x="0" y="470"/>
                    <a:pt x="0" y="470"/>
                    <a:pt x="0" y="470"/>
                  </a:cubicBezTo>
                  <a:cubicBezTo>
                    <a:pt x="223" y="752"/>
                    <a:pt x="223" y="752"/>
                    <a:pt x="223" y="752"/>
                  </a:cubicBezTo>
                  <a:cubicBezTo>
                    <a:pt x="1224" y="752"/>
                    <a:pt x="1224" y="752"/>
                    <a:pt x="1224" y="752"/>
                  </a:cubicBezTo>
                  <a:cubicBezTo>
                    <a:pt x="1224" y="395"/>
                    <a:pt x="1224" y="395"/>
                    <a:pt x="1224" y="395"/>
                  </a:cubicBezTo>
                  <a:cubicBezTo>
                    <a:pt x="1224" y="226"/>
                    <a:pt x="1095" y="19"/>
                    <a:pt x="928" y="0"/>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5" name="Gleichschenkliges Dreieck 134">
              <a:extLst>
                <a:ext uri="{FF2B5EF4-FFF2-40B4-BE49-F238E27FC236}">
                  <a16:creationId xmlns:a16="http://schemas.microsoft.com/office/drawing/2014/main" id="{2B909030-ECBA-4534-AA69-60898B08EA65}"/>
                </a:ext>
              </a:extLst>
            </p:cNvPr>
            <p:cNvSpPr/>
            <p:nvPr/>
          </p:nvSpPr>
          <p:spPr bwMode="gray">
            <a:xfrm>
              <a:off x="1940223" y="4995526"/>
              <a:ext cx="512622" cy="152971"/>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7" name="Gruppieren 116">
              <a:extLst>
                <a:ext uri="{FF2B5EF4-FFF2-40B4-BE49-F238E27FC236}">
                  <a16:creationId xmlns:a16="http://schemas.microsoft.com/office/drawing/2014/main" id="{5784912A-8E88-41ED-8760-A63BF5002A27}"/>
                </a:ext>
              </a:extLst>
            </p:cNvPr>
            <p:cNvGrpSpPr/>
            <p:nvPr/>
          </p:nvGrpSpPr>
          <p:grpSpPr>
            <a:xfrm>
              <a:off x="1986375" y="5009297"/>
              <a:ext cx="420316" cy="421334"/>
              <a:chOff x="5768181" y="2600328"/>
              <a:chExt cx="655638" cy="657225"/>
            </a:xfrm>
          </p:grpSpPr>
          <p:sp>
            <p:nvSpPr>
              <p:cNvPr id="118" name="Freeform 169">
                <a:hlinkClick r:id="rId14"/>
                <a:extLst>
                  <a:ext uri="{FF2B5EF4-FFF2-40B4-BE49-F238E27FC236}">
                    <a16:creationId xmlns:a16="http://schemas.microsoft.com/office/drawing/2014/main" id="{0114AB0A-A313-4AD5-AFBF-F7BB533DFF22}"/>
                  </a:ext>
                </a:extLst>
              </p:cNvPr>
              <p:cNvSpPr>
                <a:spLocks noEditPoints="1"/>
              </p:cNvSpPr>
              <p:nvPr/>
            </p:nvSpPr>
            <p:spPr bwMode="auto">
              <a:xfrm>
                <a:off x="5768181" y="2600328"/>
                <a:ext cx="655638" cy="657225"/>
              </a:xfrm>
              <a:custGeom>
                <a:avLst/>
                <a:gdLst>
                  <a:gd name="T0" fmla="*/ 1967 w 3440"/>
                  <a:gd name="T1" fmla="*/ 1211 h 3440"/>
                  <a:gd name="T2" fmla="*/ 1967 w 3440"/>
                  <a:gd name="T3" fmla="*/ 1230 h 3440"/>
                  <a:gd name="T4" fmla="*/ 1967 w 3440"/>
                  <a:gd name="T5" fmla="*/ 2780 h 3440"/>
                  <a:gd name="T6" fmla="*/ 1967 w 3440"/>
                  <a:gd name="T7" fmla="*/ 3026 h 3440"/>
                  <a:gd name="T8" fmla="*/ 2007 w 3440"/>
                  <a:gd name="T9" fmla="*/ 3026 h 3440"/>
                  <a:gd name="T10" fmla="*/ 2361 w 3440"/>
                  <a:gd name="T11" fmla="*/ 3026 h 3440"/>
                  <a:gd name="T12" fmla="*/ 2533 w 3440"/>
                  <a:gd name="T13" fmla="*/ 3026 h 3440"/>
                  <a:gd name="T14" fmla="*/ 2533 w 3440"/>
                  <a:gd name="T15" fmla="*/ 3025 h 3440"/>
                  <a:gd name="T16" fmla="*/ 2533 w 3440"/>
                  <a:gd name="T17" fmla="*/ 1574 h 3440"/>
                  <a:gd name="T18" fmla="*/ 2533 w 3440"/>
                  <a:gd name="T19" fmla="*/ 1211 h 3440"/>
                  <a:gd name="T20" fmla="*/ 2494 w 3440"/>
                  <a:gd name="T21" fmla="*/ 1211 h 3440"/>
                  <a:gd name="T22" fmla="*/ 2140 w 3440"/>
                  <a:gd name="T23" fmla="*/ 1211 h 3440"/>
                  <a:gd name="T24" fmla="*/ 1967 w 3440"/>
                  <a:gd name="T25" fmla="*/ 1211 h 3440"/>
                  <a:gd name="T26" fmla="*/ 932 w 3440"/>
                  <a:gd name="T27" fmla="*/ 1211 h 3440"/>
                  <a:gd name="T28" fmla="*/ 932 w 3440"/>
                  <a:gd name="T29" fmla="*/ 1230 h 3440"/>
                  <a:gd name="T30" fmla="*/ 932 w 3440"/>
                  <a:gd name="T31" fmla="*/ 2780 h 3440"/>
                  <a:gd name="T32" fmla="*/ 932 w 3440"/>
                  <a:gd name="T33" fmla="*/ 3026 h 3440"/>
                  <a:gd name="T34" fmla="*/ 950 w 3440"/>
                  <a:gd name="T35" fmla="*/ 3026 h 3440"/>
                  <a:gd name="T36" fmla="*/ 1315 w 3440"/>
                  <a:gd name="T37" fmla="*/ 3026 h 3440"/>
                  <a:gd name="T38" fmla="*/ 1490 w 3440"/>
                  <a:gd name="T39" fmla="*/ 3026 h 3440"/>
                  <a:gd name="T40" fmla="*/ 1490 w 3440"/>
                  <a:gd name="T41" fmla="*/ 3025 h 3440"/>
                  <a:gd name="T42" fmla="*/ 1490 w 3440"/>
                  <a:gd name="T43" fmla="*/ 1574 h 3440"/>
                  <a:gd name="T44" fmla="*/ 1490 w 3440"/>
                  <a:gd name="T45" fmla="*/ 1211 h 3440"/>
                  <a:gd name="T46" fmla="*/ 1453 w 3440"/>
                  <a:gd name="T47" fmla="*/ 1211 h 3440"/>
                  <a:gd name="T48" fmla="*/ 1087 w 3440"/>
                  <a:gd name="T49" fmla="*/ 1211 h 3440"/>
                  <a:gd name="T50" fmla="*/ 932 w 3440"/>
                  <a:gd name="T51" fmla="*/ 1211 h 3440"/>
                  <a:gd name="T52" fmla="*/ 1688 w 3440"/>
                  <a:gd name="T53" fmla="*/ 0 h 3440"/>
                  <a:gd name="T54" fmla="*/ 1731 w 3440"/>
                  <a:gd name="T55" fmla="*/ 0 h 3440"/>
                  <a:gd name="T56" fmla="*/ 1753 w 3440"/>
                  <a:gd name="T57" fmla="*/ 0 h 3440"/>
                  <a:gd name="T58" fmla="*/ 3397 w 3440"/>
                  <a:gd name="T59" fmla="*/ 995 h 3440"/>
                  <a:gd name="T60" fmla="*/ 3440 w 3440"/>
                  <a:gd name="T61" fmla="*/ 1060 h 3440"/>
                  <a:gd name="T62" fmla="*/ 3440 w 3440"/>
                  <a:gd name="T63" fmla="*/ 1189 h 3440"/>
                  <a:gd name="T64" fmla="*/ 3419 w 3440"/>
                  <a:gd name="T65" fmla="*/ 1211 h 3440"/>
                  <a:gd name="T66" fmla="*/ 3114 w 3440"/>
                  <a:gd name="T67" fmla="*/ 1211 h 3440"/>
                  <a:gd name="T68" fmla="*/ 3010 w 3440"/>
                  <a:gd name="T69" fmla="*/ 1211 h 3440"/>
                  <a:gd name="T70" fmla="*/ 3010 w 3440"/>
                  <a:gd name="T71" fmla="*/ 1230 h 3440"/>
                  <a:gd name="T72" fmla="*/ 3010 w 3440"/>
                  <a:gd name="T73" fmla="*/ 2780 h 3440"/>
                  <a:gd name="T74" fmla="*/ 3010 w 3440"/>
                  <a:gd name="T75" fmla="*/ 3026 h 3440"/>
                  <a:gd name="T76" fmla="*/ 3111 w 3440"/>
                  <a:gd name="T77" fmla="*/ 3026 h 3440"/>
                  <a:gd name="T78" fmla="*/ 3311 w 3440"/>
                  <a:gd name="T79" fmla="*/ 3026 h 3440"/>
                  <a:gd name="T80" fmla="*/ 3354 w 3440"/>
                  <a:gd name="T81" fmla="*/ 3048 h 3440"/>
                  <a:gd name="T82" fmla="*/ 3419 w 3440"/>
                  <a:gd name="T83" fmla="*/ 3179 h 3440"/>
                  <a:gd name="T84" fmla="*/ 3440 w 3440"/>
                  <a:gd name="T85" fmla="*/ 3288 h 3440"/>
                  <a:gd name="T86" fmla="*/ 3440 w 3440"/>
                  <a:gd name="T87" fmla="*/ 3419 h 3440"/>
                  <a:gd name="T88" fmla="*/ 3419 w 3440"/>
                  <a:gd name="T89" fmla="*/ 3440 h 3440"/>
                  <a:gd name="T90" fmla="*/ 22 w 3440"/>
                  <a:gd name="T91" fmla="*/ 3440 h 3440"/>
                  <a:gd name="T92" fmla="*/ 0 w 3440"/>
                  <a:gd name="T93" fmla="*/ 3419 h 3440"/>
                  <a:gd name="T94" fmla="*/ 0 w 3440"/>
                  <a:gd name="T95" fmla="*/ 3288 h 3440"/>
                  <a:gd name="T96" fmla="*/ 44 w 3440"/>
                  <a:gd name="T97" fmla="*/ 3179 h 3440"/>
                  <a:gd name="T98" fmla="*/ 109 w 3440"/>
                  <a:gd name="T99" fmla="*/ 3048 h 3440"/>
                  <a:gd name="T100" fmla="*/ 152 w 3440"/>
                  <a:gd name="T101" fmla="*/ 3026 h 3440"/>
                  <a:gd name="T102" fmla="*/ 298 w 3440"/>
                  <a:gd name="T103" fmla="*/ 3026 h 3440"/>
                  <a:gd name="T104" fmla="*/ 430 w 3440"/>
                  <a:gd name="T105" fmla="*/ 3026 h 3440"/>
                  <a:gd name="T106" fmla="*/ 430 w 3440"/>
                  <a:gd name="T107" fmla="*/ 3025 h 3440"/>
                  <a:gd name="T108" fmla="*/ 430 w 3440"/>
                  <a:gd name="T109" fmla="*/ 1574 h 3440"/>
                  <a:gd name="T110" fmla="*/ 430 w 3440"/>
                  <a:gd name="T111" fmla="*/ 1211 h 3440"/>
                  <a:gd name="T112" fmla="*/ 382 w 3440"/>
                  <a:gd name="T113" fmla="*/ 1211 h 3440"/>
                  <a:gd name="T114" fmla="*/ 22 w 3440"/>
                  <a:gd name="T115" fmla="*/ 1211 h 3440"/>
                  <a:gd name="T116" fmla="*/ 0 w 3440"/>
                  <a:gd name="T117" fmla="*/ 1189 h 3440"/>
                  <a:gd name="T118" fmla="*/ 0 w 3440"/>
                  <a:gd name="T119" fmla="*/ 1060 h 3440"/>
                  <a:gd name="T120" fmla="*/ 44 w 3440"/>
                  <a:gd name="T121" fmla="*/ 995 h 3440"/>
                  <a:gd name="T122" fmla="*/ 1688 w 3440"/>
                  <a:gd name="T123" fmla="*/ 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0" h="3440">
                    <a:moveTo>
                      <a:pt x="1967" y="1211"/>
                    </a:moveTo>
                    <a:lnTo>
                      <a:pt x="1967" y="1230"/>
                    </a:lnTo>
                    <a:cubicBezTo>
                      <a:pt x="1967" y="1374"/>
                      <a:pt x="1967" y="1758"/>
                      <a:pt x="1967" y="2780"/>
                    </a:cubicBezTo>
                    <a:lnTo>
                      <a:pt x="1967" y="3026"/>
                    </a:lnTo>
                    <a:lnTo>
                      <a:pt x="2007" y="3026"/>
                    </a:lnTo>
                    <a:cubicBezTo>
                      <a:pt x="2068" y="3026"/>
                      <a:pt x="2174" y="3026"/>
                      <a:pt x="2361" y="3026"/>
                    </a:cubicBezTo>
                    <a:lnTo>
                      <a:pt x="2533" y="3026"/>
                    </a:lnTo>
                    <a:lnTo>
                      <a:pt x="2533" y="3025"/>
                    </a:lnTo>
                    <a:cubicBezTo>
                      <a:pt x="2533" y="2873"/>
                      <a:pt x="2533" y="2497"/>
                      <a:pt x="2533" y="1574"/>
                    </a:cubicBezTo>
                    <a:lnTo>
                      <a:pt x="2533" y="1211"/>
                    </a:lnTo>
                    <a:lnTo>
                      <a:pt x="2494" y="1211"/>
                    </a:lnTo>
                    <a:cubicBezTo>
                      <a:pt x="2433" y="1211"/>
                      <a:pt x="2327" y="1211"/>
                      <a:pt x="2140" y="1211"/>
                    </a:cubicBezTo>
                    <a:lnTo>
                      <a:pt x="1967" y="1211"/>
                    </a:lnTo>
                    <a:close/>
                    <a:moveTo>
                      <a:pt x="932" y="1211"/>
                    </a:moveTo>
                    <a:lnTo>
                      <a:pt x="932" y="1230"/>
                    </a:lnTo>
                    <a:cubicBezTo>
                      <a:pt x="932" y="1374"/>
                      <a:pt x="932" y="1758"/>
                      <a:pt x="932" y="2780"/>
                    </a:cubicBezTo>
                    <a:lnTo>
                      <a:pt x="932" y="3026"/>
                    </a:lnTo>
                    <a:lnTo>
                      <a:pt x="950" y="3026"/>
                    </a:lnTo>
                    <a:cubicBezTo>
                      <a:pt x="1013" y="3026"/>
                      <a:pt x="1123" y="3026"/>
                      <a:pt x="1315" y="3026"/>
                    </a:cubicBezTo>
                    <a:lnTo>
                      <a:pt x="1490" y="3026"/>
                    </a:lnTo>
                    <a:lnTo>
                      <a:pt x="1490" y="3025"/>
                    </a:lnTo>
                    <a:cubicBezTo>
                      <a:pt x="1490" y="2873"/>
                      <a:pt x="1490" y="2497"/>
                      <a:pt x="1490" y="1574"/>
                    </a:cubicBezTo>
                    <a:lnTo>
                      <a:pt x="1490" y="1211"/>
                    </a:lnTo>
                    <a:lnTo>
                      <a:pt x="1453" y="1211"/>
                    </a:lnTo>
                    <a:cubicBezTo>
                      <a:pt x="1390" y="1211"/>
                      <a:pt x="1280" y="1211"/>
                      <a:pt x="1087" y="1211"/>
                    </a:cubicBezTo>
                    <a:lnTo>
                      <a:pt x="932" y="1211"/>
                    </a:lnTo>
                    <a:close/>
                    <a:moveTo>
                      <a:pt x="1688" y="0"/>
                    </a:moveTo>
                    <a:cubicBezTo>
                      <a:pt x="1710" y="0"/>
                      <a:pt x="1710" y="0"/>
                      <a:pt x="1731" y="0"/>
                    </a:cubicBezTo>
                    <a:cubicBezTo>
                      <a:pt x="1731" y="0"/>
                      <a:pt x="1753" y="0"/>
                      <a:pt x="1753" y="0"/>
                    </a:cubicBezTo>
                    <a:cubicBezTo>
                      <a:pt x="1753" y="0"/>
                      <a:pt x="1753" y="0"/>
                      <a:pt x="3397" y="995"/>
                    </a:cubicBezTo>
                    <a:cubicBezTo>
                      <a:pt x="3419" y="1016"/>
                      <a:pt x="3440" y="1038"/>
                      <a:pt x="3440" y="1060"/>
                    </a:cubicBezTo>
                    <a:cubicBezTo>
                      <a:pt x="3440" y="1060"/>
                      <a:pt x="3440" y="1060"/>
                      <a:pt x="3440" y="1189"/>
                    </a:cubicBezTo>
                    <a:cubicBezTo>
                      <a:pt x="3440" y="1189"/>
                      <a:pt x="3440" y="1211"/>
                      <a:pt x="3419" y="1211"/>
                    </a:cubicBezTo>
                    <a:cubicBezTo>
                      <a:pt x="3419" y="1211"/>
                      <a:pt x="3419" y="1211"/>
                      <a:pt x="3114" y="1211"/>
                    </a:cubicBezTo>
                    <a:lnTo>
                      <a:pt x="3010" y="1211"/>
                    </a:lnTo>
                    <a:lnTo>
                      <a:pt x="3010" y="1230"/>
                    </a:lnTo>
                    <a:cubicBezTo>
                      <a:pt x="3010" y="1374"/>
                      <a:pt x="3010" y="1758"/>
                      <a:pt x="3010" y="2780"/>
                    </a:cubicBezTo>
                    <a:lnTo>
                      <a:pt x="3010" y="3026"/>
                    </a:lnTo>
                    <a:lnTo>
                      <a:pt x="3111" y="3026"/>
                    </a:lnTo>
                    <a:cubicBezTo>
                      <a:pt x="3159" y="3026"/>
                      <a:pt x="3224" y="3026"/>
                      <a:pt x="3311" y="3026"/>
                    </a:cubicBezTo>
                    <a:cubicBezTo>
                      <a:pt x="3332" y="3026"/>
                      <a:pt x="3354" y="3026"/>
                      <a:pt x="3354" y="3048"/>
                    </a:cubicBezTo>
                    <a:cubicBezTo>
                      <a:pt x="3354" y="3048"/>
                      <a:pt x="3354" y="3048"/>
                      <a:pt x="3419" y="3179"/>
                    </a:cubicBezTo>
                    <a:cubicBezTo>
                      <a:pt x="3440" y="3201"/>
                      <a:pt x="3440" y="3266"/>
                      <a:pt x="3440" y="3288"/>
                    </a:cubicBezTo>
                    <a:cubicBezTo>
                      <a:pt x="3440" y="3288"/>
                      <a:pt x="3440" y="3288"/>
                      <a:pt x="3440" y="3419"/>
                    </a:cubicBezTo>
                    <a:cubicBezTo>
                      <a:pt x="3440" y="3419"/>
                      <a:pt x="3440" y="3440"/>
                      <a:pt x="3419" y="3440"/>
                    </a:cubicBezTo>
                    <a:cubicBezTo>
                      <a:pt x="3419" y="3440"/>
                      <a:pt x="3419" y="3440"/>
                      <a:pt x="22" y="3440"/>
                    </a:cubicBezTo>
                    <a:cubicBezTo>
                      <a:pt x="22" y="3440"/>
                      <a:pt x="0" y="3419"/>
                      <a:pt x="0" y="3419"/>
                    </a:cubicBezTo>
                    <a:cubicBezTo>
                      <a:pt x="0" y="3419"/>
                      <a:pt x="0" y="3419"/>
                      <a:pt x="0" y="3288"/>
                    </a:cubicBezTo>
                    <a:cubicBezTo>
                      <a:pt x="0" y="3266"/>
                      <a:pt x="22" y="3201"/>
                      <a:pt x="44" y="3179"/>
                    </a:cubicBezTo>
                    <a:cubicBezTo>
                      <a:pt x="44" y="3179"/>
                      <a:pt x="44" y="3179"/>
                      <a:pt x="109" y="3048"/>
                    </a:cubicBezTo>
                    <a:cubicBezTo>
                      <a:pt x="109" y="3026"/>
                      <a:pt x="130" y="3026"/>
                      <a:pt x="152" y="3026"/>
                    </a:cubicBezTo>
                    <a:cubicBezTo>
                      <a:pt x="152" y="3026"/>
                      <a:pt x="152" y="3026"/>
                      <a:pt x="298" y="3026"/>
                    </a:cubicBezTo>
                    <a:lnTo>
                      <a:pt x="430" y="3026"/>
                    </a:lnTo>
                    <a:lnTo>
                      <a:pt x="430" y="3025"/>
                    </a:lnTo>
                    <a:cubicBezTo>
                      <a:pt x="430" y="2873"/>
                      <a:pt x="430" y="2497"/>
                      <a:pt x="430" y="1574"/>
                    </a:cubicBezTo>
                    <a:lnTo>
                      <a:pt x="430" y="1211"/>
                    </a:lnTo>
                    <a:lnTo>
                      <a:pt x="382" y="1211"/>
                    </a:lnTo>
                    <a:cubicBezTo>
                      <a:pt x="312" y="1211"/>
                      <a:pt x="201" y="1211"/>
                      <a:pt x="22" y="1211"/>
                    </a:cubicBezTo>
                    <a:cubicBezTo>
                      <a:pt x="22" y="1211"/>
                      <a:pt x="0" y="1189"/>
                      <a:pt x="0" y="1189"/>
                    </a:cubicBezTo>
                    <a:cubicBezTo>
                      <a:pt x="0" y="1189"/>
                      <a:pt x="0" y="1189"/>
                      <a:pt x="0" y="1060"/>
                    </a:cubicBezTo>
                    <a:cubicBezTo>
                      <a:pt x="0" y="1038"/>
                      <a:pt x="22" y="1016"/>
                      <a:pt x="44" y="995"/>
                    </a:cubicBezTo>
                    <a:cubicBezTo>
                      <a:pt x="44" y="995"/>
                      <a:pt x="44" y="995"/>
                      <a:pt x="1688" y="0"/>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19" name="Grafik 118">
                <a:hlinkClick r:id="rId14"/>
                <a:extLst>
                  <a:ext uri="{FF2B5EF4-FFF2-40B4-BE49-F238E27FC236}">
                    <a16:creationId xmlns:a16="http://schemas.microsoft.com/office/drawing/2014/main" id="{2F31F286-BA65-4E1C-AF59-7EA341CE08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51734" y="2662080"/>
                <a:ext cx="88532" cy="120556"/>
              </a:xfrm>
              <a:prstGeom prst="rect">
                <a:avLst/>
              </a:prstGeom>
            </p:spPr>
          </p:pic>
        </p:grpSp>
      </p:grpSp>
      <p:grpSp>
        <p:nvGrpSpPr>
          <p:cNvPr id="247" name="Gruppieren 246">
            <a:extLst>
              <a:ext uri="{FF2B5EF4-FFF2-40B4-BE49-F238E27FC236}">
                <a16:creationId xmlns:a16="http://schemas.microsoft.com/office/drawing/2014/main" id="{5A990CD6-B4F0-421E-9157-09DF8CA0460D}"/>
              </a:ext>
            </a:extLst>
          </p:cNvPr>
          <p:cNvGrpSpPr/>
          <p:nvPr/>
        </p:nvGrpSpPr>
        <p:grpSpPr>
          <a:xfrm>
            <a:off x="6862694" y="953478"/>
            <a:ext cx="2869780" cy="1472650"/>
            <a:chOff x="7466020" y="1120907"/>
            <a:chExt cx="2869780" cy="1472650"/>
          </a:xfrm>
        </p:grpSpPr>
        <p:sp>
          <p:nvSpPr>
            <p:cNvPr id="187" name="Ellipse 186">
              <a:hlinkClick r:id="rId15"/>
              <a:extLst>
                <a:ext uri="{FF2B5EF4-FFF2-40B4-BE49-F238E27FC236}">
                  <a16:creationId xmlns:a16="http://schemas.microsoft.com/office/drawing/2014/main" id="{52DADEF2-FAA0-4DD5-BCB5-90D7CD84FBB5}"/>
                </a:ext>
              </a:extLst>
            </p:cNvPr>
            <p:cNvSpPr/>
            <p:nvPr/>
          </p:nvSpPr>
          <p:spPr bwMode="gray">
            <a:xfrm>
              <a:off x="7466020" y="1120907"/>
              <a:ext cx="2869780" cy="14726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feld 19">
              <a:hlinkClick r:id="rId15"/>
              <a:extLst>
                <a:ext uri="{FF2B5EF4-FFF2-40B4-BE49-F238E27FC236}">
                  <a16:creationId xmlns:a16="http://schemas.microsoft.com/office/drawing/2014/main" id="{B8423884-6DF3-4901-AEDE-CEBA5142A304}"/>
                </a:ext>
              </a:extLst>
            </p:cNvPr>
            <p:cNvSpPr txBox="1"/>
            <p:nvPr/>
          </p:nvSpPr>
          <p:spPr>
            <a:xfrm>
              <a:off x="7839542" y="2029540"/>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Strong Informal Community</a:t>
              </a:r>
            </a:p>
          </p:txBody>
        </p:sp>
        <p:sp>
          <p:nvSpPr>
            <p:cNvPr id="141" name="Freeform 186">
              <a:hlinkClick r:id="rId15"/>
              <a:extLst>
                <a:ext uri="{FF2B5EF4-FFF2-40B4-BE49-F238E27FC236}">
                  <a16:creationId xmlns:a16="http://schemas.microsoft.com/office/drawing/2014/main" id="{227EA738-CC4E-42FF-9394-75179AABDDFD}"/>
                </a:ext>
              </a:extLst>
            </p:cNvPr>
            <p:cNvSpPr>
              <a:spLocks/>
            </p:cNvSpPr>
            <p:nvPr/>
          </p:nvSpPr>
          <p:spPr bwMode="auto">
            <a:xfrm>
              <a:off x="9336959" y="1677121"/>
              <a:ext cx="176527" cy="184432"/>
            </a:xfrm>
            <a:custGeom>
              <a:avLst/>
              <a:gdLst>
                <a:gd name="T0" fmla="*/ 160 w 276"/>
                <a:gd name="T1" fmla="*/ 0 h 292"/>
                <a:gd name="T2" fmla="*/ 0 w 276"/>
                <a:gd name="T3" fmla="*/ 44 h 292"/>
                <a:gd name="T4" fmla="*/ 54 w 276"/>
                <a:gd name="T5" fmla="*/ 195 h 292"/>
                <a:gd name="T6" fmla="*/ 54 w 276"/>
                <a:gd name="T7" fmla="*/ 292 h 292"/>
                <a:gd name="T8" fmla="*/ 276 w 276"/>
                <a:gd name="T9" fmla="*/ 292 h 292"/>
                <a:gd name="T10" fmla="*/ 276 w 276"/>
                <a:gd name="T11" fmla="*/ 152 h 292"/>
                <a:gd name="T12" fmla="*/ 160 w 276"/>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76" h="292">
                  <a:moveTo>
                    <a:pt x="160" y="0"/>
                  </a:moveTo>
                  <a:cubicBezTo>
                    <a:pt x="117" y="33"/>
                    <a:pt x="54" y="44"/>
                    <a:pt x="0" y="44"/>
                  </a:cubicBezTo>
                  <a:cubicBezTo>
                    <a:pt x="32" y="87"/>
                    <a:pt x="54" y="141"/>
                    <a:pt x="54" y="195"/>
                  </a:cubicBezTo>
                  <a:cubicBezTo>
                    <a:pt x="54" y="292"/>
                    <a:pt x="54" y="292"/>
                    <a:pt x="54" y="292"/>
                  </a:cubicBezTo>
                  <a:cubicBezTo>
                    <a:pt x="276" y="292"/>
                    <a:pt x="276" y="292"/>
                    <a:pt x="276" y="292"/>
                  </a:cubicBezTo>
                  <a:cubicBezTo>
                    <a:pt x="276" y="152"/>
                    <a:pt x="276" y="152"/>
                    <a:pt x="276" y="152"/>
                  </a:cubicBezTo>
                  <a:cubicBezTo>
                    <a:pt x="276" y="87"/>
                    <a:pt x="223" y="0"/>
                    <a:pt x="160"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87">
              <a:hlinkClick r:id="rId15"/>
              <a:extLst>
                <a:ext uri="{FF2B5EF4-FFF2-40B4-BE49-F238E27FC236}">
                  <a16:creationId xmlns:a16="http://schemas.microsoft.com/office/drawing/2014/main" id="{512B5863-B5AF-493F-B146-E7697C3CBEC6}"/>
                </a:ext>
              </a:extLst>
            </p:cNvPr>
            <p:cNvSpPr>
              <a:spLocks/>
            </p:cNvSpPr>
            <p:nvPr/>
          </p:nvSpPr>
          <p:spPr bwMode="auto">
            <a:xfrm>
              <a:off x="9276360" y="1474246"/>
              <a:ext cx="176527" cy="189701"/>
            </a:xfrm>
            <a:custGeom>
              <a:avLst/>
              <a:gdLst>
                <a:gd name="T0" fmla="*/ 128 w 276"/>
                <a:gd name="T1" fmla="*/ 0 h 300"/>
                <a:gd name="T2" fmla="*/ 11 w 276"/>
                <a:gd name="T3" fmla="*/ 43 h 300"/>
                <a:gd name="T4" fmla="*/ 22 w 276"/>
                <a:gd name="T5" fmla="*/ 108 h 300"/>
                <a:gd name="T6" fmla="*/ 0 w 276"/>
                <a:gd name="T7" fmla="*/ 225 h 300"/>
                <a:gd name="T8" fmla="*/ 128 w 276"/>
                <a:gd name="T9" fmla="*/ 300 h 300"/>
                <a:gd name="T10" fmla="*/ 276 w 276"/>
                <a:gd name="T11" fmla="*/ 150 h 300"/>
                <a:gd name="T12" fmla="*/ 128 w 276"/>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128" y="0"/>
                  </a:moveTo>
                  <a:cubicBezTo>
                    <a:pt x="85" y="0"/>
                    <a:pt x="43" y="11"/>
                    <a:pt x="11" y="43"/>
                  </a:cubicBezTo>
                  <a:cubicBezTo>
                    <a:pt x="22" y="65"/>
                    <a:pt x="22" y="86"/>
                    <a:pt x="22" y="108"/>
                  </a:cubicBezTo>
                  <a:cubicBezTo>
                    <a:pt x="22" y="150"/>
                    <a:pt x="11" y="193"/>
                    <a:pt x="0" y="225"/>
                  </a:cubicBezTo>
                  <a:cubicBezTo>
                    <a:pt x="22" y="268"/>
                    <a:pt x="64" y="300"/>
                    <a:pt x="128" y="300"/>
                  </a:cubicBezTo>
                  <a:cubicBezTo>
                    <a:pt x="202" y="300"/>
                    <a:pt x="276" y="236"/>
                    <a:pt x="276" y="150"/>
                  </a:cubicBezTo>
                  <a:cubicBezTo>
                    <a:pt x="276" y="65"/>
                    <a:pt x="202" y="0"/>
                    <a:pt x="128"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188">
              <a:hlinkClick r:id="rId15"/>
              <a:extLst>
                <a:ext uri="{FF2B5EF4-FFF2-40B4-BE49-F238E27FC236}">
                  <a16:creationId xmlns:a16="http://schemas.microsoft.com/office/drawing/2014/main" id="{46FE6E44-051E-4F06-9EB3-EF41EC57FAC3}"/>
                </a:ext>
              </a:extLst>
            </p:cNvPr>
            <p:cNvSpPr>
              <a:spLocks/>
            </p:cNvSpPr>
            <p:nvPr/>
          </p:nvSpPr>
          <p:spPr bwMode="auto">
            <a:xfrm>
              <a:off x="8288334" y="1677121"/>
              <a:ext cx="181797" cy="184432"/>
            </a:xfrm>
            <a:custGeom>
              <a:avLst/>
              <a:gdLst>
                <a:gd name="T0" fmla="*/ 221 w 284"/>
                <a:gd name="T1" fmla="*/ 195 h 292"/>
                <a:gd name="T2" fmla="*/ 284 w 284"/>
                <a:gd name="T3" fmla="*/ 44 h 292"/>
                <a:gd name="T4" fmla="*/ 116 w 284"/>
                <a:gd name="T5" fmla="*/ 0 h 292"/>
                <a:gd name="T6" fmla="*/ 0 w 284"/>
                <a:gd name="T7" fmla="*/ 152 h 292"/>
                <a:gd name="T8" fmla="*/ 0 w 284"/>
                <a:gd name="T9" fmla="*/ 292 h 292"/>
                <a:gd name="T10" fmla="*/ 221 w 284"/>
                <a:gd name="T11" fmla="*/ 292 h 292"/>
                <a:gd name="T12" fmla="*/ 221 w 284"/>
                <a:gd name="T13" fmla="*/ 195 h 292"/>
              </a:gdLst>
              <a:ahLst/>
              <a:cxnLst>
                <a:cxn ang="0">
                  <a:pos x="T0" y="T1"/>
                </a:cxn>
                <a:cxn ang="0">
                  <a:pos x="T2" y="T3"/>
                </a:cxn>
                <a:cxn ang="0">
                  <a:pos x="T4" y="T5"/>
                </a:cxn>
                <a:cxn ang="0">
                  <a:pos x="T6" y="T7"/>
                </a:cxn>
                <a:cxn ang="0">
                  <a:pos x="T8" y="T9"/>
                </a:cxn>
                <a:cxn ang="0">
                  <a:pos x="T10" y="T11"/>
                </a:cxn>
                <a:cxn ang="0">
                  <a:pos x="T12" y="T13"/>
                </a:cxn>
              </a:cxnLst>
              <a:rect l="0" t="0" r="r" b="b"/>
              <a:pathLst>
                <a:path w="284" h="292">
                  <a:moveTo>
                    <a:pt x="221" y="195"/>
                  </a:moveTo>
                  <a:cubicBezTo>
                    <a:pt x="221" y="141"/>
                    <a:pt x="242" y="87"/>
                    <a:pt x="284" y="44"/>
                  </a:cubicBezTo>
                  <a:cubicBezTo>
                    <a:pt x="221" y="44"/>
                    <a:pt x="158" y="33"/>
                    <a:pt x="116" y="0"/>
                  </a:cubicBezTo>
                  <a:cubicBezTo>
                    <a:pt x="53" y="0"/>
                    <a:pt x="0" y="87"/>
                    <a:pt x="0" y="152"/>
                  </a:cubicBezTo>
                  <a:cubicBezTo>
                    <a:pt x="0" y="292"/>
                    <a:pt x="0" y="292"/>
                    <a:pt x="0" y="292"/>
                  </a:cubicBezTo>
                  <a:cubicBezTo>
                    <a:pt x="221" y="292"/>
                    <a:pt x="221" y="292"/>
                    <a:pt x="221" y="292"/>
                  </a:cubicBezTo>
                  <a:lnTo>
                    <a:pt x="221" y="195"/>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89">
              <a:hlinkClick r:id="rId15"/>
              <a:extLst>
                <a:ext uri="{FF2B5EF4-FFF2-40B4-BE49-F238E27FC236}">
                  <a16:creationId xmlns:a16="http://schemas.microsoft.com/office/drawing/2014/main" id="{AE80006C-62C0-415F-95B4-6309A6CC38F0}"/>
                </a:ext>
              </a:extLst>
            </p:cNvPr>
            <p:cNvSpPr>
              <a:spLocks/>
            </p:cNvSpPr>
            <p:nvPr/>
          </p:nvSpPr>
          <p:spPr bwMode="auto">
            <a:xfrm>
              <a:off x="8348933" y="1474246"/>
              <a:ext cx="176527" cy="189701"/>
            </a:xfrm>
            <a:custGeom>
              <a:avLst/>
              <a:gdLst>
                <a:gd name="T0" fmla="*/ 245 w 276"/>
                <a:gd name="T1" fmla="*/ 108 h 300"/>
                <a:gd name="T2" fmla="*/ 255 w 276"/>
                <a:gd name="T3" fmla="*/ 43 h 300"/>
                <a:gd name="T4" fmla="*/ 149 w 276"/>
                <a:gd name="T5" fmla="*/ 0 h 300"/>
                <a:gd name="T6" fmla="*/ 0 w 276"/>
                <a:gd name="T7" fmla="*/ 150 h 300"/>
                <a:gd name="T8" fmla="*/ 149 w 276"/>
                <a:gd name="T9" fmla="*/ 300 h 300"/>
                <a:gd name="T10" fmla="*/ 276 w 276"/>
                <a:gd name="T11" fmla="*/ 225 h 300"/>
                <a:gd name="T12" fmla="*/ 245 w 276"/>
                <a:gd name="T13" fmla="*/ 108 h 300"/>
              </a:gdLst>
              <a:ahLst/>
              <a:cxnLst>
                <a:cxn ang="0">
                  <a:pos x="T0" y="T1"/>
                </a:cxn>
                <a:cxn ang="0">
                  <a:pos x="T2" y="T3"/>
                </a:cxn>
                <a:cxn ang="0">
                  <a:pos x="T4" y="T5"/>
                </a:cxn>
                <a:cxn ang="0">
                  <a:pos x="T6" y="T7"/>
                </a:cxn>
                <a:cxn ang="0">
                  <a:pos x="T8" y="T9"/>
                </a:cxn>
                <a:cxn ang="0">
                  <a:pos x="T10" y="T11"/>
                </a:cxn>
                <a:cxn ang="0">
                  <a:pos x="T12" y="T13"/>
                </a:cxn>
              </a:cxnLst>
              <a:rect l="0" t="0" r="r" b="b"/>
              <a:pathLst>
                <a:path w="276" h="300">
                  <a:moveTo>
                    <a:pt x="245" y="108"/>
                  </a:moveTo>
                  <a:cubicBezTo>
                    <a:pt x="245" y="86"/>
                    <a:pt x="255" y="65"/>
                    <a:pt x="255" y="43"/>
                  </a:cubicBezTo>
                  <a:cubicBezTo>
                    <a:pt x="234" y="11"/>
                    <a:pt x="192" y="0"/>
                    <a:pt x="149" y="0"/>
                  </a:cubicBezTo>
                  <a:cubicBezTo>
                    <a:pt x="64" y="0"/>
                    <a:pt x="0" y="65"/>
                    <a:pt x="0" y="150"/>
                  </a:cubicBezTo>
                  <a:cubicBezTo>
                    <a:pt x="0" y="236"/>
                    <a:pt x="64" y="300"/>
                    <a:pt x="149" y="300"/>
                  </a:cubicBezTo>
                  <a:cubicBezTo>
                    <a:pt x="202" y="300"/>
                    <a:pt x="255" y="268"/>
                    <a:pt x="276" y="225"/>
                  </a:cubicBezTo>
                  <a:cubicBezTo>
                    <a:pt x="255" y="193"/>
                    <a:pt x="245" y="150"/>
                    <a:pt x="245" y="108"/>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190">
              <a:hlinkClick r:id="rId15"/>
              <a:extLst>
                <a:ext uri="{FF2B5EF4-FFF2-40B4-BE49-F238E27FC236}">
                  <a16:creationId xmlns:a16="http://schemas.microsoft.com/office/drawing/2014/main" id="{B1D4E71A-4EF1-47E7-8CDF-B572E607CF32}"/>
                </a:ext>
              </a:extLst>
            </p:cNvPr>
            <p:cNvSpPr>
              <a:spLocks/>
            </p:cNvSpPr>
            <p:nvPr/>
          </p:nvSpPr>
          <p:spPr bwMode="auto">
            <a:xfrm>
              <a:off x="8683544" y="1671851"/>
              <a:ext cx="442636" cy="271378"/>
            </a:xfrm>
            <a:custGeom>
              <a:avLst/>
              <a:gdLst>
                <a:gd name="T0" fmla="*/ 0 w 700"/>
                <a:gd name="T1" fmla="*/ 225 h 428"/>
                <a:gd name="T2" fmla="*/ 0 w 700"/>
                <a:gd name="T3" fmla="*/ 428 h 428"/>
                <a:gd name="T4" fmla="*/ 700 w 700"/>
                <a:gd name="T5" fmla="*/ 428 h 428"/>
                <a:gd name="T6" fmla="*/ 700 w 700"/>
                <a:gd name="T7" fmla="*/ 225 h 428"/>
                <a:gd name="T8" fmla="*/ 531 w 700"/>
                <a:gd name="T9" fmla="*/ 0 h 428"/>
                <a:gd name="T10" fmla="*/ 531 w 700"/>
                <a:gd name="T11" fmla="*/ 0 h 428"/>
                <a:gd name="T12" fmla="*/ 160 w 700"/>
                <a:gd name="T13" fmla="*/ 0 h 428"/>
                <a:gd name="T14" fmla="*/ 160 w 700"/>
                <a:gd name="T15" fmla="*/ 0 h 428"/>
                <a:gd name="T16" fmla="*/ 0 w 700"/>
                <a:gd name="T17" fmla="*/ 22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28">
                  <a:moveTo>
                    <a:pt x="0" y="225"/>
                  </a:moveTo>
                  <a:cubicBezTo>
                    <a:pt x="0" y="428"/>
                    <a:pt x="0" y="428"/>
                    <a:pt x="0" y="428"/>
                  </a:cubicBezTo>
                  <a:cubicBezTo>
                    <a:pt x="700" y="428"/>
                    <a:pt x="700" y="428"/>
                    <a:pt x="700" y="428"/>
                  </a:cubicBezTo>
                  <a:cubicBezTo>
                    <a:pt x="700" y="225"/>
                    <a:pt x="700" y="225"/>
                    <a:pt x="700" y="225"/>
                  </a:cubicBezTo>
                  <a:cubicBezTo>
                    <a:pt x="700" y="129"/>
                    <a:pt x="616" y="11"/>
                    <a:pt x="531" y="0"/>
                  </a:cubicBezTo>
                  <a:cubicBezTo>
                    <a:pt x="531" y="0"/>
                    <a:pt x="531" y="0"/>
                    <a:pt x="531" y="0"/>
                  </a:cubicBezTo>
                  <a:cubicBezTo>
                    <a:pt x="414" y="86"/>
                    <a:pt x="266" y="86"/>
                    <a:pt x="160" y="0"/>
                  </a:cubicBezTo>
                  <a:cubicBezTo>
                    <a:pt x="160" y="0"/>
                    <a:pt x="160" y="0"/>
                    <a:pt x="160" y="0"/>
                  </a:cubicBezTo>
                  <a:cubicBezTo>
                    <a:pt x="75" y="11"/>
                    <a:pt x="0" y="129"/>
                    <a:pt x="0" y="225"/>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191">
              <a:hlinkClick r:id="rId15"/>
              <a:extLst>
                <a:ext uri="{FF2B5EF4-FFF2-40B4-BE49-F238E27FC236}">
                  <a16:creationId xmlns:a16="http://schemas.microsoft.com/office/drawing/2014/main" id="{8D6D5C38-1E30-4532-A08A-B5EB7B9443A0}"/>
                </a:ext>
              </a:extLst>
            </p:cNvPr>
            <p:cNvSpPr>
              <a:spLocks/>
            </p:cNvSpPr>
            <p:nvPr/>
          </p:nvSpPr>
          <p:spPr bwMode="auto">
            <a:xfrm>
              <a:off x="8456957" y="1671851"/>
              <a:ext cx="239761" cy="234492"/>
            </a:xfrm>
            <a:custGeom>
              <a:avLst/>
              <a:gdLst>
                <a:gd name="T0" fmla="*/ 317 w 380"/>
                <a:gd name="T1" fmla="*/ 224 h 372"/>
                <a:gd name="T2" fmla="*/ 380 w 380"/>
                <a:gd name="T3" fmla="*/ 43 h 372"/>
                <a:gd name="T4" fmla="*/ 148 w 380"/>
                <a:gd name="T5" fmla="*/ 0 h 372"/>
                <a:gd name="T6" fmla="*/ 148 w 380"/>
                <a:gd name="T7" fmla="*/ 0 h 372"/>
                <a:gd name="T8" fmla="*/ 0 w 380"/>
                <a:gd name="T9" fmla="*/ 192 h 372"/>
                <a:gd name="T10" fmla="*/ 0 w 380"/>
                <a:gd name="T11" fmla="*/ 372 h 372"/>
                <a:gd name="T12" fmla="*/ 317 w 380"/>
                <a:gd name="T13" fmla="*/ 372 h 372"/>
                <a:gd name="T14" fmla="*/ 317 w 380"/>
                <a:gd name="T15" fmla="*/ 22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72">
                  <a:moveTo>
                    <a:pt x="317" y="224"/>
                  </a:moveTo>
                  <a:cubicBezTo>
                    <a:pt x="317" y="160"/>
                    <a:pt x="338" y="96"/>
                    <a:pt x="380" y="43"/>
                  </a:cubicBezTo>
                  <a:cubicBezTo>
                    <a:pt x="296" y="64"/>
                    <a:pt x="212" y="43"/>
                    <a:pt x="148" y="0"/>
                  </a:cubicBezTo>
                  <a:cubicBezTo>
                    <a:pt x="148" y="0"/>
                    <a:pt x="148" y="0"/>
                    <a:pt x="148" y="0"/>
                  </a:cubicBezTo>
                  <a:cubicBezTo>
                    <a:pt x="74" y="0"/>
                    <a:pt x="0" y="107"/>
                    <a:pt x="0" y="192"/>
                  </a:cubicBezTo>
                  <a:cubicBezTo>
                    <a:pt x="0" y="372"/>
                    <a:pt x="0" y="372"/>
                    <a:pt x="0" y="372"/>
                  </a:cubicBezTo>
                  <a:cubicBezTo>
                    <a:pt x="317" y="372"/>
                    <a:pt x="317" y="372"/>
                    <a:pt x="317" y="372"/>
                  </a:cubicBezTo>
                  <a:lnTo>
                    <a:pt x="317" y="224"/>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192">
              <a:hlinkClick r:id="rId15"/>
              <a:extLst>
                <a:ext uri="{FF2B5EF4-FFF2-40B4-BE49-F238E27FC236}">
                  <a16:creationId xmlns:a16="http://schemas.microsoft.com/office/drawing/2014/main" id="{957BD741-47A0-47CC-B76A-D551A1133724}"/>
                </a:ext>
              </a:extLst>
            </p:cNvPr>
            <p:cNvSpPr>
              <a:spLocks/>
            </p:cNvSpPr>
            <p:nvPr/>
          </p:nvSpPr>
          <p:spPr bwMode="auto">
            <a:xfrm>
              <a:off x="9102467" y="1671851"/>
              <a:ext cx="242396" cy="234492"/>
            </a:xfrm>
            <a:custGeom>
              <a:avLst/>
              <a:gdLst>
                <a:gd name="T0" fmla="*/ 235 w 384"/>
                <a:gd name="T1" fmla="*/ 0 h 372"/>
                <a:gd name="T2" fmla="*/ 0 w 384"/>
                <a:gd name="T3" fmla="*/ 43 h 372"/>
                <a:gd name="T4" fmla="*/ 75 w 384"/>
                <a:gd name="T5" fmla="*/ 224 h 372"/>
                <a:gd name="T6" fmla="*/ 75 w 384"/>
                <a:gd name="T7" fmla="*/ 372 h 372"/>
                <a:gd name="T8" fmla="*/ 384 w 384"/>
                <a:gd name="T9" fmla="*/ 372 h 372"/>
                <a:gd name="T10" fmla="*/ 384 w 384"/>
                <a:gd name="T11" fmla="*/ 192 h 372"/>
                <a:gd name="T12" fmla="*/ 235 w 384"/>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384" h="372">
                  <a:moveTo>
                    <a:pt x="235" y="0"/>
                  </a:moveTo>
                  <a:cubicBezTo>
                    <a:pt x="171" y="43"/>
                    <a:pt x="86" y="64"/>
                    <a:pt x="0" y="43"/>
                  </a:cubicBezTo>
                  <a:cubicBezTo>
                    <a:pt x="43" y="96"/>
                    <a:pt x="75" y="160"/>
                    <a:pt x="75" y="224"/>
                  </a:cubicBezTo>
                  <a:cubicBezTo>
                    <a:pt x="75" y="372"/>
                    <a:pt x="75" y="372"/>
                    <a:pt x="75" y="372"/>
                  </a:cubicBezTo>
                  <a:cubicBezTo>
                    <a:pt x="384" y="372"/>
                    <a:pt x="384" y="372"/>
                    <a:pt x="384" y="372"/>
                  </a:cubicBezTo>
                  <a:cubicBezTo>
                    <a:pt x="384" y="192"/>
                    <a:pt x="384" y="192"/>
                    <a:pt x="384" y="192"/>
                  </a:cubicBezTo>
                  <a:cubicBezTo>
                    <a:pt x="384" y="107"/>
                    <a:pt x="310" y="0"/>
                    <a:pt x="235"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193">
              <a:hlinkClick r:id="rId15"/>
              <a:extLst>
                <a:ext uri="{FF2B5EF4-FFF2-40B4-BE49-F238E27FC236}">
                  <a16:creationId xmlns:a16="http://schemas.microsoft.com/office/drawing/2014/main" id="{E8E5178D-3F28-4050-8CE1-6CC4D1E9AD50}"/>
                </a:ext>
              </a:extLst>
            </p:cNvPr>
            <p:cNvSpPr>
              <a:spLocks/>
            </p:cNvSpPr>
            <p:nvPr/>
          </p:nvSpPr>
          <p:spPr bwMode="auto">
            <a:xfrm>
              <a:off x="8530730" y="1413647"/>
              <a:ext cx="223953" cy="239761"/>
            </a:xfrm>
            <a:custGeom>
              <a:avLst/>
              <a:gdLst>
                <a:gd name="T0" fmla="*/ 325 w 356"/>
                <a:gd name="T1" fmla="*/ 180 h 380"/>
                <a:gd name="T2" fmla="*/ 346 w 356"/>
                <a:gd name="T3" fmla="*/ 74 h 380"/>
                <a:gd name="T4" fmla="*/ 189 w 356"/>
                <a:gd name="T5" fmla="*/ 0 h 380"/>
                <a:gd name="T6" fmla="*/ 0 w 356"/>
                <a:gd name="T7" fmla="*/ 190 h 380"/>
                <a:gd name="T8" fmla="*/ 189 w 356"/>
                <a:gd name="T9" fmla="*/ 380 h 380"/>
                <a:gd name="T10" fmla="*/ 356 w 356"/>
                <a:gd name="T11" fmla="*/ 296 h 380"/>
                <a:gd name="T12" fmla="*/ 325 w 356"/>
                <a:gd name="T13" fmla="*/ 180 h 380"/>
              </a:gdLst>
              <a:ahLst/>
              <a:cxnLst>
                <a:cxn ang="0">
                  <a:pos x="T0" y="T1"/>
                </a:cxn>
                <a:cxn ang="0">
                  <a:pos x="T2" y="T3"/>
                </a:cxn>
                <a:cxn ang="0">
                  <a:pos x="T4" y="T5"/>
                </a:cxn>
                <a:cxn ang="0">
                  <a:pos x="T6" y="T7"/>
                </a:cxn>
                <a:cxn ang="0">
                  <a:pos x="T8" y="T9"/>
                </a:cxn>
                <a:cxn ang="0">
                  <a:pos x="T10" y="T11"/>
                </a:cxn>
                <a:cxn ang="0">
                  <a:pos x="T12" y="T13"/>
                </a:cxn>
              </a:cxnLst>
              <a:rect l="0" t="0" r="r" b="b"/>
              <a:pathLst>
                <a:path w="356" h="380">
                  <a:moveTo>
                    <a:pt x="325" y="180"/>
                  </a:moveTo>
                  <a:cubicBezTo>
                    <a:pt x="325" y="138"/>
                    <a:pt x="325" y="106"/>
                    <a:pt x="346" y="74"/>
                  </a:cubicBezTo>
                  <a:cubicBezTo>
                    <a:pt x="304" y="32"/>
                    <a:pt x="252" y="0"/>
                    <a:pt x="189" y="0"/>
                  </a:cubicBezTo>
                  <a:cubicBezTo>
                    <a:pt x="84" y="0"/>
                    <a:pt x="0" y="85"/>
                    <a:pt x="0" y="190"/>
                  </a:cubicBezTo>
                  <a:cubicBezTo>
                    <a:pt x="0" y="296"/>
                    <a:pt x="84" y="380"/>
                    <a:pt x="189" y="380"/>
                  </a:cubicBezTo>
                  <a:cubicBezTo>
                    <a:pt x="262" y="380"/>
                    <a:pt x="315" y="349"/>
                    <a:pt x="356" y="296"/>
                  </a:cubicBezTo>
                  <a:cubicBezTo>
                    <a:pt x="336" y="264"/>
                    <a:pt x="325" y="222"/>
                    <a:pt x="325" y="18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Oval 194">
              <a:hlinkClick r:id="rId15"/>
              <a:extLst>
                <a:ext uri="{FF2B5EF4-FFF2-40B4-BE49-F238E27FC236}">
                  <a16:creationId xmlns:a16="http://schemas.microsoft.com/office/drawing/2014/main" id="{DC30B7B2-A12D-4AE8-A510-3AB97F39A924}"/>
                </a:ext>
              </a:extLst>
            </p:cNvPr>
            <p:cNvSpPr>
              <a:spLocks noChangeArrowheads="1"/>
            </p:cNvSpPr>
            <p:nvPr/>
          </p:nvSpPr>
          <p:spPr bwMode="auto">
            <a:xfrm>
              <a:off x="8762586" y="1382030"/>
              <a:ext cx="276647" cy="281917"/>
            </a:xfrm>
            <a:prstGeom prst="ellipse">
              <a:avLst/>
            </a:pr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195">
              <a:hlinkClick r:id="rId15"/>
              <a:extLst>
                <a:ext uri="{FF2B5EF4-FFF2-40B4-BE49-F238E27FC236}">
                  <a16:creationId xmlns:a16="http://schemas.microsoft.com/office/drawing/2014/main" id="{5457F79B-FB2C-4492-8F4C-09130FC489EC}"/>
                </a:ext>
              </a:extLst>
            </p:cNvPr>
            <p:cNvSpPr>
              <a:spLocks/>
            </p:cNvSpPr>
            <p:nvPr/>
          </p:nvSpPr>
          <p:spPr bwMode="auto">
            <a:xfrm>
              <a:off x="9044503" y="1413647"/>
              <a:ext cx="221318" cy="239761"/>
            </a:xfrm>
            <a:custGeom>
              <a:avLst/>
              <a:gdLst>
                <a:gd name="T0" fmla="*/ 159 w 348"/>
                <a:gd name="T1" fmla="*/ 0 h 380"/>
                <a:gd name="T2" fmla="*/ 11 w 348"/>
                <a:gd name="T3" fmla="*/ 74 h 380"/>
                <a:gd name="T4" fmla="*/ 32 w 348"/>
                <a:gd name="T5" fmla="*/ 180 h 380"/>
                <a:gd name="T6" fmla="*/ 0 w 348"/>
                <a:gd name="T7" fmla="*/ 296 h 380"/>
                <a:gd name="T8" fmla="*/ 159 w 348"/>
                <a:gd name="T9" fmla="*/ 380 h 380"/>
                <a:gd name="T10" fmla="*/ 348 w 348"/>
                <a:gd name="T11" fmla="*/ 190 h 380"/>
                <a:gd name="T12" fmla="*/ 159 w 348"/>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348" h="380">
                  <a:moveTo>
                    <a:pt x="159" y="0"/>
                  </a:moveTo>
                  <a:cubicBezTo>
                    <a:pt x="95" y="0"/>
                    <a:pt x="43" y="32"/>
                    <a:pt x="11" y="74"/>
                  </a:cubicBezTo>
                  <a:cubicBezTo>
                    <a:pt x="22" y="106"/>
                    <a:pt x="32" y="138"/>
                    <a:pt x="32" y="180"/>
                  </a:cubicBezTo>
                  <a:cubicBezTo>
                    <a:pt x="32" y="222"/>
                    <a:pt x="22" y="264"/>
                    <a:pt x="0" y="296"/>
                  </a:cubicBezTo>
                  <a:cubicBezTo>
                    <a:pt x="32" y="349"/>
                    <a:pt x="95" y="380"/>
                    <a:pt x="159" y="380"/>
                  </a:cubicBezTo>
                  <a:cubicBezTo>
                    <a:pt x="264" y="380"/>
                    <a:pt x="348" y="296"/>
                    <a:pt x="348" y="190"/>
                  </a:cubicBezTo>
                  <a:cubicBezTo>
                    <a:pt x="348" y="85"/>
                    <a:pt x="264" y="0"/>
                    <a:pt x="15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5" name="Gruppieren 244">
            <a:extLst>
              <a:ext uri="{FF2B5EF4-FFF2-40B4-BE49-F238E27FC236}">
                <a16:creationId xmlns:a16="http://schemas.microsoft.com/office/drawing/2014/main" id="{0FD1AA4F-E06A-492E-8C17-D5FD997B366F}"/>
              </a:ext>
            </a:extLst>
          </p:cNvPr>
          <p:cNvGrpSpPr/>
          <p:nvPr/>
        </p:nvGrpSpPr>
        <p:grpSpPr>
          <a:xfrm>
            <a:off x="10149237" y="1315207"/>
            <a:ext cx="1619915" cy="1106424"/>
            <a:chOff x="9445405" y="2884595"/>
            <a:chExt cx="1619915" cy="1106424"/>
          </a:xfrm>
        </p:grpSpPr>
        <p:sp>
          <p:nvSpPr>
            <p:cNvPr id="183" name="Ellipse 182">
              <a:hlinkClick r:id="rId16"/>
              <a:extLst>
                <a:ext uri="{FF2B5EF4-FFF2-40B4-BE49-F238E27FC236}">
                  <a16:creationId xmlns:a16="http://schemas.microsoft.com/office/drawing/2014/main" id="{577D9D3C-BD8A-46A1-A3B4-6CE632B86CD1}"/>
                </a:ext>
              </a:extLst>
            </p:cNvPr>
            <p:cNvSpPr/>
            <p:nvPr/>
          </p:nvSpPr>
          <p:spPr bwMode="gray">
            <a:xfrm>
              <a:off x="9445405" y="2884595"/>
              <a:ext cx="1619915" cy="11064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4" name="Gruppieren 183">
              <a:extLst>
                <a:ext uri="{FF2B5EF4-FFF2-40B4-BE49-F238E27FC236}">
                  <a16:creationId xmlns:a16="http://schemas.microsoft.com/office/drawing/2014/main" id="{ABF4A3E2-7DE2-475C-AFA6-74E3F8770FC7}"/>
                </a:ext>
              </a:extLst>
            </p:cNvPr>
            <p:cNvGrpSpPr/>
            <p:nvPr/>
          </p:nvGrpSpPr>
          <p:grpSpPr>
            <a:xfrm>
              <a:off x="9805239" y="3041523"/>
              <a:ext cx="900247" cy="792568"/>
              <a:chOff x="4014642" y="4932974"/>
              <a:chExt cx="900247" cy="792568"/>
            </a:xfrm>
          </p:grpSpPr>
          <p:sp>
            <p:nvSpPr>
              <p:cNvPr id="16" name="Textfeld 15">
                <a:hlinkClick r:id="rId16"/>
                <a:extLst>
                  <a:ext uri="{FF2B5EF4-FFF2-40B4-BE49-F238E27FC236}">
                    <a16:creationId xmlns:a16="http://schemas.microsoft.com/office/drawing/2014/main" id="{9CE22B9B-6DD8-4CA1-93BC-D070CA49F4AA}"/>
                  </a:ext>
                </a:extLst>
              </p:cNvPr>
              <p:cNvSpPr txBox="1"/>
              <p:nvPr/>
            </p:nvSpPr>
            <p:spPr>
              <a:xfrm>
                <a:off x="4014642" y="5524247"/>
                <a:ext cx="900247"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Projects</a:t>
                </a:r>
              </a:p>
            </p:txBody>
          </p:sp>
          <p:grpSp>
            <p:nvGrpSpPr>
              <p:cNvPr id="158" name="Gruppieren 157">
                <a:extLst>
                  <a:ext uri="{FF2B5EF4-FFF2-40B4-BE49-F238E27FC236}">
                    <a16:creationId xmlns:a16="http://schemas.microsoft.com/office/drawing/2014/main" id="{0658DC05-ABA0-45BE-B1EA-08730EAF0379}"/>
                  </a:ext>
                </a:extLst>
              </p:cNvPr>
              <p:cNvGrpSpPr/>
              <p:nvPr/>
            </p:nvGrpSpPr>
            <p:grpSpPr>
              <a:xfrm>
                <a:off x="4182984" y="4932974"/>
                <a:ext cx="696913" cy="536575"/>
                <a:chOff x="4139207" y="5789498"/>
                <a:chExt cx="696913" cy="536575"/>
              </a:xfrm>
            </p:grpSpPr>
            <p:grpSp>
              <p:nvGrpSpPr>
                <p:cNvPr id="153" name="Group 198">
                  <a:extLst>
                    <a:ext uri="{FF2B5EF4-FFF2-40B4-BE49-F238E27FC236}">
                      <a16:creationId xmlns:a16="http://schemas.microsoft.com/office/drawing/2014/main" id="{3D865DB9-CFC1-48A2-9471-6D542D8CB651}"/>
                    </a:ext>
                  </a:extLst>
                </p:cNvPr>
                <p:cNvGrpSpPr>
                  <a:grpSpLocks noChangeAspect="1"/>
                </p:cNvGrpSpPr>
                <p:nvPr/>
              </p:nvGrpSpPr>
              <p:grpSpPr bwMode="auto">
                <a:xfrm>
                  <a:off x="4139207" y="5789498"/>
                  <a:ext cx="696913" cy="536575"/>
                  <a:chOff x="803" y="803"/>
                  <a:chExt cx="439" cy="338"/>
                </a:xfrm>
                <a:solidFill>
                  <a:schemeClr val="accent1"/>
                </a:solidFill>
              </p:grpSpPr>
              <p:sp>
                <p:nvSpPr>
                  <p:cNvPr id="155" name="Freeform 199">
                    <a:hlinkClick r:id="rId16"/>
                    <a:extLst>
                      <a:ext uri="{FF2B5EF4-FFF2-40B4-BE49-F238E27FC236}">
                        <a16:creationId xmlns:a16="http://schemas.microsoft.com/office/drawing/2014/main" id="{9BFD0A06-C3D6-4336-B258-9C95056A5D9C}"/>
                      </a:ext>
                    </a:extLst>
                  </p:cNvPr>
                  <p:cNvSpPr>
                    <a:spLocks/>
                  </p:cNvSpPr>
                  <p:nvPr/>
                </p:nvSpPr>
                <p:spPr bwMode="auto">
                  <a:xfrm>
                    <a:off x="803" y="803"/>
                    <a:ext cx="348" cy="311"/>
                  </a:xfrm>
                  <a:custGeom>
                    <a:avLst/>
                    <a:gdLst>
                      <a:gd name="T0" fmla="*/ 1257 w 5792"/>
                      <a:gd name="T1" fmla="*/ 1980 h 5168"/>
                      <a:gd name="T2" fmla="*/ 1804 w 5792"/>
                      <a:gd name="T3" fmla="*/ 1595 h 5168"/>
                      <a:gd name="T4" fmla="*/ 5792 w 5792"/>
                      <a:gd name="T5" fmla="*/ 1595 h 5168"/>
                      <a:gd name="T6" fmla="*/ 5792 w 5792"/>
                      <a:gd name="T7" fmla="*/ 935 h 5168"/>
                      <a:gd name="T8" fmla="*/ 5574 w 5792"/>
                      <a:gd name="T9" fmla="*/ 770 h 5168"/>
                      <a:gd name="T10" fmla="*/ 2787 w 5792"/>
                      <a:gd name="T11" fmla="*/ 770 h 5168"/>
                      <a:gd name="T12" fmla="*/ 2241 w 5792"/>
                      <a:gd name="T13" fmla="*/ 0 h 5168"/>
                      <a:gd name="T14" fmla="*/ 219 w 5792"/>
                      <a:gd name="T15" fmla="*/ 0 h 5168"/>
                      <a:gd name="T16" fmla="*/ 0 w 5792"/>
                      <a:gd name="T17" fmla="*/ 165 h 5168"/>
                      <a:gd name="T18" fmla="*/ 0 w 5792"/>
                      <a:gd name="T19" fmla="*/ 5168 h 5168"/>
                      <a:gd name="T20" fmla="*/ 1257 w 5792"/>
                      <a:gd name="T21" fmla="*/ 1980 h 5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2" h="5168">
                        <a:moveTo>
                          <a:pt x="1257" y="1980"/>
                        </a:moveTo>
                        <a:cubicBezTo>
                          <a:pt x="1367" y="1760"/>
                          <a:pt x="1585" y="1595"/>
                          <a:pt x="1804" y="1595"/>
                        </a:cubicBezTo>
                        <a:cubicBezTo>
                          <a:pt x="5792" y="1595"/>
                          <a:pt x="5792" y="1595"/>
                          <a:pt x="5792" y="1595"/>
                        </a:cubicBezTo>
                        <a:cubicBezTo>
                          <a:pt x="5792" y="935"/>
                          <a:pt x="5792" y="935"/>
                          <a:pt x="5792" y="935"/>
                        </a:cubicBezTo>
                        <a:cubicBezTo>
                          <a:pt x="5792" y="825"/>
                          <a:pt x="5683" y="770"/>
                          <a:pt x="5574" y="770"/>
                        </a:cubicBezTo>
                        <a:cubicBezTo>
                          <a:pt x="2787" y="770"/>
                          <a:pt x="2787" y="770"/>
                          <a:pt x="2787" y="770"/>
                        </a:cubicBezTo>
                        <a:cubicBezTo>
                          <a:pt x="2241" y="0"/>
                          <a:pt x="2241" y="0"/>
                          <a:pt x="2241" y="0"/>
                        </a:cubicBezTo>
                        <a:cubicBezTo>
                          <a:pt x="219" y="0"/>
                          <a:pt x="219" y="0"/>
                          <a:pt x="219" y="0"/>
                        </a:cubicBezTo>
                        <a:cubicBezTo>
                          <a:pt x="110" y="0"/>
                          <a:pt x="0" y="55"/>
                          <a:pt x="0" y="165"/>
                        </a:cubicBezTo>
                        <a:cubicBezTo>
                          <a:pt x="0" y="5168"/>
                          <a:pt x="0" y="5168"/>
                          <a:pt x="0" y="5168"/>
                        </a:cubicBezTo>
                        <a:lnTo>
                          <a:pt x="1257" y="198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200">
                    <a:hlinkClick r:id="rId16"/>
                    <a:extLst>
                      <a:ext uri="{FF2B5EF4-FFF2-40B4-BE49-F238E27FC236}">
                        <a16:creationId xmlns:a16="http://schemas.microsoft.com/office/drawing/2014/main" id="{BBCABDA4-CEE9-4BA1-93AE-82B1F3F3497D}"/>
                      </a:ext>
                    </a:extLst>
                  </p:cNvPr>
                  <p:cNvSpPr>
                    <a:spLocks/>
                  </p:cNvSpPr>
                  <p:nvPr/>
                </p:nvSpPr>
                <p:spPr bwMode="auto">
                  <a:xfrm>
                    <a:off x="810" y="913"/>
                    <a:ext cx="432" cy="228"/>
                  </a:xfrm>
                  <a:custGeom>
                    <a:avLst/>
                    <a:gdLst>
                      <a:gd name="T0" fmla="*/ 5455 w 7200"/>
                      <a:gd name="T1" fmla="*/ 3792 h 3792"/>
                      <a:gd name="T2" fmla="*/ 5782 w 7200"/>
                      <a:gd name="T3" fmla="*/ 3573 h 3792"/>
                      <a:gd name="T4" fmla="*/ 7146 w 7200"/>
                      <a:gd name="T5" fmla="*/ 165 h 3792"/>
                      <a:gd name="T6" fmla="*/ 7146 w 7200"/>
                      <a:gd name="T7" fmla="*/ 55 h 3792"/>
                      <a:gd name="T8" fmla="*/ 7037 w 7200"/>
                      <a:gd name="T9" fmla="*/ 0 h 3792"/>
                      <a:gd name="T10" fmla="*/ 1691 w 7200"/>
                      <a:gd name="T11" fmla="*/ 0 h 3792"/>
                      <a:gd name="T12" fmla="*/ 1364 w 7200"/>
                      <a:gd name="T13" fmla="*/ 275 h 3792"/>
                      <a:gd name="T14" fmla="*/ 0 w 7200"/>
                      <a:gd name="T15" fmla="*/ 3628 h 3792"/>
                      <a:gd name="T16" fmla="*/ 0 w 7200"/>
                      <a:gd name="T17" fmla="*/ 3738 h 3792"/>
                      <a:gd name="T18" fmla="*/ 110 w 7200"/>
                      <a:gd name="T19" fmla="*/ 3792 h 3792"/>
                      <a:gd name="T20" fmla="*/ 5455 w 7200"/>
                      <a:gd name="T21" fmla="*/ 3792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0" h="3792">
                        <a:moveTo>
                          <a:pt x="5455" y="3792"/>
                        </a:moveTo>
                        <a:cubicBezTo>
                          <a:pt x="5619" y="3792"/>
                          <a:pt x="5728" y="3683"/>
                          <a:pt x="5782" y="3573"/>
                        </a:cubicBezTo>
                        <a:cubicBezTo>
                          <a:pt x="7146" y="165"/>
                          <a:pt x="7146" y="165"/>
                          <a:pt x="7146" y="165"/>
                        </a:cubicBezTo>
                        <a:cubicBezTo>
                          <a:pt x="7200" y="110"/>
                          <a:pt x="7200" y="110"/>
                          <a:pt x="7146" y="55"/>
                        </a:cubicBezTo>
                        <a:cubicBezTo>
                          <a:pt x="7146" y="55"/>
                          <a:pt x="7091" y="0"/>
                          <a:pt x="7037" y="0"/>
                        </a:cubicBezTo>
                        <a:cubicBezTo>
                          <a:pt x="1691" y="0"/>
                          <a:pt x="1691" y="0"/>
                          <a:pt x="1691" y="0"/>
                        </a:cubicBezTo>
                        <a:cubicBezTo>
                          <a:pt x="1582" y="0"/>
                          <a:pt x="1419" y="110"/>
                          <a:pt x="1364" y="275"/>
                        </a:cubicBezTo>
                        <a:cubicBezTo>
                          <a:pt x="0" y="3628"/>
                          <a:pt x="0" y="3628"/>
                          <a:pt x="0" y="3628"/>
                        </a:cubicBezTo>
                        <a:cubicBezTo>
                          <a:pt x="0" y="3683"/>
                          <a:pt x="0" y="3738"/>
                          <a:pt x="0" y="3738"/>
                        </a:cubicBezTo>
                        <a:cubicBezTo>
                          <a:pt x="0" y="3792"/>
                          <a:pt x="55" y="3792"/>
                          <a:pt x="110" y="3792"/>
                        </a:cubicBezTo>
                        <a:lnTo>
                          <a:pt x="5455" y="379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57" name="Grafik 156">
                  <a:hlinkClick r:id="rId16"/>
                  <a:extLst>
                    <a:ext uri="{FF2B5EF4-FFF2-40B4-BE49-F238E27FC236}">
                      <a16:creationId xmlns:a16="http://schemas.microsoft.com/office/drawing/2014/main" id="{0A3AACA6-E944-4307-B4FB-C025D18E69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18913" y="5815002"/>
                  <a:ext cx="78227" cy="106524"/>
                </a:xfrm>
                <a:prstGeom prst="rect">
                  <a:avLst/>
                </a:prstGeom>
              </p:spPr>
            </p:pic>
          </p:grpSp>
        </p:grpSp>
      </p:grpSp>
      <p:grpSp>
        <p:nvGrpSpPr>
          <p:cNvPr id="210" name="Gruppieren 209">
            <a:extLst>
              <a:ext uri="{FF2B5EF4-FFF2-40B4-BE49-F238E27FC236}">
                <a16:creationId xmlns:a16="http://schemas.microsoft.com/office/drawing/2014/main" id="{8587202E-463C-4E40-A923-DA0C85D6DA28}"/>
              </a:ext>
            </a:extLst>
          </p:cNvPr>
          <p:cNvGrpSpPr/>
          <p:nvPr/>
        </p:nvGrpSpPr>
        <p:grpSpPr>
          <a:xfrm>
            <a:off x="1786074" y="2902124"/>
            <a:ext cx="2608891" cy="1217066"/>
            <a:chOff x="1786074" y="2902124"/>
            <a:chExt cx="2608891" cy="1217066"/>
          </a:xfrm>
        </p:grpSpPr>
        <p:sp>
          <p:nvSpPr>
            <p:cNvPr id="160" name="Ellipse 159">
              <a:hlinkClick r:id="rId17"/>
              <a:extLst>
                <a:ext uri="{FF2B5EF4-FFF2-40B4-BE49-F238E27FC236}">
                  <a16:creationId xmlns:a16="http://schemas.microsoft.com/office/drawing/2014/main" id="{C985C9C8-4A06-4B26-924C-68F07E653365}"/>
                </a:ext>
              </a:extLst>
            </p:cNvPr>
            <p:cNvSpPr/>
            <p:nvPr/>
          </p:nvSpPr>
          <p:spPr bwMode="gray">
            <a:xfrm>
              <a:off x="1786074" y="2902124"/>
              <a:ext cx="2608891" cy="12170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6" name="Gruppieren 115">
              <a:extLst>
                <a:ext uri="{FF2B5EF4-FFF2-40B4-BE49-F238E27FC236}">
                  <a16:creationId xmlns:a16="http://schemas.microsoft.com/office/drawing/2014/main" id="{2FE030EF-C567-4E9F-8CC7-9BD6965D6959}"/>
                </a:ext>
              </a:extLst>
            </p:cNvPr>
            <p:cNvGrpSpPr/>
            <p:nvPr/>
          </p:nvGrpSpPr>
          <p:grpSpPr>
            <a:xfrm>
              <a:off x="2831973" y="3075319"/>
              <a:ext cx="517086" cy="518338"/>
              <a:chOff x="5768181" y="2600328"/>
              <a:chExt cx="655638" cy="657225"/>
            </a:xfrm>
          </p:grpSpPr>
          <p:sp>
            <p:nvSpPr>
              <p:cNvPr id="114" name="Freeform 169">
                <a:hlinkClick r:id="rId17"/>
                <a:extLst>
                  <a:ext uri="{FF2B5EF4-FFF2-40B4-BE49-F238E27FC236}">
                    <a16:creationId xmlns:a16="http://schemas.microsoft.com/office/drawing/2014/main" id="{5C737CF8-9472-423C-AC9A-A7F9236571E2}"/>
                  </a:ext>
                </a:extLst>
              </p:cNvPr>
              <p:cNvSpPr>
                <a:spLocks noEditPoints="1"/>
              </p:cNvSpPr>
              <p:nvPr/>
            </p:nvSpPr>
            <p:spPr bwMode="auto">
              <a:xfrm>
                <a:off x="5768181" y="2600328"/>
                <a:ext cx="655638" cy="657225"/>
              </a:xfrm>
              <a:custGeom>
                <a:avLst/>
                <a:gdLst>
                  <a:gd name="T0" fmla="*/ 1967 w 3440"/>
                  <a:gd name="T1" fmla="*/ 1211 h 3440"/>
                  <a:gd name="T2" fmla="*/ 1967 w 3440"/>
                  <a:gd name="T3" fmla="*/ 1230 h 3440"/>
                  <a:gd name="T4" fmla="*/ 1967 w 3440"/>
                  <a:gd name="T5" fmla="*/ 2780 h 3440"/>
                  <a:gd name="T6" fmla="*/ 1967 w 3440"/>
                  <a:gd name="T7" fmla="*/ 3026 h 3440"/>
                  <a:gd name="T8" fmla="*/ 2007 w 3440"/>
                  <a:gd name="T9" fmla="*/ 3026 h 3440"/>
                  <a:gd name="T10" fmla="*/ 2361 w 3440"/>
                  <a:gd name="T11" fmla="*/ 3026 h 3440"/>
                  <a:gd name="T12" fmla="*/ 2533 w 3440"/>
                  <a:gd name="T13" fmla="*/ 3026 h 3440"/>
                  <a:gd name="T14" fmla="*/ 2533 w 3440"/>
                  <a:gd name="T15" fmla="*/ 3025 h 3440"/>
                  <a:gd name="T16" fmla="*/ 2533 w 3440"/>
                  <a:gd name="T17" fmla="*/ 1574 h 3440"/>
                  <a:gd name="T18" fmla="*/ 2533 w 3440"/>
                  <a:gd name="T19" fmla="*/ 1211 h 3440"/>
                  <a:gd name="T20" fmla="*/ 2494 w 3440"/>
                  <a:gd name="T21" fmla="*/ 1211 h 3440"/>
                  <a:gd name="T22" fmla="*/ 2140 w 3440"/>
                  <a:gd name="T23" fmla="*/ 1211 h 3440"/>
                  <a:gd name="T24" fmla="*/ 1967 w 3440"/>
                  <a:gd name="T25" fmla="*/ 1211 h 3440"/>
                  <a:gd name="T26" fmla="*/ 932 w 3440"/>
                  <a:gd name="T27" fmla="*/ 1211 h 3440"/>
                  <a:gd name="T28" fmla="*/ 932 w 3440"/>
                  <a:gd name="T29" fmla="*/ 1230 h 3440"/>
                  <a:gd name="T30" fmla="*/ 932 w 3440"/>
                  <a:gd name="T31" fmla="*/ 2780 h 3440"/>
                  <a:gd name="T32" fmla="*/ 932 w 3440"/>
                  <a:gd name="T33" fmla="*/ 3026 h 3440"/>
                  <a:gd name="T34" fmla="*/ 950 w 3440"/>
                  <a:gd name="T35" fmla="*/ 3026 h 3440"/>
                  <a:gd name="T36" fmla="*/ 1315 w 3440"/>
                  <a:gd name="T37" fmla="*/ 3026 h 3440"/>
                  <a:gd name="T38" fmla="*/ 1490 w 3440"/>
                  <a:gd name="T39" fmla="*/ 3026 h 3440"/>
                  <a:gd name="T40" fmla="*/ 1490 w 3440"/>
                  <a:gd name="T41" fmla="*/ 3025 h 3440"/>
                  <a:gd name="T42" fmla="*/ 1490 w 3440"/>
                  <a:gd name="T43" fmla="*/ 1574 h 3440"/>
                  <a:gd name="T44" fmla="*/ 1490 w 3440"/>
                  <a:gd name="T45" fmla="*/ 1211 h 3440"/>
                  <a:gd name="T46" fmla="*/ 1453 w 3440"/>
                  <a:gd name="T47" fmla="*/ 1211 h 3440"/>
                  <a:gd name="T48" fmla="*/ 1087 w 3440"/>
                  <a:gd name="T49" fmla="*/ 1211 h 3440"/>
                  <a:gd name="T50" fmla="*/ 932 w 3440"/>
                  <a:gd name="T51" fmla="*/ 1211 h 3440"/>
                  <a:gd name="T52" fmla="*/ 1688 w 3440"/>
                  <a:gd name="T53" fmla="*/ 0 h 3440"/>
                  <a:gd name="T54" fmla="*/ 1731 w 3440"/>
                  <a:gd name="T55" fmla="*/ 0 h 3440"/>
                  <a:gd name="T56" fmla="*/ 1753 w 3440"/>
                  <a:gd name="T57" fmla="*/ 0 h 3440"/>
                  <a:gd name="T58" fmla="*/ 3397 w 3440"/>
                  <a:gd name="T59" fmla="*/ 995 h 3440"/>
                  <a:gd name="T60" fmla="*/ 3440 w 3440"/>
                  <a:gd name="T61" fmla="*/ 1060 h 3440"/>
                  <a:gd name="T62" fmla="*/ 3440 w 3440"/>
                  <a:gd name="T63" fmla="*/ 1189 h 3440"/>
                  <a:gd name="T64" fmla="*/ 3419 w 3440"/>
                  <a:gd name="T65" fmla="*/ 1211 h 3440"/>
                  <a:gd name="T66" fmla="*/ 3114 w 3440"/>
                  <a:gd name="T67" fmla="*/ 1211 h 3440"/>
                  <a:gd name="T68" fmla="*/ 3010 w 3440"/>
                  <a:gd name="T69" fmla="*/ 1211 h 3440"/>
                  <a:gd name="T70" fmla="*/ 3010 w 3440"/>
                  <a:gd name="T71" fmla="*/ 1230 h 3440"/>
                  <a:gd name="T72" fmla="*/ 3010 w 3440"/>
                  <a:gd name="T73" fmla="*/ 2780 h 3440"/>
                  <a:gd name="T74" fmla="*/ 3010 w 3440"/>
                  <a:gd name="T75" fmla="*/ 3026 h 3440"/>
                  <a:gd name="T76" fmla="*/ 3111 w 3440"/>
                  <a:gd name="T77" fmla="*/ 3026 h 3440"/>
                  <a:gd name="T78" fmla="*/ 3311 w 3440"/>
                  <a:gd name="T79" fmla="*/ 3026 h 3440"/>
                  <a:gd name="T80" fmla="*/ 3354 w 3440"/>
                  <a:gd name="T81" fmla="*/ 3048 h 3440"/>
                  <a:gd name="T82" fmla="*/ 3419 w 3440"/>
                  <a:gd name="T83" fmla="*/ 3179 h 3440"/>
                  <a:gd name="T84" fmla="*/ 3440 w 3440"/>
                  <a:gd name="T85" fmla="*/ 3288 h 3440"/>
                  <a:gd name="T86" fmla="*/ 3440 w 3440"/>
                  <a:gd name="T87" fmla="*/ 3419 h 3440"/>
                  <a:gd name="T88" fmla="*/ 3419 w 3440"/>
                  <a:gd name="T89" fmla="*/ 3440 h 3440"/>
                  <a:gd name="T90" fmla="*/ 22 w 3440"/>
                  <a:gd name="T91" fmla="*/ 3440 h 3440"/>
                  <a:gd name="T92" fmla="*/ 0 w 3440"/>
                  <a:gd name="T93" fmla="*/ 3419 h 3440"/>
                  <a:gd name="T94" fmla="*/ 0 w 3440"/>
                  <a:gd name="T95" fmla="*/ 3288 h 3440"/>
                  <a:gd name="T96" fmla="*/ 44 w 3440"/>
                  <a:gd name="T97" fmla="*/ 3179 h 3440"/>
                  <a:gd name="T98" fmla="*/ 109 w 3440"/>
                  <a:gd name="T99" fmla="*/ 3048 h 3440"/>
                  <a:gd name="T100" fmla="*/ 152 w 3440"/>
                  <a:gd name="T101" fmla="*/ 3026 h 3440"/>
                  <a:gd name="T102" fmla="*/ 298 w 3440"/>
                  <a:gd name="T103" fmla="*/ 3026 h 3440"/>
                  <a:gd name="T104" fmla="*/ 430 w 3440"/>
                  <a:gd name="T105" fmla="*/ 3026 h 3440"/>
                  <a:gd name="T106" fmla="*/ 430 w 3440"/>
                  <a:gd name="T107" fmla="*/ 3025 h 3440"/>
                  <a:gd name="T108" fmla="*/ 430 w 3440"/>
                  <a:gd name="T109" fmla="*/ 1574 h 3440"/>
                  <a:gd name="T110" fmla="*/ 430 w 3440"/>
                  <a:gd name="T111" fmla="*/ 1211 h 3440"/>
                  <a:gd name="T112" fmla="*/ 382 w 3440"/>
                  <a:gd name="T113" fmla="*/ 1211 h 3440"/>
                  <a:gd name="T114" fmla="*/ 22 w 3440"/>
                  <a:gd name="T115" fmla="*/ 1211 h 3440"/>
                  <a:gd name="T116" fmla="*/ 0 w 3440"/>
                  <a:gd name="T117" fmla="*/ 1189 h 3440"/>
                  <a:gd name="T118" fmla="*/ 0 w 3440"/>
                  <a:gd name="T119" fmla="*/ 1060 h 3440"/>
                  <a:gd name="T120" fmla="*/ 44 w 3440"/>
                  <a:gd name="T121" fmla="*/ 995 h 3440"/>
                  <a:gd name="T122" fmla="*/ 1688 w 3440"/>
                  <a:gd name="T123" fmla="*/ 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0" h="3440">
                    <a:moveTo>
                      <a:pt x="1967" y="1211"/>
                    </a:moveTo>
                    <a:lnTo>
                      <a:pt x="1967" y="1230"/>
                    </a:lnTo>
                    <a:cubicBezTo>
                      <a:pt x="1967" y="1374"/>
                      <a:pt x="1967" y="1758"/>
                      <a:pt x="1967" y="2780"/>
                    </a:cubicBezTo>
                    <a:lnTo>
                      <a:pt x="1967" y="3026"/>
                    </a:lnTo>
                    <a:lnTo>
                      <a:pt x="2007" y="3026"/>
                    </a:lnTo>
                    <a:cubicBezTo>
                      <a:pt x="2068" y="3026"/>
                      <a:pt x="2174" y="3026"/>
                      <a:pt x="2361" y="3026"/>
                    </a:cubicBezTo>
                    <a:lnTo>
                      <a:pt x="2533" y="3026"/>
                    </a:lnTo>
                    <a:lnTo>
                      <a:pt x="2533" y="3025"/>
                    </a:lnTo>
                    <a:cubicBezTo>
                      <a:pt x="2533" y="2873"/>
                      <a:pt x="2533" y="2497"/>
                      <a:pt x="2533" y="1574"/>
                    </a:cubicBezTo>
                    <a:lnTo>
                      <a:pt x="2533" y="1211"/>
                    </a:lnTo>
                    <a:lnTo>
                      <a:pt x="2494" y="1211"/>
                    </a:lnTo>
                    <a:cubicBezTo>
                      <a:pt x="2433" y="1211"/>
                      <a:pt x="2327" y="1211"/>
                      <a:pt x="2140" y="1211"/>
                    </a:cubicBezTo>
                    <a:lnTo>
                      <a:pt x="1967" y="1211"/>
                    </a:lnTo>
                    <a:close/>
                    <a:moveTo>
                      <a:pt x="932" y="1211"/>
                    </a:moveTo>
                    <a:lnTo>
                      <a:pt x="932" y="1230"/>
                    </a:lnTo>
                    <a:cubicBezTo>
                      <a:pt x="932" y="1374"/>
                      <a:pt x="932" y="1758"/>
                      <a:pt x="932" y="2780"/>
                    </a:cubicBezTo>
                    <a:lnTo>
                      <a:pt x="932" y="3026"/>
                    </a:lnTo>
                    <a:lnTo>
                      <a:pt x="950" y="3026"/>
                    </a:lnTo>
                    <a:cubicBezTo>
                      <a:pt x="1013" y="3026"/>
                      <a:pt x="1123" y="3026"/>
                      <a:pt x="1315" y="3026"/>
                    </a:cubicBezTo>
                    <a:lnTo>
                      <a:pt x="1490" y="3026"/>
                    </a:lnTo>
                    <a:lnTo>
                      <a:pt x="1490" y="3025"/>
                    </a:lnTo>
                    <a:cubicBezTo>
                      <a:pt x="1490" y="2873"/>
                      <a:pt x="1490" y="2497"/>
                      <a:pt x="1490" y="1574"/>
                    </a:cubicBezTo>
                    <a:lnTo>
                      <a:pt x="1490" y="1211"/>
                    </a:lnTo>
                    <a:lnTo>
                      <a:pt x="1453" y="1211"/>
                    </a:lnTo>
                    <a:cubicBezTo>
                      <a:pt x="1390" y="1211"/>
                      <a:pt x="1280" y="1211"/>
                      <a:pt x="1087" y="1211"/>
                    </a:cubicBezTo>
                    <a:lnTo>
                      <a:pt x="932" y="1211"/>
                    </a:lnTo>
                    <a:close/>
                    <a:moveTo>
                      <a:pt x="1688" y="0"/>
                    </a:moveTo>
                    <a:cubicBezTo>
                      <a:pt x="1710" y="0"/>
                      <a:pt x="1710" y="0"/>
                      <a:pt x="1731" y="0"/>
                    </a:cubicBezTo>
                    <a:cubicBezTo>
                      <a:pt x="1731" y="0"/>
                      <a:pt x="1753" y="0"/>
                      <a:pt x="1753" y="0"/>
                    </a:cubicBezTo>
                    <a:cubicBezTo>
                      <a:pt x="1753" y="0"/>
                      <a:pt x="1753" y="0"/>
                      <a:pt x="3397" y="995"/>
                    </a:cubicBezTo>
                    <a:cubicBezTo>
                      <a:pt x="3419" y="1016"/>
                      <a:pt x="3440" y="1038"/>
                      <a:pt x="3440" y="1060"/>
                    </a:cubicBezTo>
                    <a:cubicBezTo>
                      <a:pt x="3440" y="1060"/>
                      <a:pt x="3440" y="1060"/>
                      <a:pt x="3440" y="1189"/>
                    </a:cubicBezTo>
                    <a:cubicBezTo>
                      <a:pt x="3440" y="1189"/>
                      <a:pt x="3440" y="1211"/>
                      <a:pt x="3419" y="1211"/>
                    </a:cubicBezTo>
                    <a:cubicBezTo>
                      <a:pt x="3419" y="1211"/>
                      <a:pt x="3419" y="1211"/>
                      <a:pt x="3114" y="1211"/>
                    </a:cubicBezTo>
                    <a:lnTo>
                      <a:pt x="3010" y="1211"/>
                    </a:lnTo>
                    <a:lnTo>
                      <a:pt x="3010" y="1230"/>
                    </a:lnTo>
                    <a:cubicBezTo>
                      <a:pt x="3010" y="1374"/>
                      <a:pt x="3010" y="1758"/>
                      <a:pt x="3010" y="2780"/>
                    </a:cubicBezTo>
                    <a:lnTo>
                      <a:pt x="3010" y="3026"/>
                    </a:lnTo>
                    <a:lnTo>
                      <a:pt x="3111" y="3026"/>
                    </a:lnTo>
                    <a:cubicBezTo>
                      <a:pt x="3159" y="3026"/>
                      <a:pt x="3224" y="3026"/>
                      <a:pt x="3311" y="3026"/>
                    </a:cubicBezTo>
                    <a:cubicBezTo>
                      <a:pt x="3332" y="3026"/>
                      <a:pt x="3354" y="3026"/>
                      <a:pt x="3354" y="3048"/>
                    </a:cubicBezTo>
                    <a:cubicBezTo>
                      <a:pt x="3354" y="3048"/>
                      <a:pt x="3354" y="3048"/>
                      <a:pt x="3419" y="3179"/>
                    </a:cubicBezTo>
                    <a:cubicBezTo>
                      <a:pt x="3440" y="3201"/>
                      <a:pt x="3440" y="3266"/>
                      <a:pt x="3440" y="3288"/>
                    </a:cubicBezTo>
                    <a:cubicBezTo>
                      <a:pt x="3440" y="3288"/>
                      <a:pt x="3440" y="3288"/>
                      <a:pt x="3440" y="3419"/>
                    </a:cubicBezTo>
                    <a:cubicBezTo>
                      <a:pt x="3440" y="3419"/>
                      <a:pt x="3440" y="3440"/>
                      <a:pt x="3419" y="3440"/>
                    </a:cubicBezTo>
                    <a:cubicBezTo>
                      <a:pt x="3419" y="3440"/>
                      <a:pt x="3419" y="3440"/>
                      <a:pt x="22" y="3440"/>
                    </a:cubicBezTo>
                    <a:cubicBezTo>
                      <a:pt x="22" y="3440"/>
                      <a:pt x="0" y="3419"/>
                      <a:pt x="0" y="3419"/>
                    </a:cubicBezTo>
                    <a:cubicBezTo>
                      <a:pt x="0" y="3419"/>
                      <a:pt x="0" y="3419"/>
                      <a:pt x="0" y="3288"/>
                    </a:cubicBezTo>
                    <a:cubicBezTo>
                      <a:pt x="0" y="3266"/>
                      <a:pt x="22" y="3201"/>
                      <a:pt x="44" y="3179"/>
                    </a:cubicBezTo>
                    <a:cubicBezTo>
                      <a:pt x="44" y="3179"/>
                      <a:pt x="44" y="3179"/>
                      <a:pt x="109" y="3048"/>
                    </a:cubicBezTo>
                    <a:cubicBezTo>
                      <a:pt x="109" y="3026"/>
                      <a:pt x="130" y="3026"/>
                      <a:pt x="152" y="3026"/>
                    </a:cubicBezTo>
                    <a:cubicBezTo>
                      <a:pt x="152" y="3026"/>
                      <a:pt x="152" y="3026"/>
                      <a:pt x="298" y="3026"/>
                    </a:cubicBezTo>
                    <a:lnTo>
                      <a:pt x="430" y="3026"/>
                    </a:lnTo>
                    <a:lnTo>
                      <a:pt x="430" y="3025"/>
                    </a:lnTo>
                    <a:cubicBezTo>
                      <a:pt x="430" y="2873"/>
                      <a:pt x="430" y="2497"/>
                      <a:pt x="430" y="1574"/>
                    </a:cubicBezTo>
                    <a:lnTo>
                      <a:pt x="430" y="1211"/>
                    </a:lnTo>
                    <a:lnTo>
                      <a:pt x="382" y="1211"/>
                    </a:lnTo>
                    <a:cubicBezTo>
                      <a:pt x="312" y="1211"/>
                      <a:pt x="201" y="1211"/>
                      <a:pt x="22" y="1211"/>
                    </a:cubicBezTo>
                    <a:cubicBezTo>
                      <a:pt x="22" y="1211"/>
                      <a:pt x="0" y="1189"/>
                      <a:pt x="0" y="1189"/>
                    </a:cubicBezTo>
                    <a:cubicBezTo>
                      <a:pt x="0" y="1189"/>
                      <a:pt x="0" y="1189"/>
                      <a:pt x="0" y="1060"/>
                    </a:cubicBezTo>
                    <a:cubicBezTo>
                      <a:pt x="0" y="1038"/>
                      <a:pt x="22" y="1016"/>
                      <a:pt x="44" y="995"/>
                    </a:cubicBezTo>
                    <a:cubicBezTo>
                      <a:pt x="44" y="995"/>
                      <a:pt x="44" y="995"/>
                      <a:pt x="1688" y="0"/>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15" name="Grafik 114">
                <a:hlinkClick r:id="rId17"/>
                <a:extLst>
                  <a:ext uri="{FF2B5EF4-FFF2-40B4-BE49-F238E27FC236}">
                    <a16:creationId xmlns:a16="http://schemas.microsoft.com/office/drawing/2014/main" id="{98442A9F-F03F-48C7-8860-2266F04899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51734" y="2662080"/>
                <a:ext cx="88532" cy="120556"/>
              </a:xfrm>
              <a:prstGeom prst="rect">
                <a:avLst/>
              </a:prstGeom>
            </p:spPr>
          </p:pic>
        </p:grpSp>
        <p:sp>
          <p:nvSpPr>
            <p:cNvPr id="167" name="Freihandform: Form 166">
              <a:hlinkClick r:id="rId17"/>
              <a:extLst>
                <a:ext uri="{FF2B5EF4-FFF2-40B4-BE49-F238E27FC236}">
                  <a16:creationId xmlns:a16="http://schemas.microsoft.com/office/drawing/2014/main" id="{4B26BA43-A9F7-4563-B1F6-93D234F7CD27}"/>
                </a:ext>
              </a:extLst>
            </p:cNvPr>
            <p:cNvSpPr/>
            <p:nvPr/>
          </p:nvSpPr>
          <p:spPr>
            <a:xfrm>
              <a:off x="2200122" y="3676030"/>
              <a:ext cx="1773694" cy="163180"/>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rgbClr val="0055FF"/>
            </a:solidFill>
            <a:ln w="7058"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9" name="Ellipse 188">
            <a:extLst>
              <a:ext uri="{FF2B5EF4-FFF2-40B4-BE49-F238E27FC236}">
                <a16:creationId xmlns:a16="http://schemas.microsoft.com/office/drawing/2014/main" id="{7B287C77-C7B3-49CB-A16A-10C13D231745}"/>
              </a:ext>
            </a:extLst>
          </p:cNvPr>
          <p:cNvSpPr/>
          <p:nvPr/>
        </p:nvSpPr>
        <p:spPr bwMode="gray">
          <a:xfrm>
            <a:off x="4587434" y="3021310"/>
            <a:ext cx="4621810" cy="297413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0" name="Gruppieren 189">
            <a:extLst>
              <a:ext uri="{FF2B5EF4-FFF2-40B4-BE49-F238E27FC236}">
                <a16:creationId xmlns:a16="http://schemas.microsoft.com/office/drawing/2014/main" id="{D8B18A1D-240D-4A0F-95EB-5A36D163B33C}"/>
              </a:ext>
            </a:extLst>
          </p:cNvPr>
          <p:cNvGrpSpPr/>
          <p:nvPr/>
        </p:nvGrpSpPr>
        <p:grpSpPr>
          <a:xfrm>
            <a:off x="5836971" y="3188843"/>
            <a:ext cx="2122736" cy="995816"/>
            <a:chOff x="8107839" y="1238294"/>
            <a:chExt cx="2122736" cy="995816"/>
          </a:xfrm>
        </p:grpSpPr>
        <p:sp>
          <p:nvSpPr>
            <p:cNvPr id="11" name="Textfeld 10">
              <a:extLst>
                <a:ext uri="{FF2B5EF4-FFF2-40B4-BE49-F238E27FC236}">
                  <a16:creationId xmlns:a16="http://schemas.microsoft.com/office/drawing/2014/main" id="{F13C7CF4-5CB9-4BA2-9FF1-35361BAB4D3C}"/>
                </a:ext>
              </a:extLst>
            </p:cNvPr>
            <p:cNvSpPr txBox="1"/>
            <p:nvPr/>
          </p:nvSpPr>
          <p:spPr>
            <a:xfrm>
              <a:off x="8107839" y="2032815"/>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Development Teams</a:t>
              </a:r>
            </a:p>
          </p:txBody>
        </p:sp>
        <p:grpSp>
          <p:nvGrpSpPr>
            <p:cNvPr id="92" name="Gruppieren 91">
              <a:extLst>
                <a:ext uri="{FF2B5EF4-FFF2-40B4-BE49-F238E27FC236}">
                  <a16:creationId xmlns:a16="http://schemas.microsoft.com/office/drawing/2014/main" id="{98CEA4DC-47E7-468E-AF93-AEED71246DAA}"/>
                </a:ext>
              </a:extLst>
            </p:cNvPr>
            <p:cNvGrpSpPr/>
            <p:nvPr/>
          </p:nvGrpSpPr>
          <p:grpSpPr>
            <a:xfrm>
              <a:off x="8667326" y="1238294"/>
              <a:ext cx="1003762" cy="736449"/>
              <a:chOff x="8031525" y="303054"/>
              <a:chExt cx="1882766" cy="1381365"/>
            </a:xfrm>
          </p:grpSpPr>
          <p:sp>
            <p:nvSpPr>
              <p:cNvPr id="78" name="Oval 142">
                <a:extLst>
                  <a:ext uri="{FF2B5EF4-FFF2-40B4-BE49-F238E27FC236}">
                    <a16:creationId xmlns:a16="http://schemas.microsoft.com/office/drawing/2014/main" id="{368A5D96-3462-444E-AFB6-9008734819E0}"/>
                  </a:ext>
                </a:extLst>
              </p:cNvPr>
              <p:cNvSpPr>
                <a:spLocks noChangeArrowheads="1"/>
              </p:cNvSpPr>
              <p:nvPr/>
            </p:nvSpPr>
            <p:spPr bwMode="auto">
              <a:xfrm>
                <a:off x="8572015" y="303054"/>
                <a:ext cx="293511" cy="293511"/>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Oval 143">
                <a:extLst>
                  <a:ext uri="{FF2B5EF4-FFF2-40B4-BE49-F238E27FC236}">
                    <a16:creationId xmlns:a16="http://schemas.microsoft.com/office/drawing/2014/main" id="{C4B8B247-5817-4459-BDDA-23A1B43B7B38}"/>
                  </a:ext>
                </a:extLst>
              </p:cNvPr>
              <p:cNvSpPr>
                <a:spLocks noChangeArrowheads="1"/>
              </p:cNvSpPr>
              <p:nvPr/>
            </p:nvSpPr>
            <p:spPr bwMode="auto">
              <a:xfrm>
                <a:off x="9083869" y="303054"/>
                <a:ext cx="279193" cy="293511"/>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144">
                <a:extLst>
                  <a:ext uri="{FF2B5EF4-FFF2-40B4-BE49-F238E27FC236}">
                    <a16:creationId xmlns:a16="http://schemas.microsoft.com/office/drawing/2014/main" id="{4EE94B19-0CA0-451E-9A5F-725235023BE2}"/>
                  </a:ext>
                </a:extLst>
              </p:cNvPr>
              <p:cNvSpPr>
                <a:spLocks/>
              </p:cNvSpPr>
              <p:nvPr/>
            </p:nvSpPr>
            <p:spPr bwMode="auto">
              <a:xfrm>
                <a:off x="8500427" y="614463"/>
                <a:ext cx="451005" cy="279194"/>
              </a:xfrm>
              <a:custGeom>
                <a:avLst/>
                <a:gdLst>
                  <a:gd name="T0" fmla="*/ 797 w 1056"/>
                  <a:gd name="T1" fmla="*/ 0 h 648"/>
                  <a:gd name="T2" fmla="*/ 223 w 1056"/>
                  <a:gd name="T3" fmla="*/ 0 h 648"/>
                  <a:gd name="T4" fmla="*/ 223 w 1056"/>
                  <a:gd name="T5" fmla="*/ 0 h 648"/>
                  <a:gd name="T6" fmla="*/ 0 w 1056"/>
                  <a:gd name="T7" fmla="*/ 204 h 648"/>
                  <a:gd name="T8" fmla="*/ 204 w 1056"/>
                  <a:gd name="T9" fmla="*/ 593 h 648"/>
                  <a:gd name="T10" fmla="*/ 204 w 1056"/>
                  <a:gd name="T11" fmla="*/ 648 h 648"/>
                  <a:gd name="T12" fmla="*/ 1056 w 1056"/>
                  <a:gd name="T13" fmla="*/ 648 h 648"/>
                  <a:gd name="T14" fmla="*/ 1056 w 1056"/>
                  <a:gd name="T15" fmla="*/ 334 h 648"/>
                  <a:gd name="T16" fmla="*/ 797 w 1056"/>
                  <a:gd name="T1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797" y="0"/>
                    </a:moveTo>
                    <a:cubicBezTo>
                      <a:pt x="630" y="130"/>
                      <a:pt x="390" y="130"/>
                      <a:pt x="223" y="0"/>
                    </a:cubicBezTo>
                    <a:cubicBezTo>
                      <a:pt x="223" y="0"/>
                      <a:pt x="223" y="0"/>
                      <a:pt x="223" y="0"/>
                    </a:cubicBezTo>
                    <a:cubicBezTo>
                      <a:pt x="130" y="0"/>
                      <a:pt x="56" y="93"/>
                      <a:pt x="0" y="204"/>
                    </a:cubicBezTo>
                    <a:cubicBezTo>
                      <a:pt x="130" y="278"/>
                      <a:pt x="204" y="445"/>
                      <a:pt x="204" y="593"/>
                    </a:cubicBezTo>
                    <a:cubicBezTo>
                      <a:pt x="204" y="648"/>
                      <a:pt x="204" y="648"/>
                      <a:pt x="204" y="648"/>
                    </a:cubicBezTo>
                    <a:cubicBezTo>
                      <a:pt x="1056" y="648"/>
                      <a:pt x="1056" y="648"/>
                      <a:pt x="1056" y="648"/>
                    </a:cubicBezTo>
                    <a:cubicBezTo>
                      <a:pt x="1056" y="334"/>
                      <a:pt x="1056" y="334"/>
                      <a:pt x="1056" y="334"/>
                    </a:cubicBezTo>
                    <a:cubicBezTo>
                      <a:pt x="1056" y="186"/>
                      <a:pt x="945" y="0"/>
                      <a:pt x="797" y="0"/>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Oval 145">
                <a:extLst>
                  <a:ext uri="{FF2B5EF4-FFF2-40B4-BE49-F238E27FC236}">
                    <a16:creationId xmlns:a16="http://schemas.microsoft.com/office/drawing/2014/main" id="{9430FD0E-40F1-47B4-82C4-08029247DAC1}"/>
                  </a:ext>
                </a:extLst>
              </p:cNvPr>
              <p:cNvSpPr>
                <a:spLocks noChangeArrowheads="1"/>
              </p:cNvSpPr>
              <p:nvPr/>
            </p:nvSpPr>
            <p:spPr bwMode="auto">
              <a:xfrm>
                <a:off x="8135328" y="363904"/>
                <a:ext cx="325726" cy="329306"/>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46">
                <a:extLst>
                  <a:ext uri="{FF2B5EF4-FFF2-40B4-BE49-F238E27FC236}">
                    <a16:creationId xmlns:a16="http://schemas.microsoft.com/office/drawing/2014/main" id="{5127F0AF-6B10-424F-9860-58CC6A1B6FB4}"/>
                  </a:ext>
                </a:extLst>
              </p:cNvPr>
              <p:cNvSpPr>
                <a:spLocks/>
              </p:cNvSpPr>
              <p:nvPr/>
            </p:nvSpPr>
            <p:spPr bwMode="auto">
              <a:xfrm>
                <a:off x="8994384" y="614463"/>
                <a:ext cx="451005" cy="279194"/>
              </a:xfrm>
              <a:custGeom>
                <a:avLst/>
                <a:gdLst>
                  <a:gd name="T0" fmla="*/ 853 w 1056"/>
                  <a:gd name="T1" fmla="*/ 593 h 648"/>
                  <a:gd name="T2" fmla="*/ 1056 w 1056"/>
                  <a:gd name="T3" fmla="*/ 204 h 648"/>
                  <a:gd name="T4" fmla="*/ 834 w 1056"/>
                  <a:gd name="T5" fmla="*/ 0 h 648"/>
                  <a:gd name="T6" fmla="*/ 260 w 1056"/>
                  <a:gd name="T7" fmla="*/ 0 h 648"/>
                  <a:gd name="T8" fmla="*/ 260 w 1056"/>
                  <a:gd name="T9" fmla="*/ 0 h 648"/>
                  <a:gd name="T10" fmla="*/ 0 w 1056"/>
                  <a:gd name="T11" fmla="*/ 334 h 648"/>
                  <a:gd name="T12" fmla="*/ 0 w 1056"/>
                  <a:gd name="T13" fmla="*/ 648 h 648"/>
                  <a:gd name="T14" fmla="*/ 853 w 1056"/>
                  <a:gd name="T15" fmla="*/ 648 h 648"/>
                  <a:gd name="T16" fmla="*/ 853 w 1056"/>
                  <a:gd name="T17" fmla="*/ 59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48">
                    <a:moveTo>
                      <a:pt x="853" y="593"/>
                    </a:moveTo>
                    <a:cubicBezTo>
                      <a:pt x="853" y="445"/>
                      <a:pt x="927" y="278"/>
                      <a:pt x="1056" y="204"/>
                    </a:cubicBezTo>
                    <a:cubicBezTo>
                      <a:pt x="1019" y="93"/>
                      <a:pt x="927" y="0"/>
                      <a:pt x="834" y="0"/>
                    </a:cubicBezTo>
                    <a:cubicBezTo>
                      <a:pt x="667" y="130"/>
                      <a:pt x="427" y="130"/>
                      <a:pt x="260" y="0"/>
                    </a:cubicBezTo>
                    <a:cubicBezTo>
                      <a:pt x="260" y="0"/>
                      <a:pt x="260" y="0"/>
                      <a:pt x="260" y="0"/>
                    </a:cubicBezTo>
                    <a:cubicBezTo>
                      <a:pt x="112" y="19"/>
                      <a:pt x="0" y="204"/>
                      <a:pt x="0" y="334"/>
                    </a:cubicBezTo>
                    <a:cubicBezTo>
                      <a:pt x="0" y="648"/>
                      <a:pt x="0" y="648"/>
                      <a:pt x="0" y="648"/>
                    </a:cubicBezTo>
                    <a:cubicBezTo>
                      <a:pt x="853" y="648"/>
                      <a:pt x="853" y="648"/>
                      <a:pt x="853" y="648"/>
                    </a:cubicBezTo>
                    <a:lnTo>
                      <a:pt x="853" y="593"/>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Oval 147">
                <a:extLst>
                  <a:ext uri="{FF2B5EF4-FFF2-40B4-BE49-F238E27FC236}">
                    <a16:creationId xmlns:a16="http://schemas.microsoft.com/office/drawing/2014/main" id="{7049C9C3-F507-41CD-B28C-9A351C589F23}"/>
                  </a:ext>
                </a:extLst>
              </p:cNvPr>
              <p:cNvSpPr>
                <a:spLocks noChangeArrowheads="1"/>
              </p:cNvSpPr>
              <p:nvPr/>
            </p:nvSpPr>
            <p:spPr bwMode="auto">
              <a:xfrm>
                <a:off x="9484763" y="363904"/>
                <a:ext cx="325726" cy="329306"/>
              </a:xfrm>
              <a:prstGeom prst="ellipse">
                <a:avLst/>
              </a:pr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Freeform 148">
                <a:extLst>
                  <a:ext uri="{FF2B5EF4-FFF2-40B4-BE49-F238E27FC236}">
                    <a16:creationId xmlns:a16="http://schemas.microsoft.com/office/drawing/2014/main" id="{A1E45469-E486-43A1-A363-5AC0C11A8FC7}"/>
                  </a:ext>
                </a:extLst>
              </p:cNvPr>
              <p:cNvSpPr>
                <a:spLocks/>
              </p:cNvSpPr>
              <p:nvPr/>
            </p:nvSpPr>
            <p:spPr bwMode="auto">
              <a:xfrm>
                <a:off x="8031525" y="700368"/>
                <a:ext cx="526172" cy="322147"/>
              </a:xfrm>
              <a:custGeom>
                <a:avLst/>
                <a:gdLst>
                  <a:gd name="T0" fmla="*/ 1224 w 1224"/>
                  <a:gd name="T1" fmla="*/ 470 h 752"/>
                  <a:gd name="T2" fmla="*/ 1224 w 1224"/>
                  <a:gd name="T3" fmla="*/ 395 h 752"/>
                  <a:gd name="T4" fmla="*/ 928 w 1224"/>
                  <a:gd name="T5" fmla="*/ 0 h 752"/>
                  <a:gd name="T6" fmla="*/ 928 w 1224"/>
                  <a:gd name="T7" fmla="*/ 0 h 752"/>
                  <a:gd name="T8" fmla="*/ 297 w 1224"/>
                  <a:gd name="T9" fmla="*/ 19 h 752"/>
                  <a:gd name="T10" fmla="*/ 297 w 1224"/>
                  <a:gd name="T11" fmla="*/ 19 h 752"/>
                  <a:gd name="T12" fmla="*/ 0 w 1224"/>
                  <a:gd name="T13" fmla="*/ 395 h 752"/>
                  <a:gd name="T14" fmla="*/ 0 w 1224"/>
                  <a:gd name="T15" fmla="*/ 752 h 752"/>
                  <a:gd name="T16" fmla="*/ 1002 w 1224"/>
                  <a:gd name="T17" fmla="*/ 752 h 752"/>
                  <a:gd name="T18" fmla="*/ 1224 w 1224"/>
                  <a:gd name="T19" fmla="*/ 47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1224" y="470"/>
                    </a:moveTo>
                    <a:cubicBezTo>
                      <a:pt x="1224" y="395"/>
                      <a:pt x="1224" y="395"/>
                      <a:pt x="1224" y="395"/>
                    </a:cubicBezTo>
                    <a:cubicBezTo>
                      <a:pt x="1224" y="226"/>
                      <a:pt x="1095" y="19"/>
                      <a:pt x="928" y="0"/>
                    </a:cubicBezTo>
                    <a:cubicBezTo>
                      <a:pt x="928" y="0"/>
                      <a:pt x="928" y="0"/>
                      <a:pt x="928" y="0"/>
                    </a:cubicBezTo>
                    <a:cubicBezTo>
                      <a:pt x="742" y="151"/>
                      <a:pt x="483" y="151"/>
                      <a:pt x="297" y="19"/>
                    </a:cubicBezTo>
                    <a:cubicBezTo>
                      <a:pt x="297" y="19"/>
                      <a:pt x="297" y="19"/>
                      <a:pt x="297" y="19"/>
                    </a:cubicBezTo>
                    <a:cubicBezTo>
                      <a:pt x="130" y="19"/>
                      <a:pt x="0" y="245"/>
                      <a:pt x="0" y="395"/>
                    </a:cubicBezTo>
                    <a:cubicBezTo>
                      <a:pt x="0" y="752"/>
                      <a:pt x="0" y="752"/>
                      <a:pt x="0" y="752"/>
                    </a:cubicBezTo>
                    <a:cubicBezTo>
                      <a:pt x="1002" y="752"/>
                      <a:pt x="1002" y="752"/>
                      <a:pt x="1002" y="752"/>
                    </a:cubicBezTo>
                    <a:lnTo>
                      <a:pt x="1224" y="470"/>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150">
                <a:extLst>
                  <a:ext uri="{FF2B5EF4-FFF2-40B4-BE49-F238E27FC236}">
                    <a16:creationId xmlns:a16="http://schemas.microsoft.com/office/drawing/2014/main" id="{1BB9B036-03DD-464E-8C10-71DEFAC5C95F}"/>
                  </a:ext>
                </a:extLst>
              </p:cNvPr>
              <p:cNvSpPr>
                <a:spLocks/>
              </p:cNvSpPr>
              <p:nvPr/>
            </p:nvSpPr>
            <p:spPr bwMode="auto">
              <a:xfrm>
                <a:off x="9388119" y="700368"/>
                <a:ext cx="526172" cy="322147"/>
              </a:xfrm>
              <a:custGeom>
                <a:avLst/>
                <a:gdLst>
                  <a:gd name="T0" fmla="*/ 928 w 1224"/>
                  <a:gd name="T1" fmla="*/ 0 h 752"/>
                  <a:gd name="T2" fmla="*/ 928 w 1224"/>
                  <a:gd name="T3" fmla="*/ 0 h 752"/>
                  <a:gd name="T4" fmla="*/ 279 w 1224"/>
                  <a:gd name="T5" fmla="*/ 19 h 752"/>
                  <a:gd name="T6" fmla="*/ 279 w 1224"/>
                  <a:gd name="T7" fmla="*/ 19 h 752"/>
                  <a:gd name="T8" fmla="*/ 0 w 1224"/>
                  <a:gd name="T9" fmla="*/ 395 h 752"/>
                  <a:gd name="T10" fmla="*/ 0 w 1224"/>
                  <a:gd name="T11" fmla="*/ 470 h 752"/>
                  <a:gd name="T12" fmla="*/ 223 w 1224"/>
                  <a:gd name="T13" fmla="*/ 752 h 752"/>
                  <a:gd name="T14" fmla="*/ 1224 w 1224"/>
                  <a:gd name="T15" fmla="*/ 752 h 752"/>
                  <a:gd name="T16" fmla="*/ 1224 w 1224"/>
                  <a:gd name="T17" fmla="*/ 395 h 752"/>
                  <a:gd name="T18" fmla="*/ 928 w 1224"/>
                  <a:gd name="T1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752">
                    <a:moveTo>
                      <a:pt x="928" y="0"/>
                    </a:moveTo>
                    <a:cubicBezTo>
                      <a:pt x="928" y="0"/>
                      <a:pt x="928" y="0"/>
                      <a:pt x="928" y="0"/>
                    </a:cubicBezTo>
                    <a:cubicBezTo>
                      <a:pt x="742" y="151"/>
                      <a:pt x="464" y="151"/>
                      <a:pt x="279" y="19"/>
                    </a:cubicBezTo>
                    <a:cubicBezTo>
                      <a:pt x="279" y="19"/>
                      <a:pt x="279" y="19"/>
                      <a:pt x="279" y="19"/>
                    </a:cubicBezTo>
                    <a:cubicBezTo>
                      <a:pt x="130" y="19"/>
                      <a:pt x="0" y="245"/>
                      <a:pt x="0" y="395"/>
                    </a:cubicBezTo>
                    <a:cubicBezTo>
                      <a:pt x="0" y="470"/>
                      <a:pt x="0" y="470"/>
                      <a:pt x="0" y="470"/>
                    </a:cubicBezTo>
                    <a:cubicBezTo>
                      <a:pt x="223" y="752"/>
                      <a:pt x="223" y="752"/>
                      <a:pt x="223" y="752"/>
                    </a:cubicBezTo>
                    <a:cubicBezTo>
                      <a:pt x="1224" y="752"/>
                      <a:pt x="1224" y="752"/>
                      <a:pt x="1224" y="752"/>
                    </a:cubicBezTo>
                    <a:cubicBezTo>
                      <a:pt x="1224" y="395"/>
                      <a:pt x="1224" y="395"/>
                      <a:pt x="1224" y="395"/>
                    </a:cubicBezTo>
                    <a:cubicBezTo>
                      <a:pt x="1224" y="226"/>
                      <a:pt x="1095" y="19"/>
                      <a:pt x="928" y="0"/>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7" name="Gruppieren 86">
                <a:extLst>
                  <a:ext uri="{FF2B5EF4-FFF2-40B4-BE49-F238E27FC236}">
                    <a16:creationId xmlns:a16="http://schemas.microsoft.com/office/drawing/2014/main" id="{1D0A0923-1A0F-47C5-9505-63AF9D6C1111}"/>
                  </a:ext>
                </a:extLst>
              </p:cNvPr>
              <p:cNvGrpSpPr/>
              <p:nvPr/>
            </p:nvGrpSpPr>
            <p:grpSpPr>
              <a:xfrm>
                <a:off x="8562748" y="927044"/>
                <a:ext cx="820320" cy="757375"/>
                <a:chOff x="8501343" y="2177809"/>
                <a:chExt cx="641350" cy="592138"/>
              </a:xfrm>
              <a:solidFill>
                <a:schemeClr val="accent1"/>
              </a:solidFill>
            </p:grpSpPr>
            <p:grpSp>
              <p:nvGrpSpPr>
                <p:cNvPr id="88" name="Gruppieren 87">
                  <a:extLst>
                    <a:ext uri="{FF2B5EF4-FFF2-40B4-BE49-F238E27FC236}">
                      <a16:creationId xmlns:a16="http://schemas.microsoft.com/office/drawing/2014/main" id="{CFAD879E-843B-4B05-AF5F-871084661784}"/>
                    </a:ext>
                  </a:extLst>
                </p:cNvPr>
                <p:cNvGrpSpPr/>
                <p:nvPr/>
              </p:nvGrpSpPr>
              <p:grpSpPr>
                <a:xfrm>
                  <a:off x="8501343" y="2177809"/>
                  <a:ext cx="641350" cy="592138"/>
                  <a:chOff x="8501343" y="2177809"/>
                  <a:chExt cx="641350" cy="592138"/>
                </a:xfrm>
                <a:grpFill/>
              </p:grpSpPr>
              <p:sp>
                <p:nvSpPr>
                  <p:cNvPr id="90" name="Freeform 6">
                    <a:extLst>
                      <a:ext uri="{FF2B5EF4-FFF2-40B4-BE49-F238E27FC236}">
                        <a16:creationId xmlns:a16="http://schemas.microsoft.com/office/drawing/2014/main" id="{E0BD7477-B321-475C-ABB2-EDFB9817A3C2}"/>
                      </a:ext>
                    </a:extLst>
                  </p:cNvPr>
                  <p:cNvSpPr>
                    <a:spLocks noEditPoints="1"/>
                  </p:cNvSpPr>
                  <p:nvPr/>
                </p:nvSpPr>
                <p:spPr bwMode="auto">
                  <a:xfrm>
                    <a:off x="8501343" y="2177809"/>
                    <a:ext cx="641350" cy="592138"/>
                  </a:xfrm>
                  <a:custGeom>
                    <a:avLst/>
                    <a:gdLst>
                      <a:gd name="T0" fmla="*/ 3360 w 6720"/>
                      <a:gd name="T1" fmla="*/ 4474 h 6192"/>
                      <a:gd name="T2" fmla="*/ 3129 w 6720"/>
                      <a:gd name="T3" fmla="*/ 4700 h 6192"/>
                      <a:gd name="T4" fmla="*/ 3360 w 6720"/>
                      <a:gd name="T5" fmla="*/ 4927 h 6192"/>
                      <a:gd name="T6" fmla="*/ 3592 w 6720"/>
                      <a:gd name="T7" fmla="*/ 4700 h 6192"/>
                      <a:gd name="T8" fmla="*/ 3360 w 6720"/>
                      <a:gd name="T9" fmla="*/ 4474 h 6192"/>
                      <a:gd name="T10" fmla="*/ 481 w 6720"/>
                      <a:gd name="T11" fmla="*/ 386 h 6192"/>
                      <a:gd name="T12" fmla="*/ 403 w 6720"/>
                      <a:gd name="T13" fmla="*/ 464 h 6192"/>
                      <a:gd name="T14" fmla="*/ 403 w 6720"/>
                      <a:gd name="T15" fmla="*/ 4087 h 6192"/>
                      <a:gd name="T16" fmla="*/ 481 w 6720"/>
                      <a:gd name="T17" fmla="*/ 4165 h 6192"/>
                      <a:gd name="T18" fmla="*/ 6213 w 6720"/>
                      <a:gd name="T19" fmla="*/ 4165 h 6192"/>
                      <a:gd name="T20" fmla="*/ 6318 w 6720"/>
                      <a:gd name="T21" fmla="*/ 4087 h 6192"/>
                      <a:gd name="T22" fmla="*/ 6318 w 6720"/>
                      <a:gd name="T23" fmla="*/ 464 h 6192"/>
                      <a:gd name="T24" fmla="*/ 6213 w 6720"/>
                      <a:gd name="T25" fmla="*/ 386 h 6192"/>
                      <a:gd name="T26" fmla="*/ 481 w 6720"/>
                      <a:gd name="T27" fmla="*/ 386 h 6192"/>
                      <a:gd name="T28" fmla="*/ 495 w 6720"/>
                      <a:gd name="T29" fmla="*/ 0 h 6192"/>
                      <a:gd name="T30" fmla="*/ 6226 w 6720"/>
                      <a:gd name="T31" fmla="*/ 0 h 6192"/>
                      <a:gd name="T32" fmla="*/ 6720 w 6720"/>
                      <a:gd name="T33" fmla="*/ 469 h 6192"/>
                      <a:gd name="T34" fmla="*/ 6720 w 6720"/>
                      <a:gd name="T35" fmla="*/ 3981 h 6192"/>
                      <a:gd name="T36" fmla="*/ 6720 w 6720"/>
                      <a:gd name="T37" fmla="*/ 4788 h 6192"/>
                      <a:gd name="T38" fmla="*/ 6304 w 6720"/>
                      <a:gd name="T39" fmla="*/ 5204 h 6192"/>
                      <a:gd name="T40" fmla="*/ 4116 w 6720"/>
                      <a:gd name="T41" fmla="*/ 5204 h 6192"/>
                      <a:gd name="T42" fmla="*/ 4819 w 6720"/>
                      <a:gd name="T43" fmla="*/ 5828 h 6192"/>
                      <a:gd name="T44" fmla="*/ 4793 w 6720"/>
                      <a:gd name="T45" fmla="*/ 5828 h 6192"/>
                      <a:gd name="T46" fmla="*/ 4975 w 6720"/>
                      <a:gd name="T47" fmla="*/ 6010 h 6192"/>
                      <a:gd name="T48" fmla="*/ 4793 w 6720"/>
                      <a:gd name="T49" fmla="*/ 6192 h 6192"/>
                      <a:gd name="T50" fmla="*/ 1928 w 6720"/>
                      <a:gd name="T51" fmla="*/ 6192 h 6192"/>
                      <a:gd name="T52" fmla="*/ 1746 w 6720"/>
                      <a:gd name="T53" fmla="*/ 6010 h 6192"/>
                      <a:gd name="T54" fmla="*/ 1928 w 6720"/>
                      <a:gd name="T55" fmla="*/ 5828 h 6192"/>
                      <a:gd name="T56" fmla="*/ 1902 w 6720"/>
                      <a:gd name="T57" fmla="*/ 5828 h 6192"/>
                      <a:gd name="T58" fmla="*/ 2605 w 6720"/>
                      <a:gd name="T59" fmla="*/ 5204 h 6192"/>
                      <a:gd name="T60" fmla="*/ 443 w 6720"/>
                      <a:gd name="T61" fmla="*/ 5204 h 6192"/>
                      <a:gd name="T62" fmla="*/ 0 w 6720"/>
                      <a:gd name="T63" fmla="*/ 4788 h 6192"/>
                      <a:gd name="T64" fmla="*/ 0 w 6720"/>
                      <a:gd name="T65" fmla="*/ 4736 h 6192"/>
                      <a:gd name="T66" fmla="*/ 0 w 6720"/>
                      <a:gd name="T67" fmla="*/ 4085 h 6192"/>
                      <a:gd name="T68" fmla="*/ 0 w 6720"/>
                      <a:gd name="T69" fmla="*/ 469 h 6192"/>
                      <a:gd name="T70" fmla="*/ 495 w 6720"/>
                      <a:gd name="T71" fmla="*/ 0 h 6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20" h="6192">
                        <a:moveTo>
                          <a:pt x="3360" y="4474"/>
                        </a:moveTo>
                        <a:cubicBezTo>
                          <a:pt x="3232" y="4474"/>
                          <a:pt x="3129" y="4575"/>
                          <a:pt x="3129" y="4700"/>
                        </a:cubicBezTo>
                        <a:cubicBezTo>
                          <a:pt x="3129" y="4825"/>
                          <a:pt x="3232" y="4927"/>
                          <a:pt x="3360" y="4927"/>
                        </a:cubicBezTo>
                        <a:cubicBezTo>
                          <a:pt x="3488" y="4927"/>
                          <a:pt x="3592" y="4825"/>
                          <a:pt x="3592" y="4700"/>
                        </a:cubicBezTo>
                        <a:cubicBezTo>
                          <a:pt x="3592" y="4575"/>
                          <a:pt x="3488" y="4474"/>
                          <a:pt x="3360" y="4474"/>
                        </a:cubicBezTo>
                        <a:close/>
                        <a:moveTo>
                          <a:pt x="481" y="386"/>
                        </a:moveTo>
                        <a:cubicBezTo>
                          <a:pt x="429" y="386"/>
                          <a:pt x="403" y="412"/>
                          <a:pt x="403" y="464"/>
                        </a:cubicBezTo>
                        <a:cubicBezTo>
                          <a:pt x="403" y="464"/>
                          <a:pt x="403" y="464"/>
                          <a:pt x="403" y="4087"/>
                        </a:cubicBezTo>
                        <a:cubicBezTo>
                          <a:pt x="403" y="4113"/>
                          <a:pt x="429" y="4165"/>
                          <a:pt x="481" y="4165"/>
                        </a:cubicBezTo>
                        <a:lnTo>
                          <a:pt x="6213" y="4165"/>
                        </a:lnTo>
                        <a:cubicBezTo>
                          <a:pt x="6266" y="4165"/>
                          <a:pt x="6318" y="4113"/>
                          <a:pt x="6318" y="4087"/>
                        </a:cubicBezTo>
                        <a:cubicBezTo>
                          <a:pt x="6318" y="4087"/>
                          <a:pt x="6318" y="4087"/>
                          <a:pt x="6318" y="464"/>
                        </a:cubicBezTo>
                        <a:cubicBezTo>
                          <a:pt x="6318" y="412"/>
                          <a:pt x="6266" y="386"/>
                          <a:pt x="6213" y="386"/>
                        </a:cubicBezTo>
                        <a:cubicBezTo>
                          <a:pt x="6213" y="386"/>
                          <a:pt x="6213" y="386"/>
                          <a:pt x="481" y="386"/>
                        </a:cubicBezTo>
                        <a:close/>
                        <a:moveTo>
                          <a:pt x="495" y="0"/>
                        </a:moveTo>
                        <a:cubicBezTo>
                          <a:pt x="495" y="0"/>
                          <a:pt x="495" y="0"/>
                          <a:pt x="6226" y="0"/>
                        </a:cubicBezTo>
                        <a:cubicBezTo>
                          <a:pt x="6512" y="0"/>
                          <a:pt x="6720" y="209"/>
                          <a:pt x="6720" y="469"/>
                        </a:cubicBezTo>
                        <a:cubicBezTo>
                          <a:pt x="6720" y="469"/>
                          <a:pt x="6720" y="469"/>
                          <a:pt x="6720" y="3981"/>
                        </a:cubicBezTo>
                        <a:cubicBezTo>
                          <a:pt x="6720" y="3981"/>
                          <a:pt x="6720" y="3981"/>
                          <a:pt x="6720" y="4788"/>
                        </a:cubicBezTo>
                        <a:cubicBezTo>
                          <a:pt x="6720" y="5022"/>
                          <a:pt x="6512" y="5204"/>
                          <a:pt x="6304" y="5204"/>
                        </a:cubicBezTo>
                        <a:cubicBezTo>
                          <a:pt x="6304" y="5204"/>
                          <a:pt x="6304" y="5204"/>
                          <a:pt x="4116" y="5204"/>
                        </a:cubicBezTo>
                        <a:cubicBezTo>
                          <a:pt x="4116" y="5308"/>
                          <a:pt x="4168" y="5750"/>
                          <a:pt x="4819" y="5828"/>
                        </a:cubicBezTo>
                        <a:cubicBezTo>
                          <a:pt x="4819" y="5828"/>
                          <a:pt x="4819" y="5828"/>
                          <a:pt x="4793" y="5828"/>
                        </a:cubicBezTo>
                        <a:cubicBezTo>
                          <a:pt x="4897" y="5828"/>
                          <a:pt x="4975" y="5906"/>
                          <a:pt x="4975" y="6010"/>
                        </a:cubicBezTo>
                        <a:cubicBezTo>
                          <a:pt x="4975" y="6114"/>
                          <a:pt x="4897" y="6192"/>
                          <a:pt x="4793" y="6192"/>
                        </a:cubicBezTo>
                        <a:cubicBezTo>
                          <a:pt x="4793" y="6192"/>
                          <a:pt x="4793" y="6192"/>
                          <a:pt x="1928" y="6192"/>
                        </a:cubicBezTo>
                        <a:cubicBezTo>
                          <a:pt x="1824" y="6192"/>
                          <a:pt x="1746" y="6114"/>
                          <a:pt x="1746" y="6010"/>
                        </a:cubicBezTo>
                        <a:cubicBezTo>
                          <a:pt x="1746" y="5906"/>
                          <a:pt x="1824" y="5828"/>
                          <a:pt x="1928" y="5828"/>
                        </a:cubicBezTo>
                        <a:cubicBezTo>
                          <a:pt x="1928" y="5828"/>
                          <a:pt x="1928" y="5828"/>
                          <a:pt x="1902" y="5828"/>
                        </a:cubicBezTo>
                        <a:cubicBezTo>
                          <a:pt x="2553" y="5750"/>
                          <a:pt x="2605" y="5308"/>
                          <a:pt x="2605" y="5204"/>
                        </a:cubicBezTo>
                        <a:cubicBezTo>
                          <a:pt x="2605" y="5204"/>
                          <a:pt x="2605" y="5204"/>
                          <a:pt x="443" y="5204"/>
                        </a:cubicBezTo>
                        <a:cubicBezTo>
                          <a:pt x="209" y="5204"/>
                          <a:pt x="0" y="5022"/>
                          <a:pt x="0" y="4788"/>
                        </a:cubicBezTo>
                        <a:cubicBezTo>
                          <a:pt x="0" y="4788"/>
                          <a:pt x="0" y="4788"/>
                          <a:pt x="0" y="4736"/>
                        </a:cubicBezTo>
                        <a:cubicBezTo>
                          <a:pt x="0" y="4736"/>
                          <a:pt x="0" y="4736"/>
                          <a:pt x="0" y="4085"/>
                        </a:cubicBezTo>
                        <a:cubicBezTo>
                          <a:pt x="0" y="4085"/>
                          <a:pt x="0" y="4085"/>
                          <a:pt x="0" y="469"/>
                        </a:cubicBezTo>
                        <a:cubicBezTo>
                          <a:pt x="0" y="209"/>
                          <a:pt x="235" y="0"/>
                          <a:pt x="495" y="0"/>
                        </a:cubicBezTo>
                        <a:close/>
                      </a:path>
                    </a:pathLst>
                  </a:custGeom>
                  <a:grp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Textfeld 90">
                    <a:extLst>
                      <a:ext uri="{FF2B5EF4-FFF2-40B4-BE49-F238E27FC236}">
                        <a16:creationId xmlns:a16="http://schemas.microsoft.com/office/drawing/2014/main" id="{E998328B-1325-4F9C-83E4-AFF577F62637}"/>
                      </a:ext>
                    </a:extLst>
                  </p:cNvPr>
                  <p:cNvSpPr txBox="1"/>
                  <p:nvPr/>
                </p:nvSpPr>
                <p:spPr>
                  <a:xfrm>
                    <a:off x="8540576" y="2216150"/>
                    <a:ext cx="562884" cy="358775"/>
                  </a:xfrm>
                  <a:prstGeom prst="rect">
                    <a:avLst/>
                  </a:prstGeom>
                  <a:solidFill>
                    <a:schemeClr val="accent1">
                      <a:lumMod val="20000"/>
                      <a:lumOff val="80000"/>
                    </a:schemeClr>
                  </a:solidFill>
                </p:spPr>
                <p:txBody>
                  <a:bodyPr wrap="none" lIns="72000" tIns="0" rIns="72000" bIns="0" rtlCol="0" anchor="ctr">
                    <a:noAutofit/>
                  </a:bodyPr>
                  <a:lstStyle/>
                  <a:p>
                    <a:pPr algn="ctr">
                      <a:spcBef>
                        <a:spcPts val="300"/>
                      </a:spcBef>
                      <a:spcAft>
                        <a:spcPts val="100"/>
                      </a:spcAft>
                      <a:buClr>
                        <a:schemeClr val="tx2"/>
                      </a:buCl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&lt;/&gt;</a:t>
                    </a:r>
                  </a:p>
                </p:txBody>
              </p:sp>
            </p:grpSp>
            <p:pic>
              <p:nvPicPr>
                <p:cNvPr id="89" name="Grafik 88">
                  <a:extLst>
                    <a:ext uri="{FF2B5EF4-FFF2-40B4-BE49-F238E27FC236}">
                      <a16:creationId xmlns:a16="http://schemas.microsoft.com/office/drawing/2014/main" id="{4BD2A436-04EB-4E2F-97DF-C691ED45B0C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036349" y="2584581"/>
                  <a:ext cx="60252" cy="82046"/>
                </a:xfrm>
                <a:prstGeom prst="rect">
                  <a:avLst/>
                </a:prstGeom>
              </p:spPr>
            </p:pic>
          </p:grpSp>
        </p:grpSp>
      </p:grpSp>
      <p:grpSp>
        <p:nvGrpSpPr>
          <p:cNvPr id="199" name="Gruppieren 198">
            <a:extLst>
              <a:ext uri="{FF2B5EF4-FFF2-40B4-BE49-F238E27FC236}">
                <a16:creationId xmlns:a16="http://schemas.microsoft.com/office/drawing/2014/main" id="{9261B71F-4536-45E5-A4A1-0389AE6DF8A4}"/>
              </a:ext>
            </a:extLst>
          </p:cNvPr>
          <p:cNvGrpSpPr/>
          <p:nvPr/>
        </p:nvGrpSpPr>
        <p:grpSpPr>
          <a:xfrm>
            <a:off x="4539287" y="4450907"/>
            <a:ext cx="2122736" cy="831273"/>
            <a:chOff x="6654724" y="2341697"/>
            <a:chExt cx="2122736" cy="831273"/>
          </a:xfrm>
        </p:grpSpPr>
        <p:grpSp>
          <p:nvGrpSpPr>
            <p:cNvPr id="193" name="Gruppieren 192">
              <a:extLst>
                <a:ext uri="{FF2B5EF4-FFF2-40B4-BE49-F238E27FC236}">
                  <a16:creationId xmlns:a16="http://schemas.microsoft.com/office/drawing/2014/main" id="{9E94E12F-88D7-4997-8B3E-954CDAD5B1E8}"/>
                </a:ext>
              </a:extLst>
            </p:cNvPr>
            <p:cNvGrpSpPr/>
            <p:nvPr/>
          </p:nvGrpSpPr>
          <p:grpSpPr>
            <a:xfrm>
              <a:off x="6654724" y="2424200"/>
              <a:ext cx="2122736" cy="666267"/>
              <a:chOff x="6654724" y="2424186"/>
              <a:chExt cx="2122736" cy="666267"/>
            </a:xfrm>
          </p:grpSpPr>
          <p:sp>
            <p:nvSpPr>
              <p:cNvPr id="12" name="Textfeld 11">
                <a:extLst>
                  <a:ext uri="{FF2B5EF4-FFF2-40B4-BE49-F238E27FC236}">
                    <a16:creationId xmlns:a16="http://schemas.microsoft.com/office/drawing/2014/main" id="{E6F2CB0D-7C96-4912-9318-BD3F96B4481B}"/>
                  </a:ext>
                </a:extLst>
              </p:cNvPr>
              <p:cNvSpPr txBox="1"/>
              <p:nvPr/>
            </p:nvSpPr>
            <p:spPr>
              <a:xfrm>
                <a:off x="6654724" y="2889158"/>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Protocol</a:t>
                </a:r>
              </a:p>
            </p:txBody>
          </p:sp>
          <p:grpSp>
            <p:nvGrpSpPr>
              <p:cNvPr id="105" name="Group 163">
                <a:extLst>
                  <a:ext uri="{FF2B5EF4-FFF2-40B4-BE49-F238E27FC236}">
                    <a16:creationId xmlns:a16="http://schemas.microsoft.com/office/drawing/2014/main" id="{A1A0082E-57B9-487D-A2A5-667688C82A9D}"/>
                  </a:ext>
                </a:extLst>
              </p:cNvPr>
              <p:cNvGrpSpPr>
                <a:grpSpLocks noChangeAspect="1"/>
              </p:cNvGrpSpPr>
              <p:nvPr/>
            </p:nvGrpSpPr>
            <p:grpSpPr bwMode="auto">
              <a:xfrm>
                <a:off x="7554088" y="2424186"/>
                <a:ext cx="324009" cy="444049"/>
                <a:chOff x="803" y="803"/>
                <a:chExt cx="332" cy="455"/>
              </a:xfrm>
              <a:solidFill>
                <a:schemeClr val="accent1"/>
              </a:solidFill>
            </p:grpSpPr>
            <p:sp>
              <p:nvSpPr>
                <p:cNvPr id="107" name="Freeform 164">
                  <a:extLst>
                    <a:ext uri="{FF2B5EF4-FFF2-40B4-BE49-F238E27FC236}">
                      <a16:creationId xmlns:a16="http://schemas.microsoft.com/office/drawing/2014/main" id="{03E7D064-E449-4361-B58E-59A2AD841944}"/>
                    </a:ext>
                  </a:extLst>
                </p:cNvPr>
                <p:cNvSpPr>
                  <a:spLocks/>
                </p:cNvSpPr>
                <p:nvPr/>
              </p:nvSpPr>
              <p:spPr bwMode="auto">
                <a:xfrm>
                  <a:off x="1025" y="813"/>
                  <a:ext cx="101" cy="100"/>
                </a:xfrm>
                <a:custGeom>
                  <a:avLst/>
                  <a:gdLst>
                    <a:gd name="T0" fmla="*/ 85 w 420"/>
                    <a:gd name="T1" fmla="*/ 416 h 416"/>
                    <a:gd name="T2" fmla="*/ 420 w 420"/>
                    <a:gd name="T3" fmla="*/ 416 h 416"/>
                    <a:gd name="T4" fmla="*/ 0 w 420"/>
                    <a:gd name="T5" fmla="*/ 0 h 416"/>
                    <a:gd name="T6" fmla="*/ 0 w 420"/>
                    <a:gd name="T7" fmla="*/ 333 h 416"/>
                    <a:gd name="T8" fmla="*/ 85 w 420"/>
                    <a:gd name="T9" fmla="*/ 416 h 416"/>
                  </a:gdLst>
                  <a:ahLst/>
                  <a:cxnLst>
                    <a:cxn ang="0">
                      <a:pos x="T0" y="T1"/>
                    </a:cxn>
                    <a:cxn ang="0">
                      <a:pos x="T2" y="T3"/>
                    </a:cxn>
                    <a:cxn ang="0">
                      <a:pos x="T4" y="T5"/>
                    </a:cxn>
                    <a:cxn ang="0">
                      <a:pos x="T6" y="T7"/>
                    </a:cxn>
                    <a:cxn ang="0">
                      <a:pos x="T8" y="T9"/>
                    </a:cxn>
                  </a:cxnLst>
                  <a:rect l="0" t="0" r="r" b="b"/>
                  <a:pathLst>
                    <a:path w="420" h="416">
                      <a:moveTo>
                        <a:pt x="85" y="416"/>
                      </a:moveTo>
                      <a:cubicBezTo>
                        <a:pt x="420" y="416"/>
                        <a:pt x="420" y="416"/>
                        <a:pt x="420" y="416"/>
                      </a:cubicBezTo>
                      <a:cubicBezTo>
                        <a:pt x="0" y="0"/>
                        <a:pt x="0" y="0"/>
                        <a:pt x="0" y="0"/>
                      </a:cubicBezTo>
                      <a:cubicBezTo>
                        <a:pt x="0" y="333"/>
                        <a:pt x="0" y="333"/>
                        <a:pt x="0" y="333"/>
                      </a:cubicBezTo>
                      <a:cubicBezTo>
                        <a:pt x="0" y="379"/>
                        <a:pt x="38" y="416"/>
                        <a:pt x="85" y="41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8" name="Freeform 165">
                  <a:extLst>
                    <a:ext uri="{FF2B5EF4-FFF2-40B4-BE49-F238E27FC236}">
                      <a16:creationId xmlns:a16="http://schemas.microsoft.com/office/drawing/2014/main" id="{C5FAFBB7-E0E7-4D83-A2C9-548E171529AB}"/>
                    </a:ext>
                  </a:extLst>
                </p:cNvPr>
                <p:cNvSpPr>
                  <a:spLocks noEditPoints="1"/>
                </p:cNvSpPr>
                <p:nvPr/>
              </p:nvSpPr>
              <p:spPr bwMode="auto">
                <a:xfrm>
                  <a:off x="803" y="803"/>
                  <a:ext cx="332" cy="455"/>
                </a:xfrm>
                <a:custGeom>
                  <a:avLst/>
                  <a:gdLst>
                    <a:gd name="T0" fmla="*/ 871 w 1380"/>
                    <a:gd name="T1" fmla="*/ 372 h 1892"/>
                    <a:gd name="T2" fmla="*/ 83 w 1380"/>
                    <a:gd name="T3" fmla="*/ 0 h 1892"/>
                    <a:gd name="T4" fmla="*/ 0 w 1380"/>
                    <a:gd name="T5" fmla="*/ 1810 h 1892"/>
                    <a:gd name="T6" fmla="*/ 1297 w 1380"/>
                    <a:gd name="T7" fmla="*/ 1892 h 1892"/>
                    <a:gd name="T8" fmla="*/ 1380 w 1380"/>
                    <a:gd name="T9" fmla="*/ 510 h 1892"/>
                    <a:gd name="T10" fmla="*/ 153 w 1380"/>
                    <a:gd name="T11" fmla="*/ 652 h 1892"/>
                    <a:gd name="T12" fmla="*/ 227 w 1380"/>
                    <a:gd name="T13" fmla="*/ 586 h 1892"/>
                    <a:gd name="T14" fmla="*/ 267 w 1380"/>
                    <a:gd name="T15" fmla="*/ 846 h 1892"/>
                    <a:gd name="T16" fmla="*/ 217 w 1380"/>
                    <a:gd name="T17" fmla="*/ 659 h 1892"/>
                    <a:gd name="T18" fmla="*/ 153 w 1380"/>
                    <a:gd name="T19" fmla="*/ 652 h 1892"/>
                    <a:gd name="T20" fmla="*/ 224 w 1380"/>
                    <a:gd name="T21" fmla="*/ 1019 h 1892"/>
                    <a:gd name="T22" fmla="*/ 189 w 1380"/>
                    <a:gd name="T23" fmla="*/ 1060 h 1892"/>
                    <a:gd name="T24" fmla="*/ 167 w 1380"/>
                    <a:gd name="T25" fmla="*/ 996 h 1892"/>
                    <a:gd name="T26" fmla="*/ 286 w 1380"/>
                    <a:gd name="T27" fmla="*/ 999 h 1892"/>
                    <a:gd name="T28" fmla="*/ 302 w 1380"/>
                    <a:gd name="T29" fmla="*/ 1084 h 1892"/>
                    <a:gd name="T30" fmla="*/ 249 w 1380"/>
                    <a:gd name="T31" fmla="*/ 1150 h 1892"/>
                    <a:gd name="T32" fmla="*/ 209 w 1380"/>
                    <a:gd name="T33" fmla="*/ 1192 h 1892"/>
                    <a:gd name="T34" fmla="*/ 308 w 1380"/>
                    <a:gd name="T35" fmla="*/ 1239 h 1892"/>
                    <a:gd name="T36" fmla="*/ 151 w 1380"/>
                    <a:gd name="T37" fmla="*/ 1189 h 1892"/>
                    <a:gd name="T38" fmla="*/ 248 w 1380"/>
                    <a:gd name="T39" fmla="*/ 1085 h 1892"/>
                    <a:gd name="T40" fmla="*/ 249 w 1380"/>
                    <a:gd name="T41" fmla="*/ 1029 h 1892"/>
                    <a:gd name="T42" fmla="*/ 223 w 1380"/>
                    <a:gd name="T43" fmla="*/ 1635 h 1892"/>
                    <a:gd name="T44" fmla="*/ 138 w 1380"/>
                    <a:gd name="T45" fmla="*/ 1562 h 1892"/>
                    <a:gd name="T46" fmla="*/ 199 w 1380"/>
                    <a:gd name="T47" fmla="*/ 1584 h 1892"/>
                    <a:gd name="T48" fmla="*/ 249 w 1380"/>
                    <a:gd name="T49" fmla="*/ 1582 h 1892"/>
                    <a:gd name="T50" fmla="*/ 249 w 1380"/>
                    <a:gd name="T51" fmla="*/ 1521 h 1892"/>
                    <a:gd name="T52" fmla="*/ 202 w 1380"/>
                    <a:gd name="T53" fmla="*/ 1513 h 1892"/>
                    <a:gd name="T54" fmla="*/ 238 w 1380"/>
                    <a:gd name="T55" fmla="*/ 1464 h 1892"/>
                    <a:gd name="T56" fmla="*/ 241 w 1380"/>
                    <a:gd name="T57" fmla="*/ 1419 h 1892"/>
                    <a:gd name="T58" fmla="*/ 199 w 1380"/>
                    <a:gd name="T59" fmla="*/ 1420 h 1892"/>
                    <a:gd name="T60" fmla="*/ 142 w 1380"/>
                    <a:gd name="T61" fmla="*/ 1438 h 1892"/>
                    <a:gd name="T62" fmla="*/ 183 w 1380"/>
                    <a:gd name="T63" fmla="*/ 1378 h 1892"/>
                    <a:gd name="T64" fmla="*/ 280 w 1380"/>
                    <a:gd name="T65" fmla="*/ 1393 h 1892"/>
                    <a:gd name="T66" fmla="*/ 261 w 1380"/>
                    <a:gd name="T67" fmla="*/ 1491 h 1892"/>
                    <a:gd name="T68" fmla="*/ 310 w 1380"/>
                    <a:gd name="T69" fmla="*/ 1553 h 1892"/>
                    <a:gd name="T70" fmla="*/ 402 w 1380"/>
                    <a:gd name="T71" fmla="*/ 1630 h 1892"/>
                    <a:gd name="T72" fmla="*/ 352 w 1380"/>
                    <a:gd name="T73" fmla="*/ 1581 h 1892"/>
                    <a:gd name="T74" fmla="*/ 402 w 1380"/>
                    <a:gd name="T75" fmla="*/ 1630 h 1892"/>
                    <a:gd name="T76" fmla="*/ 352 w 1380"/>
                    <a:gd name="T77" fmla="*/ 1239 h 1892"/>
                    <a:gd name="T78" fmla="*/ 402 w 1380"/>
                    <a:gd name="T79" fmla="*/ 1189 h 1892"/>
                    <a:gd name="T80" fmla="*/ 402 w 1380"/>
                    <a:gd name="T81" fmla="*/ 846 h 1892"/>
                    <a:gd name="T82" fmla="*/ 352 w 1380"/>
                    <a:gd name="T83" fmla="*/ 796 h 1892"/>
                    <a:gd name="T84" fmla="*/ 402 w 1380"/>
                    <a:gd name="T85" fmla="*/ 846 h 1892"/>
                    <a:gd name="T86" fmla="*/ 578 w 1380"/>
                    <a:gd name="T87" fmla="*/ 1633 h 1892"/>
                    <a:gd name="T88" fmla="*/ 578 w 1380"/>
                    <a:gd name="T89" fmla="*/ 1552 h 1892"/>
                    <a:gd name="T90" fmla="*/ 1216 w 1380"/>
                    <a:gd name="T91" fmla="*/ 1593 h 1892"/>
                    <a:gd name="T92" fmla="*/ 1165 w 1380"/>
                    <a:gd name="T93" fmla="*/ 1242 h 1892"/>
                    <a:gd name="T94" fmla="*/ 527 w 1380"/>
                    <a:gd name="T95" fmla="*/ 1202 h 1892"/>
                    <a:gd name="T96" fmla="*/ 1165 w 1380"/>
                    <a:gd name="T97" fmla="*/ 1160 h 1892"/>
                    <a:gd name="T98" fmla="*/ 1165 w 1380"/>
                    <a:gd name="T99" fmla="*/ 1242 h 1892"/>
                    <a:gd name="T100" fmla="*/ 578 w 1380"/>
                    <a:gd name="T101" fmla="*/ 850 h 1892"/>
                    <a:gd name="T102" fmla="*/ 578 w 1380"/>
                    <a:gd name="T103" fmla="*/ 769 h 1892"/>
                    <a:gd name="T104" fmla="*/ 1216 w 1380"/>
                    <a:gd name="T105" fmla="*/ 80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0" h="1892">
                      <a:moveTo>
                        <a:pt x="1009" y="510"/>
                      </a:moveTo>
                      <a:cubicBezTo>
                        <a:pt x="933" y="510"/>
                        <a:pt x="871" y="448"/>
                        <a:pt x="871" y="372"/>
                      </a:cubicBezTo>
                      <a:cubicBezTo>
                        <a:pt x="871" y="0"/>
                        <a:pt x="871" y="0"/>
                        <a:pt x="871" y="0"/>
                      </a:cubicBezTo>
                      <a:cubicBezTo>
                        <a:pt x="83" y="0"/>
                        <a:pt x="83" y="0"/>
                        <a:pt x="83" y="0"/>
                      </a:cubicBezTo>
                      <a:cubicBezTo>
                        <a:pt x="38" y="0"/>
                        <a:pt x="0" y="38"/>
                        <a:pt x="0" y="84"/>
                      </a:cubicBezTo>
                      <a:cubicBezTo>
                        <a:pt x="0" y="1810"/>
                        <a:pt x="0" y="1810"/>
                        <a:pt x="0" y="1810"/>
                      </a:cubicBezTo>
                      <a:cubicBezTo>
                        <a:pt x="0" y="1855"/>
                        <a:pt x="38" y="1892"/>
                        <a:pt x="83" y="1892"/>
                      </a:cubicBezTo>
                      <a:cubicBezTo>
                        <a:pt x="1297" y="1892"/>
                        <a:pt x="1297" y="1892"/>
                        <a:pt x="1297" y="1892"/>
                      </a:cubicBezTo>
                      <a:cubicBezTo>
                        <a:pt x="1343" y="1892"/>
                        <a:pt x="1380" y="1855"/>
                        <a:pt x="1380" y="1810"/>
                      </a:cubicBezTo>
                      <a:cubicBezTo>
                        <a:pt x="1380" y="510"/>
                        <a:pt x="1380" y="510"/>
                        <a:pt x="1380" y="510"/>
                      </a:cubicBezTo>
                      <a:lnTo>
                        <a:pt x="1009" y="510"/>
                      </a:lnTo>
                      <a:close/>
                      <a:moveTo>
                        <a:pt x="153" y="652"/>
                      </a:moveTo>
                      <a:cubicBezTo>
                        <a:pt x="166" y="647"/>
                        <a:pt x="180" y="639"/>
                        <a:pt x="196" y="627"/>
                      </a:cubicBezTo>
                      <a:cubicBezTo>
                        <a:pt x="211" y="616"/>
                        <a:pt x="221" y="602"/>
                        <a:pt x="227" y="586"/>
                      </a:cubicBezTo>
                      <a:cubicBezTo>
                        <a:pt x="267" y="586"/>
                        <a:pt x="267" y="586"/>
                        <a:pt x="267" y="586"/>
                      </a:cubicBezTo>
                      <a:cubicBezTo>
                        <a:pt x="267" y="846"/>
                        <a:pt x="267" y="846"/>
                        <a:pt x="267" y="846"/>
                      </a:cubicBezTo>
                      <a:cubicBezTo>
                        <a:pt x="217" y="846"/>
                        <a:pt x="217" y="846"/>
                        <a:pt x="217" y="846"/>
                      </a:cubicBezTo>
                      <a:cubicBezTo>
                        <a:pt x="217" y="659"/>
                        <a:pt x="217" y="659"/>
                        <a:pt x="217" y="659"/>
                      </a:cubicBezTo>
                      <a:cubicBezTo>
                        <a:pt x="199" y="676"/>
                        <a:pt x="178" y="688"/>
                        <a:pt x="153" y="697"/>
                      </a:cubicBezTo>
                      <a:lnTo>
                        <a:pt x="153" y="652"/>
                      </a:lnTo>
                      <a:close/>
                      <a:moveTo>
                        <a:pt x="249" y="1029"/>
                      </a:moveTo>
                      <a:cubicBezTo>
                        <a:pt x="243" y="1022"/>
                        <a:pt x="234" y="1019"/>
                        <a:pt x="224" y="1019"/>
                      </a:cubicBezTo>
                      <a:cubicBezTo>
                        <a:pt x="214" y="1019"/>
                        <a:pt x="206" y="1022"/>
                        <a:pt x="200" y="1029"/>
                      </a:cubicBezTo>
                      <a:cubicBezTo>
                        <a:pt x="193" y="1035"/>
                        <a:pt x="190" y="1045"/>
                        <a:pt x="189" y="1060"/>
                      </a:cubicBezTo>
                      <a:cubicBezTo>
                        <a:pt x="140" y="1055"/>
                        <a:pt x="140" y="1055"/>
                        <a:pt x="140" y="1055"/>
                      </a:cubicBezTo>
                      <a:cubicBezTo>
                        <a:pt x="142" y="1028"/>
                        <a:pt x="151" y="1008"/>
                        <a:pt x="167" y="996"/>
                      </a:cubicBezTo>
                      <a:cubicBezTo>
                        <a:pt x="182" y="984"/>
                        <a:pt x="202" y="978"/>
                        <a:pt x="226" y="978"/>
                      </a:cubicBezTo>
                      <a:cubicBezTo>
                        <a:pt x="251" y="978"/>
                        <a:pt x="271" y="985"/>
                        <a:pt x="286" y="999"/>
                      </a:cubicBezTo>
                      <a:cubicBezTo>
                        <a:pt x="300" y="1013"/>
                        <a:pt x="308" y="1030"/>
                        <a:pt x="308" y="1051"/>
                      </a:cubicBezTo>
                      <a:cubicBezTo>
                        <a:pt x="308" y="1062"/>
                        <a:pt x="306" y="1073"/>
                        <a:pt x="302" y="1084"/>
                      </a:cubicBezTo>
                      <a:cubicBezTo>
                        <a:pt x="297" y="1094"/>
                        <a:pt x="291" y="1105"/>
                        <a:pt x="282" y="1117"/>
                      </a:cubicBezTo>
                      <a:cubicBezTo>
                        <a:pt x="276" y="1124"/>
                        <a:pt x="264" y="1135"/>
                        <a:pt x="249" y="1150"/>
                      </a:cubicBezTo>
                      <a:cubicBezTo>
                        <a:pt x="234" y="1164"/>
                        <a:pt x="223" y="1174"/>
                        <a:pt x="219" y="1179"/>
                      </a:cubicBezTo>
                      <a:cubicBezTo>
                        <a:pt x="215" y="1183"/>
                        <a:pt x="211" y="1188"/>
                        <a:pt x="209" y="1192"/>
                      </a:cubicBezTo>
                      <a:cubicBezTo>
                        <a:pt x="308" y="1192"/>
                        <a:pt x="308" y="1192"/>
                        <a:pt x="308" y="1192"/>
                      </a:cubicBezTo>
                      <a:cubicBezTo>
                        <a:pt x="308" y="1239"/>
                        <a:pt x="308" y="1239"/>
                        <a:pt x="308" y="1239"/>
                      </a:cubicBezTo>
                      <a:cubicBezTo>
                        <a:pt x="133" y="1239"/>
                        <a:pt x="133" y="1239"/>
                        <a:pt x="133" y="1239"/>
                      </a:cubicBezTo>
                      <a:cubicBezTo>
                        <a:pt x="136" y="1221"/>
                        <a:pt x="141" y="1205"/>
                        <a:pt x="151" y="1189"/>
                      </a:cubicBezTo>
                      <a:cubicBezTo>
                        <a:pt x="160" y="1173"/>
                        <a:pt x="178" y="1153"/>
                        <a:pt x="206" y="1127"/>
                      </a:cubicBezTo>
                      <a:cubicBezTo>
                        <a:pt x="229" y="1106"/>
                        <a:pt x="242" y="1092"/>
                        <a:pt x="248" y="1085"/>
                      </a:cubicBezTo>
                      <a:cubicBezTo>
                        <a:pt x="254" y="1074"/>
                        <a:pt x="258" y="1064"/>
                        <a:pt x="258" y="1054"/>
                      </a:cubicBezTo>
                      <a:cubicBezTo>
                        <a:pt x="258" y="1043"/>
                        <a:pt x="255" y="1034"/>
                        <a:pt x="249" y="1029"/>
                      </a:cubicBezTo>
                      <a:close/>
                      <a:moveTo>
                        <a:pt x="286" y="1611"/>
                      </a:moveTo>
                      <a:cubicBezTo>
                        <a:pt x="268" y="1627"/>
                        <a:pt x="248" y="1635"/>
                        <a:pt x="223" y="1635"/>
                      </a:cubicBezTo>
                      <a:cubicBezTo>
                        <a:pt x="200" y="1635"/>
                        <a:pt x="181" y="1628"/>
                        <a:pt x="165" y="1615"/>
                      </a:cubicBezTo>
                      <a:cubicBezTo>
                        <a:pt x="150" y="1601"/>
                        <a:pt x="140" y="1584"/>
                        <a:pt x="138" y="1562"/>
                      </a:cubicBezTo>
                      <a:cubicBezTo>
                        <a:pt x="186" y="1556"/>
                        <a:pt x="186" y="1556"/>
                        <a:pt x="186" y="1556"/>
                      </a:cubicBezTo>
                      <a:cubicBezTo>
                        <a:pt x="188" y="1568"/>
                        <a:pt x="192" y="1577"/>
                        <a:pt x="199" y="1584"/>
                      </a:cubicBezTo>
                      <a:cubicBezTo>
                        <a:pt x="205" y="1591"/>
                        <a:pt x="213" y="1594"/>
                        <a:pt x="223" y="1594"/>
                      </a:cubicBezTo>
                      <a:cubicBezTo>
                        <a:pt x="234" y="1594"/>
                        <a:pt x="242" y="1590"/>
                        <a:pt x="249" y="1582"/>
                      </a:cubicBezTo>
                      <a:cubicBezTo>
                        <a:pt x="256" y="1574"/>
                        <a:pt x="260" y="1564"/>
                        <a:pt x="260" y="1551"/>
                      </a:cubicBezTo>
                      <a:cubicBezTo>
                        <a:pt x="260" y="1538"/>
                        <a:pt x="256" y="1528"/>
                        <a:pt x="249" y="1521"/>
                      </a:cubicBezTo>
                      <a:cubicBezTo>
                        <a:pt x="242" y="1513"/>
                        <a:pt x="234" y="1510"/>
                        <a:pt x="225" y="1510"/>
                      </a:cubicBezTo>
                      <a:cubicBezTo>
                        <a:pt x="219" y="1510"/>
                        <a:pt x="211" y="1511"/>
                        <a:pt x="202" y="1513"/>
                      </a:cubicBezTo>
                      <a:cubicBezTo>
                        <a:pt x="208" y="1473"/>
                        <a:pt x="208" y="1473"/>
                        <a:pt x="208" y="1473"/>
                      </a:cubicBezTo>
                      <a:cubicBezTo>
                        <a:pt x="221" y="1474"/>
                        <a:pt x="231" y="1471"/>
                        <a:pt x="238" y="1464"/>
                      </a:cubicBezTo>
                      <a:cubicBezTo>
                        <a:pt x="245" y="1458"/>
                        <a:pt x="249" y="1450"/>
                        <a:pt x="249" y="1440"/>
                      </a:cubicBezTo>
                      <a:cubicBezTo>
                        <a:pt x="249" y="1431"/>
                        <a:pt x="246" y="1424"/>
                        <a:pt x="241" y="1419"/>
                      </a:cubicBezTo>
                      <a:cubicBezTo>
                        <a:pt x="236" y="1414"/>
                        <a:pt x="229" y="1412"/>
                        <a:pt x="220" y="1412"/>
                      </a:cubicBezTo>
                      <a:cubicBezTo>
                        <a:pt x="211" y="1412"/>
                        <a:pt x="204" y="1414"/>
                        <a:pt x="199" y="1420"/>
                      </a:cubicBezTo>
                      <a:cubicBezTo>
                        <a:pt x="193" y="1426"/>
                        <a:pt x="189" y="1434"/>
                        <a:pt x="188" y="1446"/>
                      </a:cubicBezTo>
                      <a:cubicBezTo>
                        <a:pt x="142" y="1438"/>
                        <a:pt x="142" y="1438"/>
                        <a:pt x="142" y="1438"/>
                      </a:cubicBezTo>
                      <a:cubicBezTo>
                        <a:pt x="145" y="1423"/>
                        <a:pt x="150" y="1410"/>
                        <a:pt x="156" y="1401"/>
                      </a:cubicBezTo>
                      <a:cubicBezTo>
                        <a:pt x="162" y="1391"/>
                        <a:pt x="171" y="1384"/>
                        <a:pt x="183" y="1378"/>
                      </a:cubicBezTo>
                      <a:cubicBezTo>
                        <a:pt x="195" y="1373"/>
                        <a:pt x="208" y="1371"/>
                        <a:pt x="222" y="1371"/>
                      </a:cubicBezTo>
                      <a:cubicBezTo>
                        <a:pt x="246" y="1371"/>
                        <a:pt x="266" y="1378"/>
                        <a:pt x="280" y="1393"/>
                      </a:cubicBezTo>
                      <a:cubicBezTo>
                        <a:pt x="293" y="1406"/>
                        <a:pt x="298" y="1421"/>
                        <a:pt x="298" y="1437"/>
                      </a:cubicBezTo>
                      <a:cubicBezTo>
                        <a:pt x="298" y="1460"/>
                        <a:pt x="287" y="1478"/>
                        <a:pt x="261" y="1491"/>
                      </a:cubicBezTo>
                      <a:cubicBezTo>
                        <a:pt x="276" y="1494"/>
                        <a:pt x="288" y="1502"/>
                        <a:pt x="297" y="1513"/>
                      </a:cubicBezTo>
                      <a:cubicBezTo>
                        <a:pt x="306" y="1524"/>
                        <a:pt x="310" y="1537"/>
                        <a:pt x="310" y="1553"/>
                      </a:cubicBezTo>
                      <a:cubicBezTo>
                        <a:pt x="310" y="1576"/>
                        <a:pt x="302" y="1595"/>
                        <a:pt x="286" y="1611"/>
                      </a:cubicBezTo>
                      <a:close/>
                      <a:moveTo>
                        <a:pt x="402" y="1630"/>
                      </a:moveTo>
                      <a:cubicBezTo>
                        <a:pt x="352" y="1630"/>
                        <a:pt x="352" y="1630"/>
                        <a:pt x="352" y="1630"/>
                      </a:cubicBezTo>
                      <a:cubicBezTo>
                        <a:pt x="352" y="1581"/>
                        <a:pt x="352" y="1581"/>
                        <a:pt x="352" y="1581"/>
                      </a:cubicBezTo>
                      <a:cubicBezTo>
                        <a:pt x="402" y="1581"/>
                        <a:pt x="402" y="1581"/>
                        <a:pt x="402" y="1581"/>
                      </a:cubicBezTo>
                      <a:lnTo>
                        <a:pt x="402" y="1630"/>
                      </a:lnTo>
                      <a:close/>
                      <a:moveTo>
                        <a:pt x="402" y="1239"/>
                      </a:moveTo>
                      <a:cubicBezTo>
                        <a:pt x="352" y="1239"/>
                        <a:pt x="352" y="1239"/>
                        <a:pt x="352" y="1239"/>
                      </a:cubicBezTo>
                      <a:cubicBezTo>
                        <a:pt x="352" y="1189"/>
                        <a:pt x="352" y="1189"/>
                        <a:pt x="352" y="1189"/>
                      </a:cubicBezTo>
                      <a:cubicBezTo>
                        <a:pt x="402" y="1189"/>
                        <a:pt x="402" y="1189"/>
                        <a:pt x="402" y="1189"/>
                      </a:cubicBezTo>
                      <a:lnTo>
                        <a:pt x="402" y="1239"/>
                      </a:lnTo>
                      <a:close/>
                      <a:moveTo>
                        <a:pt x="402" y="846"/>
                      </a:moveTo>
                      <a:cubicBezTo>
                        <a:pt x="352" y="846"/>
                        <a:pt x="352" y="846"/>
                        <a:pt x="352" y="846"/>
                      </a:cubicBezTo>
                      <a:cubicBezTo>
                        <a:pt x="352" y="796"/>
                        <a:pt x="352" y="796"/>
                        <a:pt x="352" y="796"/>
                      </a:cubicBezTo>
                      <a:cubicBezTo>
                        <a:pt x="402" y="796"/>
                        <a:pt x="402" y="796"/>
                        <a:pt x="402" y="796"/>
                      </a:cubicBezTo>
                      <a:lnTo>
                        <a:pt x="402" y="846"/>
                      </a:lnTo>
                      <a:close/>
                      <a:moveTo>
                        <a:pt x="1165" y="1633"/>
                      </a:moveTo>
                      <a:cubicBezTo>
                        <a:pt x="578" y="1633"/>
                        <a:pt x="578" y="1633"/>
                        <a:pt x="578" y="1633"/>
                      </a:cubicBezTo>
                      <a:cubicBezTo>
                        <a:pt x="550" y="1633"/>
                        <a:pt x="527" y="1615"/>
                        <a:pt x="527" y="1593"/>
                      </a:cubicBezTo>
                      <a:cubicBezTo>
                        <a:pt x="527" y="1570"/>
                        <a:pt x="550" y="1552"/>
                        <a:pt x="578" y="1552"/>
                      </a:cubicBezTo>
                      <a:cubicBezTo>
                        <a:pt x="1165" y="1552"/>
                        <a:pt x="1165" y="1552"/>
                        <a:pt x="1165" y="1552"/>
                      </a:cubicBezTo>
                      <a:cubicBezTo>
                        <a:pt x="1193" y="1552"/>
                        <a:pt x="1216" y="1570"/>
                        <a:pt x="1216" y="1593"/>
                      </a:cubicBezTo>
                      <a:cubicBezTo>
                        <a:pt x="1216" y="1615"/>
                        <a:pt x="1193" y="1633"/>
                        <a:pt x="1165" y="1633"/>
                      </a:cubicBezTo>
                      <a:close/>
                      <a:moveTo>
                        <a:pt x="1165" y="1242"/>
                      </a:moveTo>
                      <a:cubicBezTo>
                        <a:pt x="578" y="1242"/>
                        <a:pt x="578" y="1242"/>
                        <a:pt x="578" y="1242"/>
                      </a:cubicBezTo>
                      <a:cubicBezTo>
                        <a:pt x="550" y="1242"/>
                        <a:pt x="527" y="1224"/>
                        <a:pt x="527" y="1202"/>
                      </a:cubicBezTo>
                      <a:cubicBezTo>
                        <a:pt x="527" y="1179"/>
                        <a:pt x="550" y="1160"/>
                        <a:pt x="578" y="1160"/>
                      </a:cubicBezTo>
                      <a:cubicBezTo>
                        <a:pt x="1165" y="1160"/>
                        <a:pt x="1165" y="1160"/>
                        <a:pt x="1165" y="1160"/>
                      </a:cubicBezTo>
                      <a:cubicBezTo>
                        <a:pt x="1193" y="1160"/>
                        <a:pt x="1216" y="1179"/>
                        <a:pt x="1216" y="1202"/>
                      </a:cubicBezTo>
                      <a:cubicBezTo>
                        <a:pt x="1216" y="1224"/>
                        <a:pt x="1193" y="1242"/>
                        <a:pt x="1165" y="1242"/>
                      </a:cubicBezTo>
                      <a:close/>
                      <a:moveTo>
                        <a:pt x="1165" y="850"/>
                      </a:moveTo>
                      <a:cubicBezTo>
                        <a:pt x="578" y="850"/>
                        <a:pt x="578" y="850"/>
                        <a:pt x="578" y="850"/>
                      </a:cubicBezTo>
                      <a:cubicBezTo>
                        <a:pt x="550" y="850"/>
                        <a:pt x="527" y="832"/>
                        <a:pt x="527" y="809"/>
                      </a:cubicBezTo>
                      <a:cubicBezTo>
                        <a:pt x="527" y="787"/>
                        <a:pt x="550" y="769"/>
                        <a:pt x="578" y="769"/>
                      </a:cubicBezTo>
                      <a:cubicBezTo>
                        <a:pt x="1165" y="769"/>
                        <a:pt x="1165" y="769"/>
                        <a:pt x="1165" y="769"/>
                      </a:cubicBezTo>
                      <a:cubicBezTo>
                        <a:pt x="1193" y="769"/>
                        <a:pt x="1216" y="787"/>
                        <a:pt x="1216" y="809"/>
                      </a:cubicBezTo>
                      <a:cubicBezTo>
                        <a:pt x="1216" y="832"/>
                        <a:pt x="1193" y="850"/>
                        <a:pt x="1165" y="85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94" name="Ellipse 193">
              <a:extLst>
                <a:ext uri="{FF2B5EF4-FFF2-40B4-BE49-F238E27FC236}">
                  <a16:creationId xmlns:a16="http://schemas.microsoft.com/office/drawing/2014/main" id="{3E671A8A-DC38-4623-8E2A-BAE611918248}"/>
                </a:ext>
              </a:extLst>
            </p:cNvPr>
            <p:cNvSpPr/>
            <p:nvPr/>
          </p:nvSpPr>
          <p:spPr bwMode="gray">
            <a:xfrm>
              <a:off x="7107559" y="2341697"/>
              <a:ext cx="1217066" cy="831273"/>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7" name="Gruppieren 196">
            <a:extLst>
              <a:ext uri="{FF2B5EF4-FFF2-40B4-BE49-F238E27FC236}">
                <a16:creationId xmlns:a16="http://schemas.microsoft.com/office/drawing/2014/main" id="{25E7677B-F4F2-4E8C-948F-D2D5FFB81D7C}"/>
              </a:ext>
            </a:extLst>
          </p:cNvPr>
          <p:cNvGrpSpPr/>
          <p:nvPr/>
        </p:nvGrpSpPr>
        <p:grpSpPr>
          <a:xfrm>
            <a:off x="5836971" y="5064179"/>
            <a:ext cx="2122736" cy="831273"/>
            <a:chOff x="8107839" y="2989805"/>
            <a:chExt cx="2122736" cy="831273"/>
          </a:xfrm>
        </p:grpSpPr>
        <p:grpSp>
          <p:nvGrpSpPr>
            <p:cNvPr id="192" name="Gruppieren 191">
              <a:extLst>
                <a:ext uri="{FF2B5EF4-FFF2-40B4-BE49-F238E27FC236}">
                  <a16:creationId xmlns:a16="http://schemas.microsoft.com/office/drawing/2014/main" id="{AEB77E28-5E5F-4875-A135-1F3BE7B8E95F}"/>
                </a:ext>
              </a:extLst>
            </p:cNvPr>
            <p:cNvGrpSpPr/>
            <p:nvPr/>
          </p:nvGrpSpPr>
          <p:grpSpPr>
            <a:xfrm>
              <a:off x="8107839" y="3069500"/>
              <a:ext cx="2122736" cy="671883"/>
              <a:chOff x="8107839" y="3058869"/>
              <a:chExt cx="2122736" cy="671883"/>
            </a:xfrm>
          </p:grpSpPr>
          <p:sp>
            <p:nvSpPr>
              <p:cNvPr id="13" name="Textfeld 12">
                <a:extLst>
                  <a:ext uri="{FF2B5EF4-FFF2-40B4-BE49-F238E27FC236}">
                    <a16:creationId xmlns:a16="http://schemas.microsoft.com/office/drawing/2014/main" id="{F218E65C-B26C-41DD-BBBD-2D85178427F3}"/>
                  </a:ext>
                </a:extLst>
              </p:cNvPr>
              <p:cNvSpPr txBox="1"/>
              <p:nvPr/>
            </p:nvSpPr>
            <p:spPr>
              <a:xfrm>
                <a:off x="8107839" y="3529457"/>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Application</a:t>
                </a:r>
              </a:p>
            </p:txBody>
          </p:sp>
          <p:grpSp>
            <p:nvGrpSpPr>
              <p:cNvPr id="95" name="Group 154">
                <a:extLst>
                  <a:ext uri="{FF2B5EF4-FFF2-40B4-BE49-F238E27FC236}">
                    <a16:creationId xmlns:a16="http://schemas.microsoft.com/office/drawing/2014/main" id="{C7118370-3B1E-42B5-8A06-59802DEA864B}"/>
                  </a:ext>
                </a:extLst>
              </p:cNvPr>
              <p:cNvGrpSpPr>
                <a:grpSpLocks noChangeAspect="1"/>
              </p:cNvGrpSpPr>
              <p:nvPr/>
            </p:nvGrpSpPr>
            <p:grpSpPr bwMode="auto">
              <a:xfrm>
                <a:off x="8933020" y="3058869"/>
                <a:ext cx="472374" cy="436128"/>
                <a:chOff x="803" y="803"/>
                <a:chExt cx="404" cy="373"/>
              </a:xfrm>
              <a:solidFill>
                <a:schemeClr val="accent1"/>
              </a:solidFill>
            </p:grpSpPr>
            <p:sp>
              <p:nvSpPr>
                <p:cNvPr id="97" name="Freeform 155">
                  <a:extLst>
                    <a:ext uri="{FF2B5EF4-FFF2-40B4-BE49-F238E27FC236}">
                      <a16:creationId xmlns:a16="http://schemas.microsoft.com/office/drawing/2014/main" id="{2DC59D3A-C927-464F-941E-67E33130E4FD}"/>
                    </a:ext>
                  </a:extLst>
                </p:cNvPr>
                <p:cNvSpPr>
                  <a:spLocks noEditPoints="1"/>
                </p:cNvSpPr>
                <p:nvPr/>
              </p:nvSpPr>
              <p:spPr bwMode="auto">
                <a:xfrm>
                  <a:off x="803" y="803"/>
                  <a:ext cx="404" cy="373"/>
                </a:xfrm>
                <a:custGeom>
                  <a:avLst/>
                  <a:gdLst>
                    <a:gd name="T0" fmla="*/ 1680 w 3360"/>
                    <a:gd name="T1" fmla="*/ 2237 h 3096"/>
                    <a:gd name="T2" fmla="*/ 1565 w 3360"/>
                    <a:gd name="T3" fmla="*/ 2350 h 3096"/>
                    <a:gd name="T4" fmla="*/ 1680 w 3360"/>
                    <a:gd name="T5" fmla="*/ 2464 h 3096"/>
                    <a:gd name="T6" fmla="*/ 1796 w 3360"/>
                    <a:gd name="T7" fmla="*/ 2350 h 3096"/>
                    <a:gd name="T8" fmla="*/ 1680 w 3360"/>
                    <a:gd name="T9" fmla="*/ 2237 h 3096"/>
                    <a:gd name="T10" fmla="*/ 241 w 3360"/>
                    <a:gd name="T11" fmla="*/ 193 h 3096"/>
                    <a:gd name="T12" fmla="*/ 202 w 3360"/>
                    <a:gd name="T13" fmla="*/ 232 h 3096"/>
                    <a:gd name="T14" fmla="*/ 202 w 3360"/>
                    <a:gd name="T15" fmla="*/ 2044 h 3096"/>
                    <a:gd name="T16" fmla="*/ 241 w 3360"/>
                    <a:gd name="T17" fmla="*/ 2083 h 3096"/>
                    <a:gd name="T18" fmla="*/ 3107 w 3360"/>
                    <a:gd name="T19" fmla="*/ 2083 h 3096"/>
                    <a:gd name="T20" fmla="*/ 3159 w 3360"/>
                    <a:gd name="T21" fmla="*/ 2044 h 3096"/>
                    <a:gd name="T22" fmla="*/ 3159 w 3360"/>
                    <a:gd name="T23" fmla="*/ 232 h 3096"/>
                    <a:gd name="T24" fmla="*/ 3107 w 3360"/>
                    <a:gd name="T25" fmla="*/ 193 h 3096"/>
                    <a:gd name="T26" fmla="*/ 241 w 3360"/>
                    <a:gd name="T27" fmla="*/ 193 h 3096"/>
                    <a:gd name="T28" fmla="*/ 248 w 3360"/>
                    <a:gd name="T29" fmla="*/ 0 h 3096"/>
                    <a:gd name="T30" fmla="*/ 3113 w 3360"/>
                    <a:gd name="T31" fmla="*/ 0 h 3096"/>
                    <a:gd name="T32" fmla="*/ 3360 w 3360"/>
                    <a:gd name="T33" fmla="*/ 235 h 3096"/>
                    <a:gd name="T34" fmla="*/ 3360 w 3360"/>
                    <a:gd name="T35" fmla="*/ 1991 h 3096"/>
                    <a:gd name="T36" fmla="*/ 3360 w 3360"/>
                    <a:gd name="T37" fmla="*/ 2394 h 3096"/>
                    <a:gd name="T38" fmla="*/ 3152 w 3360"/>
                    <a:gd name="T39" fmla="*/ 2602 h 3096"/>
                    <a:gd name="T40" fmla="*/ 2058 w 3360"/>
                    <a:gd name="T41" fmla="*/ 2602 h 3096"/>
                    <a:gd name="T42" fmla="*/ 2410 w 3360"/>
                    <a:gd name="T43" fmla="*/ 2914 h 3096"/>
                    <a:gd name="T44" fmla="*/ 2397 w 3360"/>
                    <a:gd name="T45" fmla="*/ 2914 h 3096"/>
                    <a:gd name="T46" fmla="*/ 2488 w 3360"/>
                    <a:gd name="T47" fmla="*/ 3005 h 3096"/>
                    <a:gd name="T48" fmla="*/ 2397 w 3360"/>
                    <a:gd name="T49" fmla="*/ 3096 h 3096"/>
                    <a:gd name="T50" fmla="*/ 964 w 3360"/>
                    <a:gd name="T51" fmla="*/ 3096 h 3096"/>
                    <a:gd name="T52" fmla="*/ 873 w 3360"/>
                    <a:gd name="T53" fmla="*/ 3005 h 3096"/>
                    <a:gd name="T54" fmla="*/ 964 w 3360"/>
                    <a:gd name="T55" fmla="*/ 2914 h 3096"/>
                    <a:gd name="T56" fmla="*/ 951 w 3360"/>
                    <a:gd name="T57" fmla="*/ 2914 h 3096"/>
                    <a:gd name="T58" fmla="*/ 1303 w 3360"/>
                    <a:gd name="T59" fmla="*/ 2602 h 3096"/>
                    <a:gd name="T60" fmla="*/ 222 w 3360"/>
                    <a:gd name="T61" fmla="*/ 2602 h 3096"/>
                    <a:gd name="T62" fmla="*/ 0 w 3360"/>
                    <a:gd name="T63" fmla="*/ 2394 h 3096"/>
                    <a:gd name="T64" fmla="*/ 0 w 3360"/>
                    <a:gd name="T65" fmla="*/ 2368 h 3096"/>
                    <a:gd name="T66" fmla="*/ 0 w 3360"/>
                    <a:gd name="T67" fmla="*/ 2043 h 3096"/>
                    <a:gd name="T68" fmla="*/ 0 w 3360"/>
                    <a:gd name="T69" fmla="*/ 235 h 3096"/>
                    <a:gd name="T70" fmla="*/ 248 w 3360"/>
                    <a:gd name="T71" fmla="*/ 0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0" h="3096">
                      <a:moveTo>
                        <a:pt x="1680" y="2237"/>
                      </a:moveTo>
                      <a:cubicBezTo>
                        <a:pt x="1616" y="2237"/>
                        <a:pt x="1565" y="2288"/>
                        <a:pt x="1565" y="2350"/>
                      </a:cubicBezTo>
                      <a:cubicBezTo>
                        <a:pt x="1565" y="2413"/>
                        <a:pt x="1616" y="2464"/>
                        <a:pt x="1680" y="2464"/>
                      </a:cubicBezTo>
                      <a:cubicBezTo>
                        <a:pt x="1744" y="2464"/>
                        <a:pt x="1796" y="2413"/>
                        <a:pt x="1796" y="2350"/>
                      </a:cubicBezTo>
                      <a:cubicBezTo>
                        <a:pt x="1796" y="2288"/>
                        <a:pt x="1744" y="2237"/>
                        <a:pt x="1680" y="2237"/>
                      </a:cubicBezTo>
                      <a:close/>
                      <a:moveTo>
                        <a:pt x="241" y="193"/>
                      </a:moveTo>
                      <a:cubicBezTo>
                        <a:pt x="215" y="193"/>
                        <a:pt x="202" y="206"/>
                        <a:pt x="202" y="232"/>
                      </a:cubicBezTo>
                      <a:cubicBezTo>
                        <a:pt x="202" y="232"/>
                        <a:pt x="202" y="232"/>
                        <a:pt x="202" y="2044"/>
                      </a:cubicBezTo>
                      <a:cubicBezTo>
                        <a:pt x="202" y="2057"/>
                        <a:pt x="215" y="2083"/>
                        <a:pt x="241" y="2083"/>
                      </a:cubicBezTo>
                      <a:lnTo>
                        <a:pt x="3107" y="2083"/>
                      </a:lnTo>
                      <a:cubicBezTo>
                        <a:pt x="3133" y="2083"/>
                        <a:pt x="3159" y="2057"/>
                        <a:pt x="3159" y="2044"/>
                      </a:cubicBezTo>
                      <a:cubicBezTo>
                        <a:pt x="3159" y="2044"/>
                        <a:pt x="3159" y="2044"/>
                        <a:pt x="3159" y="232"/>
                      </a:cubicBezTo>
                      <a:cubicBezTo>
                        <a:pt x="3159" y="206"/>
                        <a:pt x="3133" y="193"/>
                        <a:pt x="3107" y="193"/>
                      </a:cubicBezTo>
                      <a:cubicBezTo>
                        <a:pt x="3107" y="193"/>
                        <a:pt x="3107" y="193"/>
                        <a:pt x="241" y="193"/>
                      </a:cubicBezTo>
                      <a:close/>
                      <a:moveTo>
                        <a:pt x="248" y="0"/>
                      </a:moveTo>
                      <a:cubicBezTo>
                        <a:pt x="248" y="0"/>
                        <a:pt x="248" y="0"/>
                        <a:pt x="3113" y="0"/>
                      </a:cubicBezTo>
                      <a:cubicBezTo>
                        <a:pt x="3256" y="0"/>
                        <a:pt x="3360" y="105"/>
                        <a:pt x="3360" y="235"/>
                      </a:cubicBezTo>
                      <a:cubicBezTo>
                        <a:pt x="3360" y="235"/>
                        <a:pt x="3360" y="235"/>
                        <a:pt x="3360" y="1991"/>
                      </a:cubicBezTo>
                      <a:cubicBezTo>
                        <a:pt x="3360" y="1991"/>
                        <a:pt x="3360" y="1991"/>
                        <a:pt x="3360" y="2394"/>
                      </a:cubicBezTo>
                      <a:cubicBezTo>
                        <a:pt x="3360" y="2511"/>
                        <a:pt x="3256" y="2602"/>
                        <a:pt x="3152" y="2602"/>
                      </a:cubicBezTo>
                      <a:cubicBezTo>
                        <a:pt x="3152" y="2602"/>
                        <a:pt x="3152" y="2602"/>
                        <a:pt x="2058" y="2602"/>
                      </a:cubicBezTo>
                      <a:cubicBezTo>
                        <a:pt x="2058" y="2654"/>
                        <a:pt x="2084" y="2875"/>
                        <a:pt x="2410" y="2914"/>
                      </a:cubicBezTo>
                      <a:cubicBezTo>
                        <a:pt x="2410" y="2914"/>
                        <a:pt x="2410" y="2914"/>
                        <a:pt x="2397" y="2914"/>
                      </a:cubicBezTo>
                      <a:cubicBezTo>
                        <a:pt x="2449" y="2914"/>
                        <a:pt x="2488" y="2953"/>
                        <a:pt x="2488" y="3005"/>
                      </a:cubicBezTo>
                      <a:cubicBezTo>
                        <a:pt x="2488" y="3057"/>
                        <a:pt x="2449" y="3096"/>
                        <a:pt x="2397" y="3096"/>
                      </a:cubicBezTo>
                      <a:cubicBezTo>
                        <a:pt x="2397" y="3096"/>
                        <a:pt x="2397" y="3096"/>
                        <a:pt x="964" y="3096"/>
                      </a:cubicBezTo>
                      <a:cubicBezTo>
                        <a:pt x="912" y="3096"/>
                        <a:pt x="873" y="3057"/>
                        <a:pt x="873" y="3005"/>
                      </a:cubicBezTo>
                      <a:cubicBezTo>
                        <a:pt x="873" y="2953"/>
                        <a:pt x="912" y="2914"/>
                        <a:pt x="964" y="2914"/>
                      </a:cubicBezTo>
                      <a:cubicBezTo>
                        <a:pt x="964" y="2914"/>
                        <a:pt x="964" y="2914"/>
                        <a:pt x="951" y="2914"/>
                      </a:cubicBezTo>
                      <a:cubicBezTo>
                        <a:pt x="1277" y="2875"/>
                        <a:pt x="1303" y="2654"/>
                        <a:pt x="1303" y="2602"/>
                      </a:cubicBezTo>
                      <a:cubicBezTo>
                        <a:pt x="1303" y="2602"/>
                        <a:pt x="1303" y="2602"/>
                        <a:pt x="222" y="2602"/>
                      </a:cubicBezTo>
                      <a:cubicBezTo>
                        <a:pt x="105" y="2602"/>
                        <a:pt x="0" y="2511"/>
                        <a:pt x="0" y="2394"/>
                      </a:cubicBezTo>
                      <a:cubicBezTo>
                        <a:pt x="0" y="2394"/>
                        <a:pt x="0" y="2394"/>
                        <a:pt x="0" y="2368"/>
                      </a:cubicBezTo>
                      <a:cubicBezTo>
                        <a:pt x="0" y="2368"/>
                        <a:pt x="0" y="2368"/>
                        <a:pt x="0" y="2043"/>
                      </a:cubicBezTo>
                      <a:cubicBezTo>
                        <a:pt x="0" y="2043"/>
                        <a:pt x="0" y="2043"/>
                        <a:pt x="0" y="235"/>
                      </a:cubicBezTo>
                      <a:cubicBezTo>
                        <a:pt x="0" y="105"/>
                        <a:pt x="118" y="0"/>
                        <a:pt x="248" y="0"/>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156">
                  <a:extLst>
                    <a:ext uri="{FF2B5EF4-FFF2-40B4-BE49-F238E27FC236}">
                      <a16:creationId xmlns:a16="http://schemas.microsoft.com/office/drawing/2014/main" id="{298011B3-4B66-4432-8BCD-99BC804E965D}"/>
                    </a:ext>
                  </a:extLst>
                </p:cNvPr>
                <p:cNvSpPr>
                  <a:spLocks noChangeArrowheads="1"/>
                </p:cNvSpPr>
                <p:nvPr/>
              </p:nvSpPr>
              <p:spPr bwMode="auto">
                <a:xfrm>
                  <a:off x="852" y="851"/>
                  <a:ext cx="308" cy="71"/>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Rectangle 157">
                  <a:extLst>
                    <a:ext uri="{FF2B5EF4-FFF2-40B4-BE49-F238E27FC236}">
                      <a16:creationId xmlns:a16="http://schemas.microsoft.com/office/drawing/2014/main" id="{3CBBEDBE-2B47-49E4-BD0B-FCD2311C9555}"/>
                    </a:ext>
                  </a:extLst>
                </p:cNvPr>
                <p:cNvSpPr>
                  <a:spLocks noChangeArrowheads="1"/>
                </p:cNvSpPr>
                <p:nvPr/>
              </p:nvSpPr>
              <p:spPr bwMode="auto">
                <a:xfrm>
                  <a:off x="1067" y="947"/>
                  <a:ext cx="93" cy="82"/>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158">
                  <a:extLst>
                    <a:ext uri="{FF2B5EF4-FFF2-40B4-BE49-F238E27FC236}">
                      <a16:creationId xmlns:a16="http://schemas.microsoft.com/office/drawing/2014/main" id="{4ED52A0C-801A-4AE4-A887-5F43D32E8922}"/>
                    </a:ext>
                  </a:extLst>
                </p:cNvPr>
                <p:cNvSpPr>
                  <a:spLocks noChangeArrowheads="1"/>
                </p:cNvSpPr>
                <p:nvPr/>
              </p:nvSpPr>
              <p:spPr bwMode="auto">
                <a:xfrm>
                  <a:off x="852" y="947"/>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Rectangle 159">
                  <a:extLst>
                    <a:ext uri="{FF2B5EF4-FFF2-40B4-BE49-F238E27FC236}">
                      <a16:creationId xmlns:a16="http://schemas.microsoft.com/office/drawing/2014/main" id="{456CD598-5484-4F2A-AEDB-D67354C9FF4A}"/>
                    </a:ext>
                  </a:extLst>
                </p:cNvPr>
                <p:cNvSpPr>
                  <a:spLocks noChangeArrowheads="1"/>
                </p:cNvSpPr>
                <p:nvPr/>
              </p:nvSpPr>
              <p:spPr bwMode="auto">
                <a:xfrm>
                  <a:off x="852" y="978"/>
                  <a:ext cx="189" cy="20"/>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160">
                  <a:extLst>
                    <a:ext uri="{FF2B5EF4-FFF2-40B4-BE49-F238E27FC236}">
                      <a16:creationId xmlns:a16="http://schemas.microsoft.com/office/drawing/2014/main" id="{207784B9-024A-46F2-A2F6-DC46C7BB806C}"/>
                    </a:ext>
                  </a:extLst>
                </p:cNvPr>
                <p:cNvSpPr>
                  <a:spLocks noChangeArrowheads="1"/>
                </p:cNvSpPr>
                <p:nvPr/>
              </p:nvSpPr>
              <p:spPr bwMode="auto">
                <a:xfrm>
                  <a:off x="852" y="1010"/>
                  <a:ext cx="189" cy="19"/>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95" name="Ellipse 194">
              <a:extLst>
                <a:ext uri="{FF2B5EF4-FFF2-40B4-BE49-F238E27FC236}">
                  <a16:creationId xmlns:a16="http://schemas.microsoft.com/office/drawing/2014/main" id="{61D21400-E4BA-4AFB-A98B-5F117F12FCE4}"/>
                </a:ext>
              </a:extLst>
            </p:cNvPr>
            <p:cNvSpPr/>
            <p:nvPr/>
          </p:nvSpPr>
          <p:spPr bwMode="gray">
            <a:xfrm>
              <a:off x="8560674" y="2989805"/>
              <a:ext cx="1217066" cy="831273"/>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8" name="Gruppieren 197">
            <a:extLst>
              <a:ext uri="{FF2B5EF4-FFF2-40B4-BE49-F238E27FC236}">
                <a16:creationId xmlns:a16="http://schemas.microsoft.com/office/drawing/2014/main" id="{D4A31913-6566-47AC-A5B4-B5DEE4E3663E}"/>
              </a:ext>
            </a:extLst>
          </p:cNvPr>
          <p:cNvGrpSpPr/>
          <p:nvPr/>
        </p:nvGrpSpPr>
        <p:grpSpPr>
          <a:xfrm>
            <a:off x="7208900" y="4450907"/>
            <a:ext cx="2122736" cy="831273"/>
            <a:chOff x="9707314" y="2411368"/>
            <a:chExt cx="2122736" cy="831273"/>
          </a:xfrm>
        </p:grpSpPr>
        <p:grpSp>
          <p:nvGrpSpPr>
            <p:cNvPr id="191" name="Gruppieren 190">
              <a:extLst>
                <a:ext uri="{FF2B5EF4-FFF2-40B4-BE49-F238E27FC236}">
                  <a16:creationId xmlns:a16="http://schemas.microsoft.com/office/drawing/2014/main" id="{82E2DFBF-4268-453F-917A-F62F18C993BB}"/>
                </a:ext>
              </a:extLst>
            </p:cNvPr>
            <p:cNvGrpSpPr/>
            <p:nvPr/>
          </p:nvGrpSpPr>
          <p:grpSpPr>
            <a:xfrm>
              <a:off x="9707314" y="2556900"/>
              <a:ext cx="2122736" cy="540209"/>
              <a:chOff x="9707314" y="2565339"/>
              <a:chExt cx="2122736" cy="540209"/>
            </a:xfrm>
          </p:grpSpPr>
          <p:sp>
            <p:nvSpPr>
              <p:cNvPr id="14" name="Textfeld 13">
                <a:extLst>
                  <a:ext uri="{FF2B5EF4-FFF2-40B4-BE49-F238E27FC236}">
                    <a16:creationId xmlns:a16="http://schemas.microsoft.com/office/drawing/2014/main" id="{FA2740AE-29BC-4B21-90C9-9272E762EB73}"/>
                  </a:ext>
                </a:extLst>
              </p:cNvPr>
              <p:cNvSpPr txBox="1"/>
              <p:nvPr/>
            </p:nvSpPr>
            <p:spPr>
              <a:xfrm>
                <a:off x="9707314" y="2904253"/>
                <a:ext cx="2122736"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Wallet</a:t>
                </a:r>
              </a:p>
            </p:txBody>
          </p:sp>
          <p:grpSp>
            <p:nvGrpSpPr>
              <p:cNvPr id="67" name="Gruppieren 66">
                <a:extLst>
                  <a:ext uri="{FF2B5EF4-FFF2-40B4-BE49-F238E27FC236}">
                    <a16:creationId xmlns:a16="http://schemas.microsoft.com/office/drawing/2014/main" id="{EE99845F-9A57-4C5A-95F4-A28046D19348}"/>
                  </a:ext>
                </a:extLst>
              </p:cNvPr>
              <p:cNvGrpSpPr/>
              <p:nvPr/>
            </p:nvGrpSpPr>
            <p:grpSpPr>
              <a:xfrm>
                <a:off x="10563842" y="2565339"/>
                <a:ext cx="409681" cy="321945"/>
                <a:chOff x="1413405" y="4612005"/>
                <a:chExt cx="409681" cy="321945"/>
              </a:xfrm>
            </p:grpSpPr>
            <p:sp>
              <p:nvSpPr>
                <p:cNvPr id="68" name="Rechteck 67">
                  <a:extLst>
                    <a:ext uri="{FF2B5EF4-FFF2-40B4-BE49-F238E27FC236}">
                      <a16:creationId xmlns:a16="http://schemas.microsoft.com/office/drawing/2014/main" id="{1EC54FF9-2AC1-4146-A50F-371BACA5C685}"/>
                    </a:ext>
                  </a:extLst>
                </p:cNvPr>
                <p:cNvSpPr/>
                <p:nvPr/>
              </p:nvSpPr>
              <p:spPr bwMode="gray">
                <a:xfrm>
                  <a:off x="1413406" y="4612005"/>
                  <a:ext cx="373016" cy="274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Parallelogramm 68">
                  <a:extLst>
                    <a:ext uri="{FF2B5EF4-FFF2-40B4-BE49-F238E27FC236}">
                      <a16:creationId xmlns:a16="http://schemas.microsoft.com/office/drawing/2014/main" id="{5063E5A6-51B4-4593-8204-E03DC5F42F1D}"/>
                    </a:ext>
                  </a:extLst>
                </p:cNvPr>
                <p:cNvSpPr/>
                <p:nvPr/>
              </p:nvSpPr>
              <p:spPr bwMode="gray">
                <a:xfrm rot="5400000">
                  <a:off x="1458222" y="4591953"/>
                  <a:ext cx="297180" cy="386814"/>
                </a:xfrm>
                <a:prstGeom prst="parallelogram">
                  <a:avLst>
                    <a:gd name="adj" fmla="val 122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0" name="Gruppieren 69">
                  <a:extLst>
                    <a:ext uri="{FF2B5EF4-FFF2-40B4-BE49-F238E27FC236}">
                      <a16:creationId xmlns:a16="http://schemas.microsoft.com/office/drawing/2014/main" id="{634F8103-4493-4C2E-80C9-BB096080DDE6}"/>
                    </a:ext>
                  </a:extLst>
                </p:cNvPr>
                <p:cNvGrpSpPr/>
                <p:nvPr/>
              </p:nvGrpSpPr>
              <p:grpSpPr>
                <a:xfrm>
                  <a:off x="1713992" y="4761558"/>
                  <a:ext cx="109094" cy="63904"/>
                  <a:chOff x="1713992" y="4761558"/>
                  <a:chExt cx="109094" cy="63904"/>
                </a:xfrm>
              </p:grpSpPr>
              <p:sp>
                <p:nvSpPr>
                  <p:cNvPr id="72" name="Rechteck: abgerundete Ecken 71">
                    <a:extLst>
                      <a:ext uri="{FF2B5EF4-FFF2-40B4-BE49-F238E27FC236}">
                        <a16:creationId xmlns:a16="http://schemas.microsoft.com/office/drawing/2014/main" id="{72E40CF5-0080-44C5-A90A-F63B1C666C16}"/>
                      </a:ext>
                    </a:extLst>
                  </p:cNvPr>
                  <p:cNvSpPr/>
                  <p:nvPr/>
                </p:nvSpPr>
                <p:spPr bwMode="gray">
                  <a:xfrm>
                    <a:off x="1713992" y="4761558"/>
                    <a:ext cx="109094" cy="63904"/>
                  </a:xfrm>
                  <a:prstGeom prst="round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hteck: abgerundete Ecken 72">
                    <a:extLst>
                      <a:ext uri="{FF2B5EF4-FFF2-40B4-BE49-F238E27FC236}">
                        <a16:creationId xmlns:a16="http://schemas.microsoft.com/office/drawing/2014/main" id="{82F25971-A926-4389-A025-3CF9D838C25E}"/>
                      </a:ext>
                    </a:extLst>
                  </p:cNvPr>
                  <p:cNvSpPr/>
                  <p:nvPr/>
                </p:nvSpPr>
                <p:spPr bwMode="gray">
                  <a:xfrm>
                    <a:off x="1732651" y="4780910"/>
                    <a:ext cx="25200" cy="252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Gleichschenkliges Dreieck 70">
                  <a:extLst>
                    <a:ext uri="{FF2B5EF4-FFF2-40B4-BE49-F238E27FC236}">
                      <a16:creationId xmlns:a16="http://schemas.microsoft.com/office/drawing/2014/main" id="{8D8DB232-73F7-49CC-9D6A-8953058CDE8F}"/>
                    </a:ext>
                  </a:extLst>
                </p:cNvPr>
                <p:cNvSpPr/>
                <p:nvPr/>
              </p:nvSpPr>
              <p:spPr bwMode="gray">
                <a:xfrm rot="16200000">
                  <a:off x="1612280" y="4485391"/>
                  <a:ext cx="36000" cy="339880"/>
                </a:xfrm>
                <a:prstGeom prst="triangle">
                  <a:avLst>
                    <a:gd name="adj" fmla="val 10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96" name="Ellipse 195">
              <a:extLst>
                <a:ext uri="{FF2B5EF4-FFF2-40B4-BE49-F238E27FC236}">
                  <a16:creationId xmlns:a16="http://schemas.microsoft.com/office/drawing/2014/main" id="{5E0E78BB-B9FC-459F-A903-5118A03E49B0}"/>
                </a:ext>
              </a:extLst>
            </p:cNvPr>
            <p:cNvSpPr/>
            <p:nvPr/>
          </p:nvSpPr>
          <p:spPr bwMode="gray">
            <a:xfrm>
              <a:off x="10160149" y="2411368"/>
              <a:ext cx="1217066" cy="831273"/>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02" name="Gerade Verbindung mit Pfeil 201">
            <a:extLst>
              <a:ext uri="{FF2B5EF4-FFF2-40B4-BE49-F238E27FC236}">
                <a16:creationId xmlns:a16="http://schemas.microsoft.com/office/drawing/2014/main" id="{90D47542-2F19-45E2-B651-ACEFB6F0EB2C}"/>
              </a:ext>
            </a:extLst>
          </p:cNvPr>
          <p:cNvCxnSpPr>
            <a:stCxn id="11" idx="2"/>
            <a:endCxn id="195" idx="0"/>
          </p:cNvCxnSpPr>
          <p:nvPr/>
        </p:nvCxnSpPr>
        <p:spPr>
          <a:xfrm>
            <a:off x="6898339" y="4324057"/>
            <a:ext cx="0" cy="6007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Gerade Verbindung mit Pfeil 202">
            <a:extLst>
              <a:ext uri="{FF2B5EF4-FFF2-40B4-BE49-F238E27FC236}">
                <a16:creationId xmlns:a16="http://schemas.microsoft.com/office/drawing/2014/main" id="{528CF6E6-90B7-4E13-9C99-CB0644E2499F}"/>
              </a:ext>
            </a:extLst>
          </p:cNvPr>
          <p:cNvCxnSpPr>
            <a:cxnSpLocks/>
          </p:cNvCxnSpPr>
          <p:nvPr/>
        </p:nvCxnSpPr>
        <p:spPr>
          <a:xfrm flipH="1">
            <a:off x="6262326" y="4246152"/>
            <a:ext cx="404641" cy="26499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Gerade Verbindung mit Pfeil 205">
            <a:extLst>
              <a:ext uri="{FF2B5EF4-FFF2-40B4-BE49-F238E27FC236}">
                <a16:creationId xmlns:a16="http://schemas.microsoft.com/office/drawing/2014/main" id="{986BC5AC-2A74-4804-AABE-3FD6DB62A9F8}"/>
              </a:ext>
            </a:extLst>
          </p:cNvPr>
          <p:cNvCxnSpPr>
            <a:cxnSpLocks/>
          </p:cNvCxnSpPr>
          <p:nvPr/>
        </p:nvCxnSpPr>
        <p:spPr>
          <a:xfrm>
            <a:off x="7134702" y="4246152"/>
            <a:ext cx="404641" cy="26499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44" name="Gruppieren 243">
            <a:extLst>
              <a:ext uri="{FF2B5EF4-FFF2-40B4-BE49-F238E27FC236}">
                <a16:creationId xmlns:a16="http://schemas.microsoft.com/office/drawing/2014/main" id="{9CA20426-CA40-427E-BC25-81E4845B4EFF}"/>
              </a:ext>
            </a:extLst>
          </p:cNvPr>
          <p:cNvGrpSpPr/>
          <p:nvPr/>
        </p:nvGrpSpPr>
        <p:grpSpPr>
          <a:xfrm>
            <a:off x="9790407" y="4135082"/>
            <a:ext cx="1960098" cy="1106424"/>
            <a:chOff x="9790407" y="4135082"/>
            <a:chExt cx="1960098" cy="1106424"/>
          </a:xfrm>
        </p:grpSpPr>
        <p:sp>
          <p:nvSpPr>
            <p:cNvPr id="212" name="Ellipse 211">
              <a:hlinkClick r:id="rId20"/>
              <a:extLst>
                <a:ext uri="{FF2B5EF4-FFF2-40B4-BE49-F238E27FC236}">
                  <a16:creationId xmlns:a16="http://schemas.microsoft.com/office/drawing/2014/main" id="{6AD19547-088A-49A7-A2D0-534CF61C6734}"/>
                </a:ext>
              </a:extLst>
            </p:cNvPr>
            <p:cNvSpPr/>
            <p:nvPr/>
          </p:nvSpPr>
          <p:spPr bwMode="gray">
            <a:xfrm>
              <a:off x="9790407" y="4135082"/>
              <a:ext cx="1960098" cy="11064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4" name="Textfeld 213">
              <a:hlinkClick r:id="rId20"/>
              <a:extLst>
                <a:ext uri="{FF2B5EF4-FFF2-40B4-BE49-F238E27FC236}">
                  <a16:creationId xmlns:a16="http://schemas.microsoft.com/office/drawing/2014/main" id="{65E61A18-950F-47D3-A183-181AF26EFA77}"/>
                </a:ext>
              </a:extLst>
            </p:cNvPr>
            <p:cNvSpPr txBox="1"/>
            <p:nvPr/>
          </p:nvSpPr>
          <p:spPr>
            <a:xfrm>
              <a:off x="10111430" y="4859946"/>
              <a:ext cx="1318052" cy="201295"/>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Block Explorers</a:t>
              </a:r>
            </a:p>
          </p:txBody>
        </p:sp>
        <p:grpSp>
          <p:nvGrpSpPr>
            <p:cNvPr id="242" name="Gruppieren 241">
              <a:extLst>
                <a:ext uri="{FF2B5EF4-FFF2-40B4-BE49-F238E27FC236}">
                  <a16:creationId xmlns:a16="http://schemas.microsoft.com/office/drawing/2014/main" id="{165F94F9-AC8F-4487-B877-1F3C4E5E02BA}"/>
                </a:ext>
              </a:extLst>
            </p:cNvPr>
            <p:cNvGrpSpPr/>
            <p:nvPr/>
          </p:nvGrpSpPr>
          <p:grpSpPr>
            <a:xfrm>
              <a:off x="10519690" y="4315347"/>
              <a:ext cx="501533" cy="501533"/>
              <a:chOff x="10436770" y="4271452"/>
              <a:chExt cx="501533" cy="501533"/>
            </a:xfrm>
          </p:grpSpPr>
          <p:grpSp>
            <p:nvGrpSpPr>
              <p:cNvPr id="226" name="Gruppieren 225">
                <a:extLst>
                  <a:ext uri="{FF2B5EF4-FFF2-40B4-BE49-F238E27FC236}">
                    <a16:creationId xmlns:a16="http://schemas.microsoft.com/office/drawing/2014/main" id="{96E34B48-E395-47F8-9D9A-F039998A23DD}"/>
                  </a:ext>
                </a:extLst>
              </p:cNvPr>
              <p:cNvGrpSpPr/>
              <p:nvPr/>
            </p:nvGrpSpPr>
            <p:grpSpPr>
              <a:xfrm>
                <a:off x="10507169" y="4439388"/>
                <a:ext cx="260605" cy="81526"/>
                <a:chOff x="2085392" y="684689"/>
                <a:chExt cx="717549" cy="224473"/>
              </a:xfrm>
            </p:grpSpPr>
            <p:sp>
              <p:nvSpPr>
                <p:cNvPr id="236" name="Flussdiagramm: Prozess 235">
                  <a:extLst>
                    <a:ext uri="{FF2B5EF4-FFF2-40B4-BE49-F238E27FC236}">
                      <a16:creationId xmlns:a16="http://schemas.microsoft.com/office/drawing/2014/main" id="{EB69EF17-5FBD-4224-8B6F-2F06E5152AFD}"/>
                    </a:ext>
                  </a:extLst>
                </p:cNvPr>
                <p:cNvSpPr/>
                <p:nvPr/>
              </p:nvSpPr>
              <p:spPr bwMode="gray">
                <a:xfrm>
                  <a:off x="2085392" y="684689"/>
                  <a:ext cx="717549" cy="224473"/>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7" name="Flussdiagramm: Prozess 236">
                  <a:hlinkClick r:id="rId20"/>
                  <a:extLst>
                    <a:ext uri="{FF2B5EF4-FFF2-40B4-BE49-F238E27FC236}">
                      <a16:creationId xmlns:a16="http://schemas.microsoft.com/office/drawing/2014/main" id="{1960B0F2-A4B6-4096-8302-F2D2F99690B9}"/>
                    </a:ext>
                  </a:extLst>
                </p:cNvPr>
                <p:cNvSpPr/>
                <p:nvPr/>
              </p:nvSpPr>
              <p:spPr bwMode="gray">
                <a:xfrm>
                  <a:off x="2135348"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8" name="Flussdiagramm: Prozess 237">
                  <a:hlinkClick r:id="rId20"/>
                  <a:extLst>
                    <a:ext uri="{FF2B5EF4-FFF2-40B4-BE49-F238E27FC236}">
                      <a16:creationId xmlns:a16="http://schemas.microsoft.com/office/drawing/2014/main" id="{587D9BB9-47EC-4BD6-8BD8-228C41D882A1}"/>
                    </a:ext>
                  </a:extLst>
                </p:cNvPr>
                <p:cNvSpPr/>
                <p:nvPr/>
              </p:nvSpPr>
              <p:spPr bwMode="gray">
                <a:xfrm>
                  <a:off x="2372167"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9" name="Flussdiagramm: Prozess 238">
                  <a:hlinkClick r:id="rId20"/>
                  <a:extLst>
                    <a:ext uri="{FF2B5EF4-FFF2-40B4-BE49-F238E27FC236}">
                      <a16:creationId xmlns:a16="http://schemas.microsoft.com/office/drawing/2014/main" id="{3DF7D7E9-61E7-4767-951D-6483317545AB}"/>
                    </a:ext>
                  </a:extLst>
                </p:cNvPr>
                <p:cNvSpPr/>
                <p:nvPr/>
              </p:nvSpPr>
              <p:spPr bwMode="gray">
                <a:xfrm>
                  <a:off x="2608986"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0" name="Gerader Verbinder 239">
                  <a:hlinkClick r:id="rId20"/>
                  <a:extLst>
                    <a:ext uri="{FF2B5EF4-FFF2-40B4-BE49-F238E27FC236}">
                      <a16:creationId xmlns:a16="http://schemas.microsoft.com/office/drawing/2014/main" id="{3FF933CC-E649-4A29-BCE0-9CD587D9CC04}"/>
                    </a:ext>
                  </a:extLst>
                </p:cNvPr>
                <p:cNvCxnSpPr>
                  <a:stCxn id="237" idx="3"/>
                  <a:endCxn id="238" idx="1"/>
                </p:cNvCxnSpPr>
                <p:nvPr/>
              </p:nvCxnSpPr>
              <p:spPr>
                <a:xfrm>
                  <a:off x="2279348"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1" name="Gerader Verbinder 240">
                  <a:hlinkClick r:id="rId20"/>
                  <a:extLst>
                    <a:ext uri="{FF2B5EF4-FFF2-40B4-BE49-F238E27FC236}">
                      <a16:creationId xmlns:a16="http://schemas.microsoft.com/office/drawing/2014/main" id="{30A2FDFE-5B50-49AC-8991-EA62254A854B}"/>
                    </a:ext>
                  </a:extLst>
                </p:cNvPr>
                <p:cNvCxnSpPr>
                  <a:cxnSpLocks/>
                  <a:stCxn id="238" idx="3"/>
                  <a:endCxn id="239" idx="1"/>
                </p:cNvCxnSpPr>
                <p:nvPr/>
              </p:nvCxnSpPr>
              <p:spPr>
                <a:xfrm>
                  <a:off x="2516167"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7" name="Freeform 125">
                <a:hlinkClick r:id="rId20"/>
                <a:extLst>
                  <a:ext uri="{FF2B5EF4-FFF2-40B4-BE49-F238E27FC236}">
                    <a16:creationId xmlns:a16="http://schemas.microsoft.com/office/drawing/2014/main" id="{807194F9-094D-4E63-9CDD-3E212FCED94E}"/>
                  </a:ext>
                </a:extLst>
              </p:cNvPr>
              <p:cNvSpPr>
                <a:spLocks noEditPoints="1"/>
              </p:cNvSpPr>
              <p:nvPr/>
            </p:nvSpPr>
            <p:spPr bwMode="auto">
              <a:xfrm>
                <a:off x="10436770" y="4271452"/>
                <a:ext cx="501533" cy="501533"/>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70" name="Gruppieren 269">
            <a:extLst>
              <a:ext uri="{FF2B5EF4-FFF2-40B4-BE49-F238E27FC236}">
                <a16:creationId xmlns:a16="http://schemas.microsoft.com/office/drawing/2014/main" id="{9DEBEC7A-F626-4376-AC5C-93EAE086F657}"/>
              </a:ext>
            </a:extLst>
          </p:cNvPr>
          <p:cNvGrpSpPr/>
          <p:nvPr/>
        </p:nvGrpSpPr>
        <p:grpSpPr>
          <a:xfrm>
            <a:off x="9133707" y="2692467"/>
            <a:ext cx="1960098" cy="1106424"/>
            <a:chOff x="10425022" y="1590207"/>
            <a:chExt cx="1960098" cy="1106424"/>
          </a:xfrm>
        </p:grpSpPr>
        <p:sp>
          <p:nvSpPr>
            <p:cNvPr id="250" name="Ellipse 249">
              <a:hlinkClick r:id="rId21"/>
              <a:extLst>
                <a:ext uri="{FF2B5EF4-FFF2-40B4-BE49-F238E27FC236}">
                  <a16:creationId xmlns:a16="http://schemas.microsoft.com/office/drawing/2014/main" id="{0D40F884-C627-4FE4-9E2C-1CD602DB11E3}"/>
                </a:ext>
              </a:extLst>
            </p:cNvPr>
            <p:cNvSpPr/>
            <p:nvPr/>
          </p:nvSpPr>
          <p:spPr bwMode="gray">
            <a:xfrm>
              <a:off x="10425022" y="1590207"/>
              <a:ext cx="1960098" cy="11064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2" name="Textfeld 251">
              <a:hlinkClick r:id="rId21"/>
              <a:extLst>
                <a:ext uri="{FF2B5EF4-FFF2-40B4-BE49-F238E27FC236}">
                  <a16:creationId xmlns:a16="http://schemas.microsoft.com/office/drawing/2014/main" id="{C007C22A-2F4F-4F48-9519-F3A718928EF0}"/>
                </a:ext>
              </a:extLst>
            </p:cNvPr>
            <p:cNvSpPr txBox="1"/>
            <p:nvPr/>
          </p:nvSpPr>
          <p:spPr>
            <a:xfrm>
              <a:off x="10805957" y="2175688"/>
              <a:ext cx="1198229" cy="39227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Documentation/</a:t>
              </a:r>
              <a:b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Education</a:t>
              </a:r>
            </a:p>
          </p:txBody>
        </p:sp>
        <p:grpSp>
          <p:nvGrpSpPr>
            <p:cNvPr id="265" name="Group 207">
              <a:extLst>
                <a:ext uri="{FF2B5EF4-FFF2-40B4-BE49-F238E27FC236}">
                  <a16:creationId xmlns:a16="http://schemas.microsoft.com/office/drawing/2014/main" id="{8D42B0F1-D097-49EC-9C85-4EA2FA6069EF}"/>
                </a:ext>
              </a:extLst>
            </p:cNvPr>
            <p:cNvGrpSpPr>
              <a:grpSpLocks noChangeAspect="1"/>
            </p:cNvGrpSpPr>
            <p:nvPr/>
          </p:nvGrpSpPr>
          <p:grpSpPr bwMode="auto">
            <a:xfrm>
              <a:off x="11046296" y="1748268"/>
              <a:ext cx="717550" cy="338138"/>
              <a:chOff x="803" y="804"/>
              <a:chExt cx="452" cy="213"/>
            </a:xfrm>
            <a:solidFill>
              <a:schemeClr val="accent1"/>
            </a:solidFill>
          </p:grpSpPr>
          <p:sp>
            <p:nvSpPr>
              <p:cNvPr id="267" name="Freeform 208">
                <a:hlinkClick r:id="rId21"/>
                <a:extLst>
                  <a:ext uri="{FF2B5EF4-FFF2-40B4-BE49-F238E27FC236}">
                    <a16:creationId xmlns:a16="http://schemas.microsoft.com/office/drawing/2014/main" id="{40DA7CFE-3F69-44DF-B216-4AFBFD4DA23B}"/>
                  </a:ext>
                </a:extLst>
              </p:cNvPr>
              <p:cNvSpPr>
                <a:spLocks/>
              </p:cNvSpPr>
              <p:nvPr/>
            </p:nvSpPr>
            <p:spPr bwMode="auto">
              <a:xfrm>
                <a:off x="803" y="804"/>
                <a:ext cx="452" cy="120"/>
              </a:xfrm>
              <a:custGeom>
                <a:avLst/>
                <a:gdLst>
                  <a:gd name="T0" fmla="*/ 452 w 452"/>
                  <a:gd name="T1" fmla="*/ 60 h 120"/>
                  <a:gd name="T2" fmla="*/ 227 w 452"/>
                  <a:gd name="T3" fmla="*/ 0 h 120"/>
                  <a:gd name="T4" fmla="*/ 0 w 452"/>
                  <a:gd name="T5" fmla="*/ 60 h 120"/>
                  <a:gd name="T6" fmla="*/ 227 w 452"/>
                  <a:gd name="T7" fmla="*/ 120 h 120"/>
                  <a:gd name="T8" fmla="*/ 452 w 452"/>
                  <a:gd name="T9" fmla="*/ 60 h 120"/>
                </a:gdLst>
                <a:ahLst/>
                <a:cxnLst>
                  <a:cxn ang="0">
                    <a:pos x="T0" y="T1"/>
                  </a:cxn>
                  <a:cxn ang="0">
                    <a:pos x="T2" y="T3"/>
                  </a:cxn>
                  <a:cxn ang="0">
                    <a:pos x="T4" y="T5"/>
                  </a:cxn>
                  <a:cxn ang="0">
                    <a:pos x="T6" y="T7"/>
                  </a:cxn>
                  <a:cxn ang="0">
                    <a:pos x="T8" y="T9"/>
                  </a:cxn>
                </a:cxnLst>
                <a:rect l="0" t="0" r="r" b="b"/>
                <a:pathLst>
                  <a:path w="452" h="120">
                    <a:moveTo>
                      <a:pt x="452" y="60"/>
                    </a:moveTo>
                    <a:lnTo>
                      <a:pt x="227" y="0"/>
                    </a:lnTo>
                    <a:lnTo>
                      <a:pt x="0" y="60"/>
                    </a:lnTo>
                    <a:lnTo>
                      <a:pt x="227" y="120"/>
                    </a:lnTo>
                    <a:lnTo>
                      <a:pt x="452" y="6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Freeform 209">
                <a:hlinkClick r:id="rId21"/>
                <a:extLst>
                  <a:ext uri="{FF2B5EF4-FFF2-40B4-BE49-F238E27FC236}">
                    <a16:creationId xmlns:a16="http://schemas.microsoft.com/office/drawing/2014/main" id="{DC510C44-4A2E-40FB-9496-DD5E0E61777B}"/>
                  </a:ext>
                </a:extLst>
              </p:cNvPr>
              <p:cNvSpPr>
                <a:spLocks/>
              </p:cNvSpPr>
              <p:nvPr/>
            </p:nvSpPr>
            <p:spPr bwMode="auto">
              <a:xfrm>
                <a:off x="824" y="885"/>
                <a:ext cx="44" cy="113"/>
              </a:xfrm>
              <a:custGeom>
                <a:avLst/>
                <a:gdLst>
                  <a:gd name="T0" fmla="*/ 18 w 44"/>
                  <a:gd name="T1" fmla="*/ 0 h 113"/>
                  <a:gd name="T2" fmla="*/ 0 w 44"/>
                  <a:gd name="T3" fmla="*/ 113 h 113"/>
                  <a:gd name="T4" fmla="*/ 44 w 44"/>
                  <a:gd name="T5" fmla="*/ 113 h 113"/>
                  <a:gd name="T6" fmla="*/ 29 w 44"/>
                  <a:gd name="T7" fmla="*/ 3 h 113"/>
                  <a:gd name="T8" fmla="*/ 18 w 44"/>
                  <a:gd name="T9" fmla="*/ 0 h 113"/>
                </a:gdLst>
                <a:ahLst/>
                <a:cxnLst>
                  <a:cxn ang="0">
                    <a:pos x="T0" y="T1"/>
                  </a:cxn>
                  <a:cxn ang="0">
                    <a:pos x="T2" y="T3"/>
                  </a:cxn>
                  <a:cxn ang="0">
                    <a:pos x="T4" y="T5"/>
                  </a:cxn>
                  <a:cxn ang="0">
                    <a:pos x="T6" y="T7"/>
                  </a:cxn>
                  <a:cxn ang="0">
                    <a:pos x="T8" y="T9"/>
                  </a:cxn>
                </a:cxnLst>
                <a:rect l="0" t="0" r="r" b="b"/>
                <a:pathLst>
                  <a:path w="44" h="113">
                    <a:moveTo>
                      <a:pt x="18" y="0"/>
                    </a:moveTo>
                    <a:lnTo>
                      <a:pt x="0" y="113"/>
                    </a:lnTo>
                    <a:lnTo>
                      <a:pt x="44" y="113"/>
                    </a:lnTo>
                    <a:lnTo>
                      <a:pt x="29" y="3"/>
                    </a:lnTo>
                    <a:lnTo>
                      <a:pt x="18"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9" name="Freeform 210">
                <a:hlinkClick r:id="rId21"/>
                <a:extLst>
                  <a:ext uri="{FF2B5EF4-FFF2-40B4-BE49-F238E27FC236}">
                    <a16:creationId xmlns:a16="http://schemas.microsoft.com/office/drawing/2014/main" id="{4C884F55-1319-4FDA-97AB-542770E575B7}"/>
                  </a:ext>
                </a:extLst>
              </p:cNvPr>
              <p:cNvSpPr>
                <a:spLocks/>
              </p:cNvSpPr>
              <p:nvPr/>
            </p:nvSpPr>
            <p:spPr bwMode="auto">
              <a:xfrm>
                <a:off x="898" y="897"/>
                <a:ext cx="269" cy="120"/>
              </a:xfrm>
              <a:custGeom>
                <a:avLst/>
                <a:gdLst>
                  <a:gd name="T0" fmla="*/ 2198 w 4480"/>
                  <a:gd name="T1" fmla="*/ 609 h 2000"/>
                  <a:gd name="T2" fmla="*/ 2198 w 4480"/>
                  <a:gd name="T3" fmla="*/ 609 h 2000"/>
                  <a:gd name="T4" fmla="*/ 0 w 4480"/>
                  <a:gd name="T5" fmla="*/ 44 h 2000"/>
                  <a:gd name="T6" fmla="*/ 0 w 4480"/>
                  <a:gd name="T7" fmla="*/ 1348 h 2000"/>
                  <a:gd name="T8" fmla="*/ 2240 w 4480"/>
                  <a:gd name="T9" fmla="*/ 2000 h 2000"/>
                  <a:gd name="T10" fmla="*/ 4480 w 4480"/>
                  <a:gd name="T11" fmla="*/ 1348 h 2000"/>
                  <a:gd name="T12" fmla="*/ 4480 w 4480"/>
                  <a:gd name="T13" fmla="*/ 0 h 2000"/>
                  <a:gd name="T14" fmla="*/ 2198 w 4480"/>
                  <a:gd name="T15" fmla="*/ 609 h 2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0" h="2000">
                    <a:moveTo>
                      <a:pt x="2198" y="609"/>
                    </a:moveTo>
                    <a:cubicBezTo>
                      <a:pt x="2198" y="609"/>
                      <a:pt x="2198" y="609"/>
                      <a:pt x="2198" y="609"/>
                    </a:cubicBezTo>
                    <a:cubicBezTo>
                      <a:pt x="0" y="44"/>
                      <a:pt x="0" y="44"/>
                      <a:pt x="0" y="44"/>
                    </a:cubicBezTo>
                    <a:cubicBezTo>
                      <a:pt x="0" y="1348"/>
                      <a:pt x="0" y="1348"/>
                      <a:pt x="0" y="1348"/>
                    </a:cubicBezTo>
                    <a:cubicBezTo>
                      <a:pt x="0" y="1609"/>
                      <a:pt x="930" y="2000"/>
                      <a:pt x="2240" y="2000"/>
                    </a:cubicBezTo>
                    <a:cubicBezTo>
                      <a:pt x="3593" y="2000"/>
                      <a:pt x="4480" y="1522"/>
                      <a:pt x="4480" y="1348"/>
                    </a:cubicBezTo>
                    <a:cubicBezTo>
                      <a:pt x="4480" y="0"/>
                      <a:pt x="4480" y="0"/>
                      <a:pt x="4480" y="0"/>
                    </a:cubicBezTo>
                    <a:lnTo>
                      <a:pt x="2198" y="60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61" name="Fußzeilenplatzhalter 2">
            <a:extLst>
              <a:ext uri="{FF2B5EF4-FFF2-40B4-BE49-F238E27FC236}">
                <a16:creationId xmlns:a16="http://schemas.microsoft.com/office/drawing/2014/main" id="{DB24CF72-9DBB-4D47-9ACD-C6CB711ECAA7}"/>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79457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F6ACF52-55ED-4126-BB74-ED0866C424EF}"/>
              </a:ext>
            </a:extLst>
          </p:cNvPr>
          <p:cNvGraphicFramePr>
            <a:graphicFrameLocks noChangeAspect="1"/>
          </p:cNvGraphicFramePr>
          <p:nvPr>
            <p:custDataLst>
              <p:tags r:id="rId2"/>
            </p:custDataLst>
            <p:extLst>
              <p:ext uri="{D42A27DB-BD31-4B8C-83A1-F6EECF244321}">
                <p14:modId xmlns:p14="http://schemas.microsoft.com/office/powerpoint/2010/main" val="1626393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01" name="think-cell Folie" r:id="rId5" imgW="473" imgH="476" progId="TCLayout.ActiveDocument.1">
                  <p:embed/>
                </p:oleObj>
              </mc:Choice>
              <mc:Fallback>
                <p:oleObj name="think-cell Foli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DD16DAD-CC73-47AC-BF10-54E5C0B8D7FD}"/>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BLOCKCHAIN?</a:t>
            </a:r>
          </a:p>
        </p:txBody>
      </p:sp>
      <p:pic>
        <p:nvPicPr>
          <p:cNvPr id="9" name="Grafik 8">
            <a:extLst>
              <a:ext uri="{FF2B5EF4-FFF2-40B4-BE49-F238E27FC236}">
                <a16:creationId xmlns:a16="http://schemas.microsoft.com/office/drawing/2014/main" id="{C1FCDC39-9E51-4532-A7F4-35B08EF500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23639">
            <a:off x="10185400" y="262166"/>
            <a:ext cx="1658130" cy="2257883"/>
          </a:xfrm>
          <a:prstGeom prst="rect">
            <a:avLst/>
          </a:prstGeom>
        </p:spPr>
      </p:pic>
    </p:spTree>
    <p:extLst>
      <p:ext uri="{BB962C8B-B14F-4D97-AF65-F5344CB8AC3E}">
        <p14:creationId xmlns:p14="http://schemas.microsoft.com/office/powerpoint/2010/main" val="2727385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DC6079C1-1AB4-436C-B53F-CFE6B2EC060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98" name="think-cell Folie" r:id="rId6" imgW="473" imgH="476" progId="TCLayout.ActiveDocument.1">
                  <p:embed/>
                </p:oleObj>
              </mc:Choice>
              <mc:Fallback>
                <p:oleObj name="think-cell Folie" r:id="rId6" imgW="473" imgH="476" progId="TCLayout.ActiveDocument.1">
                  <p:embed/>
                  <p:pic>
                    <p:nvPicPr>
                      <p:cNvPr id="14" name="Objekt 13" hidden="1">
                        <a:extLst>
                          <a:ext uri="{FF2B5EF4-FFF2-40B4-BE49-F238E27FC236}">
                            <a16:creationId xmlns:a16="http://schemas.microsoft.com/office/drawing/2014/main" id="{DC6079C1-1AB4-436C-B53F-CFE6B2EC060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0FAED138-9D01-4EB8-8CB1-31E96B48FDD1}"/>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Titel 1">
            <a:extLst>
              <a:ext uri="{FF2B5EF4-FFF2-40B4-BE49-F238E27FC236}">
                <a16:creationId xmlns:a16="http://schemas.microsoft.com/office/drawing/2014/main" id="{3435E134-C4BE-482C-888E-ADE8C1484350}"/>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What is the Tezos foundation and what is its mission?</a:t>
            </a:r>
          </a:p>
        </p:txBody>
      </p:sp>
      <p:sp>
        <p:nvSpPr>
          <p:cNvPr id="4" name="Foliennummernplatzhalter 3">
            <a:extLst>
              <a:ext uri="{FF2B5EF4-FFF2-40B4-BE49-F238E27FC236}">
                <a16:creationId xmlns:a16="http://schemas.microsoft.com/office/drawing/2014/main" id="{C9B210B6-3B63-4A7B-9A9F-F72533F9A806}"/>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40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34C5C6CA-2D40-4DB7-953B-0C9C9CD21689}"/>
              </a:ext>
            </a:extLst>
          </p:cNvPr>
          <p:cNvSpPr>
            <a:spLocks noGrp="1"/>
          </p:cNvSpPr>
          <p:nvPr>
            <p:ph type="dt" sz="half" idx="2"/>
          </p:nvPr>
        </p:nvSpPr>
        <p:spPr/>
        <p:txBody>
          <a:bodyPr/>
          <a:lstStyle/>
          <a:p>
            <a:fld id="{0075F338-81F4-4AF7-AF1C-07086CA5D29D}"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uppieren 6">
            <a:extLst>
              <a:ext uri="{FF2B5EF4-FFF2-40B4-BE49-F238E27FC236}">
                <a16:creationId xmlns:a16="http://schemas.microsoft.com/office/drawing/2014/main" id="{0D1D5D20-E4D3-43F5-8AEC-23C0DB2CC184}"/>
              </a:ext>
            </a:extLst>
          </p:cNvPr>
          <p:cNvGrpSpPr/>
          <p:nvPr/>
        </p:nvGrpSpPr>
        <p:grpSpPr>
          <a:xfrm>
            <a:off x="7292788" y="884238"/>
            <a:ext cx="4537262" cy="5416045"/>
            <a:chOff x="360363" y="884238"/>
            <a:chExt cx="4537262" cy="5416045"/>
          </a:xfrm>
        </p:grpSpPr>
        <p:sp>
          <p:nvSpPr>
            <p:cNvPr id="18" name="Freihandform: Form 17">
              <a:hlinkClick r:id="rId8"/>
              <a:extLst>
                <a:ext uri="{FF2B5EF4-FFF2-40B4-BE49-F238E27FC236}">
                  <a16:creationId xmlns:a16="http://schemas.microsoft.com/office/drawing/2014/main" id="{7B2BA8D3-C36F-440F-AD36-02D4DD0DB39E}"/>
                </a:ext>
              </a:extLst>
            </p:cNvPr>
            <p:cNvSpPr/>
            <p:nvPr/>
          </p:nvSpPr>
          <p:spPr>
            <a:xfrm>
              <a:off x="912004" y="2541609"/>
              <a:ext cx="3626004" cy="333593"/>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rgbClr val="0055FF"/>
            </a:solidFill>
            <a:ln w="7058"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Sprechblase: rechteckig mit abgerundeten Ecken 24">
              <a:extLst>
                <a:ext uri="{FF2B5EF4-FFF2-40B4-BE49-F238E27FC236}">
                  <a16:creationId xmlns:a16="http://schemas.microsoft.com/office/drawing/2014/main" id="{9BBFEDCE-715B-4E53-BC5A-6EBD1C5D3718}"/>
                </a:ext>
              </a:extLst>
            </p:cNvPr>
            <p:cNvSpPr/>
            <p:nvPr/>
          </p:nvSpPr>
          <p:spPr bwMode="gray">
            <a:xfrm>
              <a:off x="1130300" y="5129716"/>
              <a:ext cx="3767325" cy="1170567"/>
            </a:xfrm>
            <a:prstGeom prst="wedgeRoundRectCallout">
              <a:avLst>
                <a:gd name="adj1" fmla="val 27373"/>
                <a:gd name="adj2" fmla="val -231520"/>
                <a:gd name="adj3" fmla="val 16667"/>
              </a:avLst>
            </a:prstGeom>
            <a:solidFill>
              <a:schemeClr val="bg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Tezos’ potential rests in the hands of its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we have no doubt that the Tezos community is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among the strongest and most exceptional</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cryptocurrency ecosystem.</a:t>
              </a:r>
            </a:p>
          </p:txBody>
        </p:sp>
        <p:sp>
          <p:nvSpPr>
            <p:cNvPr id="26" name="Sprechblase: rechteckig mit abgerundeten Ecken 25">
              <a:extLst>
                <a:ext uri="{FF2B5EF4-FFF2-40B4-BE49-F238E27FC236}">
                  <a16:creationId xmlns:a16="http://schemas.microsoft.com/office/drawing/2014/main" id="{E86BAC41-025B-42AF-88A9-5E2ECD73D636}"/>
                </a:ext>
              </a:extLst>
            </p:cNvPr>
            <p:cNvSpPr/>
            <p:nvPr/>
          </p:nvSpPr>
          <p:spPr bwMode="gray">
            <a:xfrm>
              <a:off x="360363" y="3465248"/>
              <a:ext cx="2908300" cy="1170567"/>
            </a:xfrm>
            <a:prstGeom prst="wedgeRoundRectCallout">
              <a:avLst>
                <a:gd name="adj1" fmla="val -8606"/>
                <a:gd name="adj2" fmla="val -81797"/>
                <a:gd name="adj3" fmla="val 16667"/>
              </a:avLst>
            </a:prstGeom>
            <a:solidFill>
              <a:schemeClr val="bg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As highlighted in the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9"/>
                </a:rPr>
                <a:t>Tezos position paper</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success of any decentralized network is determined by the efforts of a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robust, diverse, and flourishing community</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7" name="Sprechblase: rechteckig mit abgerundeten Ecken 26">
              <a:extLst>
                <a:ext uri="{FF2B5EF4-FFF2-40B4-BE49-F238E27FC236}">
                  <a16:creationId xmlns:a16="http://schemas.microsoft.com/office/drawing/2014/main" id="{E9FAC4AA-EA61-4EB3-8402-D100FAA87C3A}"/>
                </a:ext>
              </a:extLst>
            </p:cNvPr>
            <p:cNvSpPr/>
            <p:nvPr/>
          </p:nvSpPr>
          <p:spPr bwMode="gray">
            <a:xfrm>
              <a:off x="1028633" y="884238"/>
              <a:ext cx="3722714" cy="1170567"/>
            </a:xfrm>
            <a:prstGeom prst="wedgeRoundRectCallout">
              <a:avLst>
                <a:gd name="adj1" fmla="val 5328"/>
                <a:gd name="adj2" fmla="val 75519"/>
                <a:gd name="adj3" fmla="val 16667"/>
              </a:avLst>
            </a:prstGeom>
            <a:solidFill>
              <a:schemeClr val="bg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Tezos is a distributed, peer-to-peer, permissionless network.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 single entity owns, manages, or controls “Tezos.” </a:t>
              </a:r>
              <a:r>
                <a:rPr lang="en-US"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this paradigm is fundamental to understanding Tezos.</a:t>
              </a:r>
            </a:p>
          </p:txBody>
        </p:sp>
      </p:grpSp>
      <p:grpSp>
        <p:nvGrpSpPr>
          <p:cNvPr id="6" name="Gruppieren 5">
            <a:extLst>
              <a:ext uri="{FF2B5EF4-FFF2-40B4-BE49-F238E27FC236}">
                <a16:creationId xmlns:a16="http://schemas.microsoft.com/office/drawing/2014/main" id="{D5296978-193F-45AA-B944-C98E1DD82EB6}"/>
              </a:ext>
            </a:extLst>
          </p:cNvPr>
          <p:cNvGrpSpPr/>
          <p:nvPr/>
        </p:nvGrpSpPr>
        <p:grpSpPr>
          <a:xfrm>
            <a:off x="360363" y="884238"/>
            <a:ext cx="6661025" cy="5614987"/>
            <a:chOff x="5169025" y="884238"/>
            <a:chExt cx="6661025" cy="5614987"/>
          </a:xfrm>
        </p:grpSpPr>
        <p:sp>
          <p:nvSpPr>
            <p:cNvPr id="19" name="Rechteck 18">
              <a:extLst>
                <a:ext uri="{FF2B5EF4-FFF2-40B4-BE49-F238E27FC236}">
                  <a16:creationId xmlns:a16="http://schemas.microsoft.com/office/drawing/2014/main" id="{62AACB9D-3608-4403-8082-5BDF543E86EA}"/>
                </a:ext>
              </a:extLst>
            </p:cNvPr>
            <p:cNvSpPr/>
            <p:nvPr/>
          </p:nvSpPr>
          <p:spPr bwMode="gray">
            <a:xfrm>
              <a:off x="6845426" y="884238"/>
              <a:ext cx="4984624" cy="16816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We seek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empower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persons and entities from all over the world to create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 robust and decentralized digital commonwealth</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Rechteck 19">
              <a:extLst>
                <a:ext uri="{FF2B5EF4-FFF2-40B4-BE49-F238E27FC236}">
                  <a16:creationId xmlns:a16="http://schemas.microsoft.com/office/drawing/2014/main" id="{D1F3A1DA-4D3D-4EF0-8E81-443DAB22FFB9}"/>
                </a:ext>
              </a:extLst>
            </p:cNvPr>
            <p:cNvSpPr/>
            <p:nvPr/>
          </p:nvSpPr>
          <p:spPr bwMode="gray">
            <a:xfrm>
              <a:off x="6845426" y="2850892"/>
              <a:ext cx="4984624" cy="16816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We believe Tezos will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fuel social, political, and economic innovation</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on a global scale. Our core mission is to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the Tezos protocol and ecosystem</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service of this goal.</a:t>
              </a:r>
            </a:p>
          </p:txBody>
        </p:sp>
        <p:sp>
          <p:nvSpPr>
            <p:cNvPr id="21" name="Rechteck 20">
              <a:extLst>
                <a:ext uri="{FF2B5EF4-FFF2-40B4-BE49-F238E27FC236}">
                  <a16:creationId xmlns:a16="http://schemas.microsoft.com/office/drawing/2014/main" id="{28FDC8CD-15A1-42AA-8601-78F80E8E4ED9}"/>
                </a:ext>
              </a:extLst>
            </p:cNvPr>
            <p:cNvSpPr/>
            <p:nvPr/>
          </p:nvSpPr>
          <p:spPr bwMode="gray">
            <a:xfrm>
              <a:off x="6845426" y="4817545"/>
              <a:ext cx="4984624" cy="16816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deploy resources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help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facilitate the advancement of the Tezos protocol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growth of the Tezos ecosystem</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50" name="Gruppieren 49">
              <a:extLst>
                <a:ext uri="{FF2B5EF4-FFF2-40B4-BE49-F238E27FC236}">
                  <a16:creationId xmlns:a16="http://schemas.microsoft.com/office/drawing/2014/main" id="{A7EBDE6D-B1EB-4692-948D-925F71771731}"/>
                </a:ext>
              </a:extLst>
            </p:cNvPr>
            <p:cNvGrpSpPr/>
            <p:nvPr/>
          </p:nvGrpSpPr>
          <p:grpSpPr>
            <a:xfrm>
              <a:off x="5169025" y="4817545"/>
              <a:ext cx="1597025" cy="1681680"/>
              <a:chOff x="4498975" y="4817545"/>
              <a:chExt cx="1597025" cy="1681680"/>
            </a:xfrm>
          </p:grpSpPr>
          <p:sp>
            <p:nvSpPr>
              <p:cNvPr id="30" name="Rechteck 29">
                <a:extLst>
                  <a:ext uri="{FF2B5EF4-FFF2-40B4-BE49-F238E27FC236}">
                    <a16:creationId xmlns:a16="http://schemas.microsoft.com/office/drawing/2014/main" id="{E350B666-891D-459B-8EC8-B609E19E4A19}"/>
                  </a:ext>
                </a:extLst>
              </p:cNvPr>
              <p:cNvSpPr/>
              <p:nvPr/>
            </p:nvSpPr>
            <p:spPr bwMode="gray">
              <a:xfrm>
                <a:off x="4498975" y="4817545"/>
                <a:ext cx="1597025" cy="168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Strategy</a:t>
                </a: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Group 12">
                <a:extLst>
                  <a:ext uri="{FF2B5EF4-FFF2-40B4-BE49-F238E27FC236}">
                    <a16:creationId xmlns:a16="http://schemas.microsoft.com/office/drawing/2014/main" id="{9185BA82-EFA3-409D-A4AE-5947E5038CE5}"/>
                  </a:ext>
                </a:extLst>
              </p:cNvPr>
              <p:cNvGrpSpPr>
                <a:grpSpLocks noChangeAspect="1"/>
              </p:cNvGrpSpPr>
              <p:nvPr/>
            </p:nvGrpSpPr>
            <p:grpSpPr bwMode="auto">
              <a:xfrm>
                <a:off x="5063792" y="5613400"/>
                <a:ext cx="467390" cy="646581"/>
                <a:chOff x="730" y="-1183"/>
                <a:chExt cx="4815" cy="6661"/>
              </a:xfrm>
              <a:solidFill>
                <a:schemeClr val="bg1"/>
              </a:solidFill>
            </p:grpSpPr>
            <p:sp>
              <p:nvSpPr>
                <p:cNvPr id="32" name="Freeform 13">
                  <a:extLst>
                    <a:ext uri="{FF2B5EF4-FFF2-40B4-BE49-F238E27FC236}">
                      <a16:creationId xmlns:a16="http://schemas.microsoft.com/office/drawing/2014/main" id="{8C71E840-50D9-4628-8549-12A04F0E693A}"/>
                    </a:ext>
                  </a:extLst>
                </p:cNvPr>
                <p:cNvSpPr>
                  <a:spLocks/>
                </p:cNvSpPr>
                <p:nvPr/>
              </p:nvSpPr>
              <p:spPr bwMode="auto">
                <a:xfrm>
                  <a:off x="1446" y="-1183"/>
                  <a:ext cx="4099" cy="4304"/>
                </a:xfrm>
                <a:custGeom>
                  <a:avLst/>
                  <a:gdLst>
                    <a:gd name="T0" fmla="*/ 1207 w 2323"/>
                    <a:gd name="T1" fmla="*/ 23 h 2438"/>
                    <a:gd name="T2" fmla="*/ 980 w 2323"/>
                    <a:gd name="T3" fmla="*/ 179 h 2438"/>
                    <a:gd name="T4" fmla="*/ 683 w 2323"/>
                    <a:gd name="T5" fmla="*/ 358 h 2438"/>
                    <a:gd name="T6" fmla="*/ 296 w 2323"/>
                    <a:gd name="T7" fmla="*/ 582 h 2438"/>
                    <a:gd name="T8" fmla="*/ 91 w 2323"/>
                    <a:gd name="T9" fmla="*/ 1074 h 2438"/>
                    <a:gd name="T10" fmla="*/ 0 w 2323"/>
                    <a:gd name="T11" fmla="*/ 1611 h 2438"/>
                    <a:gd name="T12" fmla="*/ 0 w 2323"/>
                    <a:gd name="T13" fmla="*/ 2058 h 2438"/>
                    <a:gd name="T14" fmla="*/ 0 w 2323"/>
                    <a:gd name="T15" fmla="*/ 2058 h 2438"/>
                    <a:gd name="T16" fmla="*/ 0 w 2323"/>
                    <a:gd name="T17" fmla="*/ 2304 h 2438"/>
                    <a:gd name="T18" fmla="*/ 137 w 2323"/>
                    <a:gd name="T19" fmla="*/ 2438 h 2438"/>
                    <a:gd name="T20" fmla="*/ 592 w 2323"/>
                    <a:gd name="T21" fmla="*/ 2438 h 2438"/>
                    <a:gd name="T22" fmla="*/ 592 w 2323"/>
                    <a:gd name="T23" fmla="*/ 2438 h 2438"/>
                    <a:gd name="T24" fmla="*/ 1298 w 2323"/>
                    <a:gd name="T25" fmla="*/ 2438 h 2438"/>
                    <a:gd name="T26" fmla="*/ 1298 w 2323"/>
                    <a:gd name="T27" fmla="*/ 2438 h 2438"/>
                    <a:gd name="T28" fmla="*/ 1799 w 2323"/>
                    <a:gd name="T29" fmla="*/ 2438 h 2438"/>
                    <a:gd name="T30" fmla="*/ 1913 w 2323"/>
                    <a:gd name="T31" fmla="*/ 2349 h 2438"/>
                    <a:gd name="T32" fmla="*/ 1913 w 2323"/>
                    <a:gd name="T33" fmla="*/ 2170 h 2438"/>
                    <a:gd name="T34" fmla="*/ 1799 w 2323"/>
                    <a:gd name="T35" fmla="*/ 1946 h 2438"/>
                    <a:gd name="T36" fmla="*/ 1799 w 2323"/>
                    <a:gd name="T37" fmla="*/ 1946 h 2438"/>
                    <a:gd name="T38" fmla="*/ 1116 w 2323"/>
                    <a:gd name="T39" fmla="*/ 1231 h 2438"/>
                    <a:gd name="T40" fmla="*/ 1162 w 2323"/>
                    <a:gd name="T41" fmla="*/ 1275 h 2438"/>
                    <a:gd name="T42" fmla="*/ 1503 w 2323"/>
                    <a:gd name="T43" fmla="*/ 1365 h 2438"/>
                    <a:gd name="T44" fmla="*/ 1731 w 2323"/>
                    <a:gd name="T45" fmla="*/ 1387 h 2438"/>
                    <a:gd name="T46" fmla="*/ 1845 w 2323"/>
                    <a:gd name="T47" fmla="*/ 1454 h 2438"/>
                    <a:gd name="T48" fmla="*/ 2118 w 2323"/>
                    <a:gd name="T49" fmla="*/ 1409 h 2438"/>
                    <a:gd name="T50" fmla="*/ 2255 w 2323"/>
                    <a:gd name="T51" fmla="*/ 1253 h 2438"/>
                    <a:gd name="T52" fmla="*/ 2232 w 2323"/>
                    <a:gd name="T53" fmla="*/ 1052 h 2438"/>
                    <a:gd name="T54" fmla="*/ 1412 w 2323"/>
                    <a:gd name="T55" fmla="*/ 403 h 2438"/>
                    <a:gd name="T56" fmla="*/ 1253 w 2323"/>
                    <a:gd name="T57" fmla="*/ 67 h 2438"/>
                    <a:gd name="T58" fmla="*/ 1207 w 2323"/>
                    <a:gd name="T59" fmla="*/ 23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23" h="2438">
                      <a:moveTo>
                        <a:pt x="1207" y="23"/>
                      </a:moveTo>
                      <a:cubicBezTo>
                        <a:pt x="1093" y="45"/>
                        <a:pt x="1025" y="90"/>
                        <a:pt x="980" y="179"/>
                      </a:cubicBezTo>
                      <a:cubicBezTo>
                        <a:pt x="911" y="313"/>
                        <a:pt x="820" y="358"/>
                        <a:pt x="683" y="358"/>
                      </a:cubicBezTo>
                      <a:cubicBezTo>
                        <a:pt x="501" y="336"/>
                        <a:pt x="387" y="448"/>
                        <a:pt x="296" y="582"/>
                      </a:cubicBezTo>
                      <a:cubicBezTo>
                        <a:pt x="183" y="716"/>
                        <a:pt x="137" y="895"/>
                        <a:pt x="91" y="1074"/>
                      </a:cubicBezTo>
                      <a:cubicBezTo>
                        <a:pt x="46" y="1253"/>
                        <a:pt x="23" y="1432"/>
                        <a:pt x="0" y="1611"/>
                      </a:cubicBezTo>
                      <a:cubicBezTo>
                        <a:pt x="0" y="1767"/>
                        <a:pt x="0" y="1902"/>
                        <a:pt x="0" y="2058"/>
                      </a:cubicBezTo>
                      <a:cubicBezTo>
                        <a:pt x="0" y="2058"/>
                        <a:pt x="0" y="2058"/>
                        <a:pt x="0" y="2058"/>
                      </a:cubicBezTo>
                      <a:cubicBezTo>
                        <a:pt x="0" y="2304"/>
                        <a:pt x="0" y="2304"/>
                        <a:pt x="0" y="2304"/>
                      </a:cubicBezTo>
                      <a:cubicBezTo>
                        <a:pt x="0" y="2371"/>
                        <a:pt x="46" y="2438"/>
                        <a:pt x="137" y="2438"/>
                      </a:cubicBezTo>
                      <a:cubicBezTo>
                        <a:pt x="592" y="2438"/>
                        <a:pt x="592" y="2438"/>
                        <a:pt x="592" y="2438"/>
                      </a:cubicBezTo>
                      <a:cubicBezTo>
                        <a:pt x="592" y="2438"/>
                        <a:pt x="592" y="2438"/>
                        <a:pt x="592" y="2438"/>
                      </a:cubicBezTo>
                      <a:cubicBezTo>
                        <a:pt x="843" y="2438"/>
                        <a:pt x="1071" y="2438"/>
                        <a:pt x="1298" y="2438"/>
                      </a:cubicBezTo>
                      <a:cubicBezTo>
                        <a:pt x="1298" y="2438"/>
                        <a:pt x="1298" y="2438"/>
                        <a:pt x="1298" y="2438"/>
                      </a:cubicBezTo>
                      <a:cubicBezTo>
                        <a:pt x="1799" y="2438"/>
                        <a:pt x="1799" y="2438"/>
                        <a:pt x="1799" y="2438"/>
                      </a:cubicBezTo>
                      <a:cubicBezTo>
                        <a:pt x="1868" y="2438"/>
                        <a:pt x="1913" y="2394"/>
                        <a:pt x="1913" y="2349"/>
                      </a:cubicBezTo>
                      <a:cubicBezTo>
                        <a:pt x="1913" y="2170"/>
                        <a:pt x="1913" y="2170"/>
                        <a:pt x="1913" y="2170"/>
                      </a:cubicBezTo>
                      <a:cubicBezTo>
                        <a:pt x="1913" y="2080"/>
                        <a:pt x="1868" y="1991"/>
                        <a:pt x="1799" y="1946"/>
                      </a:cubicBezTo>
                      <a:cubicBezTo>
                        <a:pt x="1799" y="1946"/>
                        <a:pt x="1799" y="1946"/>
                        <a:pt x="1799" y="1946"/>
                      </a:cubicBezTo>
                      <a:cubicBezTo>
                        <a:pt x="1776" y="1924"/>
                        <a:pt x="1253" y="1611"/>
                        <a:pt x="1116" y="1231"/>
                      </a:cubicBezTo>
                      <a:cubicBezTo>
                        <a:pt x="1139" y="1253"/>
                        <a:pt x="1139" y="1253"/>
                        <a:pt x="1162" y="1275"/>
                      </a:cubicBezTo>
                      <a:cubicBezTo>
                        <a:pt x="1276" y="1365"/>
                        <a:pt x="1389" y="1387"/>
                        <a:pt x="1503" y="1365"/>
                      </a:cubicBezTo>
                      <a:cubicBezTo>
                        <a:pt x="1594" y="1342"/>
                        <a:pt x="1663" y="1342"/>
                        <a:pt x="1731" y="1387"/>
                      </a:cubicBezTo>
                      <a:cubicBezTo>
                        <a:pt x="1776" y="1409"/>
                        <a:pt x="1799" y="1432"/>
                        <a:pt x="1845" y="1454"/>
                      </a:cubicBezTo>
                      <a:cubicBezTo>
                        <a:pt x="1959" y="1521"/>
                        <a:pt x="2050" y="1499"/>
                        <a:pt x="2118" y="1409"/>
                      </a:cubicBezTo>
                      <a:cubicBezTo>
                        <a:pt x="2164" y="1365"/>
                        <a:pt x="2232" y="1298"/>
                        <a:pt x="2255" y="1253"/>
                      </a:cubicBezTo>
                      <a:cubicBezTo>
                        <a:pt x="2323" y="1163"/>
                        <a:pt x="2323" y="1096"/>
                        <a:pt x="2232" y="1052"/>
                      </a:cubicBezTo>
                      <a:cubicBezTo>
                        <a:pt x="1959" y="828"/>
                        <a:pt x="1685" y="627"/>
                        <a:pt x="1412" y="403"/>
                      </a:cubicBezTo>
                      <a:cubicBezTo>
                        <a:pt x="1276" y="313"/>
                        <a:pt x="1230" y="202"/>
                        <a:pt x="1253" y="67"/>
                      </a:cubicBezTo>
                      <a:cubicBezTo>
                        <a:pt x="1253" y="23"/>
                        <a:pt x="1230" y="0"/>
                        <a:pt x="120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14">
                  <a:extLst>
                    <a:ext uri="{FF2B5EF4-FFF2-40B4-BE49-F238E27FC236}">
                      <a16:creationId xmlns:a16="http://schemas.microsoft.com/office/drawing/2014/main" id="{BC48CCAD-AE03-4598-B052-34629A7424F5}"/>
                    </a:ext>
                  </a:extLst>
                </p:cNvPr>
                <p:cNvSpPr>
                  <a:spLocks/>
                </p:cNvSpPr>
                <p:nvPr/>
              </p:nvSpPr>
              <p:spPr bwMode="auto">
                <a:xfrm>
                  <a:off x="730" y="3428"/>
                  <a:ext cx="4713" cy="2050"/>
                </a:xfrm>
                <a:custGeom>
                  <a:avLst/>
                  <a:gdLst>
                    <a:gd name="T0" fmla="*/ 2648 w 2671"/>
                    <a:gd name="T1" fmla="*/ 1070 h 1161"/>
                    <a:gd name="T2" fmla="*/ 2625 w 2671"/>
                    <a:gd name="T3" fmla="*/ 865 h 1161"/>
                    <a:gd name="T4" fmla="*/ 2556 w 2671"/>
                    <a:gd name="T5" fmla="*/ 774 h 1161"/>
                    <a:gd name="T6" fmla="*/ 2487 w 2671"/>
                    <a:gd name="T7" fmla="*/ 365 h 1161"/>
                    <a:gd name="T8" fmla="*/ 2533 w 2671"/>
                    <a:gd name="T9" fmla="*/ 251 h 1161"/>
                    <a:gd name="T10" fmla="*/ 2510 w 2671"/>
                    <a:gd name="T11" fmla="*/ 92 h 1161"/>
                    <a:gd name="T12" fmla="*/ 2418 w 2671"/>
                    <a:gd name="T13" fmla="*/ 0 h 1161"/>
                    <a:gd name="T14" fmla="*/ 2210 w 2671"/>
                    <a:gd name="T15" fmla="*/ 0 h 1161"/>
                    <a:gd name="T16" fmla="*/ 276 w 2671"/>
                    <a:gd name="T17" fmla="*/ 0 h 1161"/>
                    <a:gd name="T18" fmla="*/ 138 w 2671"/>
                    <a:gd name="T19" fmla="*/ 137 h 1161"/>
                    <a:gd name="T20" fmla="*/ 138 w 2671"/>
                    <a:gd name="T21" fmla="*/ 183 h 1161"/>
                    <a:gd name="T22" fmla="*/ 184 w 2671"/>
                    <a:gd name="T23" fmla="*/ 387 h 1161"/>
                    <a:gd name="T24" fmla="*/ 115 w 2671"/>
                    <a:gd name="T25" fmla="*/ 774 h 1161"/>
                    <a:gd name="T26" fmla="*/ 23 w 2671"/>
                    <a:gd name="T27" fmla="*/ 888 h 1161"/>
                    <a:gd name="T28" fmla="*/ 0 w 2671"/>
                    <a:gd name="T29" fmla="*/ 1048 h 1161"/>
                    <a:gd name="T30" fmla="*/ 92 w 2671"/>
                    <a:gd name="T31" fmla="*/ 1161 h 1161"/>
                    <a:gd name="T32" fmla="*/ 714 w 2671"/>
                    <a:gd name="T33" fmla="*/ 1161 h 1161"/>
                    <a:gd name="T34" fmla="*/ 1335 w 2671"/>
                    <a:gd name="T35" fmla="*/ 1161 h 1161"/>
                    <a:gd name="T36" fmla="*/ 1335 w 2671"/>
                    <a:gd name="T37" fmla="*/ 1161 h 1161"/>
                    <a:gd name="T38" fmla="*/ 2533 w 2671"/>
                    <a:gd name="T39" fmla="*/ 1161 h 1161"/>
                    <a:gd name="T40" fmla="*/ 2625 w 2671"/>
                    <a:gd name="T41" fmla="*/ 1139 h 1161"/>
                    <a:gd name="T42" fmla="*/ 2648 w 2671"/>
                    <a:gd name="T43" fmla="*/ 107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1" h="1161">
                      <a:moveTo>
                        <a:pt x="2648" y="1070"/>
                      </a:moveTo>
                      <a:cubicBezTo>
                        <a:pt x="2648" y="1002"/>
                        <a:pt x="2648" y="934"/>
                        <a:pt x="2625" y="865"/>
                      </a:cubicBezTo>
                      <a:cubicBezTo>
                        <a:pt x="2625" y="820"/>
                        <a:pt x="2602" y="797"/>
                        <a:pt x="2556" y="774"/>
                      </a:cubicBezTo>
                      <a:cubicBezTo>
                        <a:pt x="2372" y="729"/>
                        <a:pt x="2326" y="479"/>
                        <a:pt x="2487" y="365"/>
                      </a:cubicBezTo>
                      <a:cubicBezTo>
                        <a:pt x="2533" y="319"/>
                        <a:pt x="2556" y="296"/>
                        <a:pt x="2533" y="251"/>
                      </a:cubicBezTo>
                      <a:cubicBezTo>
                        <a:pt x="2533" y="205"/>
                        <a:pt x="2533" y="137"/>
                        <a:pt x="2510" y="92"/>
                      </a:cubicBezTo>
                      <a:cubicBezTo>
                        <a:pt x="2510" y="46"/>
                        <a:pt x="2487" y="0"/>
                        <a:pt x="2418" y="0"/>
                      </a:cubicBezTo>
                      <a:cubicBezTo>
                        <a:pt x="2349" y="0"/>
                        <a:pt x="2279" y="0"/>
                        <a:pt x="2210" y="0"/>
                      </a:cubicBezTo>
                      <a:cubicBezTo>
                        <a:pt x="1566" y="0"/>
                        <a:pt x="921" y="0"/>
                        <a:pt x="276" y="0"/>
                      </a:cubicBezTo>
                      <a:cubicBezTo>
                        <a:pt x="161" y="0"/>
                        <a:pt x="161" y="23"/>
                        <a:pt x="138" y="137"/>
                      </a:cubicBezTo>
                      <a:cubicBezTo>
                        <a:pt x="138" y="137"/>
                        <a:pt x="138" y="160"/>
                        <a:pt x="138" y="183"/>
                      </a:cubicBezTo>
                      <a:cubicBezTo>
                        <a:pt x="92" y="251"/>
                        <a:pt x="115" y="319"/>
                        <a:pt x="184" y="387"/>
                      </a:cubicBezTo>
                      <a:cubicBezTo>
                        <a:pt x="322" y="501"/>
                        <a:pt x="276" y="706"/>
                        <a:pt x="115" y="774"/>
                      </a:cubicBezTo>
                      <a:cubicBezTo>
                        <a:pt x="69" y="797"/>
                        <a:pt x="23" y="820"/>
                        <a:pt x="23" y="888"/>
                      </a:cubicBezTo>
                      <a:cubicBezTo>
                        <a:pt x="23" y="934"/>
                        <a:pt x="0" y="1002"/>
                        <a:pt x="0" y="1048"/>
                      </a:cubicBezTo>
                      <a:cubicBezTo>
                        <a:pt x="0" y="1139"/>
                        <a:pt x="23" y="1161"/>
                        <a:pt x="92" y="1161"/>
                      </a:cubicBezTo>
                      <a:cubicBezTo>
                        <a:pt x="299" y="1161"/>
                        <a:pt x="506" y="1161"/>
                        <a:pt x="714" y="1161"/>
                      </a:cubicBezTo>
                      <a:cubicBezTo>
                        <a:pt x="921" y="1161"/>
                        <a:pt x="1128" y="1161"/>
                        <a:pt x="1335" y="1161"/>
                      </a:cubicBezTo>
                      <a:cubicBezTo>
                        <a:pt x="1335" y="1161"/>
                        <a:pt x="1335" y="1161"/>
                        <a:pt x="1335" y="1161"/>
                      </a:cubicBezTo>
                      <a:cubicBezTo>
                        <a:pt x="1727" y="1161"/>
                        <a:pt x="2141" y="1161"/>
                        <a:pt x="2533" y="1161"/>
                      </a:cubicBezTo>
                      <a:cubicBezTo>
                        <a:pt x="2579" y="1161"/>
                        <a:pt x="2602" y="1161"/>
                        <a:pt x="2625" y="1139"/>
                      </a:cubicBezTo>
                      <a:cubicBezTo>
                        <a:pt x="2648" y="1116"/>
                        <a:pt x="2671" y="1093"/>
                        <a:pt x="2648" y="10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2" name="Gruppieren 51">
              <a:extLst>
                <a:ext uri="{FF2B5EF4-FFF2-40B4-BE49-F238E27FC236}">
                  <a16:creationId xmlns:a16="http://schemas.microsoft.com/office/drawing/2014/main" id="{4ED6FD53-CEAB-4013-B2D9-BB1BD27F22A3}"/>
                </a:ext>
              </a:extLst>
            </p:cNvPr>
            <p:cNvGrpSpPr/>
            <p:nvPr/>
          </p:nvGrpSpPr>
          <p:grpSpPr>
            <a:xfrm>
              <a:off x="5169025" y="884238"/>
              <a:ext cx="1597025" cy="1681680"/>
              <a:chOff x="4498975" y="884238"/>
              <a:chExt cx="1597025" cy="1681680"/>
            </a:xfrm>
          </p:grpSpPr>
          <p:sp>
            <p:nvSpPr>
              <p:cNvPr id="28" name="Rechteck 27">
                <a:extLst>
                  <a:ext uri="{FF2B5EF4-FFF2-40B4-BE49-F238E27FC236}">
                    <a16:creationId xmlns:a16="http://schemas.microsoft.com/office/drawing/2014/main" id="{64A91527-9756-45ED-B11D-E0750398FCE6}"/>
                  </a:ext>
                </a:extLst>
              </p:cNvPr>
              <p:cNvSpPr/>
              <p:nvPr/>
            </p:nvSpPr>
            <p:spPr bwMode="gray">
              <a:xfrm>
                <a:off x="4498975" y="884238"/>
                <a:ext cx="1597025" cy="168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Vision</a:t>
                </a: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5">
                <a:extLst>
                  <a:ext uri="{FF2B5EF4-FFF2-40B4-BE49-F238E27FC236}">
                    <a16:creationId xmlns:a16="http://schemas.microsoft.com/office/drawing/2014/main" id="{1AB08A87-AA3F-4C08-8DF9-46DFD107DF74}"/>
                  </a:ext>
                </a:extLst>
              </p:cNvPr>
              <p:cNvGrpSpPr>
                <a:grpSpLocks noChangeAspect="1"/>
              </p:cNvGrpSpPr>
              <p:nvPr/>
            </p:nvGrpSpPr>
            <p:grpSpPr bwMode="auto">
              <a:xfrm>
                <a:off x="4918868" y="1763178"/>
                <a:ext cx="757238" cy="473075"/>
                <a:chOff x="5433" y="2176"/>
                <a:chExt cx="477" cy="298"/>
              </a:xfrm>
              <a:solidFill>
                <a:schemeClr val="bg1"/>
              </a:solidFill>
            </p:grpSpPr>
            <p:sp>
              <p:nvSpPr>
                <p:cNvPr id="38" name="Freeform 6">
                  <a:extLst>
                    <a:ext uri="{FF2B5EF4-FFF2-40B4-BE49-F238E27FC236}">
                      <a16:creationId xmlns:a16="http://schemas.microsoft.com/office/drawing/2014/main" id="{500D8295-9674-4600-8876-2E2D750FC96C}"/>
                    </a:ext>
                  </a:extLst>
                </p:cNvPr>
                <p:cNvSpPr>
                  <a:spLocks/>
                </p:cNvSpPr>
                <p:nvPr/>
              </p:nvSpPr>
              <p:spPr bwMode="auto">
                <a:xfrm>
                  <a:off x="5613" y="2269"/>
                  <a:ext cx="117" cy="115"/>
                </a:xfrm>
                <a:custGeom>
                  <a:avLst/>
                  <a:gdLst>
                    <a:gd name="T0" fmla="*/ 244 w 488"/>
                    <a:gd name="T1" fmla="*/ 0 h 480"/>
                    <a:gd name="T2" fmla="*/ 183 w 488"/>
                    <a:gd name="T3" fmla="*/ 0 h 480"/>
                    <a:gd name="T4" fmla="*/ 220 w 488"/>
                    <a:gd name="T5" fmla="*/ 87 h 480"/>
                    <a:gd name="T6" fmla="*/ 86 w 488"/>
                    <a:gd name="T7" fmla="*/ 210 h 480"/>
                    <a:gd name="T8" fmla="*/ 0 w 488"/>
                    <a:gd name="T9" fmla="*/ 185 h 480"/>
                    <a:gd name="T10" fmla="*/ 0 w 488"/>
                    <a:gd name="T11" fmla="*/ 234 h 480"/>
                    <a:gd name="T12" fmla="*/ 244 w 488"/>
                    <a:gd name="T13" fmla="*/ 480 h 480"/>
                    <a:gd name="T14" fmla="*/ 488 w 488"/>
                    <a:gd name="T15" fmla="*/ 234 h 480"/>
                    <a:gd name="T16" fmla="*/ 244 w 488"/>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0">
                      <a:moveTo>
                        <a:pt x="244" y="0"/>
                      </a:moveTo>
                      <a:cubicBezTo>
                        <a:pt x="220" y="0"/>
                        <a:pt x="208" y="0"/>
                        <a:pt x="183" y="0"/>
                      </a:cubicBezTo>
                      <a:cubicBezTo>
                        <a:pt x="208" y="25"/>
                        <a:pt x="220" y="62"/>
                        <a:pt x="220" y="87"/>
                      </a:cubicBezTo>
                      <a:cubicBezTo>
                        <a:pt x="220" y="160"/>
                        <a:pt x="159" y="210"/>
                        <a:pt x="86" y="210"/>
                      </a:cubicBezTo>
                      <a:cubicBezTo>
                        <a:pt x="49" y="210"/>
                        <a:pt x="25" y="197"/>
                        <a:pt x="0" y="185"/>
                      </a:cubicBezTo>
                      <a:cubicBezTo>
                        <a:pt x="0" y="197"/>
                        <a:pt x="0" y="222"/>
                        <a:pt x="0" y="234"/>
                      </a:cubicBezTo>
                      <a:cubicBezTo>
                        <a:pt x="0" y="370"/>
                        <a:pt x="110" y="480"/>
                        <a:pt x="244" y="480"/>
                      </a:cubicBezTo>
                      <a:cubicBezTo>
                        <a:pt x="379" y="480"/>
                        <a:pt x="488" y="370"/>
                        <a:pt x="488" y="234"/>
                      </a:cubicBezTo>
                      <a:cubicBezTo>
                        <a:pt x="488" y="99"/>
                        <a:pt x="379" y="0"/>
                        <a:pt x="24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7">
                  <a:extLst>
                    <a:ext uri="{FF2B5EF4-FFF2-40B4-BE49-F238E27FC236}">
                      <a16:creationId xmlns:a16="http://schemas.microsoft.com/office/drawing/2014/main" id="{6590B543-6753-4A06-8AE4-1C6B68C81E1C}"/>
                    </a:ext>
                  </a:extLst>
                </p:cNvPr>
                <p:cNvSpPr>
                  <a:spLocks noEditPoints="1"/>
                </p:cNvSpPr>
                <p:nvPr/>
              </p:nvSpPr>
              <p:spPr bwMode="auto">
                <a:xfrm>
                  <a:off x="5433" y="2176"/>
                  <a:ext cx="477" cy="298"/>
                </a:xfrm>
                <a:custGeom>
                  <a:avLst/>
                  <a:gdLst>
                    <a:gd name="T0" fmla="*/ 1988 w 1988"/>
                    <a:gd name="T1" fmla="*/ 590 h 1240"/>
                    <a:gd name="T2" fmla="*/ 994 w 1988"/>
                    <a:gd name="T3" fmla="*/ 0 h 1240"/>
                    <a:gd name="T4" fmla="*/ 0 w 1988"/>
                    <a:gd name="T5" fmla="*/ 590 h 1240"/>
                    <a:gd name="T6" fmla="*/ 0 w 1988"/>
                    <a:gd name="T7" fmla="*/ 651 h 1240"/>
                    <a:gd name="T8" fmla="*/ 994 w 1988"/>
                    <a:gd name="T9" fmla="*/ 1240 h 1240"/>
                    <a:gd name="T10" fmla="*/ 1988 w 1988"/>
                    <a:gd name="T11" fmla="*/ 651 h 1240"/>
                    <a:gd name="T12" fmla="*/ 1988 w 1988"/>
                    <a:gd name="T13" fmla="*/ 590 h 1240"/>
                    <a:gd name="T14" fmla="*/ 994 w 1988"/>
                    <a:gd name="T15" fmla="*/ 1093 h 1240"/>
                    <a:gd name="T16" fmla="*/ 522 w 1988"/>
                    <a:gd name="T17" fmla="*/ 627 h 1240"/>
                    <a:gd name="T18" fmla="*/ 994 w 1988"/>
                    <a:gd name="T19" fmla="*/ 148 h 1240"/>
                    <a:gd name="T20" fmla="*/ 1467 w 1988"/>
                    <a:gd name="T21" fmla="*/ 627 h 1240"/>
                    <a:gd name="T22" fmla="*/ 994 w 1988"/>
                    <a:gd name="T23" fmla="*/ 1093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8" h="1240">
                      <a:moveTo>
                        <a:pt x="1988" y="590"/>
                      </a:moveTo>
                      <a:cubicBezTo>
                        <a:pt x="1795" y="234"/>
                        <a:pt x="1419" y="0"/>
                        <a:pt x="994" y="0"/>
                      </a:cubicBezTo>
                      <a:cubicBezTo>
                        <a:pt x="570" y="0"/>
                        <a:pt x="194" y="234"/>
                        <a:pt x="0" y="590"/>
                      </a:cubicBezTo>
                      <a:cubicBezTo>
                        <a:pt x="0" y="614"/>
                        <a:pt x="0" y="627"/>
                        <a:pt x="0" y="651"/>
                      </a:cubicBezTo>
                      <a:cubicBezTo>
                        <a:pt x="194" y="1007"/>
                        <a:pt x="570" y="1240"/>
                        <a:pt x="994" y="1240"/>
                      </a:cubicBezTo>
                      <a:cubicBezTo>
                        <a:pt x="1419" y="1240"/>
                        <a:pt x="1795" y="1007"/>
                        <a:pt x="1988" y="651"/>
                      </a:cubicBezTo>
                      <a:cubicBezTo>
                        <a:pt x="1988" y="627"/>
                        <a:pt x="1988" y="614"/>
                        <a:pt x="1988" y="590"/>
                      </a:cubicBezTo>
                      <a:close/>
                      <a:moveTo>
                        <a:pt x="994" y="1093"/>
                      </a:moveTo>
                      <a:cubicBezTo>
                        <a:pt x="728" y="1093"/>
                        <a:pt x="522" y="884"/>
                        <a:pt x="522" y="627"/>
                      </a:cubicBezTo>
                      <a:cubicBezTo>
                        <a:pt x="522" y="357"/>
                        <a:pt x="728" y="148"/>
                        <a:pt x="994" y="148"/>
                      </a:cubicBezTo>
                      <a:cubicBezTo>
                        <a:pt x="1261" y="148"/>
                        <a:pt x="1467" y="357"/>
                        <a:pt x="1467" y="627"/>
                      </a:cubicBezTo>
                      <a:cubicBezTo>
                        <a:pt x="1467" y="884"/>
                        <a:pt x="1261" y="1093"/>
                        <a:pt x="994" y="109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1" name="Gruppieren 50">
              <a:extLst>
                <a:ext uri="{FF2B5EF4-FFF2-40B4-BE49-F238E27FC236}">
                  <a16:creationId xmlns:a16="http://schemas.microsoft.com/office/drawing/2014/main" id="{33440DAE-8F87-4D40-B314-689788C64ABA}"/>
                </a:ext>
              </a:extLst>
            </p:cNvPr>
            <p:cNvGrpSpPr/>
            <p:nvPr/>
          </p:nvGrpSpPr>
          <p:grpSpPr>
            <a:xfrm>
              <a:off x="5169025" y="2850892"/>
              <a:ext cx="1597025" cy="1681680"/>
              <a:chOff x="4498975" y="2850892"/>
              <a:chExt cx="1597025" cy="1681680"/>
            </a:xfrm>
          </p:grpSpPr>
          <p:sp>
            <p:nvSpPr>
              <p:cNvPr id="29" name="Rechteck 28">
                <a:extLst>
                  <a:ext uri="{FF2B5EF4-FFF2-40B4-BE49-F238E27FC236}">
                    <a16:creationId xmlns:a16="http://schemas.microsoft.com/office/drawing/2014/main" id="{24CF77F5-85C2-4B76-B354-4E22C483D964}"/>
                  </a:ext>
                </a:extLst>
              </p:cNvPr>
              <p:cNvSpPr/>
              <p:nvPr/>
            </p:nvSpPr>
            <p:spPr bwMode="gray">
              <a:xfrm>
                <a:off x="4498975" y="2850892"/>
                <a:ext cx="1597025" cy="168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Mission</a:t>
                </a: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300"/>
                  </a:spcBef>
                  <a:spcAft>
                    <a:spcPts val="100"/>
                  </a:spcAft>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 name="Group 10">
                <a:extLst>
                  <a:ext uri="{FF2B5EF4-FFF2-40B4-BE49-F238E27FC236}">
                    <a16:creationId xmlns:a16="http://schemas.microsoft.com/office/drawing/2014/main" id="{FDF14A0A-D443-45D2-9982-2DC85E146C8F}"/>
                  </a:ext>
                </a:extLst>
              </p:cNvPr>
              <p:cNvGrpSpPr>
                <a:grpSpLocks noChangeAspect="1"/>
              </p:cNvGrpSpPr>
              <p:nvPr/>
            </p:nvGrpSpPr>
            <p:grpSpPr bwMode="auto">
              <a:xfrm>
                <a:off x="4992687" y="3610794"/>
                <a:ext cx="711200" cy="711200"/>
                <a:chOff x="803" y="803"/>
                <a:chExt cx="448" cy="448"/>
              </a:xfrm>
              <a:solidFill>
                <a:schemeClr val="bg1"/>
              </a:solidFill>
            </p:grpSpPr>
            <p:sp>
              <p:nvSpPr>
                <p:cNvPr id="44" name="Freeform 11">
                  <a:extLst>
                    <a:ext uri="{FF2B5EF4-FFF2-40B4-BE49-F238E27FC236}">
                      <a16:creationId xmlns:a16="http://schemas.microsoft.com/office/drawing/2014/main" id="{9619C631-1821-44D1-97D0-178594ACA0E9}"/>
                    </a:ext>
                  </a:extLst>
                </p:cNvPr>
                <p:cNvSpPr>
                  <a:spLocks/>
                </p:cNvSpPr>
                <p:nvPr/>
              </p:nvSpPr>
              <p:spPr bwMode="auto">
                <a:xfrm>
                  <a:off x="1007" y="803"/>
                  <a:ext cx="244" cy="244"/>
                </a:xfrm>
                <a:custGeom>
                  <a:avLst/>
                  <a:gdLst>
                    <a:gd name="T0" fmla="*/ 169 w 244"/>
                    <a:gd name="T1" fmla="*/ 133 h 244"/>
                    <a:gd name="T2" fmla="*/ 244 w 244"/>
                    <a:gd name="T3" fmla="*/ 58 h 244"/>
                    <a:gd name="T4" fmla="*/ 192 w 244"/>
                    <a:gd name="T5" fmla="*/ 52 h 244"/>
                    <a:gd name="T6" fmla="*/ 186 w 244"/>
                    <a:gd name="T7" fmla="*/ 0 h 244"/>
                    <a:gd name="T8" fmla="*/ 112 w 244"/>
                    <a:gd name="T9" fmla="*/ 74 h 244"/>
                    <a:gd name="T10" fmla="*/ 116 w 244"/>
                    <a:gd name="T11" fmla="*/ 110 h 244"/>
                    <a:gd name="T12" fmla="*/ 0 w 244"/>
                    <a:gd name="T13" fmla="*/ 226 h 244"/>
                    <a:gd name="T14" fmla="*/ 0 w 244"/>
                    <a:gd name="T15" fmla="*/ 244 h 244"/>
                    <a:gd name="T16" fmla="*/ 18 w 244"/>
                    <a:gd name="T17" fmla="*/ 244 h 244"/>
                    <a:gd name="T18" fmla="*/ 134 w 244"/>
                    <a:gd name="T19" fmla="*/ 128 h 244"/>
                    <a:gd name="T20" fmla="*/ 169 w 244"/>
                    <a:gd name="T21" fmla="*/ 13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44">
                      <a:moveTo>
                        <a:pt x="169" y="133"/>
                      </a:moveTo>
                      <a:lnTo>
                        <a:pt x="244" y="58"/>
                      </a:lnTo>
                      <a:lnTo>
                        <a:pt x="192" y="52"/>
                      </a:lnTo>
                      <a:lnTo>
                        <a:pt x="186" y="0"/>
                      </a:lnTo>
                      <a:lnTo>
                        <a:pt x="112" y="74"/>
                      </a:lnTo>
                      <a:lnTo>
                        <a:pt x="116" y="110"/>
                      </a:lnTo>
                      <a:lnTo>
                        <a:pt x="0" y="226"/>
                      </a:lnTo>
                      <a:lnTo>
                        <a:pt x="0" y="244"/>
                      </a:lnTo>
                      <a:lnTo>
                        <a:pt x="18" y="244"/>
                      </a:lnTo>
                      <a:lnTo>
                        <a:pt x="134" y="128"/>
                      </a:lnTo>
                      <a:lnTo>
                        <a:pt x="169" y="133"/>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12">
                  <a:extLst>
                    <a:ext uri="{FF2B5EF4-FFF2-40B4-BE49-F238E27FC236}">
                      <a16:creationId xmlns:a16="http://schemas.microsoft.com/office/drawing/2014/main" id="{BAABD2D8-CBC7-4FC1-AF71-6B204F5ADF35}"/>
                    </a:ext>
                  </a:extLst>
                </p:cNvPr>
                <p:cNvSpPr>
                  <a:spLocks/>
                </p:cNvSpPr>
                <p:nvPr/>
              </p:nvSpPr>
              <p:spPr bwMode="auto">
                <a:xfrm>
                  <a:off x="1007" y="1010"/>
                  <a:ext cx="38" cy="37"/>
                </a:xfrm>
                <a:custGeom>
                  <a:avLst/>
                  <a:gdLst>
                    <a:gd name="T0" fmla="*/ 0 w 320"/>
                    <a:gd name="T1" fmla="*/ 312 h 312"/>
                    <a:gd name="T2" fmla="*/ 152 w 320"/>
                    <a:gd name="T3" fmla="*/ 312 h 312"/>
                    <a:gd name="T4" fmla="*/ 320 w 320"/>
                    <a:gd name="T5" fmla="*/ 147 h 312"/>
                    <a:gd name="T6" fmla="*/ 169 w 320"/>
                    <a:gd name="T7" fmla="*/ 0 h 312"/>
                    <a:gd name="T8" fmla="*/ 0 w 320"/>
                    <a:gd name="T9" fmla="*/ 166 h 312"/>
                    <a:gd name="T10" fmla="*/ 0 w 320"/>
                    <a:gd name="T11" fmla="*/ 312 h 312"/>
                  </a:gdLst>
                  <a:ahLst/>
                  <a:cxnLst>
                    <a:cxn ang="0">
                      <a:pos x="T0" y="T1"/>
                    </a:cxn>
                    <a:cxn ang="0">
                      <a:pos x="T2" y="T3"/>
                    </a:cxn>
                    <a:cxn ang="0">
                      <a:pos x="T4" y="T5"/>
                    </a:cxn>
                    <a:cxn ang="0">
                      <a:pos x="T6" y="T7"/>
                    </a:cxn>
                    <a:cxn ang="0">
                      <a:pos x="T8" y="T9"/>
                    </a:cxn>
                    <a:cxn ang="0">
                      <a:pos x="T10" y="T11"/>
                    </a:cxn>
                  </a:cxnLst>
                  <a:rect l="0" t="0" r="r" b="b"/>
                  <a:pathLst>
                    <a:path w="320" h="312">
                      <a:moveTo>
                        <a:pt x="0" y="312"/>
                      </a:moveTo>
                      <a:cubicBezTo>
                        <a:pt x="152" y="312"/>
                        <a:pt x="152" y="312"/>
                        <a:pt x="152" y="312"/>
                      </a:cubicBezTo>
                      <a:cubicBezTo>
                        <a:pt x="320" y="147"/>
                        <a:pt x="320" y="147"/>
                        <a:pt x="320" y="147"/>
                      </a:cubicBezTo>
                      <a:cubicBezTo>
                        <a:pt x="289" y="83"/>
                        <a:pt x="236" y="30"/>
                        <a:pt x="169" y="0"/>
                      </a:cubicBezTo>
                      <a:cubicBezTo>
                        <a:pt x="0" y="166"/>
                        <a:pt x="0" y="166"/>
                        <a:pt x="0" y="166"/>
                      </a:cubicBezTo>
                      <a:lnTo>
                        <a:pt x="0" y="312"/>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13">
                  <a:extLst>
                    <a:ext uri="{FF2B5EF4-FFF2-40B4-BE49-F238E27FC236}">
                      <a16:creationId xmlns:a16="http://schemas.microsoft.com/office/drawing/2014/main" id="{51B0F65E-1589-463C-A661-F27A1C1542E2}"/>
                    </a:ext>
                  </a:extLst>
                </p:cNvPr>
                <p:cNvSpPr>
                  <a:spLocks/>
                </p:cNvSpPr>
                <p:nvPr/>
              </p:nvSpPr>
              <p:spPr bwMode="auto">
                <a:xfrm>
                  <a:off x="974" y="1006"/>
                  <a:ext cx="74" cy="74"/>
                </a:xfrm>
                <a:custGeom>
                  <a:avLst/>
                  <a:gdLst>
                    <a:gd name="T0" fmla="*/ 458 w 616"/>
                    <a:gd name="T1" fmla="*/ 440 h 616"/>
                    <a:gd name="T2" fmla="*/ 177 w 616"/>
                    <a:gd name="T3" fmla="*/ 440 h 616"/>
                    <a:gd name="T4" fmla="*/ 177 w 616"/>
                    <a:gd name="T5" fmla="*/ 159 h 616"/>
                    <a:gd name="T6" fmla="*/ 332 w 616"/>
                    <a:gd name="T7" fmla="*/ 2 h 616"/>
                    <a:gd name="T8" fmla="*/ 308 w 616"/>
                    <a:gd name="T9" fmla="*/ 0 h 616"/>
                    <a:gd name="T10" fmla="*/ 0 w 616"/>
                    <a:gd name="T11" fmla="*/ 309 h 616"/>
                    <a:gd name="T12" fmla="*/ 308 w 616"/>
                    <a:gd name="T13" fmla="*/ 616 h 616"/>
                    <a:gd name="T14" fmla="*/ 616 w 616"/>
                    <a:gd name="T15" fmla="*/ 309 h 616"/>
                    <a:gd name="T16" fmla="*/ 613 w 616"/>
                    <a:gd name="T17" fmla="*/ 285 h 616"/>
                    <a:gd name="T18" fmla="*/ 458 w 616"/>
                    <a:gd name="T19" fmla="*/ 44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616">
                      <a:moveTo>
                        <a:pt x="458" y="440"/>
                      </a:moveTo>
                      <a:cubicBezTo>
                        <a:pt x="177" y="440"/>
                        <a:pt x="177" y="440"/>
                        <a:pt x="177" y="440"/>
                      </a:cubicBezTo>
                      <a:cubicBezTo>
                        <a:pt x="177" y="159"/>
                        <a:pt x="177" y="159"/>
                        <a:pt x="177" y="159"/>
                      </a:cubicBezTo>
                      <a:cubicBezTo>
                        <a:pt x="332" y="2"/>
                        <a:pt x="332" y="2"/>
                        <a:pt x="332" y="2"/>
                      </a:cubicBezTo>
                      <a:cubicBezTo>
                        <a:pt x="323" y="2"/>
                        <a:pt x="316" y="0"/>
                        <a:pt x="308" y="0"/>
                      </a:cubicBezTo>
                      <a:cubicBezTo>
                        <a:pt x="138" y="0"/>
                        <a:pt x="0" y="138"/>
                        <a:pt x="0" y="309"/>
                      </a:cubicBezTo>
                      <a:cubicBezTo>
                        <a:pt x="0" y="479"/>
                        <a:pt x="138" y="616"/>
                        <a:pt x="308" y="616"/>
                      </a:cubicBezTo>
                      <a:cubicBezTo>
                        <a:pt x="479" y="616"/>
                        <a:pt x="616" y="479"/>
                        <a:pt x="616" y="309"/>
                      </a:cubicBezTo>
                      <a:cubicBezTo>
                        <a:pt x="616" y="301"/>
                        <a:pt x="615" y="292"/>
                        <a:pt x="613" y="285"/>
                      </a:cubicBezTo>
                      <a:lnTo>
                        <a:pt x="458" y="44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4">
                  <a:extLst>
                    <a:ext uri="{FF2B5EF4-FFF2-40B4-BE49-F238E27FC236}">
                      <a16:creationId xmlns:a16="http://schemas.microsoft.com/office/drawing/2014/main" id="{11E80738-316A-4120-A4D3-A2660A6CF8BF}"/>
                    </a:ext>
                  </a:extLst>
                </p:cNvPr>
                <p:cNvSpPr>
                  <a:spLocks/>
                </p:cNvSpPr>
                <p:nvPr/>
              </p:nvSpPr>
              <p:spPr bwMode="auto">
                <a:xfrm>
                  <a:off x="888" y="920"/>
                  <a:ext cx="247" cy="246"/>
                </a:xfrm>
                <a:custGeom>
                  <a:avLst/>
                  <a:gdLst>
                    <a:gd name="T0" fmla="*/ 1624 w 2064"/>
                    <a:gd name="T1" fmla="*/ 719 h 2056"/>
                    <a:gd name="T2" fmla="*/ 1701 w 2064"/>
                    <a:gd name="T3" fmla="*/ 1029 h 2056"/>
                    <a:gd name="T4" fmla="*/ 1032 w 2064"/>
                    <a:gd name="T5" fmla="*/ 1695 h 2056"/>
                    <a:gd name="T6" fmla="*/ 364 w 2064"/>
                    <a:gd name="T7" fmla="*/ 1029 h 2056"/>
                    <a:gd name="T8" fmla="*/ 1032 w 2064"/>
                    <a:gd name="T9" fmla="*/ 361 h 2056"/>
                    <a:gd name="T10" fmla="*/ 1342 w 2064"/>
                    <a:gd name="T11" fmla="*/ 438 h 2056"/>
                    <a:gd name="T12" fmla="*/ 1606 w 2064"/>
                    <a:gd name="T13" fmla="*/ 175 h 2056"/>
                    <a:gd name="T14" fmla="*/ 1032 w 2064"/>
                    <a:gd name="T15" fmla="*/ 0 h 2056"/>
                    <a:gd name="T16" fmla="*/ 0 w 2064"/>
                    <a:gd name="T17" fmla="*/ 1029 h 2056"/>
                    <a:gd name="T18" fmla="*/ 1032 w 2064"/>
                    <a:gd name="T19" fmla="*/ 2056 h 2056"/>
                    <a:gd name="T20" fmla="*/ 2064 w 2064"/>
                    <a:gd name="T21" fmla="*/ 1029 h 2056"/>
                    <a:gd name="T22" fmla="*/ 1888 w 2064"/>
                    <a:gd name="T23" fmla="*/ 456 h 2056"/>
                    <a:gd name="T24" fmla="*/ 1624 w 2064"/>
                    <a:gd name="T25" fmla="*/ 719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4" h="2056">
                      <a:moveTo>
                        <a:pt x="1624" y="719"/>
                      </a:moveTo>
                      <a:cubicBezTo>
                        <a:pt x="1673" y="811"/>
                        <a:pt x="1701" y="918"/>
                        <a:pt x="1701" y="1029"/>
                      </a:cubicBezTo>
                      <a:cubicBezTo>
                        <a:pt x="1701" y="1396"/>
                        <a:pt x="1402" y="1695"/>
                        <a:pt x="1032" y="1695"/>
                      </a:cubicBezTo>
                      <a:cubicBezTo>
                        <a:pt x="663" y="1695"/>
                        <a:pt x="364" y="1396"/>
                        <a:pt x="364" y="1029"/>
                      </a:cubicBezTo>
                      <a:cubicBezTo>
                        <a:pt x="364" y="661"/>
                        <a:pt x="663" y="361"/>
                        <a:pt x="1032" y="361"/>
                      </a:cubicBezTo>
                      <a:cubicBezTo>
                        <a:pt x="1144" y="361"/>
                        <a:pt x="1249" y="389"/>
                        <a:pt x="1342" y="438"/>
                      </a:cubicBezTo>
                      <a:cubicBezTo>
                        <a:pt x="1606" y="175"/>
                        <a:pt x="1606" y="175"/>
                        <a:pt x="1606" y="175"/>
                      </a:cubicBezTo>
                      <a:cubicBezTo>
                        <a:pt x="1442" y="65"/>
                        <a:pt x="1244" y="0"/>
                        <a:pt x="1032" y="0"/>
                      </a:cubicBezTo>
                      <a:cubicBezTo>
                        <a:pt x="464" y="0"/>
                        <a:pt x="0" y="461"/>
                        <a:pt x="0" y="1029"/>
                      </a:cubicBezTo>
                      <a:cubicBezTo>
                        <a:pt x="0" y="1596"/>
                        <a:pt x="464" y="2056"/>
                        <a:pt x="1032" y="2056"/>
                      </a:cubicBezTo>
                      <a:cubicBezTo>
                        <a:pt x="1601" y="2056"/>
                        <a:pt x="2064" y="1596"/>
                        <a:pt x="2064" y="1029"/>
                      </a:cubicBezTo>
                      <a:cubicBezTo>
                        <a:pt x="2064" y="817"/>
                        <a:pt x="2000" y="620"/>
                        <a:pt x="1888" y="456"/>
                      </a:cubicBezTo>
                      <a:lnTo>
                        <a:pt x="1624" y="71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5">
                  <a:extLst>
                    <a:ext uri="{FF2B5EF4-FFF2-40B4-BE49-F238E27FC236}">
                      <a16:creationId xmlns:a16="http://schemas.microsoft.com/office/drawing/2014/main" id="{6C8D448A-1384-4FC1-AC8C-94FE6581A185}"/>
                    </a:ext>
                  </a:extLst>
                </p:cNvPr>
                <p:cNvSpPr>
                  <a:spLocks/>
                </p:cNvSpPr>
                <p:nvPr/>
              </p:nvSpPr>
              <p:spPr bwMode="auto">
                <a:xfrm>
                  <a:off x="803" y="835"/>
                  <a:ext cx="416" cy="416"/>
                </a:xfrm>
                <a:custGeom>
                  <a:avLst/>
                  <a:gdLst>
                    <a:gd name="T0" fmla="*/ 3146 w 3464"/>
                    <a:gd name="T1" fmla="*/ 936 h 3464"/>
                    <a:gd name="T2" fmla="*/ 2846 w 3464"/>
                    <a:gd name="T3" fmla="*/ 901 h 3464"/>
                    <a:gd name="T4" fmla="*/ 2829 w 3464"/>
                    <a:gd name="T5" fmla="*/ 916 h 3464"/>
                    <a:gd name="T6" fmla="*/ 3102 w 3464"/>
                    <a:gd name="T7" fmla="*/ 1732 h 3464"/>
                    <a:gd name="T8" fmla="*/ 1732 w 3464"/>
                    <a:gd name="T9" fmla="*/ 3100 h 3464"/>
                    <a:gd name="T10" fmla="*/ 365 w 3464"/>
                    <a:gd name="T11" fmla="*/ 1732 h 3464"/>
                    <a:gd name="T12" fmla="*/ 1732 w 3464"/>
                    <a:gd name="T13" fmla="*/ 363 h 3464"/>
                    <a:gd name="T14" fmla="*/ 2547 w 3464"/>
                    <a:gd name="T15" fmla="*/ 634 h 3464"/>
                    <a:gd name="T16" fmla="*/ 2564 w 3464"/>
                    <a:gd name="T17" fmla="*/ 617 h 3464"/>
                    <a:gd name="T18" fmla="*/ 2528 w 3464"/>
                    <a:gd name="T19" fmla="*/ 319 h 3464"/>
                    <a:gd name="T20" fmla="*/ 2608 w 3464"/>
                    <a:gd name="T21" fmla="*/ 240 h 3464"/>
                    <a:gd name="T22" fmla="*/ 1732 w 3464"/>
                    <a:gd name="T23" fmla="*/ 0 h 3464"/>
                    <a:gd name="T24" fmla="*/ 0 w 3464"/>
                    <a:gd name="T25" fmla="*/ 1732 h 3464"/>
                    <a:gd name="T26" fmla="*/ 1732 w 3464"/>
                    <a:gd name="T27" fmla="*/ 3464 h 3464"/>
                    <a:gd name="T28" fmla="*/ 3464 w 3464"/>
                    <a:gd name="T29" fmla="*/ 1732 h 3464"/>
                    <a:gd name="T30" fmla="*/ 3225 w 3464"/>
                    <a:gd name="T31" fmla="*/ 857 h 3464"/>
                    <a:gd name="T32" fmla="*/ 3146 w 3464"/>
                    <a:gd name="T33" fmla="*/ 936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4" h="3464">
                      <a:moveTo>
                        <a:pt x="3146" y="936"/>
                      </a:moveTo>
                      <a:cubicBezTo>
                        <a:pt x="2846" y="901"/>
                        <a:pt x="2846" y="901"/>
                        <a:pt x="2846" y="901"/>
                      </a:cubicBezTo>
                      <a:cubicBezTo>
                        <a:pt x="2829" y="916"/>
                        <a:pt x="2829" y="916"/>
                        <a:pt x="2829" y="916"/>
                      </a:cubicBezTo>
                      <a:cubicBezTo>
                        <a:pt x="2999" y="1144"/>
                        <a:pt x="3102" y="1426"/>
                        <a:pt x="3102" y="1732"/>
                      </a:cubicBezTo>
                      <a:cubicBezTo>
                        <a:pt x="3102" y="2486"/>
                        <a:pt x="2487" y="3100"/>
                        <a:pt x="1732" y="3100"/>
                      </a:cubicBezTo>
                      <a:cubicBezTo>
                        <a:pt x="978" y="3100"/>
                        <a:pt x="365" y="2486"/>
                        <a:pt x="365" y="1732"/>
                      </a:cubicBezTo>
                      <a:cubicBezTo>
                        <a:pt x="365" y="978"/>
                        <a:pt x="978" y="363"/>
                        <a:pt x="1732" y="363"/>
                      </a:cubicBezTo>
                      <a:cubicBezTo>
                        <a:pt x="2037" y="363"/>
                        <a:pt x="2319" y="465"/>
                        <a:pt x="2547" y="634"/>
                      </a:cubicBezTo>
                      <a:cubicBezTo>
                        <a:pt x="2564" y="617"/>
                        <a:pt x="2564" y="617"/>
                        <a:pt x="2564" y="617"/>
                      </a:cubicBezTo>
                      <a:cubicBezTo>
                        <a:pt x="2528" y="319"/>
                        <a:pt x="2528" y="319"/>
                        <a:pt x="2528" y="319"/>
                      </a:cubicBezTo>
                      <a:cubicBezTo>
                        <a:pt x="2608" y="240"/>
                        <a:pt x="2608" y="240"/>
                        <a:pt x="2608" y="240"/>
                      </a:cubicBezTo>
                      <a:cubicBezTo>
                        <a:pt x="2351" y="88"/>
                        <a:pt x="2051" y="0"/>
                        <a:pt x="1732" y="0"/>
                      </a:cubicBezTo>
                      <a:cubicBezTo>
                        <a:pt x="778" y="0"/>
                        <a:pt x="0" y="776"/>
                        <a:pt x="0" y="1732"/>
                      </a:cubicBezTo>
                      <a:cubicBezTo>
                        <a:pt x="0" y="2687"/>
                        <a:pt x="778" y="3464"/>
                        <a:pt x="1732" y="3464"/>
                      </a:cubicBezTo>
                      <a:cubicBezTo>
                        <a:pt x="2687" y="3464"/>
                        <a:pt x="3464" y="2687"/>
                        <a:pt x="3464" y="1732"/>
                      </a:cubicBezTo>
                      <a:cubicBezTo>
                        <a:pt x="3464" y="1412"/>
                        <a:pt x="3375" y="1114"/>
                        <a:pt x="3225" y="857"/>
                      </a:cubicBezTo>
                      <a:lnTo>
                        <a:pt x="3146" y="936"/>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sp>
        <p:nvSpPr>
          <p:cNvPr id="35" name="Fußzeilenplatzhalter 2">
            <a:extLst>
              <a:ext uri="{FF2B5EF4-FFF2-40B4-BE49-F238E27FC236}">
                <a16:creationId xmlns:a16="http://schemas.microsoft.com/office/drawing/2014/main" id="{67FA3606-44C4-4BE7-80CC-FEF30021082C}"/>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66715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E4B4C72-687B-4DB6-879A-4FF942387396}"/>
              </a:ext>
            </a:extLst>
          </p:cNvPr>
          <p:cNvGraphicFramePr>
            <a:graphicFrameLocks noChangeAspect="1"/>
          </p:cNvGraphicFramePr>
          <p:nvPr>
            <p:custDataLst>
              <p:tags r:id="rId2"/>
            </p:custDataLst>
            <p:extLst>
              <p:ext uri="{D42A27DB-BD31-4B8C-83A1-F6EECF244321}">
                <p14:modId xmlns:p14="http://schemas.microsoft.com/office/powerpoint/2010/main" val="72869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458"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E997CE82-C982-4FE5-9EFC-BFA47889010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4" name="Titel 3">
            <a:extLst>
              <a:ext uri="{FF2B5EF4-FFF2-40B4-BE49-F238E27FC236}">
                <a16:creationId xmlns:a16="http://schemas.microsoft.com/office/drawing/2014/main" id="{1135DF98-6A9B-4CCE-B17A-FDF6E53B505C}"/>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 brief history of Tezos and the Tezos foundation</a:t>
            </a:r>
          </a:p>
        </p:txBody>
      </p:sp>
      <p:sp>
        <p:nvSpPr>
          <p:cNvPr id="6" name="Foliennummernplatzhalter 5">
            <a:extLst>
              <a:ext uri="{FF2B5EF4-FFF2-40B4-BE49-F238E27FC236}">
                <a16:creationId xmlns:a16="http://schemas.microsoft.com/office/drawing/2014/main" id="{36056343-2BC6-4D3B-AC3C-34441B7D0D1C}"/>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41</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203A3DEF-F73E-4600-9087-AFD6FC4FD3CB}"/>
              </a:ext>
            </a:extLst>
          </p:cNvPr>
          <p:cNvSpPr>
            <a:spLocks noGrp="1"/>
          </p:cNvSpPr>
          <p:nvPr>
            <p:ph type="dt" sz="half" idx="2"/>
          </p:nvPr>
        </p:nvSpPr>
        <p:spPr/>
        <p:txBody>
          <a:bodyPr/>
          <a:lstStyle/>
          <a:p>
            <a:fld id="{7A8A8D04-22B4-4171-AC2E-783C38D1BB8A}"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0" name="Gruppieren 59">
            <a:extLst>
              <a:ext uri="{FF2B5EF4-FFF2-40B4-BE49-F238E27FC236}">
                <a16:creationId xmlns:a16="http://schemas.microsoft.com/office/drawing/2014/main" id="{C5C3B556-3E98-4FEF-B885-BE391DA2811B}"/>
              </a:ext>
            </a:extLst>
          </p:cNvPr>
          <p:cNvGrpSpPr/>
          <p:nvPr/>
        </p:nvGrpSpPr>
        <p:grpSpPr>
          <a:xfrm>
            <a:off x="2247107" y="1046545"/>
            <a:ext cx="7697787" cy="5617780"/>
            <a:chOff x="2247107" y="881445"/>
            <a:chExt cx="7697787" cy="5617780"/>
          </a:xfrm>
        </p:grpSpPr>
        <p:grpSp>
          <p:nvGrpSpPr>
            <p:cNvPr id="12" name="Group 4">
              <a:extLst>
                <a:ext uri="{FF2B5EF4-FFF2-40B4-BE49-F238E27FC236}">
                  <a16:creationId xmlns:a16="http://schemas.microsoft.com/office/drawing/2014/main" id="{481D7C1B-1778-41FF-8A56-7AA38CB095FB}"/>
                </a:ext>
              </a:extLst>
            </p:cNvPr>
            <p:cNvGrpSpPr>
              <a:grpSpLocks noChangeAspect="1"/>
            </p:cNvGrpSpPr>
            <p:nvPr/>
          </p:nvGrpSpPr>
          <p:grpSpPr bwMode="auto">
            <a:xfrm>
              <a:off x="2247107" y="881445"/>
              <a:ext cx="7697787" cy="5617780"/>
              <a:chOff x="803" y="803"/>
              <a:chExt cx="433" cy="316"/>
            </a:xfrm>
            <a:solidFill>
              <a:schemeClr val="accent1"/>
            </a:solidFill>
          </p:grpSpPr>
          <p:sp>
            <p:nvSpPr>
              <p:cNvPr id="14" name="Freeform 5">
                <a:hlinkClick r:id="rId8"/>
                <a:extLst>
                  <a:ext uri="{FF2B5EF4-FFF2-40B4-BE49-F238E27FC236}">
                    <a16:creationId xmlns:a16="http://schemas.microsoft.com/office/drawing/2014/main" id="{459B0BDF-FF34-4AE6-9176-D7EA3ABA27DC}"/>
                  </a:ext>
                </a:extLst>
              </p:cNvPr>
              <p:cNvSpPr>
                <a:spLocks/>
              </p:cNvSpPr>
              <p:nvPr/>
            </p:nvSpPr>
            <p:spPr bwMode="auto">
              <a:xfrm>
                <a:off x="1022" y="803"/>
                <a:ext cx="182" cy="255"/>
              </a:xfrm>
              <a:custGeom>
                <a:avLst/>
                <a:gdLst>
                  <a:gd name="T0" fmla="*/ 110 w 756"/>
                  <a:gd name="T1" fmla="*/ 0 h 1060"/>
                  <a:gd name="T2" fmla="*/ 0 w 756"/>
                  <a:gd name="T3" fmla="*/ 111 h 1060"/>
                  <a:gd name="T4" fmla="*/ 0 w 756"/>
                  <a:gd name="T5" fmla="*/ 1060 h 1060"/>
                  <a:gd name="T6" fmla="*/ 110 w 756"/>
                  <a:gd name="T7" fmla="*/ 1016 h 1060"/>
                  <a:gd name="T8" fmla="*/ 756 w 756"/>
                  <a:gd name="T9" fmla="*/ 1016 h 1060"/>
                  <a:gd name="T10" fmla="*/ 756 w 756"/>
                  <a:gd name="T11" fmla="*/ 0 h 1060"/>
                  <a:gd name="T12" fmla="*/ 110 w 756"/>
                  <a:gd name="T13" fmla="*/ 0 h 1060"/>
                </a:gdLst>
                <a:ahLst/>
                <a:cxnLst>
                  <a:cxn ang="0">
                    <a:pos x="T0" y="T1"/>
                  </a:cxn>
                  <a:cxn ang="0">
                    <a:pos x="T2" y="T3"/>
                  </a:cxn>
                  <a:cxn ang="0">
                    <a:pos x="T4" y="T5"/>
                  </a:cxn>
                  <a:cxn ang="0">
                    <a:pos x="T6" y="T7"/>
                  </a:cxn>
                  <a:cxn ang="0">
                    <a:pos x="T8" y="T9"/>
                  </a:cxn>
                  <a:cxn ang="0">
                    <a:pos x="T10" y="T11"/>
                  </a:cxn>
                  <a:cxn ang="0">
                    <a:pos x="T12" y="T13"/>
                  </a:cxn>
                </a:cxnLst>
                <a:rect l="0" t="0" r="r" b="b"/>
                <a:pathLst>
                  <a:path w="756" h="1060">
                    <a:moveTo>
                      <a:pt x="110" y="0"/>
                    </a:moveTo>
                    <a:cubicBezTo>
                      <a:pt x="55" y="0"/>
                      <a:pt x="0" y="56"/>
                      <a:pt x="0" y="111"/>
                    </a:cubicBezTo>
                    <a:cubicBezTo>
                      <a:pt x="0" y="1060"/>
                      <a:pt x="0" y="1060"/>
                      <a:pt x="0" y="1060"/>
                    </a:cubicBezTo>
                    <a:cubicBezTo>
                      <a:pt x="33" y="1027"/>
                      <a:pt x="66" y="1016"/>
                      <a:pt x="110" y="1016"/>
                    </a:cubicBezTo>
                    <a:cubicBezTo>
                      <a:pt x="756" y="1016"/>
                      <a:pt x="756" y="1016"/>
                      <a:pt x="756" y="1016"/>
                    </a:cubicBezTo>
                    <a:cubicBezTo>
                      <a:pt x="756" y="0"/>
                      <a:pt x="756" y="0"/>
                      <a:pt x="756" y="0"/>
                    </a:cubicBezTo>
                    <a:lnTo>
                      <a:pt x="11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6">
                <a:hlinkClick r:id="rId8"/>
                <a:extLst>
                  <a:ext uri="{FF2B5EF4-FFF2-40B4-BE49-F238E27FC236}">
                    <a16:creationId xmlns:a16="http://schemas.microsoft.com/office/drawing/2014/main" id="{6674B0E1-AC5D-4728-BC33-B9FC28B97D51}"/>
                  </a:ext>
                </a:extLst>
              </p:cNvPr>
              <p:cNvSpPr>
                <a:spLocks/>
              </p:cNvSpPr>
              <p:nvPr/>
            </p:nvSpPr>
            <p:spPr bwMode="auto">
              <a:xfrm>
                <a:off x="838" y="803"/>
                <a:ext cx="174" cy="252"/>
              </a:xfrm>
              <a:custGeom>
                <a:avLst/>
                <a:gdLst>
                  <a:gd name="T0" fmla="*/ 724 w 724"/>
                  <a:gd name="T1" fmla="*/ 1048 h 1048"/>
                  <a:gd name="T2" fmla="*/ 724 w 724"/>
                  <a:gd name="T3" fmla="*/ 111 h 1048"/>
                  <a:gd name="T4" fmla="*/ 615 w 724"/>
                  <a:gd name="T5" fmla="*/ 0 h 1048"/>
                  <a:gd name="T6" fmla="*/ 0 w 724"/>
                  <a:gd name="T7" fmla="*/ 0 h 1048"/>
                  <a:gd name="T8" fmla="*/ 0 w 724"/>
                  <a:gd name="T9" fmla="*/ 1015 h 1048"/>
                  <a:gd name="T10" fmla="*/ 615 w 724"/>
                  <a:gd name="T11" fmla="*/ 1015 h 1048"/>
                  <a:gd name="T12" fmla="*/ 724 w 724"/>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724" h="1048">
                    <a:moveTo>
                      <a:pt x="724" y="1048"/>
                    </a:moveTo>
                    <a:cubicBezTo>
                      <a:pt x="724" y="111"/>
                      <a:pt x="724" y="111"/>
                      <a:pt x="724" y="111"/>
                    </a:cubicBezTo>
                    <a:cubicBezTo>
                      <a:pt x="724" y="56"/>
                      <a:pt x="692" y="0"/>
                      <a:pt x="615" y="0"/>
                    </a:cubicBezTo>
                    <a:cubicBezTo>
                      <a:pt x="0" y="0"/>
                      <a:pt x="0" y="0"/>
                      <a:pt x="0" y="0"/>
                    </a:cubicBezTo>
                    <a:cubicBezTo>
                      <a:pt x="0" y="1015"/>
                      <a:pt x="0" y="1015"/>
                      <a:pt x="0" y="1015"/>
                    </a:cubicBezTo>
                    <a:cubicBezTo>
                      <a:pt x="615" y="1015"/>
                      <a:pt x="615" y="1015"/>
                      <a:pt x="615" y="1015"/>
                    </a:cubicBezTo>
                    <a:cubicBezTo>
                      <a:pt x="659" y="1015"/>
                      <a:pt x="703" y="1026"/>
                      <a:pt x="724" y="104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
                <a:hlinkClick r:id="rId8"/>
                <a:extLst>
                  <a:ext uri="{FF2B5EF4-FFF2-40B4-BE49-F238E27FC236}">
                    <a16:creationId xmlns:a16="http://schemas.microsoft.com/office/drawing/2014/main" id="{A0929332-40FF-4CF9-88B8-0AC6526340E0}"/>
                  </a:ext>
                </a:extLst>
              </p:cNvPr>
              <p:cNvSpPr>
                <a:spLocks/>
              </p:cNvSpPr>
              <p:nvPr/>
            </p:nvSpPr>
            <p:spPr bwMode="auto">
              <a:xfrm>
                <a:off x="803" y="847"/>
                <a:ext cx="433" cy="272"/>
              </a:xfrm>
              <a:custGeom>
                <a:avLst/>
                <a:gdLst>
                  <a:gd name="T0" fmla="*/ 1713 w 1800"/>
                  <a:gd name="T1" fmla="*/ 0 h 1132"/>
                  <a:gd name="T2" fmla="*/ 1713 w 1800"/>
                  <a:gd name="T3" fmla="*/ 880 h 1132"/>
                  <a:gd name="T4" fmla="*/ 1021 w 1800"/>
                  <a:gd name="T5" fmla="*/ 880 h 1132"/>
                  <a:gd name="T6" fmla="*/ 911 w 1800"/>
                  <a:gd name="T7" fmla="*/ 924 h 1132"/>
                  <a:gd name="T8" fmla="*/ 911 w 1800"/>
                  <a:gd name="T9" fmla="*/ 924 h 1132"/>
                  <a:gd name="T10" fmla="*/ 911 w 1800"/>
                  <a:gd name="T11" fmla="*/ 935 h 1132"/>
                  <a:gd name="T12" fmla="*/ 900 w 1800"/>
                  <a:gd name="T13" fmla="*/ 935 h 1132"/>
                  <a:gd name="T14" fmla="*/ 879 w 1800"/>
                  <a:gd name="T15" fmla="*/ 935 h 1132"/>
                  <a:gd name="T16" fmla="*/ 868 w 1800"/>
                  <a:gd name="T17" fmla="*/ 935 h 1132"/>
                  <a:gd name="T18" fmla="*/ 868 w 1800"/>
                  <a:gd name="T19" fmla="*/ 924 h 1132"/>
                  <a:gd name="T20" fmla="*/ 868 w 1800"/>
                  <a:gd name="T21" fmla="*/ 924 h 1132"/>
                  <a:gd name="T22" fmla="*/ 758 w 1800"/>
                  <a:gd name="T23" fmla="*/ 880 h 1132"/>
                  <a:gd name="T24" fmla="*/ 99 w 1800"/>
                  <a:gd name="T25" fmla="*/ 880 h 1132"/>
                  <a:gd name="T26" fmla="*/ 99 w 1800"/>
                  <a:gd name="T27" fmla="*/ 0 h 1132"/>
                  <a:gd name="T28" fmla="*/ 0 w 1800"/>
                  <a:gd name="T29" fmla="*/ 0 h 1132"/>
                  <a:gd name="T30" fmla="*/ 0 w 1800"/>
                  <a:gd name="T31" fmla="*/ 1034 h 1132"/>
                  <a:gd name="T32" fmla="*/ 736 w 1800"/>
                  <a:gd name="T33" fmla="*/ 1034 h 1132"/>
                  <a:gd name="T34" fmla="*/ 900 w 1800"/>
                  <a:gd name="T35" fmla="*/ 1132 h 1132"/>
                  <a:gd name="T36" fmla="*/ 1076 w 1800"/>
                  <a:gd name="T37" fmla="*/ 1034 h 1132"/>
                  <a:gd name="T38" fmla="*/ 1800 w 1800"/>
                  <a:gd name="T39" fmla="*/ 1034 h 1132"/>
                  <a:gd name="T40" fmla="*/ 1800 w 1800"/>
                  <a:gd name="T41" fmla="*/ 0 h 1132"/>
                  <a:gd name="T42" fmla="*/ 1713 w 1800"/>
                  <a:gd name="T4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0" h="1132">
                    <a:moveTo>
                      <a:pt x="1713" y="0"/>
                    </a:moveTo>
                    <a:cubicBezTo>
                      <a:pt x="1713" y="880"/>
                      <a:pt x="1713" y="880"/>
                      <a:pt x="1713" y="880"/>
                    </a:cubicBezTo>
                    <a:cubicBezTo>
                      <a:pt x="1021" y="880"/>
                      <a:pt x="1021" y="880"/>
                      <a:pt x="1021" y="880"/>
                    </a:cubicBezTo>
                    <a:cubicBezTo>
                      <a:pt x="988" y="880"/>
                      <a:pt x="955" y="902"/>
                      <a:pt x="911" y="924"/>
                    </a:cubicBezTo>
                    <a:cubicBezTo>
                      <a:pt x="911" y="924"/>
                      <a:pt x="911" y="924"/>
                      <a:pt x="911" y="924"/>
                    </a:cubicBezTo>
                    <a:cubicBezTo>
                      <a:pt x="911" y="935"/>
                      <a:pt x="911" y="935"/>
                      <a:pt x="911" y="935"/>
                    </a:cubicBezTo>
                    <a:cubicBezTo>
                      <a:pt x="900" y="935"/>
                      <a:pt x="900" y="935"/>
                      <a:pt x="900" y="935"/>
                    </a:cubicBezTo>
                    <a:cubicBezTo>
                      <a:pt x="879" y="935"/>
                      <a:pt x="879" y="935"/>
                      <a:pt x="879" y="935"/>
                    </a:cubicBezTo>
                    <a:cubicBezTo>
                      <a:pt x="868" y="935"/>
                      <a:pt x="868" y="935"/>
                      <a:pt x="868" y="935"/>
                    </a:cubicBezTo>
                    <a:cubicBezTo>
                      <a:pt x="868" y="924"/>
                      <a:pt x="868" y="924"/>
                      <a:pt x="868" y="924"/>
                    </a:cubicBezTo>
                    <a:cubicBezTo>
                      <a:pt x="868" y="924"/>
                      <a:pt x="868" y="924"/>
                      <a:pt x="868" y="924"/>
                    </a:cubicBezTo>
                    <a:cubicBezTo>
                      <a:pt x="835" y="902"/>
                      <a:pt x="802" y="880"/>
                      <a:pt x="758" y="880"/>
                    </a:cubicBezTo>
                    <a:cubicBezTo>
                      <a:pt x="99" y="880"/>
                      <a:pt x="99" y="880"/>
                      <a:pt x="99" y="880"/>
                    </a:cubicBezTo>
                    <a:cubicBezTo>
                      <a:pt x="99" y="0"/>
                      <a:pt x="99" y="0"/>
                      <a:pt x="99" y="0"/>
                    </a:cubicBezTo>
                    <a:cubicBezTo>
                      <a:pt x="0" y="0"/>
                      <a:pt x="0" y="0"/>
                      <a:pt x="0" y="0"/>
                    </a:cubicBezTo>
                    <a:cubicBezTo>
                      <a:pt x="0" y="1034"/>
                      <a:pt x="0" y="1034"/>
                      <a:pt x="0" y="1034"/>
                    </a:cubicBezTo>
                    <a:cubicBezTo>
                      <a:pt x="736" y="1034"/>
                      <a:pt x="736" y="1034"/>
                      <a:pt x="736" y="1034"/>
                    </a:cubicBezTo>
                    <a:cubicBezTo>
                      <a:pt x="769" y="1089"/>
                      <a:pt x="835" y="1132"/>
                      <a:pt x="900" y="1132"/>
                    </a:cubicBezTo>
                    <a:cubicBezTo>
                      <a:pt x="977" y="1132"/>
                      <a:pt x="1032" y="1089"/>
                      <a:pt x="1076" y="1034"/>
                    </a:cubicBezTo>
                    <a:cubicBezTo>
                      <a:pt x="1800" y="1034"/>
                      <a:pt x="1800" y="1034"/>
                      <a:pt x="1800" y="1034"/>
                    </a:cubicBezTo>
                    <a:cubicBezTo>
                      <a:pt x="1800" y="0"/>
                      <a:pt x="1800" y="0"/>
                      <a:pt x="1800" y="0"/>
                    </a:cubicBezTo>
                    <a:cubicBezTo>
                      <a:pt x="1768" y="0"/>
                      <a:pt x="1735" y="0"/>
                      <a:pt x="1713"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Ellipse 16">
              <a:extLst>
                <a:ext uri="{FF2B5EF4-FFF2-40B4-BE49-F238E27FC236}">
                  <a16:creationId xmlns:a16="http://schemas.microsoft.com/office/drawing/2014/main" id="{C8657D37-E9A5-4632-97A4-88D5DE7C685C}"/>
                </a:ext>
              </a:extLst>
            </p:cNvPr>
            <p:cNvSpPr/>
            <p:nvPr/>
          </p:nvSpPr>
          <p:spPr bwMode="gray">
            <a:xfrm>
              <a:off x="3114755" y="112130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Ellipse 17">
              <a:extLst>
                <a:ext uri="{FF2B5EF4-FFF2-40B4-BE49-F238E27FC236}">
                  <a16:creationId xmlns:a16="http://schemas.microsoft.com/office/drawing/2014/main" id="{0A04CA15-FEE4-40E9-BDD9-BBA4E6964B2F}"/>
                </a:ext>
              </a:extLst>
            </p:cNvPr>
            <p:cNvSpPr/>
            <p:nvPr/>
          </p:nvSpPr>
          <p:spPr bwMode="gray">
            <a:xfrm>
              <a:off x="3114755" y="171765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Gerader Verbinder 19">
              <a:extLst>
                <a:ext uri="{FF2B5EF4-FFF2-40B4-BE49-F238E27FC236}">
                  <a16:creationId xmlns:a16="http://schemas.microsoft.com/office/drawing/2014/main" id="{640745BB-5B41-46E8-AA40-D38FB8DD38F7}"/>
                </a:ext>
              </a:extLst>
            </p:cNvPr>
            <p:cNvCxnSpPr>
              <a:stCxn id="17" idx="4"/>
            </p:cNvCxnSpPr>
            <p:nvPr/>
          </p:nvCxnSpPr>
          <p:spPr>
            <a:xfrm>
              <a:off x="3251264" y="13943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B20EB988-E7AA-427C-A700-49E56906C462}"/>
                </a:ext>
              </a:extLst>
            </p:cNvPr>
            <p:cNvSpPr/>
            <p:nvPr/>
          </p:nvSpPr>
          <p:spPr bwMode="gray">
            <a:xfrm>
              <a:off x="3387774" y="112537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August 2014</a:t>
              </a:r>
            </a:p>
          </p:txBody>
        </p:sp>
        <p:sp>
          <p:nvSpPr>
            <p:cNvPr id="22" name="Rechteck 21">
              <a:extLst>
                <a:ext uri="{FF2B5EF4-FFF2-40B4-BE49-F238E27FC236}">
                  <a16:creationId xmlns:a16="http://schemas.microsoft.com/office/drawing/2014/main" id="{A99C3124-841F-46C9-A485-DA9352C4429E}"/>
                </a:ext>
              </a:extLst>
            </p:cNvPr>
            <p:cNvSpPr/>
            <p:nvPr/>
          </p:nvSpPr>
          <p:spPr bwMode="gray">
            <a:xfrm>
              <a:off x="3387774" y="1314045"/>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Release of the position paper</a:t>
              </a:r>
            </a:p>
          </p:txBody>
        </p:sp>
        <p:sp>
          <p:nvSpPr>
            <p:cNvPr id="23" name="Rechteck 22">
              <a:extLst>
                <a:ext uri="{FF2B5EF4-FFF2-40B4-BE49-F238E27FC236}">
                  <a16:creationId xmlns:a16="http://schemas.microsoft.com/office/drawing/2014/main" id="{C8B23629-B104-4276-BC80-7120C1AD51B2}"/>
                </a:ext>
              </a:extLst>
            </p:cNvPr>
            <p:cNvSpPr/>
            <p:nvPr/>
          </p:nvSpPr>
          <p:spPr bwMode="gray">
            <a:xfrm>
              <a:off x="3387774" y="172580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 2014</a:t>
              </a:r>
            </a:p>
          </p:txBody>
        </p:sp>
        <p:sp>
          <p:nvSpPr>
            <p:cNvPr id="24" name="Rechteck 23">
              <a:extLst>
                <a:ext uri="{FF2B5EF4-FFF2-40B4-BE49-F238E27FC236}">
                  <a16:creationId xmlns:a16="http://schemas.microsoft.com/office/drawing/2014/main" id="{1B5EB3EF-550A-44D1-B09C-E76428DA19F0}"/>
                </a:ext>
              </a:extLst>
            </p:cNvPr>
            <p:cNvSpPr/>
            <p:nvPr/>
          </p:nvSpPr>
          <p:spPr bwMode="gray">
            <a:xfrm>
              <a:off x="3387774" y="1914475"/>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Release of the white paper</a:t>
              </a:r>
            </a:p>
          </p:txBody>
        </p:sp>
        <p:sp>
          <p:nvSpPr>
            <p:cNvPr id="25" name="Ellipse 24">
              <a:extLst>
                <a:ext uri="{FF2B5EF4-FFF2-40B4-BE49-F238E27FC236}">
                  <a16:creationId xmlns:a16="http://schemas.microsoft.com/office/drawing/2014/main" id="{88B6AC8E-5CB5-43A3-8DE0-4807592D5856}"/>
                </a:ext>
              </a:extLst>
            </p:cNvPr>
            <p:cNvSpPr/>
            <p:nvPr/>
          </p:nvSpPr>
          <p:spPr bwMode="gray">
            <a:xfrm>
              <a:off x="3114755" y="2260024"/>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hteck 25">
              <a:extLst>
                <a:ext uri="{FF2B5EF4-FFF2-40B4-BE49-F238E27FC236}">
                  <a16:creationId xmlns:a16="http://schemas.microsoft.com/office/drawing/2014/main" id="{ED19DDF2-9DC0-4DB8-8CBF-A7AAA24189AB}"/>
                </a:ext>
              </a:extLst>
            </p:cNvPr>
            <p:cNvSpPr/>
            <p:nvPr/>
          </p:nvSpPr>
          <p:spPr bwMode="gray">
            <a:xfrm>
              <a:off x="3387774" y="2264099"/>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Fall 2014</a:t>
              </a:r>
            </a:p>
          </p:txBody>
        </p:sp>
        <p:sp>
          <p:nvSpPr>
            <p:cNvPr id="27" name="Rechteck 26">
              <a:extLst>
                <a:ext uri="{FF2B5EF4-FFF2-40B4-BE49-F238E27FC236}">
                  <a16:creationId xmlns:a16="http://schemas.microsoft.com/office/drawing/2014/main" id="{FA8AB19D-4D51-42E8-8209-B13AEBBCD88A}"/>
                </a:ext>
              </a:extLst>
            </p:cNvPr>
            <p:cNvSpPr/>
            <p:nvPr/>
          </p:nvSpPr>
          <p:spPr bwMode="gray">
            <a:xfrm>
              <a:off x="3387774" y="245459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First prototype of the network shell</a:t>
              </a:r>
            </a:p>
          </p:txBody>
        </p:sp>
        <p:sp>
          <p:nvSpPr>
            <p:cNvPr id="28" name="Ellipse 27">
              <a:extLst>
                <a:ext uri="{FF2B5EF4-FFF2-40B4-BE49-F238E27FC236}">
                  <a16:creationId xmlns:a16="http://schemas.microsoft.com/office/drawing/2014/main" id="{64A55FD6-0692-46A7-8516-28B85FA5C0EA}"/>
                </a:ext>
              </a:extLst>
            </p:cNvPr>
            <p:cNvSpPr/>
            <p:nvPr/>
          </p:nvSpPr>
          <p:spPr bwMode="gray">
            <a:xfrm>
              <a:off x="3114755" y="2808610"/>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hteck 28">
              <a:extLst>
                <a:ext uri="{FF2B5EF4-FFF2-40B4-BE49-F238E27FC236}">
                  <a16:creationId xmlns:a16="http://schemas.microsoft.com/office/drawing/2014/main" id="{9479C2B8-614B-42EA-B37F-75205708C618}"/>
                </a:ext>
              </a:extLst>
            </p:cNvPr>
            <p:cNvSpPr/>
            <p:nvPr/>
          </p:nvSpPr>
          <p:spPr bwMode="gray">
            <a:xfrm>
              <a:off x="3387774" y="2809847"/>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August 2015</a:t>
              </a:r>
            </a:p>
          </p:txBody>
        </p:sp>
        <p:sp>
          <p:nvSpPr>
            <p:cNvPr id="30" name="Rechteck 29">
              <a:extLst>
                <a:ext uri="{FF2B5EF4-FFF2-40B4-BE49-F238E27FC236}">
                  <a16:creationId xmlns:a16="http://schemas.microsoft.com/office/drawing/2014/main" id="{2A154083-BC54-466E-880D-3EC2F9F9171D}"/>
                </a:ext>
              </a:extLst>
            </p:cNvPr>
            <p:cNvSpPr/>
            <p:nvPr/>
          </p:nvSpPr>
          <p:spPr bwMode="gray">
            <a:xfrm>
              <a:off x="3387774" y="3000344"/>
              <a:ext cx="2441526" cy="673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Arthur and Kathleen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Breitman</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found Dynamic Ledger Solutions to support the projects’ development</a:t>
              </a:r>
            </a:p>
          </p:txBody>
        </p:sp>
        <p:sp>
          <p:nvSpPr>
            <p:cNvPr id="31" name="Ellipse 30">
              <a:extLst>
                <a:ext uri="{FF2B5EF4-FFF2-40B4-BE49-F238E27FC236}">
                  <a16:creationId xmlns:a16="http://schemas.microsoft.com/office/drawing/2014/main" id="{3B8D86FE-0894-4C30-87D0-CC90D84DBF0F}"/>
                </a:ext>
              </a:extLst>
            </p:cNvPr>
            <p:cNvSpPr/>
            <p:nvPr/>
          </p:nvSpPr>
          <p:spPr bwMode="gray">
            <a:xfrm>
              <a:off x="3114755" y="366399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31">
              <a:extLst>
                <a:ext uri="{FF2B5EF4-FFF2-40B4-BE49-F238E27FC236}">
                  <a16:creationId xmlns:a16="http://schemas.microsoft.com/office/drawing/2014/main" id="{A505E988-8D62-40AC-9039-DD067793175B}"/>
                </a:ext>
              </a:extLst>
            </p:cNvPr>
            <p:cNvSpPr/>
            <p:nvPr/>
          </p:nvSpPr>
          <p:spPr bwMode="gray">
            <a:xfrm>
              <a:off x="3387774" y="366523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 2016</a:t>
              </a:r>
            </a:p>
          </p:txBody>
        </p:sp>
        <p:sp>
          <p:nvSpPr>
            <p:cNvPr id="33" name="Rechteck 32">
              <a:extLst>
                <a:ext uri="{FF2B5EF4-FFF2-40B4-BE49-F238E27FC236}">
                  <a16:creationId xmlns:a16="http://schemas.microsoft.com/office/drawing/2014/main" id="{2295A943-880F-4F12-A572-664D841FEBE7}"/>
                </a:ext>
              </a:extLst>
            </p:cNvPr>
            <p:cNvSpPr/>
            <p:nvPr/>
          </p:nvSpPr>
          <p:spPr bwMode="gray">
            <a:xfrm>
              <a:off x="3387774" y="3856285"/>
              <a:ext cx="2441526" cy="48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source code is published on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Github</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Ellipse 33">
              <a:extLst>
                <a:ext uri="{FF2B5EF4-FFF2-40B4-BE49-F238E27FC236}">
                  <a16:creationId xmlns:a16="http://schemas.microsoft.com/office/drawing/2014/main" id="{367CD05E-454D-4826-8FBB-C3A763C13D29}"/>
                </a:ext>
              </a:extLst>
            </p:cNvPr>
            <p:cNvSpPr/>
            <p:nvPr/>
          </p:nvSpPr>
          <p:spPr bwMode="gray">
            <a:xfrm>
              <a:off x="3114755" y="4361244"/>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hteck 34">
              <a:extLst>
                <a:ext uri="{FF2B5EF4-FFF2-40B4-BE49-F238E27FC236}">
                  <a16:creationId xmlns:a16="http://schemas.microsoft.com/office/drawing/2014/main" id="{417F70FD-46B2-4E06-BC79-D5D0ECDFC6E5}"/>
                </a:ext>
              </a:extLst>
            </p:cNvPr>
            <p:cNvSpPr/>
            <p:nvPr/>
          </p:nvSpPr>
          <p:spPr bwMode="gray">
            <a:xfrm>
              <a:off x="3387774" y="4362481"/>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February 2017</a:t>
              </a:r>
            </a:p>
          </p:txBody>
        </p:sp>
        <p:sp>
          <p:nvSpPr>
            <p:cNvPr id="36" name="Rechteck 35">
              <a:extLst>
                <a:ext uri="{FF2B5EF4-FFF2-40B4-BE49-F238E27FC236}">
                  <a16:creationId xmlns:a16="http://schemas.microsoft.com/office/drawing/2014/main" id="{2DD663BC-8EA6-4600-87B5-0A425C4D6FD1}"/>
                </a:ext>
              </a:extLst>
            </p:cNvPr>
            <p:cNvSpPr/>
            <p:nvPr/>
          </p:nvSpPr>
          <p:spPr bwMode="gray">
            <a:xfrm>
              <a:off x="3387774" y="4557833"/>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alphanet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launched</a:t>
              </a:r>
            </a:p>
          </p:txBody>
        </p:sp>
        <p:sp>
          <p:nvSpPr>
            <p:cNvPr id="37" name="Ellipse 36">
              <a:extLst>
                <a:ext uri="{FF2B5EF4-FFF2-40B4-BE49-F238E27FC236}">
                  <a16:creationId xmlns:a16="http://schemas.microsoft.com/office/drawing/2014/main" id="{F6F61D18-FA70-4B82-956B-D9DC9EAA7DEF}"/>
                </a:ext>
              </a:extLst>
            </p:cNvPr>
            <p:cNvSpPr/>
            <p:nvPr/>
          </p:nvSpPr>
          <p:spPr bwMode="gray">
            <a:xfrm>
              <a:off x="8821492" y="1121301"/>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8" name="Gerader Verbinder 37">
              <a:extLst>
                <a:ext uri="{FF2B5EF4-FFF2-40B4-BE49-F238E27FC236}">
                  <a16:creationId xmlns:a16="http://schemas.microsoft.com/office/drawing/2014/main" id="{8434585A-AA19-4516-84BD-51250A9991A4}"/>
                </a:ext>
              </a:extLst>
            </p:cNvPr>
            <p:cNvCxnSpPr>
              <a:stCxn id="37" idx="4"/>
            </p:cNvCxnSpPr>
            <p:nvPr/>
          </p:nvCxnSpPr>
          <p:spPr>
            <a:xfrm>
              <a:off x="8958001" y="1394319"/>
              <a:ext cx="0" cy="34697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ECFB7644-BB68-48E5-9E39-5F2E783DE91C}"/>
                </a:ext>
              </a:extLst>
            </p:cNvPr>
            <p:cNvSpPr/>
            <p:nvPr/>
          </p:nvSpPr>
          <p:spPr bwMode="gray">
            <a:xfrm>
              <a:off x="6383401" y="1125376"/>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April 2017</a:t>
              </a:r>
            </a:p>
          </p:txBody>
        </p:sp>
        <p:sp>
          <p:nvSpPr>
            <p:cNvPr id="40" name="Rechteck 39">
              <a:extLst>
                <a:ext uri="{FF2B5EF4-FFF2-40B4-BE49-F238E27FC236}">
                  <a16:creationId xmlns:a16="http://schemas.microsoft.com/office/drawing/2014/main" id="{DB397924-7C14-42F6-B409-42D38F165DE0}"/>
                </a:ext>
              </a:extLst>
            </p:cNvPr>
            <p:cNvSpPr/>
            <p:nvPr/>
          </p:nvSpPr>
          <p:spPr bwMode="gray">
            <a:xfrm>
              <a:off x="6383401" y="1314045"/>
              <a:ext cx="2441526" cy="411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Tezos foundation is chartered in Zug, Switzerland</a:t>
              </a:r>
            </a:p>
          </p:txBody>
        </p:sp>
        <p:sp>
          <p:nvSpPr>
            <p:cNvPr id="41" name="Rechteck 40">
              <a:extLst>
                <a:ext uri="{FF2B5EF4-FFF2-40B4-BE49-F238E27FC236}">
                  <a16:creationId xmlns:a16="http://schemas.microsoft.com/office/drawing/2014/main" id="{75D37E30-402B-4957-A685-E2F097C0C3B1}"/>
                </a:ext>
              </a:extLst>
            </p:cNvPr>
            <p:cNvSpPr/>
            <p:nvPr/>
          </p:nvSpPr>
          <p:spPr bwMode="gray">
            <a:xfrm>
              <a:off x="6383401" y="172360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July 2017</a:t>
              </a:r>
            </a:p>
          </p:txBody>
        </p:sp>
        <p:sp>
          <p:nvSpPr>
            <p:cNvPr id="42" name="Rechteck 41">
              <a:extLst>
                <a:ext uri="{FF2B5EF4-FFF2-40B4-BE49-F238E27FC236}">
                  <a16:creationId xmlns:a16="http://schemas.microsoft.com/office/drawing/2014/main" id="{D6871EBF-FB96-4882-A0BC-91CD7E1240E6}"/>
                </a:ext>
              </a:extLst>
            </p:cNvPr>
            <p:cNvSpPr/>
            <p:nvPr/>
          </p:nvSpPr>
          <p:spPr bwMode="gray">
            <a:xfrm>
              <a:off x="6383401" y="1912271"/>
              <a:ext cx="2441526" cy="595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 fundraiser, &gt; 31,000 wallets are created and &gt; 65,000 bitcoin as well as &gt; 360,000 ether are raised</a:t>
              </a:r>
            </a:p>
          </p:txBody>
        </p:sp>
        <p:sp>
          <p:nvSpPr>
            <p:cNvPr id="43" name="Ellipse 42">
              <a:extLst>
                <a:ext uri="{FF2B5EF4-FFF2-40B4-BE49-F238E27FC236}">
                  <a16:creationId xmlns:a16="http://schemas.microsoft.com/office/drawing/2014/main" id="{5CC96F03-603E-44FB-B03A-0D431BA5E080}"/>
                </a:ext>
              </a:extLst>
            </p:cNvPr>
            <p:cNvSpPr/>
            <p:nvPr/>
          </p:nvSpPr>
          <p:spPr bwMode="gray">
            <a:xfrm>
              <a:off x="8821492" y="171765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Ellipse 43">
              <a:extLst>
                <a:ext uri="{FF2B5EF4-FFF2-40B4-BE49-F238E27FC236}">
                  <a16:creationId xmlns:a16="http://schemas.microsoft.com/office/drawing/2014/main" id="{F64E4522-426F-4C7D-9D48-88DF02327D47}"/>
                </a:ext>
              </a:extLst>
            </p:cNvPr>
            <p:cNvSpPr/>
            <p:nvPr/>
          </p:nvSpPr>
          <p:spPr bwMode="gray">
            <a:xfrm>
              <a:off x="8821492" y="2533042"/>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hteck 44">
              <a:extLst>
                <a:ext uri="{FF2B5EF4-FFF2-40B4-BE49-F238E27FC236}">
                  <a16:creationId xmlns:a16="http://schemas.microsoft.com/office/drawing/2014/main" id="{B6CB0D9B-DB51-4DD8-9E21-E3A46EFEB5F2}"/>
                </a:ext>
              </a:extLst>
            </p:cNvPr>
            <p:cNvSpPr/>
            <p:nvPr/>
          </p:nvSpPr>
          <p:spPr bwMode="gray">
            <a:xfrm>
              <a:off x="6383401" y="2537117"/>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June 2018</a:t>
              </a:r>
            </a:p>
          </p:txBody>
        </p:sp>
        <p:sp>
          <p:nvSpPr>
            <p:cNvPr id="46" name="Rechteck 45">
              <a:extLst>
                <a:ext uri="{FF2B5EF4-FFF2-40B4-BE49-F238E27FC236}">
                  <a16:creationId xmlns:a16="http://schemas.microsoft.com/office/drawing/2014/main" id="{1B6ED258-8D4F-47FA-884A-D1450282AD5E}"/>
                </a:ext>
              </a:extLst>
            </p:cNvPr>
            <p:cNvSpPr/>
            <p:nvPr/>
          </p:nvSpPr>
          <p:spPr bwMode="gray">
            <a:xfrm>
              <a:off x="6383401" y="2725787"/>
              <a:ext cx="2441526" cy="26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betanet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launched</a:t>
              </a:r>
            </a:p>
          </p:txBody>
        </p:sp>
        <p:sp>
          <p:nvSpPr>
            <p:cNvPr id="49" name="Ellipse 48">
              <a:extLst>
                <a:ext uri="{FF2B5EF4-FFF2-40B4-BE49-F238E27FC236}">
                  <a16:creationId xmlns:a16="http://schemas.microsoft.com/office/drawing/2014/main" id="{E1F4C025-55D0-4D1F-A473-6B66326480E7}"/>
                </a:ext>
              </a:extLst>
            </p:cNvPr>
            <p:cNvSpPr/>
            <p:nvPr/>
          </p:nvSpPr>
          <p:spPr bwMode="gray">
            <a:xfrm>
              <a:off x="8821492" y="3014935"/>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hteck 49">
              <a:extLst>
                <a:ext uri="{FF2B5EF4-FFF2-40B4-BE49-F238E27FC236}">
                  <a16:creationId xmlns:a16="http://schemas.microsoft.com/office/drawing/2014/main" id="{A5643D29-6CF6-4EC4-9AD7-82D5BEFDC753}"/>
                </a:ext>
              </a:extLst>
            </p:cNvPr>
            <p:cNvSpPr/>
            <p:nvPr/>
          </p:nvSpPr>
          <p:spPr bwMode="gray">
            <a:xfrm>
              <a:off x="6383401" y="3019010"/>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2019</a:t>
              </a:r>
            </a:p>
          </p:txBody>
        </p:sp>
        <p:sp>
          <p:nvSpPr>
            <p:cNvPr id="51" name="Rechteck 50">
              <a:extLst>
                <a:ext uri="{FF2B5EF4-FFF2-40B4-BE49-F238E27FC236}">
                  <a16:creationId xmlns:a16="http://schemas.microsoft.com/office/drawing/2014/main" id="{26B6E920-09E7-47AD-9C58-9F22D42BD8CB}"/>
                </a:ext>
              </a:extLst>
            </p:cNvPr>
            <p:cNvSpPr/>
            <p:nvPr/>
          </p:nvSpPr>
          <p:spPr bwMode="gray">
            <a:xfrm>
              <a:off x="6383401" y="3207679"/>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Athens – the first amendment to the Tezos protocol – is activated</a:t>
              </a:r>
            </a:p>
          </p:txBody>
        </p:sp>
        <p:sp>
          <p:nvSpPr>
            <p:cNvPr id="52" name="Ellipse 51">
              <a:extLst>
                <a:ext uri="{FF2B5EF4-FFF2-40B4-BE49-F238E27FC236}">
                  <a16:creationId xmlns:a16="http://schemas.microsoft.com/office/drawing/2014/main" id="{CDC2D30D-3BD4-4766-B886-FD5BBFB632FA}"/>
                </a:ext>
              </a:extLst>
            </p:cNvPr>
            <p:cNvSpPr/>
            <p:nvPr/>
          </p:nvSpPr>
          <p:spPr bwMode="gray">
            <a:xfrm>
              <a:off x="8821492" y="3661157"/>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hteck 52">
              <a:extLst>
                <a:ext uri="{FF2B5EF4-FFF2-40B4-BE49-F238E27FC236}">
                  <a16:creationId xmlns:a16="http://schemas.microsoft.com/office/drawing/2014/main" id="{449A22E7-B0DA-486D-AB16-22046A25ACA7}"/>
                </a:ext>
              </a:extLst>
            </p:cNvPr>
            <p:cNvSpPr/>
            <p:nvPr/>
          </p:nvSpPr>
          <p:spPr bwMode="gray">
            <a:xfrm>
              <a:off x="6383401" y="3665232"/>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October 2019</a:t>
              </a:r>
            </a:p>
          </p:txBody>
        </p:sp>
        <p:sp>
          <p:nvSpPr>
            <p:cNvPr id="54" name="Rechteck 53">
              <a:extLst>
                <a:ext uri="{FF2B5EF4-FFF2-40B4-BE49-F238E27FC236}">
                  <a16:creationId xmlns:a16="http://schemas.microsoft.com/office/drawing/2014/main" id="{B20920F6-AC50-49E2-AED9-4EFC6B8F0EFF}"/>
                </a:ext>
              </a:extLst>
            </p:cNvPr>
            <p:cNvSpPr/>
            <p:nvPr/>
          </p:nvSpPr>
          <p:spPr bwMode="gray">
            <a:xfrm>
              <a:off x="6383401" y="3853901"/>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Babylon – the second amendment to the Tezos protocol – is activated</a:t>
              </a:r>
            </a:p>
          </p:txBody>
        </p:sp>
        <p:sp>
          <p:nvSpPr>
            <p:cNvPr id="55" name="Ellipse 54">
              <a:extLst>
                <a:ext uri="{FF2B5EF4-FFF2-40B4-BE49-F238E27FC236}">
                  <a16:creationId xmlns:a16="http://schemas.microsoft.com/office/drawing/2014/main" id="{FA7CD7BD-BDBE-4FAC-B23F-0ECE0B05EFAF}"/>
                </a:ext>
              </a:extLst>
            </p:cNvPr>
            <p:cNvSpPr/>
            <p:nvPr/>
          </p:nvSpPr>
          <p:spPr bwMode="gray">
            <a:xfrm>
              <a:off x="8821492" y="4358736"/>
              <a:ext cx="273018" cy="273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Rechteck 55">
              <a:extLst>
                <a:ext uri="{FF2B5EF4-FFF2-40B4-BE49-F238E27FC236}">
                  <a16:creationId xmlns:a16="http://schemas.microsoft.com/office/drawing/2014/main" id="{DACAAD5A-7610-4EE3-B448-542079F8E2CA}"/>
                </a:ext>
              </a:extLst>
            </p:cNvPr>
            <p:cNvSpPr/>
            <p:nvPr/>
          </p:nvSpPr>
          <p:spPr bwMode="gray">
            <a:xfrm>
              <a:off x="6383401" y="4362811"/>
              <a:ext cx="2441526"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March 2020</a:t>
              </a:r>
            </a:p>
          </p:txBody>
        </p:sp>
        <p:sp>
          <p:nvSpPr>
            <p:cNvPr id="57" name="Rechteck 56">
              <a:extLst>
                <a:ext uri="{FF2B5EF4-FFF2-40B4-BE49-F238E27FC236}">
                  <a16:creationId xmlns:a16="http://schemas.microsoft.com/office/drawing/2014/main" id="{CEB887BB-0418-4B7F-A614-BDBDDA2455F8}"/>
                </a:ext>
              </a:extLst>
            </p:cNvPr>
            <p:cNvSpPr/>
            <p:nvPr/>
          </p:nvSpPr>
          <p:spPr bwMode="gray">
            <a:xfrm>
              <a:off x="6383401" y="4551480"/>
              <a:ext cx="2441526" cy="45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spcBef>
                  <a:spcPts val="300"/>
                </a:spcBef>
                <a:spcAft>
                  <a:spcPts val="100"/>
                </a:spcAft>
              </a:pP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Carthage – the third amendment to the Tezos protocol – is activated</a:t>
              </a:r>
            </a:p>
          </p:txBody>
        </p:sp>
      </p:grpSp>
      <p:sp>
        <p:nvSpPr>
          <p:cNvPr id="58" name="Fußzeilenplatzhalter 2">
            <a:extLst>
              <a:ext uri="{FF2B5EF4-FFF2-40B4-BE49-F238E27FC236}">
                <a16:creationId xmlns:a16="http://schemas.microsoft.com/office/drawing/2014/main" id="{BE99206A-2B75-4DB0-8E61-F3EA25058CB7}"/>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381354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343EB565-A7DF-472D-9A5D-92BB46493BC4}"/>
              </a:ext>
            </a:extLst>
          </p:cNvPr>
          <p:cNvGraphicFramePr>
            <a:graphicFrameLocks noChangeAspect="1"/>
          </p:cNvGraphicFramePr>
          <p:nvPr>
            <p:custDataLst>
              <p:tags r:id="rId2"/>
            </p:custDataLst>
            <p:extLst>
              <p:ext uri="{D42A27DB-BD31-4B8C-83A1-F6EECF244321}">
                <p14:modId xmlns:p14="http://schemas.microsoft.com/office/powerpoint/2010/main" val="600849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73"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EC9865A5-AF4B-4332-9FF6-73EAFE1C744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3" name="Rechteck 12">
            <a:hlinkClick r:id="rId8"/>
            <a:extLst>
              <a:ext uri="{FF2B5EF4-FFF2-40B4-BE49-F238E27FC236}">
                <a16:creationId xmlns:a16="http://schemas.microsoft.com/office/drawing/2014/main" id="{683BBB07-1F19-46A1-BDF5-4B1068B24C29}"/>
              </a:ext>
            </a:extLst>
          </p:cNvPr>
          <p:cNvSpPr/>
          <p:nvPr/>
        </p:nvSpPr>
        <p:spPr bwMode="gray">
          <a:xfrm>
            <a:off x="6175375" y="884238"/>
            <a:ext cx="5654675" cy="5613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indent="0" algn="ctr">
              <a:lnSpc>
                <a:spcPct val="150000"/>
              </a:lnSpc>
              <a:buNone/>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 R A N T M A K I N G     P H I L O S O P H Y</a:t>
            </a:r>
          </a:p>
          <a:p>
            <a:pPr marL="0" indent="0" algn="ctr">
              <a:lnSpc>
                <a:spcPct val="150000"/>
              </a:lnSpc>
              <a:buNone/>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As the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steward of the funds</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gathered during the donation period, we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groups in the Tezos ecosystem that actively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work to advance the project</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in a variety of ways.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Grants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offer a strategic way to support other stakeholders and community members, such as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educational and research institutions</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developers</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enthusiasts</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from all over the world as they work to advance the project.</a:t>
            </a:r>
          </a:p>
          <a:p>
            <a:pPr marL="0" indent="0" algn="ctr">
              <a:lnSpc>
                <a:spcPct val="150000"/>
              </a:lnSpc>
              <a:buNone/>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Inhaltsplatzhalter 1">
            <a:extLst>
              <a:ext uri="{FF2B5EF4-FFF2-40B4-BE49-F238E27FC236}">
                <a16:creationId xmlns:a16="http://schemas.microsoft.com/office/drawing/2014/main" id="{24D0F100-DB07-435F-9650-4C029915EE33}"/>
              </a:ext>
            </a:extLst>
          </p:cNvPr>
          <p:cNvSpPr>
            <a:spLocks noGrp="1"/>
          </p:cNvSpPr>
          <p:nvPr>
            <p:ph sz="quarter" idx="13"/>
          </p:nvPr>
        </p:nvSpPr>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Categories of initiatives that may be eligible for funding through grants by the Tezos Foundation (as announced for the most recent RFP):</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Applications built using Tezos smart contracts</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Tools for Tezos smart contract development</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Educational/Training Resources Covering Tezos</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Projects focusing on using Tezos in new markets</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Marketing and other initiatives to help increase awareness of Tezos and its ecosystem</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Tooling around </a:t>
            </a:r>
            <a:r>
              <a:rPr lang="en-US" sz="1300" dirty="0" err="1">
                <a:latin typeface="Open Sans" panose="020B0606030504020204" pitchFamily="34" charset="0"/>
                <a:ea typeface="Open Sans" panose="020B0606030504020204" pitchFamily="34" charset="0"/>
                <a:cs typeface="Open Sans" panose="020B0606030504020204" pitchFamily="34" charset="0"/>
              </a:rPr>
              <a:t>Tez</a:t>
            </a:r>
            <a:r>
              <a:rPr lang="en-US" sz="1300" dirty="0">
                <a:latin typeface="Open Sans" panose="020B0606030504020204" pitchFamily="34" charset="0"/>
                <a:ea typeface="Open Sans" panose="020B0606030504020204" pitchFamily="34" charset="0"/>
                <a:cs typeface="Open Sans" panose="020B0606030504020204" pitchFamily="34" charset="0"/>
              </a:rPr>
              <a:t> as money</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Projects which are uniquely possible on Tezos</a:t>
            </a:r>
          </a:p>
          <a:p>
            <a:pPr>
              <a:spcAft>
                <a:spcPts val="900"/>
              </a:spcAft>
            </a:pPr>
            <a:r>
              <a:rPr lang="en-US" sz="1300" dirty="0">
                <a:latin typeface="Open Sans" panose="020B0606030504020204" pitchFamily="34" charset="0"/>
                <a:ea typeface="Open Sans" panose="020B0606030504020204" pitchFamily="34" charset="0"/>
                <a:cs typeface="Open Sans" panose="020B0606030504020204" pitchFamily="34" charset="0"/>
              </a:rPr>
              <a:t>Other proposals for projects targeting categories not listed above that may benefit the Tezos ecosystem</a:t>
            </a:r>
          </a:p>
          <a:p>
            <a:pPr marL="0" indent="0">
              <a:spcAft>
                <a:spcPts val="900"/>
              </a:spcAft>
              <a:buNone/>
            </a:pPr>
            <a:r>
              <a:rPr lang="en-US" sz="1300" dirty="0">
                <a:latin typeface="Open Sans" panose="020B0606030504020204" pitchFamily="34" charset="0"/>
                <a:ea typeface="Open Sans" panose="020B0606030504020204" pitchFamily="34" charset="0"/>
                <a:cs typeface="Open Sans" panose="020B0606030504020204" pitchFamily="34" charset="0"/>
              </a:rPr>
              <a:t>A list of the grants awarded in the most recent request for proposals can be reviewed </a:t>
            </a:r>
            <a:r>
              <a:rPr lang="en-US" sz="1300" dirty="0">
                <a:latin typeface="Open Sans" panose="020B0606030504020204" pitchFamily="34" charset="0"/>
                <a:ea typeface="Open Sans" panose="020B0606030504020204" pitchFamily="34" charset="0"/>
                <a:cs typeface="Open Sans" panose="020B0606030504020204" pitchFamily="34" charset="0"/>
                <a:hlinkClick r:id="rId9"/>
              </a:rPr>
              <a:t>here</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spcAft>
                <a:spcPts val="900"/>
              </a:spcAft>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a:extLst>
              <a:ext uri="{FF2B5EF4-FFF2-40B4-BE49-F238E27FC236}">
                <a16:creationId xmlns:a16="http://schemas.microsoft.com/office/drawing/2014/main" id="{54ED5430-8F04-431E-8AF7-271461A22C32}"/>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To support the advancement of the Tezos ecosystem, the foundation awards grants</a:t>
            </a:r>
          </a:p>
        </p:txBody>
      </p:sp>
      <p:sp>
        <p:nvSpPr>
          <p:cNvPr id="6" name="Foliennummernplatzhalter 5">
            <a:extLst>
              <a:ext uri="{FF2B5EF4-FFF2-40B4-BE49-F238E27FC236}">
                <a16:creationId xmlns:a16="http://schemas.microsoft.com/office/drawing/2014/main" id="{71D60416-6DE5-4F4D-BF55-789CC8F87CF0}"/>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42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0CDF81B3-9E8C-4009-A30E-C0AE211B60F5}"/>
              </a:ext>
            </a:extLst>
          </p:cNvPr>
          <p:cNvSpPr>
            <a:spLocks noGrp="1"/>
          </p:cNvSpPr>
          <p:nvPr>
            <p:ph type="dt" sz="half" idx="2"/>
          </p:nvPr>
        </p:nvSpPr>
        <p:spPr/>
        <p:txBody>
          <a:bodyPr/>
          <a:lstStyle/>
          <a:p>
            <a:fld id="{F0137C2C-9BF3-45DB-8B9E-0CD515897D51}"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Freihandform: Form 11">
            <a:hlinkClick r:id="rId8"/>
            <a:extLst>
              <a:ext uri="{FF2B5EF4-FFF2-40B4-BE49-F238E27FC236}">
                <a16:creationId xmlns:a16="http://schemas.microsoft.com/office/drawing/2014/main" id="{7A26D437-908F-4DA3-84DB-F1635C2ADEBC}"/>
              </a:ext>
            </a:extLst>
          </p:cNvPr>
          <p:cNvSpPr/>
          <p:nvPr/>
        </p:nvSpPr>
        <p:spPr>
          <a:xfrm>
            <a:off x="9994900" y="4903810"/>
            <a:ext cx="1709738" cy="157296"/>
          </a:xfrm>
          <a:custGeom>
            <a:avLst/>
            <a:gdLst>
              <a:gd name="connsiteX0" fmla="*/ 702383 w 1773694"/>
              <a:gd name="connsiteY0" fmla="*/ 6 h 163180"/>
              <a:gd name="connsiteX1" fmla="*/ 785257 w 1773694"/>
              <a:gd name="connsiteY1" fmla="*/ 6 h 163180"/>
              <a:gd name="connsiteX2" fmla="*/ 788287 w 1773694"/>
              <a:gd name="connsiteY2" fmla="*/ 24 h 163180"/>
              <a:gd name="connsiteX3" fmla="*/ 792742 w 1773694"/>
              <a:gd name="connsiteY3" fmla="*/ 598 h 163180"/>
              <a:gd name="connsiteX4" fmla="*/ 798773 w 1773694"/>
              <a:gd name="connsiteY4" fmla="*/ 6341 h 163180"/>
              <a:gd name="connsiteX5" fmla="*/ 799418 w 1773694"/>
              <a:gd name="connsiteY5" fmla="*/ 13588 h 163180"/>
              <a:gd name="connsiteX6" fmla="*/ 799439 w 1773694"/>
              <a:gd name="connsiteY6" fmla="*/ 25978 h 163180"/>
              <a:gd name="connsiteX7" fmla="*/ 789840 w 1773694"/>
              <a:gd name="connsiteY7" fmla="*/ 25978 h 163180"/>
              <a:gd name="connsiteX8" fmla="*/ 789819 w 1773694"/>
              <a:gd name="connsiteY8" fmla="*/ 19812 h 163180"/>
              <a:gd name="connsiteX9" fmla="*/ 789464 w 1773694"/>
              <a:gd name="connsiteY9" fmla="*/ 12040 h 163180"/>
              <a:gd name="connsiteX10" fmla="*/ 785257 w 1773694"/>
              <a:gd name="connsiteY10" fmla="*/ 9572 h 163180"/>
              <a:gd name="connsiteX11" fmla="*/ 712479 w 1773694"/>
              <a:gd name="connsiteY11" fmla="*/ 9572 h 163180"/>
              <a:gd name="connsiteX12" fmla="*/ 712479 w 1773694"/>
              <a:gd name="connsiteY12" fmla="*/ 79401 h 163180"/>
              <a:gd name="connsiteX13" fmla="*/ 775395 w 1773694"/>
              <a:gd name="connsiteY13" fmla="*/ 79401 h 163180"/>
              <a:gd name="connsiteX14" fmla="*/ 775395 w 1773694"/>
              <a:gd name="connsiteY14" fmla="*/ 88967 h 163180"/>
              <a:gd name="connsiteX15" fmla="*/ 712479 w 1773694"/>
              <a:gd name="connsiteY15" fmla="*/ 88967 h 163180"/>
              <a:gd name="connsiteX16" fmla="*/ 712479 w 1773694"/>
              <a:gd name="connsiteY16" fmla="*/ 167405 h 163180"/>
              <a:gd name="connsiteX17" fmla="*/ 702383 w 1773694"/>
              <a:gd name="connsiteY17" fmla="*/ 167405 h 163180"/>
              <a:gd name="connsiteX18" fmla="*/ 702383 w 1773694"/>
              <a:gd name="connsiteY18" fmla="*/ 6 h 163180"/>
              <a:gd name="connsiteX19" fmla="*/ 800752 w 1773694"/>
              <a:gd name="connsiteY19" fmla="*/ 106902 h 163180"/>
              <a:gd name="connsiteX20" fmla="*/ 861561 w 1773694"/>
              <a:gd name="connsiteY20" fmla="*/ 44965 h 163180"/>
              <a:gd name="connsiteX21" fmla="*/ 922371 w 1773694"/>
              <a:gd name="connsiteY21" fmla="*/ 106902 h 163180"/>
              <a:gd name="connsiteX22" fmla="*/ 861561 w 1773694"/>
              <a:gd name="connsiteY22" fmla="*/ 170275 h 163180"/>
              <a:gd name="connsiteX23" fmla="*/ 800752 w 1773694"/>
              <a:gd name="connsiteY23" fmla="*/ 106902 h 163180"/>
              <a:gd name="connsiteX24" fmla="*/ 811082 w 1773694"/>
              <a:gd name="connsiteY24" fmla="*/ 106902 h 163180"/>
              <a:gd name="connsiteX25" fmla="*/ 861561 w 1773694"/>
              <a:gd name="connsiteY25" fmla="*/ 160470 h 163180"/>
              <a:gd name="connsiteX26" fmla="*/ 912041 w 1773694"/>
              <a:gd name="connsiteY26" fmla="*/ 106902 h 163180"/>
              <a:gd name="connsiteX27" fmla="*/ 861561 w 1773694"/>
              <a:gd name="connsiteY27" fmla="*/ 54770 h 163180"/>
              <a:gd name="connsiteX28" fmla="*/ 811082 w 1773694"/>
              <a:gd name="connsiteY28" fmla="*/ 106902 h 163180"/>
              <a:gd name="connsiteX29" fmla="*/ 941803 w 1773694"/>
              <a:gd name="connsiteY29" fmla="*/ 123642 h 163180"/>
              <a:gd name="connsiteX30" fmla="*/ 941803 w 1773694"/>
              <a:gd name="connsiteY30" fmla="*/ 51900 h 163180"/>
              <a:gd name="connsiteX31" fmla="*/ 941803 w 1773694"/>
              <a:gd name="connsiteY31" fmla="*/ 47835 h 163180"/>
              <a:gd name="connsiteX32" fmla="*/ 951665 w 1773694"/>
              <a:gd name="connsiteY32" fmla="*/ 47835 h 163180"/>
              <a:gd name="connsiteX33" fmla="*/ 951665 w 1773694"/>
              <a:gd name="connsiteY33" fmla="*/ 51900 h 163180"/>
              <a:gd name="connsiteX34" fmla="*/ 951665 w 1773694"/>
              <a:gd name="connsiteY34" fmla="*/ 120055 h 163180"/>
              <a:gd name="connsiteX35" fmla="*/ 980541 w 1773694"/>
              <a:gd name="connsiteY35" fmla="*/ 160470 h 163180"/>
              <a:gd name="connsiteX36" fmla="*/ 1028672 w 1773694"/>
              <a:gd name="connsiteY36" fmla="*/ 106185 h 163180"/>
              <a:gd name="connsiteX37" fmla="*/ 1028672 w 1773694"/>
              <a:gd name="connsiteY37" fmla="*/ 51900 h 163180"/>
              <a:gd name="connsiteX38" fmla="*/ 1028672 w 1773694"/>
              <a:gd name="connsiteY38" fmla="*/ 47835 h 163180"/>
              <a:gd name="connsiteX39" fmla="*/ 1038534 w 1773694"/>
              <a:gd name="connsiteY39" fmla="*/ 47835 h 163180"/>
              <a:gd name="connsiteX40" fmla="*/ 1038534 w 1773694"/>
              <a:gd name="connsiteY40" fmla="*/ 51900 h 163180"/>
              <a:gd name="connsiteX41" fmla="*/ 1038534 w 1773694"/>
              <a:gd name="connsiteY41" fmla="*/ 163340 h 163180"/>
              <a:gd name="connsiteX42" fmla="*/ 1038534 w 1773694"/>
              <a:gd name="connsiteY42" fmla="*/ 167405 h 163180"/>
              <a:gd name="connsiteX43" fmla="*/ 1028672 w 1773694"/>
              <a:gd name="connsiteY43" fmla="*/ 167405 h 163180"/>
              <a:gd name="connsiteX44" fmla="*/ 1028672 w 1773694"/>
              <a:gd name="connsiteY44" fmla="*/ 163340 h 163180"/>
              <a:gd name="connsiteX45" fmla="*/ 1028672 w 1773694"/>
              <a:gd name="connsiteY45" fmla="*/ 146361 h 163180"/>
              <a:gd name="connsiteX46" fmla="*/ 1029615 w 1773694"/>
              <a:gd name="connsiteY46" fmla="*/ 136556 h 163180"/>
              <a:gd name="connsiteX47" fmla="*/ 1029140 w 1773694"/>
              <a:gd name="connsiteY47" fmla="*/ 136556 h 163180"/>
              <a:gd name="connsiteX48" fmla="*/ 980541 w 1773694"/>
              <a:gd name="connsiteY48" fmla="*/ 170275 h 163180"/>
              <a:gd name="connsiteX49" fmla="*/ 941803 w 1773694"/>
              <a:gd name="connsiteY49" fmla="*/ 123642 h 163180"/>
              <a:gd name="connsiteX50" fmla="*/ 1059094 w 1773694"/>
              <a:gd name="connsiteY50" fmla="*/ 163340 h 163180"/>
              <a:gd name="connsiteX51" fmla="*/ 1059094 w 1773694"/>
              <a:gd name="connsiteY51" fmla="*/ 51900 h 163180"/>
              <a:gd name="connsiteX52" fmla="*/ 1059094 w 1773694"/>
              <a:gd name="connsiteY52" fmla="*/ 47835 h 163180"/>
              <a:gd name="connsiteX53" fmla="*/ 1068956 w 1773694"/>
              <a:gd name="connsiteY53" fmla="*/ 47835 h 163180"/>
              <a:gd name="connsiteX54" fmla="*/ 1068956 w 1773694"/>
              <a:gd name="connsiteY54" fmla="*/ 51900 h 163180"/>
              <a:gd name="connsiteX55" fmla="*/ 1068956 w 1773694"/>
              <a:gd name="connsiteY55" fmla="*/ 68879 h 163180"/>
              <a:gd name="connsiteX56" fmla="*/ 1068012 w 1773694"/>
              <a:gd name="connsiteY56" fmla="*/ 78684 h 163180"/>
              <a:gd name="connsiteX57" fmla="*/ 1068481 w 1773694"/>
              <a:gd name="connsiteY57" fmla="*/ 78684 h 163180"/>
              <a:gd name="connsiteX58" fmla="*/ 1118258 w 1773694"/>
              <a:gd name="connsiteY58" fmla="*/ 44965 h 163180"/>
              <a:gd name="connsiteX59" fmla="*/ 1156995 w 1773694"/>
              <a:gd name="connsiteY59" fmla="*/ 91597 h 163180"/>
              <a:gd name="connsiteX60" fmla="*/ 1156995 w 1773694"/>
              <a:gd name="connsiteY60" fmla="*/ 163340 h 163180"/>
              <a:gd name="connsiteX61" fmla="*/ 1156995 w 1773694"/>
              <a:gd name="connsiteY61" fmla="*/ 167405 h 163180"/>
              <a:gd name="connsiteX62" fmla="*/ 1147133 w 1773694"/>
              <a:gd name="connsiteY62" fmla="*/ 167405 h 163180"/>
              <a:gd name="connsiteX63" fmla="*/ 1147133 w 1773694"/>
              <a:gd name="connsiteY63" fmla="*/ 163340 h 163180"/>
              <a:gd name="connsiteX64" fmla="*/ 1147133 w 1773694"/>
              <a:gd name="connsiteY64" fmla="*/ 95184 h 163180"/>
              <a:gd name="connsiteX65" fmla="*/ 1118258 w 1773694"/>
              <a:gd name="connsiteY65" fmla="*/ 54770 h 163180"/>
              <a:gd name="connsiteX66" fmla="*/ 1068956 w 1773694"/>
              <a:gd name="connsiteY66" fmla="*/ 107859 h 163180"/>
              <a:gd name="connsiteX67" fmla="*/ 1068956 w 1773694"/>
              <a:gd name="connsiteY67" fmla="*/ 163340 h 163180"/>
              <a:gd name="connsiteX68" fmla="*/ 1068956 w 1773694"/>
              <a:gd name="connsiteY68" fmla="*/ 167405 h 163180"/>
              <a:gd name="connsiteX69" fmla="*/ 1059094 w 1773694"/>
              <a:gd name="connsiteY69" fmla="*/ 167405 h 163180"/>
              <a:gd name="connsiteX70" fmla="*/ 1059094 w 1773694"/>
              <a:gd name="connsiteY70" fmla="*/ 163340 h 163180"/>
              <a:gd name="connsiteX71" fmla="*/ 1177137 w 1773694"/>
              <a:gd name="connsiteY71" fmla="*/ 107620 h 163180"/>
              <a:gd name="connsiteX72" fmla="*/ 1229724 w 1773694"/>
              <a:gd name="connsiteY72" fmla="*/ 44965 h 163180"/>
              <a:gd name="connsiteX73" fmla="*/ 1270341 w 1773694"/>
              <a:gd name="connsiteY73" fmla="*/ 71988 h 163180"/>
              <a:gd name="connsiteX74" fmla="*/ 1270809 w 1773694"/>
              <a:gd name="connsiteY74" fmla="*/ 71988 h 163180"/>
              <a:gd name="connsiteX75" fmla="*/ 1269873 w 1773694"/>
              <a:gd name="connsiteY75" fmla="*/ 62183 h 163180"/>
              <a:gd name="connsiteX76" fmla="*/ 1269873 w 1773694"/>
              <a:gd name="connsiteY76" fmla="*/ 4072 h 163180"/>
              <a:gd name="connsiteX77" fmla="*/ 1269873 w 1773694"/>
              <a:gd name="connsiteY77" fmla="*/ 6 h 163180"/>
              <a:gd name="connsiteX78" fmla="*/ 1279735 w 1773694"/>
              <a:gd name="connsiteY78" fmla="*/ 6 h 163180"/>
              <a:gd name="connsiteX79" fmla="*/ 1279735 w 1773694"/>
              <a:gd name="connsiteY79" fmla="*/ 4072 h 163180"/>
              <a:gd name="connsiteX80" fmla="*/ 1279735 w 1773694"/>
              <a:gd name="connsiteY80" fmla="*/ 163340 h 163180"/>
              <a:gd name="connsiteX81" fmla="*/ 1279735 w 1773694"/>
              <a:gd name="connsiteY81" fmla="*/ 167405 h 163180"/>
              <a:gd name="connsiteX82" fmla="*/ 1269873 w 1773694"/>
              <a:gd name="connsiteY82" fmla="*/ 167405 h 163180"/>
              <a:gd name="connsiteX83" fmla="*/ 1269873 w 1773694"/>
              <a:gd name="connsiteY83" fmla="*/ 163340 h 163180"/>
              <a:gd name="connsiteX84" fmla="*/ 1269873 w 1773694"/>
              <a:gd name="connsiteY84" fmla="*/ 152339 h 163180"/>
              <a:gd name="connsiteX85" fmla="*/ 1270809 w 1773694"/>
              <a:gd name="connsiteY85" fmla="*/ 143252 h 163180"/>
              <a:gd name="connsiteX86" fmla="*/ 1270341 w 1773694"/>
              <a:gd name="connsiteY86" fmla="*/ 143252 h 163180"/>
              <a:gd name="connsiteX87" fmla="*/ 1227843 w 1773694"/>
              <a:gd name="connsiteY87" fmla="*/ 170275 h 163180"/>
              <a:gd name="connsiteX88" fmla="*/ 1177137 w 1773694"/>
              <a:gd name="connsiteY88" fmla="*/ 107620 h 163180"/>
              <a:gd name="connsiteX89" fmla="*/ 1187467 w 1773694"/>
              <a:gd name="connsiteY89" fmla="*/ 107620 h 163180"/>
              <a:gd name="connsiteX90" fmla="*/ 1228319 w 1773694"/>
              <a:gd name="connsiteY90" fmla="*/ 160470 h 163180"/>
              <a:gd name="connsiteX91" fmla="*/ 1270107 w 1773694"/>
              <a:gd name="connsiteY91" fmla="*/ 107381 h 163180"/>
              <a:gd name="connsiteX92" fmla="*/ 1229255 w 1773694"/>
              <a:gd name="connsiteY92" fmla="*/ 54770 h 163180"/>
              <a:gd name="connsiteX93" fmla="*/ 1187467 w 1773694"/>
              <a:gd name="connsiteY93" fmla="*/ 107620 h 163180"/>
              <a:gd name="connsiteX94" fmla="*/ 1298933 w 1773694"/>
              <a:gd name="connsiteY94" fmla="*/ 135599 h 163180"/>
              <a:gd name="connsiteX95" fmla="*/ 1371711 w 1773694"/>
              <a:gd name="connsiteY95" fmla="*/ 94467 h 163180"/>
              <a:gd name="connsiteX96" fmla="*/ 1379466 w 1773694"/>
              <a:gd name="connsiteY96" fmla="*/ 94467 h 163180"/>
              <a:gd name="connsiteX97" fmla="*/ 1379466 w 1773694"/>
              <a:gd name="connsiteY97" fmla="*/ 90402 h 163180"/>
              <a:gd name="connsiteX98" fmla="*/ 1347298 w 1773694"/>
              <a:gd name="connsiteY98" fmla="*/ 54770 h 163180"/>
              <a:gd name="connsiteX99" fmla="*/ 1317011 w 1773694"/>
              <a:gd name="connsiteY99" fmla="*/ 63857 h 163180"/>
              <a:gd name="connsiteX100" fmla="*/ 1311143 w 1773694"/>
              <a:gd name="connsiteY100" fmla="*/ 55726 h 163180"/>
              <a:gd name="connsiteX101" fmla="*/ 1347766 w 1773694"/>
              <a:gd name="connsiteY101" fmla="*/ 44965 h 163180"/>
              <a:gd name="connsiteX102" fmla="*/ 1389321 w 1773694"/>
              <a:gd name="connsiteY102" fmla="*/ 90163 h 163180"/>
              <a:gd name="connsiteX103" fmla="*/ 1389321 w 1773694"/>
              <a:gd name="connsiteY103" fmla="*/ 163340 h 163180"/>
              <a:gd name="connsiteX104" fmla="*/ 1389321 w 1773694"/>
              <a:gd name="connsiteY104" fmla="*/ 167405 h 163180"/>
              <a:gd name="connsiteX105" fmla="*/ 1379466 w 1773694"/>
              <a:gd name="connsiteY105" fmla="*/ 167405 h 163180"/>
              <a:gd name="connsiteX106" fmla="*/ 1379466 w 1773694"/>
              <a:gd name="connsiteY106" fmla="*/ 163340 h 163180"/>
              <a:gd name="connsiteX107" fmla="*/ 1379466 w 1773694"/>
              <a:gd name="connsiteY107" fmla="*/ 151622 h 163180"/>
              <a:gd name="connsiteX108" fmla="*/ 1380402 w 1773694"/>
              <a:gd name="connsiteY108" fmla="*/ 140861 h 163180"/>
              <a:gd name="connsiteX109" fmla="*/ 1379934 w 1773694"/>
              <a:gd name="connsiteY109" fmla="*/ 140861 h 163180"/>
              <a:gd name="connsiteX110" fmla="*/ 1338848 w 1773694"/>
              <a:gd name="connsiteY110" fmla="*/ 170275 h 163180"/>
              <a:gd name="connsiteX111" fmla="*/ 1298933 w 1773694"/>
              <a:gd name="connsiteY111" fmla="*/ 135599 h 163180"/>
              <a:gd name="connsiteX112" fmla="*/ 1309263 w 1773694"/>
              <a:gd name="connsiteY112" fmla="*/ 134882 h 163180"/>
              <a:gd name="connsiteX113" fmla="*/ 1339317 w 1773694"/>
              <a:gd name="connsiteY113" fmla="*/ 160948 h 163180"/>
              <a:gd name="connsiteX114" fmla="*/ 1379466 w 1773694"/>
              <a:gd name="connsiteY114" fmla="*/ 110250 h 163180"/>
              <a:gd name="connsiteX115" fmla="*/ 1379466 w 1773694"/>
              <a:gd name="connsiteY115" fmla="*/ 103794 h 163180"/>
              <a:gd name="connsiteX116" fmla="*/ 1371953 w 1773694"/>
              <a:gd name="connsiteY116" fmla="*/ 103794 h 163180"/>
              <a:gd name="connsiteX117" fmla="*/ 1309263 w 1773694"/>
              <a:gd name="connsiteY117" fmla="*/ 134882 h 163180"/>
              <a:gd name="connsiteX118" fmla="*/ 1417607 w 1773694"/>
              <a:gd name="connsiteY118" fmla="*/ 123601 h 163180"/>
              <a:gd name="connsiteX119" fmla="*/ 1417607 w 1773694"/>
              <a:gd name="connsiteY119" fmla="*/ 57119 h 163180"/>
              <a:gd name="connsiteX120" fmla="*/ 1406100 w 1773694"/>
              <a:gd name="connsiteY120" fmla="*/ 57119 h 163180"/>
              <a:gd name="connsiteX121" fmla="*/ 1402112 w 1773694"/>
              <a:gd name="connsiteY121" fmla="*/ 57119 h 163180"/>
              <a:gd name="connsiteX122" fmla="*/ 1402112 w 1773694"/>
              <a:gd name="connsiteY122" fmla="*/ 48032 h 163180"/>
              <a:gd name="connsiteX123" fmla="*/ 1406100 w 1773694"/>
              <a:gd name="connsiteY123" fmla="*/ 48032 h 163180"/>
              <a:gd name="connsiteX124" fmla="*/ 1417607 w 1773694"/>
              <a:gd name="connsiteY124" fmla="*/ 48032 h 163180"/>
              <a:gd name="connsiteX125" fmla="*/ 1417607 w 1773694"/>
              <a:gd name="connsiteY125" fmla="*/ 18139 h 163180"/>
              <a:gd name="connsiteX126" fmla="*/ 1417607 w 1773694"/>
              <a:gd name="connsiteY126" fmla="*/ 14073 h 163180"/>
              <a:gd name="connsiteX127" fmla="*/ 1427469 w 1773694"/>
              <a:gd name="connsiteY127" fmla="*/ 14073 h 163180"/>
              <a:gd name="connsiteX128" fmla="*/ 1427469 w 1773694"/>
              <a:gd name="connsiteY128" fmla="*/ 18139 h 163180"/>
              <a:gd name="connsiteX129" fmla="*/ 1427469 w 1773694"/>
              <a:gd name="connsiteY129" fmla="*/ 48032 h 163180"/>
              <a:gd name="connsiteX130" fmla="*/ 1454231 w 1773694"/>
              <a:gd name="connsiteY130" fmla="*/ 48032 h 163180"/>
              <a:gd name="connsiteX131" fmla="*/ 1458225 w 1773694"/>
              <a:gd name="connsiteY131" fmla="*/ 48032 h 163180"/>
              <a:gd name="connsiteX132" fmla="*/ 1458225 w 1773694"/>
              <a:gd name="connsiteY132" fmla="*/ 57119 h 163180"/>
              <a:gd name="connsiteX133" fmla="*/ 1454231 w 1773694"/>
              <a:gd name="connsiteY133" fmla="*/ 57119 h 163180"/>
              <a:gd name="connsiteX134" fmla="*/ 1427469 w 1773694"/>
              <a:gd name="connsiteY134" fmla="*/ 57119 h 163180"/>
              <a:gd name="connsiteX135" fmla="*/ 1427469 w 1773694"/>
              <a:gd name="connsiteY135" fmla="*/ 122883 h 163180"/>
              <a:gd name="connsiteX136" fmla="*/ 1456813 w 1773694"/>
              <a:gd name="connsiteY136" fmla="*/ 157765 h 163180"/>
              <a:gd name="connsiteX137" fmla="*/ 1465348 w 1773694"/>
              <a:gd name="connsiteY137" fmla="*/ 157765 h 163180"/>
              <a:gd name="connsiteX138" fmla="*/ 1469754 w 1773694"/>
              <a:gd name="connsiteY138" fmla="*/ 157198 h 163180"/>
              <a:gd name="connsiteX139" fmla="*/ 1471407 w 1773694"/>
              <a:gd name="connsiteY139" fmla="*/ 155382 h 163180"/>
              <a:gd name="connsiteX140" fmla="*/ 1471847 w 1773694"/>
              <a:gd name="connsiteY140" fmla="*/ 148040 h 163180"/>
              <a:gd name="connsiteX141" fmla="*/ 1471847 w 1773694"/>
              <a:gd name="connsiteY141" fmla="*/ 141152 h 163180"/>
              <a:gd name="connsiteX142" fmla="*/ 1481460 w 1773694"/>
              <a:gd name="connsiteY142" fmla="*/ 141152 h 163180"/>
              <a:gd name="connsiteX143" fmla="*/ 1481460 w 1773694"/>
              <a:gd name="connsiteY143" fmla="*/ 147051 h 163180"/>
              <a:gd name="connsiteX144" fmla="*/ 1481460 w 1773694"/>
              <a:gd name="connsiteY144" fmla="*/ 151638 h 163180"/>
              <a:gd name="connsiteX145" fmla="*/ 1481106 w 1773694"/>
              <a:gd name="connsiteY145" fmla="*/ 159133 h 163180"/>
              <a:gd name="connsiteX146" fmla="*/ 1479311 w 1773694"/>
              <a:gd name="connsiteY146" fmla="*/ 163763 h 163180"/>
              <a:gd name="connsiteX147" fmla="*/ 1469406 w 1773694"/>
              <a:gd name="connsiteY147" fmla="*/ 167150 h 163180"/>
              <a:gd name="connsiteX148" fmla="*/ 1456813 w 1773694"/>
              <a:gd name="connsiteY148" fmla="*/ 167150 h 163180"/>
              <a:gd name="connsiteX149" fmla="*/ 1417607 w 1773694"/>
              <a:gd name="connsiteY149" fmla="*/ 123601 h 163180"/>
              <a:gd name="connsiteX150" fmla="*/ 1512309 w 1773694"/>
              <a:gd name="connsiteY150" fmla="*/ 17464 h 163180"/>
              <a:gd name="connsiteX151" fmla="*/ 1508314 w 1773694"/>
              <a:gd name="connsiteY151" fmla="*/ 17464 h 163180"/>
              <a:gd name="connsiteX152" fmla="*/ 1508314 w 1773694"/>
              <a:gd name="connsiteY152" fmla="*/ 4695 h 163180"/>
              <a:gd name="connsiteX153" fmla="*/ 1512309 w 1773694"/>
              <a:gd name="connsiteY153" fmla="*/ 4695 h 163180"/>
              <a:gd name="connsiteX154" fmla="*/ 1516062 w 1773694"/>
              <a:gd name="connsiteY154" fmla="*/ 4695 h 163180"/>
              <a:gd name="connsiteX155" fmla="*/ 1520056 w 1773694"/>
              <a:gd name="connsiteY155" fmla="*/ 4695 h 163180"/>
              <a:gd name="connsiteX156" fmla="*/ 1520056 w 1773694"/>
              <a:gd name="connsiteY156" fmla="*/ 17464 h 163180"/>
              <a:gd name="connsiteX157" fmla="*/ 1516062 w 1773694"/>
              <a:gd name="connsiteY157" fmla="*/ 17464 h 163180"/>
              <a:gd name="connsiteX158" fmla="*/ 1512309 w 1773694"/>
              <a:gd name="connsiteY158" fmla="*/ 17464 h 163180"/>
              <a:gd name="connsiteX159" fmla="*/ 1509251 w 1773694"/>
              <a:gd name="connsiteY159" fmla="*/ 167405 h 163180"/>
              <a:gd name="connsiteX160" fmla="*/ 1509251 w 1773694"/>
              <a:gd name="connsiteY160" fmla="*/ 47835 h 163180"/>
              <a:gd name="connsiteX161" fmla="*/ 1513245 w 1773694"/>
              <a:gd name="connsiteY161" fmla="*/ 47835 h 163180"/>
              <a:gd name="connsiteX162" fmla="*/ 1515125 w 1773694"/>
              <a:gd name="connsiteY162" fmla="*/ 47835 h 163180"/>
              <a:gd name="connsiteX163" fmla="*/ 1519112 w 1773694"/>
              <a:gd name="connsiteY163" fmla="*/ 47835 h 163180"/>
              <a:gd name="connsiteX164" fmla="*/ 1519112 w 1773694"/>
              <a:gd name="connsiteY164" fmla="*/ 167405 h 163180"/>
              <a:gd name="connsiteX165" fmla="*/ 1515125 w 1773694"/>
              <a:gd name="connsiteY165" fmla="*/ 167405 h 163180"/>
              <a:gd name="connsiteX166" fmla="*/ 1513245 w 1773694"/>
              <a:gd name="connsiteY166" fmla="*/ 167405 h 163180"/>
              <a:gd name="connsiteX167" fmla="*/ 1509251 w 1773694"/>
              <a:gd name="connsiteY167" fmla="*/ 167405 h 163180"/>
              <a:gd name="connsiteX168" fmla="*/ 1540191 w 1773694"/>
              <a:gd name="connsiteY168" fmla="*/ 106902 h 163180"/>
              <a:gd name="connsiteX169" fmla="*/ 1601000 w 1773694"/>
              <a:gd name="connsiteY169" fmla="*/ 44965 h 163180"/>
              <a:gd name="connsiteX170" fmla="*/ 1661810 w 1773694"/>
              <a:gd name="connsiteY170" fmla="*/ 106902 h 163180"/>
              <a:gd name="connsiteX171" fmla="*/ 1601000 w 1773694"/>
              <a:gd name="connsiteY171" fmla="*/ 170275 h 163180"/>
              <a:gd name="connsiteX172" fmla="*/ 1540191 w 1773694"/>
              <a:gd name="connsiteY172" fmla="*/ 106902 h 163180"/>
              <a:gd name="connsiteX173" fmla="*/ 1550521 w 1773694"/>
              <a:gd name="connsiteY173" fmla="*/ 106902 h 163180"/>
              <a:gd name="connsiteX174" fmla="*/ 1601000 w 1773694"/>
              <a:gd name="connsiteY174" fmla="*/ 160470 h 163180"/>
              <a:gd name="connsiteX175" fmla="*/ 1651480 w 1773694"/>
              <a:gd name="connsiteY175" fmla="*/ 106902 h 163180"/>
              <a:gd name="connsiteX176" fmla="*/ 1601000 w 1773694"/>
              <a:gd name="connsiteY176" fmla="*/ 54770 h 163180"/>
              <a:gd name="connsiteX177" fmla="*/ 1550521 w 1773694"/>
              <a:gd name="connsiteY177" fmla="*/ 106902 h 163180"/>
              <a:gd name="connsiteX178" fmla="*/ 1682888 w 1773694"/>
              <a:gd name="connsiteY178" fmla="*/ 167405 h 163180"/>
              <a:gd name="connsiteX179" fmla="*/ 1682888 w 1773694"/>
              <a:gd name="connsiteY179" fmla="*/ 47835 h 163180"/>
              <a:gd name="connsiteX180" fmla="*/ 1686876 w 1773694"/>
              <a:gd name="connsiteY180" fmla="*/ 47835 h 163180"/>
              <a:gd name="connsiteX181" fmla="*/ 1688756 w 1773694"/>
              <a:gd name="connsiteY181" fmla="*/ 47835 h 163180"/>
              <a:gd name="connsiteX182" fmla="*/ 1692750 w 1773694"/>
              <a:gd name="connsiteY182" fmla="*/ 47835 h 163180"/>
              <a:gd name="connsiteX183" fmla="*/ 1692750 w 1773694"/>
              <a:gd name="connsiteY183" fmla="*/ 68879 h 163180"/>
              <a:gd name="connsiteX184" fmla="*/ 1691806 w 1773694"/>
              <a:gd name="connsiteY184" fmla="*/ 78684 h 163180"/>
              <a:gd name="connsiteX185" fmla="*/ 1692275 w 1773694"/>
              <a:gd name="connsiteY185" fmla="*/ 78684 h 163180"/>
              <a:gd name="connsiteX186" fmla="*/ 1742052 w 1773694"/>
              <a:gd name="connsiteY186" fmla="*/ 44965 h 163180"/>
              <a:gd name="connsiteX187" fmla="*/ 1780789 w 1773694"/>
              <a:gd name="connsiteY187" fmla="*/ 91597 h 163180"/>
              <a:gd name="connsiteX188" fmla="*/ 1780789 w 1773694"/>
              <a:gd name="connsiteY188" fmla="*/ 167405 h 163180"/>
              <a:gd name="connsiteX189" fmla="*/ 1776795 w 1773694"/>
              <a:gd name="connsiteY189" fmla="*/ 167405 h 163180"/>
              <a:gd name="connsiteX190" fmla="*/ 1774922 w 1773694"/>
              <a:gd name="connsiteY190" fmla="*/ 167405 h 163180"/>
              <a:gd name="connsiteX191" fmla="*/ 1770927 w 1773694"/>
              <a:gd name="connsiteY191" fmla="*/ 167405 h 163180"/>
              <a:gd name="connsiteX192" fmla="*/ 1770927 w 1773694"/>
              <a:gd name="connsiteY192" fmla="*/ 95184 h 163180"/>
              <a:gd name="connsiteX193" fmla="*/ 1742052 w 1773694"/>
              <a:gd name="connsiteY193" fmla="*/ 54770 h 163180"/>
              <a:gd name="connsiteX194" fmla="*/ 1692750 w 1773694"/>
              <a:gd name="connsiteY194" fmla="*/ 107859 h 163180"/>
              <a:gd name="connsiteX195" fmla="*/ 1692750 w 1773694"/>
              <a:gd name="connsiteY195" fmla="*/ 167405 h 163180"/>
              <a:gd name="connsiteX196" fmla="*/ 1688756 w 1773694"/>
              <a:gd name="connsiteY196" fmla="*/ 167405 h 163180"/>
              <a:gd name="connsiteX197" fmla="*/ 1686876 w 1773694"/>
              <a:gd name="connsiteY197" fmla="*/ 167405 h 163180"/>
              <a:gd name="connsiteX198" fmla="*/ 1682888 w 1773694"/>
              <a:gd name="connsiteY198" fmla="*/ 167405 h 163180"/>
              <a:gd name="connsiteX199" fmla="*/ 548233 w 1773694"/>
              <a:gd name="connsiteY199" fmla="*/ 170275 h 163180"/>
              <a:gd name="connsiteX200" fmla="*/ 503729 w 1773694"/>
              <a:gd name="connsiteY200" fmla="*/ 150480 h 163180"/>
              <a:gd name="connsiteX201" fmla="*/ 510985 w 1773694"/>
              <a:gd name="connsiteY201" fmla="*/ 143345 h 163180"/>
              <a:gd name="connsiteX202" fmla="*/ 548475 w 1773694"/>
              <a:gd name="connsiteY202" fmla="*/ 160838 h 163180"/>
              <a:gd name="connsiteX203" fmla="*/ 578224 w 1773694"/>
              <a:gd name="connsiteY203" fmla="*/ 139201 h 163180"/>
              <a:gd name="connsiteX204" fmla="*/ 508566 w 1773694"/>
              <a:gd name="connsiteY204" fmla="*/ 79587 h 163180"/>
              <a:gd name="connsiteX205" fmla="*/ 549926 w 1773694"/>
              <a:gd name="connsiteY205" fmla="*/ 49664 h 163180"/>
              <a:gd name="connsiteX206" fmla="*/ 584029 w 1773694"/>
              <a:gd name="connsiteY206" fmla="*/ 69228 h 163180"/>
              <a:gd name="connsiteX207" fmla="*/ 584029 w 1773694"/>
              <a:gd name="connsiteY207" fmla="*/ 77975 h 163180"/>
              <a:gd name="connsiteX208" fmla="*/ 573871 w 1773694"/>
              <a:gd name="connsiteY208" fmla="*/ 77975 h 163180"/>
              <a:gd name="connsiteX209" fmla="*/ 573871 w 1773694"/>
              <a:gd name="connsiteY209" fmla="*/ 72451 h 163180"/>
              <a:gd name="connsiteX210" fmla="*/ 550409 w 1773694"/>
              <a:gd name="connsiteY210" fmla="*/ 59101 h 163180"/>
              <a:gd name="connsiteX211" fmla="*/ 519209 w 1773694"/>
              <a:gd name="connsiteY211" fmla="*/ 78896 h 163180"/>
              <a:gd name="connsiteX212" fmla="*/ 588867 w 1773694"/>
              <a:gd name="connsiteY212" fmla="*/ 139201 h 163180"/>
              <a:gd name="connsiteX213" fmla="*/ 548233 w 1773694"/>
              <a:gd name="connsiteY213" fmla="*/ 170275 h 163180"/>
              <a:gd name="connsiteX214" fmla="*/ 62360 w 1773694"/>
              <a:gd name="connsiteY214" fmla="*/ 170275 h 163180"/>
              <a:gd name="connsiteX215" fmla="*/ 62360 w 1773694"/>
              <a:gd name="connsiteY215" fmla="*/ 16419 h 163180"/>
              <a:gd name="connsiteX216" fmla="*/ 15004 w 1773694"/>
              <a:gd name="connsiteY216" fmla="*/ 16419 h 163180"/>
              <a:gd name="connsiteX217" fmla="*/ 9846 w 1773694"/>
              <a:gd name="connsiteY217" fmla="*/ 21548 h 163180"/>
              <a:gd name="connsiteX218" fmla="*/ 9846 w 1773694"/>
              <a:gd name="connsiteY218" fmla="*/ 32970 h 163180"/>
              <a:gd name="connsiteX219" fmla="*/ 0 w 1773694"/>
              <a:gd name="connsiteY219" fmla="*/ 32970 h 163180"/>
              <a:gd name="connsiteX220" fmla="*/ 0 w 1773694"/>
              <a:gd name="connsiteY220" fmla="*/ 19683 h 163180"/>
              <a:gd name="connsiteX221" fmla="*/ 12660 w 1773694"/>
              <a:gd name="connsiteY221" fmla="*/ 7095 h 163180"/>
              <a:gd name="connsiteX222" fmla="*/ 122142 w 1773694"/>
              <a:gd name="connsiteY222" fmla="*/ 7095 h 163180"/>
              <a:gd name="connsiteX223" fmla="*/ 134801 w 1773694"/>
              <a:gd name="connsiteY223" fmla="*/ 19683 h 163180"/>
              <a:gd name="connsiteX224" fmla="*/ 134801 w 1773694"/>
              <a:gd name="connsiteY224" fmla="*/ 32970 h 163180"/>
              <a:gd name="connsiteX225" fmla="*/ 124955 w 1773694"/>
              <a:gd name="connsiteY225" fmla="*/ 32970 h 163180"/>
              <a:gd name="connsiteX226" fmla="*/ 124955 w 1773694"/>
              <a:gd name="connsiteY226" fmla="*/ 21548 h 163180"/>
              <a:gd name="connsiteX227" fmla="*/ 119797 w 1773694"/>
              <a:gd name="connsiteY227" fmla="*/ 16419 h 163180"/>
              <a:gd name="connsiteX228" fmla="*/ 72441 w 1773694"/>
              <a:gd name="connsiteY228" fmla="*/ 16419 h 163180"/>
              <a:gd name="connsiteX229" fmla="*/ 72441 w 1773694"/>
              <a:gd name="connsiteY229" fmla="*/ 170275 h 163180"/>
              <a:gd name="connsiteX230" fmla="*/ 62360 w 1773694"/>
              <a:gd name="connsiteY230" fmla="*/ 170275 h 163180"/>
              <a:gd name="connsiteX231" fmla="*/ 134801 w 1773694"/>
              <a:gd name="connsiteY231" fmla="*/ 110199 h 163180"/>
              <a:gd name="connsiteX232" fmla="*/ 192130 w 1773694"/>
              <a:gd name="connsiteY232" fmla="*/ 170275 h 163180"/>
              <a:gd name="connsiteX233" fmla="*/ 231683 w 1773694"/>
              <a:gd name="connsiteY233" fmla="*/ 154393 h 163180"/>
              <a:gd name="connsiteX234" fmla="*/ 226572 w 1773694"/>
              <a:gd name="connsiteY234" fmla="*/ 146337 h 163180"/>
              <a:gd name="connsiteX235" fmla="*/ 192130 w 1773694"/>
              <a:gd name="connsiteY235" fmla="*/ 160838 h 163180"/>
              <a:gd name="connsiteX236" fmla="*/ 144578 w 1773694"/>
              <a:gd name="connsiteY236" fmla="*/ 108358 h 163180"/>
              <a:gd name="connsiteX237" fmla="*/ 233684 w 1773694"/>
              <a:gd name="connsiteY237" fmla="*/ 108358 h 163180"/>
              <a:gd name="connsiteX238" fmla="*/ 234128 w 1773694"/>
              <a:gd name="connsiteY238" fmla="*/ 102143 h 163180"/>
              <a:gd name="connsiteX239" fmla="*/ 188797 w 1773694"/>
              <a:gd name="connsiteY239" fmla="*/ 49664 h 163180"/>
              <a:gd name="connsiteX240" fmla="*/ 134801 w 1773694"/>
              <a:gd name="connsiteY240" fmla="*/ 110199 h 163180"/>
              <a:gd name="connsiteX241" fmla="*/ 145244 w 1773694"/>
              <a:gd name="connsiteY241" fmla="*/ 99381 h 163180"/>
              <a:gd name="connsiteX242" fmla="*/ 188575 w 1773694"/>
              <a:gd name="connsiteY242" fmla="*/ 58640 h 163180"/>
              <a:gd name="connsiteX243" fmla="*/ 224350 w 1773694"/>
              <a:gd name="connsiteY243" fmla="*/ 99381 h 163180"/>
              <a:gd name="connsiteX244" fmla="*/ 145244 w 1773694"/>
              <a:gd name="connsiteY244" fmla="*/ 99381 h 163180"/>
              <a:gd name="connsiteX245" fmla="*/ 255412 w 1773694"/>
              <a:gd name="connsiteY245" fmla="*/ 170275 h 163180"/>
              <a:gd name="connsiteX246" fmla="*/ 255412 w 1773694"/>
              <a:gd name="connsiteY246" fmla="*/ 162556 h 163180"/>
              <a:gd name="connsiteX247" fmla="*/ 327069 w 1773694"/>
              <a:gd name="connsiteY247" fmla="*/ 76056 h 163180"/>
              <a:gd name="connsiteX248" fmla="*/ 336292 w 1773694"/>
              <a:gd name="connsiteY248" fmla="*/ 65613 h 163180"/>
              <a:gd name="connsiteX249" fmla="*/ 336292 w 1773694"/>
              <a:gd name="connsiteY249" fmla="*/ 65159 h 163180"/>
              <a:gd name="connsiteX250" fmla="*/ 324231 w 1773694"/>
              <a:gd name="connsiteY250" fmla="*/ 65613 h 163180"/>
              <a:gd name="connsiteX251" fmla="*/ 271020 w 1773694"/>
              <a:gd name="connsiteY251" fmla="*/ 65613 h 163180"/>
              <a:gd name="connsiteX252" fmla="*/ 265818 w 1773694"/>
              <a:gd name="connsiteY252" fmla="*/ 70607 h 163180"/>
              <a:gd name="connsiteX253" fmla="*/ 265818 w 1773694"/>
              <a:gd name="connsiteY253" fmla="*/ 80370 h 163180"/>
              <a:gd name="connsiteX254" fmla="*/ 256121 w 1773694"/>
              <a:gd name="connsiteY254" fmla="*/ 80370 h 163180"/>
              <a:gd name="connsiteX255" fmla="*/ 256121 w 1773694"/>
              <a:gd name="connsiteY255" fmla="*/ 69926 h 163180"/>
              <a:gd name="connsiteX256" fmla="*/ 269838 w 1773694"/>
              <a:gd name="connsiteY256" fmla="*/ 56758 h 163180"/>
              <a:gd name="connsiteX257" fmla="*/ 349773 w 1773694"/>
              <a:gd name="connsiteY257" fmla="*/ 56758 h 163180"/>
              <a:gd name="connsiteX258" fmla="*/ 349773 w 1773694"/>
              <a:gd name="connsiteY258" fmla="*/ 64477 h 163180"/>
              <a:gd name="connsiteX259" fmla="*/ 277879 w 1773694"/>
              <a:gd name="connsiteY259" fmla="*/ 150977 h 163180"/>
              <a:gd name="connsiteX260" fmla="*/ 268419 w 1773694"/>
              <a:gd name="connsiteY260" fmla="*/ 161421 h 163180"/>
              <a:gd name="connsiteX261" fmla="*/ 268419 w 1773694"/>
              <a:gd name="connsiteY261" fmla="*/ 161875 h 163180"/>
              <a:gd name="connsiteX262" fmla="*/ 280717 w 1773694"/>
              <a:gd name="connsiteY262" fmla="*/ 161421 h 163180"/>
              <a:gd name="connsiteX263" fmla="*/ 339840 w 1773694"/>
              <a:gd name="connsiteY263" fmla="*/ 161421 h 163180"/>
              <a:gd name="connsiteX264" fmla="*/ 345042 w 1773694"/>
              <a:gd name="connsiteY264" fmla="*/ 156426 h 163180"/>
              <a:gd name="connsiteX265" fmla="*/ 345042 w 1773694"/>
              <a:gd name="connsiteY265" fmla="*/ 146664 h 163180"/>
              <a:gd name="connsiteX266" fmla="*/ 354739 w 1773694"/>
              <a:gd name="connsiteY266" fmla="*/ 146664 h 163180"/>
              <a:gd name="connsiteX267" fmla="*/ 354739 w 1773694"/>
              <a:gd name="connsiteY267" fmla="*/ 157107 h 163180"/>
              <a:gd name="connsiteX268" fmla="*/ 341023 w 1773694"/>
              <a:gd name="connsiteY268" fmla="*/ 170275 h 163180"/>
              <a:gd name="connsiteX269" fmla="*/ 255412 w 1773694"/>
              <a:gd name="connsiteY269" fmla="*/ 170275 h 163180"/>
              <a:gd name="connsiteX270" fmla="*/ 368928 w 1773694"/>
              <a:gd name="connsiteY270" fmla="*/ 109279 h 163180"/>
              <a:gd name="connsiteX271" fmla="*/ 425687 w 1773694"/>
              <a:gd name="connsiteY271" fmla="*/ 170275 h 163180"/>
              <a:gd name="connsiteX272" fmla="*/ 482445 w 1773694"/>
              <a:gd name="connsiteY272" fmla="*/ 109279 h 163180"/>
              <a:gd name="connsiteX273" fmla="*/ 425687 w 1773694"/>
              <a:gd name="connsiteY273" fmla="*/ 49664 h 163180"/>
              <a:gd name="connsiteX274" fmla="*/ 368928 w 1773694"/>
              <a:gd name="connsiteY274" fmla="*/ 109279 h 163180"/>
              <a:gd name="connsiteX275" fmla="*/ 378571 w 1773694"/>
              <a:gd name="connsiteY275" fmla="*/ 109279 h 163180"/>
              <a:gd name="connsiteX276" fmla="*/ 425687 w 1773694"/>
              <a:gd name="connsiteY276" fmla="*/ 59101 h 163180"/>
              <a:gd name="connsiteX277" fmla="*/ 472802 w 1773694"/>
              <a:gd name="connsiteY277" fmla="*/ 109279 h 163180"/>
              <a:gd name="connsiteX278" fmla="*/ 425687 w 1773694"/>
              <a:gd name="connsiteY278" fmla="*/ 160838 h 163180"/>
              <a:gd name="connsiteX279" fmla="*/ 378571 w 1773694"/>
              <a:gd name="connsiteY279" fmla="*/ 109279 h 16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773694" h="163180">
                <a:moveTo>
                  <a:pt x="702383" y="6"/>
                </a:moveTo>
                <a:lnTo>
                  <a:pt x="785257" y="6"/>
                </a:lnTo>
                <a:cubicBezTo>
                  <a:pt x="786662" y="-6"/>
                  <a:pt x="787669" y="0"/>
                  <a:pt x="788287" y="24"/>
                </a:cubicBezTo>
                <a:cubicBezTo>
                  <a:pt x="790117" y="95"/>
                  <a:pt x="791600" y="287"/>
                  <a:pt x="792742" y="598"/>
                </a:cubicBezTo>
                <a:cubicBezTo>
                  <a:pt x="796396" y="1590"/>
                  <a:pt x="798148" y="3699"/>
                  <a:pt x="798773" y="6341"/>
                </a:cubicBezTo>
                <a:cubicBezTo>
                  <a:pt x="799574" y="9711"/>
                  <a:pt x="799383" y="12446"/>
                  <a:pt x="799418" y="13588"/>
                </a:cubicBezTo>
                <a:cubicBezTo>
                  <a:pt x="799447" y="14350"/>
                  <a:pt x="799454" y="18480"/>
                  <a:pt x="799439" y="25978"/>
                </a:cubicBezTo>
                <a:lnTo>
                  <a:pt x="789840" y="25978"/>
                </a:lnTo>
                <a:cubicBezTo>
                  <a:pt x="789826" y="23045"/>
                  <a:pt x="789819" y="20990"/>
                  <a:pt x="789819" y="19812"/>
                </a:cubicBezTo>
                <a:cubicBezTo>
                  <a:pt x="789805" y="15294"/>
                  <a:pt x="789762" y="12781"/>
                  <a:pt x="789464" y="12040"/>
                </a:cubicBezTo>
                <a:cubicBezTo>
                  <a:pt x="788840" y="10493"/>
                  <a:pt x="788074" y="9630"/>
                  <a:pt x="785257" y="9572"/>
                </a:cubicBezTo>
                <a:cubicBezTo>
                  <a:pt x="782128" y="9507"/>
                  <a:pt x="757864" y="9507"/>
                  <a:pt x="712479" y="9572"/>
                </a:cubicBezTo>
                <a:lnTo>
                  <a:pt x="712479" y="79401"/>
                </a:lnTo>
                <a:lnTo>
                  <a:pt x="775395" y="79401"/>
                </a:lnTo>
                <a:lnTo>
                  <a:pt x="775395" y="88967"/>
                </a:lnTo>
                <a:lnTo>
                  <a:pt x="712479" y="88967"/>
                </a:lnTo>
                <a:lnTo>
                  <a:pt x="712479" y="167405"/>
                </a:lnTo>
                <a:lnTo>
                  <a:pt x="702383" y="167405"/>
                </a:lnTo>
                <a:lnTo>
                  <a:pt x="702383" y="6"/>
                </a:lnTo>
                <a:close/>
                <a:moveTo>
                  <a:pt x="800752" y="106902"/>
                </a:moveTo>
                <a:cubicBezTo>
                  <a:pt x="800752" y="71988"/>
                  <a:pt x="827989" y="44965"/>
                  <a:pt x="861561" y="44965"/>
                </a:cubicBezTo>
                <a:cubicBezTo>
                  <a:pt x="895134" y="44965"/>
                  <a:pt x="922371" y="71988"/>
                  <a:pt x="922371" y="106902"/>
                </a:cubicBezTo>
                <a:cubicBezTo>
                  <a:pt x="922371" y="142534"/>
                  <a:pt x="895134" y="170275"/>
                  <a:pt x="861561" y="170275"/>
                </a:cubicBezTo>
                <a:cubicBezTo>
                  <a:pt x="827989" y="170275"/>
                  <a:pt x="800752" y="142534"/>
                  <a:pt x="800752" y="106902"/>
                </a:cubicBezTo>
                <a:close/>
                <a:moveTo>
                  <a:pt x="811082" y="106902"/>
                </a:moveTo>
                <a:cubicBezTo>
                  <a:pt x="811082" y="137274"/>
                  <a:pt x="833622" y="160470"/>
                  <a:pt x="861561" y="160470"/>
                </a:cubicBezTo>
                <a:cubicBezTo>
                  <a:pt x="889501" y="160470"/>
                  <a:pt x="912041" y="137274"/>
                  <a:pt x="912041" y="106902"/>
                </a:cubicBezTo>
                <a:cubicBezTo>
                  <a:pt x="912041" y="77249"/>
                  <a:pt x="889501" y="54770"/>
                  <a:pt x="861561" y="54770"/>
                </a:cubicBezTo>
                <a:cubicBezTo>
                  <a:pt x="833622" y="54770"/>
                  <a:pt x="811082" y="77249"/>
                  <a:pt x="811082" y="106902"/>
                </a:cubicBezTo>
                <a:close/>
                <a:moveTo>
                  <a:pt x="941803" y="123642"/>
                </a:moveTo>
                <a:lnTo>
                  <a:pt x="941803" y="51900"/>
                </a:lnTo>
                <a:lnTo>
                  <a:pt x="941803" y="47835"/>
                </a:lnTo>
                <a:lnTo>
                  <a:pt x="951665" y="47835"/>
                </a:lnTo>
                <a:lnTo>
                  <a:pt x="951665" y="51900"/>
                </a:lnTo>
                <a:lnTo>
                  <a:pt x="951665" y="120055"/>
                </a:lnTo>
                <a:cubicBezTo>
                  <a:pt x="951665" y="140861"/>
                  <a:pt x="954248" y="160470"/>
                  <a:pt x="980541" y="160470"/>
                </a:cubicBezTo>
                <a:cubicBezTo>
                  <a:pt x="1009892" y="160470"/>
                  <a:pt x="1028672" y="134165"/>
                  <a:pt x="1028672" y="106185"/>
                </a:cubicBezTo>
                <a:lnTo>
                  <a:pt x="1028672" y="51900"/>
                </a:lnTo>
                <a:lnTo>
                  <a:pt x="1028672" y="47835"/>
                </a:lnTo>
                <a:lnTo>
                  <a:pt x="1038534" y="47835"/>
                </a:lnTo>
                <a:lnTo>
                  <a:pt x="1038534" y="51900"/>
                </a:lnTo>
                <a:lnTo>
                  <a:pt x="1038534" y="163340"/>
                </a:lnTo>
                <a:lnTo>
                  <a:pt x="1038534" y="167405"/>
                </a:lnTo>
                <a:lnTo>
                  <a:pt x="1028672" y="167405"/>
                </a:lnTo>
                <a:lnTo>
                  <a:pt x="1028672" y="163340"/>
                </a:lnTo>
                <a:lnTo>
                  <a:pt x="1028672" y="146361"/>
                </a:lnTo>
                <a:cubicBezTo>
                  <a:pt x="1028672" y="140861"/>
                  <a:pt x="1029615" y="136556"/>
                  <a:pt x="1029615" y="136556"/>
                </a:cubicBezTo>
                <a:lnTo>
                  <a:pt x="1029140" y="136556"/>
                </a:lnTo>
                <a:cubicBezTo>
                  <a:pt x="1025153" y="147796"/>
                  <a:pt x="1008948" y="170275"/>
                  <a:pt x="980541" y="170275"/>
                </a:cubicBezTo>
                <a:cubicBezTo>
                  <a:pt x="951665" y="170275"/>
                  <a:pt x="941803" y="154014"/>
                  <a:pt x="941803" y="123642"/>
                </a:cubicBezTo>
                <a:close/>
                <a:moveTo>
                  <a:pt x="1059094" y="163340"/>
                </a:moveTo>
                <a:lnTo>
                  <a:pt x="1059094" y="51900"/>
                </a:lnTo>
                <a:lnTo>
                  <a:pt x="1059094" y="47835"/>
                </a:lnTo>
                <a:lnTo>
                  <a:pt x="1068956" y="47835"/>
                </a:lnTo>
                <a:lnTo>
                  <a:pt x="1068956" y="51900"/>
                </a:lnTo>
                <a:lnTo>
                  <a:pt x="1068956" y="68879"/>
                </a:lnTo>
                <a:cubicBezTo>
                  <a:pt x="1068956" y="74379"/>
                  <a:pt x="1068012" y="78684"/>
                  <a:pt x="1068012" y="78684"/>
                </a:cubicBezTo>
                <a:lnTo>
                  <a:pt x="1068481" y="78684"/>
                </a:lnTo>
                <a:cubicBezTo>
                  <a:pt x="1072475" y="67444"/>
                  <a:pt x="1088906" y="44965"/>
                  <a:pt x="1118258" y="44965"/>
                </a:cubicBezTo>
                <a:cubicBezTo>
                  <a:pt x="1148779" y="44965"/>
                  <a:pt x="1156995" y="63379"/>
                  <a:pt x="1156995" y="91597"/>
                </a:cubicBezTo>
                <a:lnTo>
                  <a:pt x="1156995" y="163340"/>
                </a:lnTo>
                <a:lnTo>
                  <a:pt x="1156995" y="167405"/>
                </a:lnTo>
                <a:lnTo>
                  <a:pt x="1147133" y="167405"/>
                </a:lnTo>
                <a:lnTo>
                  <a:pt x="1147133" y="163340"/>
                </a:lnTo>
                <a:lnTo>
                  <a:pt x="1147133" y="95184"/>
                </a:lnTo>
                <a:cubicBezTo>
                  <a:pt x="1147133" y="74379"/>
                  <a:pt x="1144551" y="54770"/>
                  <a:pt x="1118258" y="54770"/>
                </a:cubicBezTo>
                <a:cubicBezTo>
                  <a:pt x="1091489" y="54770"/>
                  <a:pt x="1068956" y="77249"/>
                  <a:pt x="1068956" y="107859"/>
                </a:cubicBezTo>
                <a:lnTo>
                  <a:pt x="1068956" y="163340"/>
                </a:lnTo>
                <a:lnTo>
                  <a:pt x="1068956" y="167405"/>
                </a:lnTo>
                <a:lnTo>
                  <a:pt x="1059094" y="167405"/>
                </a:lnTo>
                <a:lnTo>
                  <a:pt x="1059094" y="163340"/>
                </a:lnTo>
                <a:close/>
                <a:moveTo>
                  <a:pt x="1177137" y="107620"/>
                </a:moveTo>
                <a:cubicBezTo>
                  <a:pt x="1177137" y="69597"/>
                  <a:pt x="1198968" y="44965"/>
                  <a:pt x="1229724" y="44965"/>
                </a:cubicBezTo>
                <a:cubicBezTo>
                  <a:pt x="1259309" y="44965"/>
                  <a:pt x="1270341" y="71988"/>
                  <a:pt x="1270341" y="71988"/>
                </a:cubicBezTo>
                <a:lnTo>
                  <a:pt x="1270809" y="71988"/>
                </a:lnTo>
                <a:cubicBezTo>
                  <a:pt x="1270809" y="71988"/>
                  <a:pt x="1269873" y="67683"/>
                  <a:pt x="1269873" y="62183"/>
                </a:cubicBezTo>
                <a:lnTo>
                  <a:pt x="1269873" y="4072"/>
                </a:lnTo>
                <a:lnTo>
                  <a:pt x="1269873" y="6"/>
                </a:lnTo>
                <a:lnTo>
                  <a:pt x="1279735" y="6"/>
                </a:lnTo>
                <a:lnTo>
                  <a:pt x="1279735" y="4072"/>
                </a:lnTo>
                <a:lnTo>
                  <a:pt x="1279735" y="163340"/>
                </a:lnTo>
                <a:lnTo>
                  <a:pt x="1279735" y="167405"/>
                </a:lnTo>
                <a:lnTo>
                  <a:pt x="1269873" y="167405"/>
                </a:lnTo>
                <a:lnTo>
                  <a:pt x="1269873" y="163340"/>
                </a:lnTo>
                <a:lnTo>
                  <a:pt x="1269873" y="152339"/>
                </a:lnTo>
                <a:cubicBezTo>
                  <a:pt x="1269873" y="146839"/>
                  <a:pt x="1270809" y="143252"/>
                  <a:pt x="1270809" y="143252"/>
                </a:cubicBezTo>
                <a:lnTo>
                  <a:pt x="1270341" y="143252"/>
                </a:lnTo>
                <a:cubicBezTo>
                  <a:pt x="1270341" y="143252"/>
                  <a:pt x="1260245" y="170275"/>
                  <a:pt x="1227843" y="170275"/>
                </a:cubicBezTo>
                <a:cubicBezTo>
                  <a:pt x="1196385" y="170275"/>
                  <a:pt x="1177137" y="144687"/>
                  <a:pt x="1177137" y="107620"/>
                </a:cubicBezTo>
                <a:close/>
                <a:moveTo>
                  <a:pt x="1187467" y="107620"/>
                </a:moveTo>
                <a:cubicBezTo>
                  <a:pt x="1187467" y="139904"/>
                  <a:pt x="1204367" y="160470"/>
                  <a:pt x="1228319" y="160470"/>
                </a:cubicBezTo>
                <a:cubicBezTo>
                  <a:pt x="1249915" y="160470"/>
                  <a:pt x="1270107" y="144926"/>
                  <a:pt x="1270107" y="107381"/>
                </a:cubicBezTo>
                <a:cubicBezTo>
                  <a:pt x="1270107" y="80836"/>
                  <a:pt x="1256726" y="54770"/>
                  <a:pt x="1229255" y="54770"/>
                </a:cubicBezTo>
                <a:cubicBezTo>
                  <a:pt x="1206247" y="54770"/>
                  <a:pt x="1187467" y="74140"/>
                  <a:pt x="1187467" y="107620"/>
                </a:cubicBezTo>
                <a:close/>
                <a:moveTo>
                  <a:pt x="1298933" y="135599"/>
                </a:moveTo>
                <a:cubicBezTo>
                  <a:pt x="1298933" y="94945"/>
                  <a:pt x="1350817" y="94467"/>
                  <a:pt x="1371711" y="94467"/>
                </a:cubicBezTo>
                <a:lnTo>
                  <a:pt x="1379466" y="94467"/>
                </a:lnTo>
                <a:lnTo>
                  <a:pt x="1379466" y="90402"/>
                </a:lnTo>
                <a:cubicBezTo>
                  <a:pt x="1379466" y="63857"/>
                  <a:pt x="1366078" y="54770"/>
                  <a:pt x="1347298" y="54770"/>
                </a:cubicBezTo>
                <a:cubicBezTo>
                  <a:pt x="1337749" y="54770"/>
                  <a:pt x="1327653" y="57799"/>
                  <a:pt x="1317011" y="63857"/>
                </a:cubicBezTo>
                <a:lnTo>
                  <a:pt x="1311143" y="55726"/>
                </a:lnTo>
                <a:cubicBezTo>
                  <a:pt x="1323197" y="48552"/>
                  <a:pt x="1335400" y="44965"/>
                  <a:pt x="1347766" y="44965"/>
                </a:cubicBezTo>
                <a:cubicBezTo>
                  <a:pt x="1374769" y="44965"/>
                  <a:pt x="1389321" y="60270"/>
                  <a:pt x="1389321" y="90163"/>
                </a:cubicBezTo>
                <a:lnTo>
                  <a:pt x="1389321" y="163340"/>
                </a:lnTo>
                <a:lnTo>
                  <a:pt x="1389321" y="167405"/>
                </a:lnTo>
                <a:lnTo>
                  <a:pt x="1379466" y="167405"/>
                </a:lnTo>
                <a:lnTo>
                  <a:pt x="1379466" y="163340"/>
                </a:lnTo>
                <a:lnTo>
                  <a:pt x="1379466" y="151622"/>
                </a:lnTo>
                <a:cubicBezTo>
                  <a:pt x="1379466" y="145165"/>
                  <a:pt x="1380402" y="140861"/>
                  <a:pt x="1380402" y="140861"/>
                </a:cubicBezTo>
                <a:lnTo>
                  <a:pt x="1379934" y="140861"/>
                </a:lnTo>
                <a:cubicBezTo>
                  <a:pt x="1380168" y="140861"/>
                  <a:pt x="1369370" y="170275"/>
                  <a:pt x="1338848" y="170275"/>
                </a:cubicBezTo>
                <a:cubicBezTo>
                  <a:pt x="1319827" y="170275"/>
                  <a:pt x="1298933" y="159514"/>
                  <a:pt x="1298933" y="135599"/>
                </a:cubicBezTo>
                <a:close/>
                <a:moveTo>
                  <a:pt x="1309263" y="134882"/>
                </a:moveTo>
                <a:cubicBezTo>
                  <a:pt x="1309263" y="147557"/>
                  <a:pt x="1319359" y="160948"/>
                  <a:pt x="1339317" y="160948"/>
                </a:cubicBezTo>
                <a:cubicBezTo>
                  <a:pt x="1364907" y="160948"/>
                  <a:pt x="1379466" y="133926"/>
                  <a:pt x="1379466" y="110250"/>
                </a:cubicBezTo>
                <a:lnTo>
                  <a:pt x="1379466" y="103794"/>
                </a:lnTo>
                <a:lnTo>
                  <a:pt x="1371953" y="103794"/>
                </a:lnTo>
                <a:cubicBezTo>
                  <a:pt x="1351995" y="103794"/>
                  <a:pt x="1309263" y="103794"/>
                  <a:pt x="1309263" y="134882"/>
                </a:cubicBezTo>
                <a:close/>
                <a:moveTo>
                  <a:pt x="1417607" y="123601"/>
                </a:moveTo>
                <a:lnTo>
                  <a:pt x="1417607" y="57119"/>
                </a:lnTo>
                <a:lnTo>
                  <a:pt x="1406100" y="57119"/>
                </a:lnTo>
                <a:lnTo>
                  <a:pt x="1402112" y="57119"/>
                </a:lnTo>
                <a:lnTo>
                  <a:pt x="1402112" y="48032"/>
                </a:lnTo>
                <a:lnTo>
                  <a:pt x="1406100" y="48032"/>
                </a:lnTo>
                <a:lnTo>
                  <a:pt x="1417607" y="48032"/>
                </a:lnTo>
                <a:lnTo>
                  <a:pt x="1417607" y="18139"/>
                </a:lnTo>
                <a:lnTo>
                  <a:pt x="1417607" y="14073"/>
                </a:lnTo>
                <a:lnTo>
                  <a:pt x="1427469" y="14073"/>
                </a:lnTo>
                <a:lnTo>
                  <a:pt x="1427469" y="18139"/>
                </a:lnTo>
                <a:lnTo>
                  <a:pt x="1427469" y="48032"/>
                </a:lnTo>
                <a:lnTo>
                  <a:pt x="1454231" y="48032"/>
                </a:lnTo>
                <a:lnTo>
                  <a:pt x="1458225" y="48032"/>
                </a:lnTo>
                <a:lnTo>
                  <a:pt x="1458225" y="57119"/>
                </a:lnTo>
                <a:lnTo>
                  <a:pt x="1454231" y="57119"/>
                </a:lnTo>
                <a:lnTo>
                  <a:pt x="1427469" y="57119"/>
                </a:lnTo>
                <a:lnTo>
                  <a:pt x="1427469" y="122883"/>
                </a:lnTo>
                <a:cubicBezTo>
                  <a:pt x="1427469" y="154928"/>
                  <a:pt x="1451790" y="157743"/>
                  <a:pt x="1456813" y="157765"/>
                </a:cubicBezTo>
                <a:cubicBezTo>
                  <a:pt x="1459240" y="157776"/>
                  <a:pt x="1461787" y="157765"/>
                  <a:pt x="1465348" y="157765"/>
                </a:cubicBezTo>
                <a:cubicBezTo>
                  <a:pt x="1466668" y="157765"/>
                  <a:pt x="1468214" y="157962"/>
                  <a:pt x="1469754" y="157198"/>
                </a:cubicBezTo>
                <a:cubicBezTo>
                  <a:pt x="1470421" y="156864"/>
                  <a:pt x="1470882" y="156541"/>
                  <a:pt x="1471407" y="155382"/>
                </a:cubicBezTo>
                <a:cubicBezTo>
                  <a:pt x="1471932" y="154224"/>
                  <a:pt x="1471840" y="151469"/>
                  <a:pt x="1471847" y="148040"/>
                </a:cubicBezTo>
                <a:cubicBezTo>
                  <a:pt x="1471847" y="146728"/>
                  <a:pt x="1471847" y="144432"/>
                  <a:pt x="1471847" y="141152"/>
                </a:cubicBezTo>
                <a:lnTo>
                  <a:pt x="1481460" y="141152"/>
                </a:lnTo>
                <a:cubicBezTo>
                  <a:pt x="1481439" y="143193"/>
                  <a:pt x="1481439" y="145159"/>
                  <a:pt x="1481460" y="147051"/>
                </a:cubicBezTo>
                <a:cubicBezTo>
                  <a:pt x="1481482" y="148505"/>
                  <a:pt x="1481460" y="150070"/>
                  <a:pt x="1481460" y="151638"/>
                </a:cubicBezTo>
                <a:cubicBezTo>
                  <a:pt x="1481475" y="154307"/>
                  <a:pt x="1481453" y="156984"/>
                  <a:pt x="1481106" y="159133"/>
                </a:cubicBezTo>
                <a:cubicBezTo>
                  <a:pt x="1480701" y="161584"/>
                  <a:pt x="1480190" y="162543"/>
                  <a:pt x="1479311" y="163763"/>
                </a:cubicBezTo>
                <a:cubicBezTo>
                  <a:pt x="1477565" y="166196"/>
                  <a:pt x="1473486" y="167154"/>
                  <a:pt x="1469406" y="167150"/>
                </a:cubicBezTo>
                <a:cubicBezTo>
                  <a:pt x="1464213" y="167147"/>
                  <a:pt x="1460013" y="167147"/>
                  <a:pt x="1456813" y="167150"/>
                </a:cubicBezTo>
                <a:cubicBezTo>
                  <a:pt x="1434273" y="165657"/>
                  <a:pt x="1417607" y="149906"/>
                  <a:pt x="1417607" y="123601"/>
                </a:cubicBezTo>
                <a:close/>
                <a:moveTo>
                  <a:pt x="1512309" y="17464"/>
                </a:moveTo>
                <a:lnTo>
                  <a:pt x="1508314" y="17464"/>
                </a:lnTo>
                <a:lnTo>
                  <a:pt x="1508314" y="4695"/>
                </a:lnTo>
                <a:lnTo>
                  <a:pt x="1512309" y="4695"/>
                </a:lnTo>
                <a:lnTo>
                  <a:pt x="1516062" y="4695"/>
                </a:lnTo>
                <a:lnTo>
                  <a:pt x="1520056" y="4695"/>
                </a:lnTo>
                <a:lnTo>
                  <a:pt x="1520056" y="17464"/>
                </a:lnTo>
                <a:lnTo>
                  <a:pt x="1516062" y="17464"/>
                </a:lnTo>
                <a:lnTo>
                  <a:pt x="1512309" y="17464"/>
                </a:lnTo>
                <a:close/>
                <a:moveTo>
                  <a:pt x="1509251" y="167405"/>
                </a:moveTo>
                <a:lnTo>
                  <a:pt x="1509251" y="47835"/>
                </a:lnTo>
                <a:lnTo>
                  <a:pt x="1513245" y="47835"/>
                </a:lnTo>
                <a:lnTo>
                  <a:pt x="1515125" y="47835"/>
                </a:lnTo>
                <a:lnTo>
                  <a:pt x="1519112" y="47835"/>
                </a:lnTo>
                <a:lnTo>
                  <a:pt x="1519112" y="167405"/>
                </a:lnTo>
                <a:lnTo>
                  <a:pt x="1515125" y="167405"/>
                </a:lnTo>
                <a:lnTo>
                  <a:pt x="1513245" y="167405"/>
                </a:lnTo>
                <a:lnTo>
                  <a:pt x="1509251" y="167405"/>
                </a:lnTo>
                <a:close/>
                <a:moveTo>
                  <a:pt x="1540191" y="106902"/>
                </a:moveTo>
                <a:cubicBezTo>
                  <a:pt x="1540191" y="71988"/>
                  <a:pt x="1567428" y="44965"/>
                  <a:pt x="1601000" y="44965"/>
                </a:cubicBezTo>
                <a:cubicBezTo>
                  <a:pt x="1634573" y="44965"/>
                  <a:pt x="1661810" y="71988"/>
                  <a:pt x="1661810" y="106902"/>
                </a:cubicBezTo>
                <a:cubicBezTo>
                  <a:pt x="1661810" y="142534"/>
                  <a:pt x="1634573" y="170275"/>
                  <a:pt x="1601000" y="170275"/>
                </a:cubicBezTo>
                <a:cubicBezTo>
                  <a:pt x="1567428" y="170275"/>
                  <a:pt x="1540191" y="142534"/>
                  <a:pt x="1540191" y="106902"/>
                </a:cubicBezTo>
                <a:close/>
                <a:moveTo>
                  <a:pt x="1550521" y="106902"/>
                </a:moveTo>
                <a:cubicBezTo>
                  <a:pt x="1550521" y="137274"/>
                  <a:pt x="1573061" y="160470"/>
                  <a:pt x="1601000" y="160470"/>
                </a:cubicBezTo>
                <a:cubicBezTo>
                  <a:pt x="1628940" y="160470"/>
                  <a:pt x="1651480" y="137274"/>
                  <a:pt x="1651480" y="106902"/>
                </a:cubicBezTo>
                <a:cubicBezTo>
                  <a:pt x="1651480" y="77249"/>
                  <a:pt x="1628940" y="54770"/>
                  <a:pt x="1601000" y="54770"/>
                </a:cubicBezTo>
                <a:cubicBezTo>
                  <a:pt x="1573061" y="54770"/>
                  <a:pt x="1550521" y="77249"/>
                  <a:pt x="1550521" y="106902"/>
                </a:cubicBezTo>
                <a:close/>
                <a:moveTo>
                  <a:pt x="1682888" y="167405"/>
                </a:moveTo>
                <a:lnTo>
                  <a:pt x="1682888" y="47835"/>
                </a:lnTo>
                <a:lnTo>
                  <a:pt x="1686876" y="47835"/>
                </a:lnTo>
                <a:lnTo>
                  <a:pt x="1688756" y="47835"/>
                </a:lnTo>
                <a:lnTo>
                  <a:pt x="1692750" y="47835"/>
                </a:lnTo>
                <a:lnTo>
                  <a:pt x="1692750" y="68879"/>
                </a:lnTo>
                <a:cubicBezTo>
                  <a:pt x="1692750" y="74379"/>
                  <a:pt x="1691806" y="78684"/>
                  <a:pt x="1691806" y="78684"/>
                </a:cubicBezTo>
                <a:lnTo>
                  <a:pt x="1692275" y="78684"/>
                </a:lnTo>
                <a:cubicBezTo>
                  <a:pt x="1696269" y="67444"/>
                  <a:pt x="1712700" y="44965"/>
                  <a:pt x="1742052" y="44965"/>
                </a:cubicBezTo>
                <a:cubicBezTo>
                  <a:pt x="1772573" y="44965"/>
                  <a:pt x="1780789" y="63379"/>
                  <a:pt x="1780789" y="91597"/>
                </a:cubicBezTo>
                <a:lnTo>
                  <a:pt x="1780789" y="167405"/>
                </a:lnTo>
                <a:lnTo>
                  <a:pt x="1776795" y="167405"/>
                </a:lnTo>
                <a:lnTo>
                  <a:pt x="1774922" y="167405"/>
                </a:lnTo>
                <a:lnTo>
                  <a:pt x="1770927" y="167405"/>
                </a:lnTo>
                <a:lnTo>
                  <a:pt x="1770927" y="95184"/>
                </a:lnTo>
                <a:cubicBezTo>
                  <a:pt x="1770927" y="74379"/>
                  <a:pt x="1768345" y="54770"/>
                  <a:pt x="1742052" y="54770"/>
                </a:cubicBezTo>
                <a:cubicBezTo>
                  <a:pt x="1715283" y="54770"/>
                  <a:pt x="1692750" y="77249"/>
                  <a:pt x="1692750" y="107859"/>
                </a:cubicBezTo>
                <a:lnTo>
                  <a:pt x="1692750" y="167405"/>
                </a:lnTo>
                <a:lnTo>
                  <a:pt x="1688756" y="167405"/>
                </a:lnTo>
                <a:lnTo>
                  <a:pt x="1686876" y="167405"/>
                </a:lnTo>
                <a:lnTo>
                  <a:pt x="1682888" y="167405"/>
                </a:lnTo>
                <a:close/>
                <a:moveTo>
                  <a:pt x="548233" y="170275"/>
                </a:moveTo>
                <a:cubicBezTo>
                  <a:pt x="517758" y="170275"/>
                  <a:pt x="503729" y="150480"/>
                  <a:pt x="503729" y="150480"/>
                </a:cubicBezTo>
                <a:lnTo>
                  <a:pt x="510985" y="143345"/>
                </a:lnTo>
                <a:cubicBezTo>
                  <a:pt x="510985" y="143345"/>
                  <a:pt x="523563" y="160838"/>
                  <a:pt x="548475" y="160838"/>
                </a:cubicBezTo>
                <a:cubicBezTo>
                  <a:pt x="563954" y="160838"/>
                  <a:pt x="578224" y="153472"/>
                  <a:pt x="578224" y="139201"/>
                </a:cubicBezTo>
                <a:cubicBezTo>
                  <a:pt x="578224" y="110199"/>
                  <a:pt x="508566" y="116644"/>
                  <a:pt x="508566" y="79587"/>
                </a:cubicBezTo>
                <a:cubicBezTo>
                  <a:pt x="508566" y="59791"/>
                  <a:pt x="525981" y="49664"/>
                  <a:pt x="549926" y="49664"/>
                </a:cubicBezTo>
                <a:cubicBezTo>
                  <a:pt x="560326" y="49664"/>
                  <a:pt x="584029" y="54037"/>
                  <a:pt x="584029" y="69228"/>
                </a:cubicBezTo>
                <a:lnTo>
                  <a:pt x="584029" y="77975"/>
                </a:lnTo>
                <a:lnTo>
                  <a:pt x="573871" y="77975"/>
                </a:lnTo>
                <a:lnTo>
                  <a:pt x="573871" y="72451"/>
                </a:lnTo>
                <a:cubicBezTo>
                  <a:pt x="573871" y="62784"/>
                  <a:pt x="558875" y="59101"/>
                  <a:pt x="550409" y="59101"/>
                </a:cubicBezTo>
                <a:cubicBezTo>
                  <a:pt x="530818" y="59101"/>
                  <a:pt x="519209" y="65776"/>
                  <a:pt x="519209" y="78896"/>
                </a:cubicBezTo>
                <a:cubicBezTo>
                  <a:pt x="519209" y="108358"/>
                  <a:pt x="588867" y="101223"/>
                  <a:pt x="588867" y="139201"/>
                </a:cubicBezTo>
                <a:cubicBezTo>
                  <a:pt x="588867" y="157615"/>
                  <a:pt x="571210" y="170275"/>
                  <a:pt x="548233" y="170275"/>
                </a:cubicBezTo>
                <a:close/>
                <a:moveTo>
                  <a:pt x="62360" y="170275"/>
                </a:moveTo>
                <a:lnTo>
                  <a:pt x="62360" y="16419"/>
                </a:lnTo>
                <a:lnTo>
                  <a:pt x="15004" y="16419"/>
                </a:lnTo>
                <a:cubicBezTo>
                  <a:pt x="11487" y="16419"/>
                  <a:pt x="9846" y="17818"/>
                  <a:pt x="9846" y="21548"/>
                </a:cubicBezTo>
                <a:lnTo>
                  <a:pt x="9846" y="32970"/>
                </a:lnTo>
                <a:lnTo>
                  <a:pt x="0" y="32970"/>
                </a:lnTo>
                <a:lnTo>
                  <a:pt x="0" y="19683"/>
                </a:lnTo>
                <a:cubicBezTo>
                  <a:pt x="0" y="10125"/>
                  <a:pt x="3048" y="7095"/>
                  <a:pt x="12660" y="7095"/>
                </a:cubicBezTo>
                <a:lnTo>
                  <a:pt x="122142" y="7095"/>
                </a:lnTo>
                <a:cubicBezTo>
                  <a:pt x="131753" y="7095"/>
                  <a:pt x="134801" y="10125"/>
                  <a:pt x="134801" y="19683"/>
                </a:cubicBezTo>
                <a:lnTo>
                  <a:pt x="134801" y="32970"/>
                </a:lnTo>
                <a:lnTo>
                  <a:pt x="124955" y="32970"/>
                </a:lnTo>
                <a:lnTo>
                  <a:pt x="124955" y="21548"/>
                </a:lnTo>
                <a:cubicBezTo>
                  <a:pt x="124955" y="17818"/>
                  <a:pt x="123314" y="16419"/>
                  <a:pt x="119797" y="16419"/>
                </a:cubicBezTo>
                <a:lnTo>
                  <a:pt x="72441" y="16419"/>
                </a:lnTo>
                <a:lnTo>
                  <a:pt x="72441" y="170275"/>
                </a:lnTo>
                <a:lnTo>
                  <a:pt x="62360" y="170275"/>
                </a:lnTo>
                <a:close/>
                <a:moveTo>
                  <a:pt x="134801" y="110199"/>
                </a:moveTo>
                <a:cubicBezTo>
                  <a:pt x="134801" y="146797"/>
                  <a:pt x="160799" y="170275"/>
                  <a:pt x="192130" y="170275"/>
                </a:cubicBezTo>
                <a:cubicBezTo>
                  <a:pt x="216129" y="170275"/>
                  <a:pt x="231683" y="154393"/>
                  <a:pt x="231683" y="154393"/>
                </a:cubicBezTo>
                <a:lnTo>
                  <a:pt x="226572" y="146337"/>
                </a:lnTo>
                <a:cubicBezTo>
                  <a:pt x="226572" y="146337"/>
                  <a:pt x="213462" y="160838"/>
                  <a:pt x="192130" y="160838"/>
                </a:cubicBezTo>
                <a:cubicBezTo>
                  <a:pt x="166354" y="160838"/>
                  <a:pt x="144578" y="141733"/>
                  <a:pt x="144578" y="108358"/>
                </a:cubicBezTo>
                <a:lnTo>
                  <a:pt x="233684" y="108358"/>
                </a:lnTo>
                <a:cubicBezTo>
                  <a:pt x="233684" y="108358"/>
                  <a:pt x="234128" y="104675"/>
                  <a:pt x="234128" y="102143"/>
                </a:cubicBezTo>
                <a:cubicBezTo>
                  <a:pt x="234128" y="74292"/>
                  <a:pt x="219017" y="49664"/>
                  <a:pt x="188797" y="49664"/>
                </a:cubicBezTo>
                <a:cubicBezTo>
                  <a:pt x="160355" y="49664"/>
                  <a:pt x="134801" y="71300"/>
                  <a:pt x="134801" y="110199"/>
                </a:cubicBezTo>
                <a:close/>
                <a:moveTo>
                  <a:pt x="145244" y="99381"/>
                </a:moveTo>
                <a:cubicBezTo>
                  <a:pt x="149244" y="72451"/>
                  <a:pt x="168132" y="58640"/>
                  <a:pt x="188575" y="58640"/>
                </a:cubicBezTo>
                <a:cubicBezTo>
                  <a:pt x="207019" y="58640"/>
                  <a:pt x="223239" y="71300"/>
                  <a:pt x="224350" y="99381"/>
                </a:cubicBezTo>
                <a:lnTo>
                  <a:pt x="145244" y="99381"/>
                </a:lnTo>
                <a:close/>
                <a:moveTo>
                  <a:pt x="255412" y="170275"/>
                </a:moveTo>
                <a:lnTo>
                  <a:pt x="255412" y="162556"/>
                </a:lnTo>
                <a:lnTo>
                  <a:pt x="327069" y="76056"/>
                </a:lnTo>
                <a:cubicBezTo>
                  <a:pt x="331326" y="70834"/>
                  <a:pt x="336292" y="65613"/>
                  <a:pt x="336292" y="65613"/>
                </a:cubicBezTo>
                <a:lnTo>
                  <a:pt x="336292" y="65159"/>
                </a:lnTo>
                <a:cubicBezTo>
                  <a:pt x="336292" y="65159"/>
                  <a:pt x="332036" y="65613"/>
                  <a:pt x="324231" y="65613"/>
                </a:cubicBezTo>
                <a:lnTo>
                  <a:pt x="271020" y="65613"/>
                </a:lnTo>
                <a:cubicBezTo>
                  <a:pt x="267709" y="65613"/>
                  <a:pt x="265818" y="67202"/>
                  <a:pt x="265818" y="70607"/>
                </a:cubicBezTo>
                <a:lnTo>
                  <a:pt x="265818" y="80370"/>
                </a:lnTo>
                <a:lnTo>
                  <a:pt x="256121" y="80370"/>
                </a:lnTo>
                <a:lnTo>
                  <a:pt x="256121" y="69926"/>
                </a:lnTo>
                <a:cubicBezTo>
                  <a:pt x="256121" y="60618"/>
                  <a:pt x="260142" y="56758"/>
                  <a:pt x="269838" y="56758"/>
                </a:cubicBezTo>
                <a:lnTo>
                  <a:pt x="349773" y="56758"/>
                </a:lnTo>
                <a:lnTo>
                  <a:pt x="349773" y="64477"/>
                </a:lnTo>
                <a:lnTo>
                  <a:pt x="277879" y="150977"/>
                </a:lnTo>
                <a:cubicBezTo>
                  <a:pt x="273622" y="156199"/>
                  <a:pt x="268419" y="161421"/>
                  <a:pt x="268419" y="161421"/>
                </a:cubicBezTo>
                <a:lnTo>
                  <a:pt x="268419" y="161875"/>
                </a:lnTo>
                <a:cubicBezTo>
                  <a:pt x="268419" y="161875"/>
                  <a:pt x="272913" y="161421"/>
                  <a:pt x="280717" y="161421"/>
                </a:cubicBezTo>
                <a:lnTo>
                  <a:pt x="339840" y="161421"/>
                </a:lnTo>
                <a:cubicBezTo>
                  <a:pt x="343151" y="161421"/>
                  <a:pt x="345042" y="159831"/>
                  <a:pt x="345042" y="156426"/>
                </a:cubicBezTo>
                <a:lnTo>
                  <a:pt x="345042" y="146664"/>
                </a:lnTo>
                <a:lnTo>
                  <a:pt x="354739" y="146664"/>
                </a:lnTo>
                <a:lnTo>
                  <a:pt x="354739" y="157107"/>
                </a:lnTo>
                <a:cubicBezTo>
                  <a:pt x="354739" y="166415"/>
                  <a:pt x="350718" y="170275"/>
                  <a:pt x="341023" y="170275"/>
                </a:cubicBezTo>
                <a:lnTo>
                  <a:pt x="255412" y="170275"/>
                </a:lnTo>
                <a:close/>
                <a:moveTo>
                  <a:pt x="368928" y="109279"/>
                </a:moveTo>
                <a:cubicBezTo>
                  <a:pt x="368928" y="143574"/>
                  <a:pt x="394349" y="170275"/>
                  <a:pt x="425687" y="170275"/>
                </a:cubicBezTo>
                <a:cubicBezTo>
                  <a:pt x="457024" y="170275"/>
                  <a:pt x="482445" y="143574"/>
                  <a:pt x="482445" y="109279"/>
                </a:cubicBezTo>
                <a:cubicBezTo>
                  <a:pt x="482445" y="75673"/>
                  <a:pt x="457024" y="49664"/>
                  <a:pt x="425687" y="49664"/>
                </a:cubicBezTo>
                <a:cubicBezTo>
                  <a:pt x="394349" y="49664"/>
                  <a:pt x="368928" y="75673"/>
                  <a:pt x="368928" y="109279"/>
                </a:cubicBezTo>
                <a:close/>
                <a:moveTo>
                  <a:pt x="378571" y="109279"/>
                </a:moveTo>
                <a:cubicBezTo>
                  <a:pt x="378571" y="80737"/>
                  <a:pt x="399608" y="59101"/>
                  <a:pt x="425687" y="59101"/>
                </a:cubicBezTo>
                <a:cubicBezTo>
                  <a:pt x="451765" y="59101"/>
                  <a:pt x="472802" y="80737"/>
                  <a:pt x="472802" y="109279"/>
                </a:cubicBezTo>
                <a:cubicBezTo>
                  <a:pt x="472802" y="138511"/>
                  <a:pt x="451765" y="160838"/>
                  <a:pt x="425687" y="160838"/>
                </a:cubicBezTo>
                <a:cubicBezTo>
                  <a:pt x="399608" y="160838"/>
                  <a:pt x="378571" y="138511"/>
                  <a:pt x="378571" y="109279"/>
                </a:cubicBezTo>
                <a:close/>
              </a:path>
            </a:pathLst>
          </a:custGeom>
          <a:solidFill>
            <a:srgbClr val="0055FF"/>
          </a:solidFill>
          <a:ln w="7058" cap="flat">
            <a:noFill/>
            <a:prstDash val="solid"/>
            <a:miter/>
          </a:ln>
        </p:spPr>
        <p:txBody>
          <a:bodyPr rtlCol="0" anchor="ct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14" name="Fußzeilenplatzhalter 2">
            <a:extLst>
              <a:ext uri="{FF2B5EF4-FFF2-40B4-BE49-F238E27FC236}">
                <a16:creationId xmlns:a16="http://schemas.microsoft.com/office/drawing/2014/main" id="{00DE43DB-764C-40BE-8883-4DD076D1FFAB}"/>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800865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27374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28"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 #1 Bitcoin and blockchain are NO SYNONYMS</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43</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059AE576-9E2A-4A1F-B575-D9AA9C53FDEE}"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Bitcoin ≠ Blockchain</a:t>
            </a:r>
          </a:p>
        </p:txBody>
      </p:sp>
      <mc:AlternateContent xmlns:mc="http://schemas.openxmlformats.org/markup-compatibility/2006">
        <mc:Choice xmlns:a14="http://schemas.microsoft.com/office/drawing/2010/main" Requires="a14">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As Bitcoin was the first blockchain in the world, Bitcoin and blockchain are often confused with one another. However, they are not the same! Blockchain is a technological concept and an umbrella term for any technology following that concept. The relationship between Bitcoin and blockchain is thus better characterized as: Bitcoin </a:t>
                </a:r>
                <a14:m>
                  <m:oMath xmlns:m="http://schemas.openxmlformats.org/officeDocument/2006/math">
                    <m:r>
                      <a:rPr lang="en-US" sz="1600" i="1" smtClean="0">
                        <a:solidFill>
                          <a:schemeClr val="bg1"/>
                        </a:solidFill>
                        <a:latin typeface="Cambria Math" panose="02040503050406030204" pitchFamily="18" charset="0"/>
                        <a:ea typeface="Cambria Math" panose="02040503050406030204" pitchFamily="18" charset="0"/>
                      </a:rPr>
                      <m:t>⊆</m:t>
                    </m:r>
                  </m:oMath>
                </a14:m>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Blockchain!</a:t>
                </a:r>
              </a:p>
            </p:txBody>
          </p:sp>
        </mc:Choice>
        <mc:Fallback>
          <p:sp>
            <p:nvSpPr>
              <p:cNvPr id="37" name="Textfeld 36">
                <a:extLst>
                  <a:ext uri="{FF2B5EF4-FFF2-40B4-BE49-F238E27FC236}">
                    <a16:creationId xmlns:a16="http://schemas.microsoft.com/office/drawing/2014/main" id="{68A90107-8893-4E02-8F38-E054C6EBFE4F}"/>
                  </a:ext>
                </a:extLst>
              </p:cNvPr>
              <p:cNvSpPr txBox="1">
                <a:spLocks noRot="1" noChangeAspect="1" noMove="1" noResize="1" noEditPoints="1" noAdjustHandles="1" noChangeArrowheads="1" noChangeShapeType="1" noTextEdit="1"/>
              </p:cNvSpPr>
              <p:nvPr/>
            </p:nvSpPr>
            <p:spPr>
              <a:xfrm>
                <a:off x="778351" y="2719806"/>
                <a:ext cx="10635299" cy="1479216"/>
              </a:xfrm>
              <a:prstGeom prst="rect">
                <a:avLst/>
              </a:prstGeom>
              <a:blipFill>
                <a:blip r:embed="rId10"/>
                <a:stretch>
                  <a:fillRect t="-4115"/>
                </a:stretch>
              </a:blipFill>
            </p:spPr>
            <p:txBody>
              <a:bodyPr/>
              <a:lstStyle/>
              <a:p>
                <a:r>
                  <a:rPr lang="de-DE">
                    <a:noFill/>
                  </a:rPr>
                  <a:t> </a:t>
                </a:r>
              </a:p>
            </p:txBody>
          </p:sp>
        </mc:Fallback>
      </mc:AlternateContent>
      <p:grpSp>
        <p:nvGrpSpPr>
          <p:cNvPr id="52" name="Gruppieren 51">
            <a:extLst>
              <a:ext uri="{FF2B5EF4-FFF2-40B4-BE49-F238E27FC236}">
                <a16:creationId xmlns:a16="http://schemas.microsoft.com/office/drawing/2014/main" id="{F90D7770-6068-4FDA-8AC5-3A48889E6AB2}"/>
              </a:ext>
            </a:extLst>
          </p:cNvPr>
          <p:cNvGrpSpPr/>
          <p:nvPr/>
        </p:nvGrpSpPr>
        <p:grpSpPr>
          <a:xfrm>
            <a:off x="5355500" y="4628811"/>
            <a:ext cx="1481000" cy="1481000"/>
            <a:chOff x="-1141110" y="4666234"/>
            <a:chExt cx="371200" cy="371200"/>
          </a:xfrm>
        </p:grpSpPr>
        <p:sp>
          <p:nvSpPr>
            <p:cNvPr id="50" name="Ellipse 49">
              <a:extLst>
                <a:ext uri="{FF2B5EF4-FFF2-40B4-BE49-F238E27FC236}">
                  <a16:creationId xmlns:a16="http://schemas.microsoft.com/office/drawing/2014/main" id="{799EB911-7755-4A6D-B7CA-85D4C5BE15F0}"/>
                </a:ext>
              </a:extLst>
            </p:cNvPr>
            <p:cNvSpPr/>
            <p:nvPr/>
          </p:nvSpPr>
          <p:spPr bwMode="gray">
            <a:xfrm>
              <a:off x="-1141110" y="4666234"/>
              <a:ext cx="371200" cy="3712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1" name="Grafik 50">
              <a:extLst>
                <a:ext uri="{FF2B5EF4-FFF2-40B4-BE49-F238E27FC236}">
                  <a16:creationId xmlns:a16="http://schemas.microsoft.com/office/drawing/2014/main" id="{9544EE48-8FDA-4B97-B57A-F03A0CE38F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55148">
              <a:off x="-1092247" y="4715390"/>
              <a:ext cx="273473" cy="273473"/>
            </a:xfrm>
            <a:prstGeom prst="rect">
              <a:avLst/>
            </a:prstGeom>
          </p:spPr>
        </p:pic>
      </p:grpSp>
      <p:sp>
        <p:nvSpPr>
          <p:cNvPr id="16" name="Fußzeilenplatzhalter 2">
            <a:extLst>
              <a:ext uri="{FF2B5EF4-FFF2-40B4-BE49-F238E27FC236}">
                <a16:creationId xmlns:a16="http://schemas.microsoft.com/office/drawing/2014/main" id="{78EDC7D0-1BE8-4FE0-B796-1836E31ABCC3}"/>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6516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777705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42"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mj-lt"/>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err="1">
                <a:solidFill>
                  <a:schemeClr val="bg1"/>
                </a:solidFill>
                <a:ea typeface="Open Sans" panose="020B0606030504020204" pitchFamily="34" charset="0"/>
                <a:cs typeface="Open Sans" panose="020B0606030504020204" pitchFamily="34" charset="0"/>
              </a:rPr>
              <a:t>Mythbusters</a:t>
            </a:r>
            <a:r>
              <a:rPr lang="en-US" sz="1800" dirty="0">
                <a:solidFill>
                  <a:schemeClr val="bg1"/>
                </a:solidFill>
                <a:ea typeface="Open Sans" panose="020B0606030504020204" pitchFamily="34" charset="0"/>
                <a:cs typeface="Open Sans" panose="020B0606030504020204" pitchFamily="34" charset="0"/>
              </a:rPr>
              <a:t> - #2 Blockchains consume a tremendous amount of energy</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ea typeface="Open Sans" panose="020B0606030504020204" pitchFamily="34" charset="0"/>
                <a:cs typeface="Open Sans" panose="020B0606030504020204" pitchFamily="34" charset="0"/>
              </a:rPr>
              <a:pPr/>
              <a:t>44</a:t>
            </a:fld>
            <a:endParaRPr lang="en-US" dirty="0">
              <a:solidFill>
                <a:schemeClr val="bg1"/>
              </a:solidFill>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DCD738B0-7D52-4C53-8A4D-CDF5A0782007}" type="datetime1">
              <a:rPr lang="en-US" smtClean="0">
                <a:solidFill>
                  <a:schemeClr val="bg1"/>
                </a:solidFill>
                <a:ea typeface="Open Sans" panose="020B0606030504020204" pitchFamily="34" charset="0"/>
                <a:cs typeface="Open Sans" panose="020B0606030504020204" pitchFamily="34" charset="0"/>
              </a:rPr>
              <a:t>5/18/2020</a:t>
            </a:fld>
            <a:endParaRPr lang="en-US" dirty="0">
              <a:solidFill>
                <a:schemeClr val="bg1"/>
              </a:solidFill>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mj-lt"/>
                <a:ea typeface="Open Sans" panose="020B0606030504020204" pitchFamily="34" charset="0"/>
                <a:cs typeface="Open Sans" panose="020B0606030504020204" pitchFamily="34" charset="0"/>
              </a:rPr>
              <a:t>Blockchain ≠ Tremendous Energy Consumption</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mj-lt"/>
                <a:ea typeface="Open Sans" panose="020B0606030504020204" pitchFamily="34" charset="0"/>
                <a:cs typeface="Open Sans" panose="020B0606030504020204" pitchFamily="34" charset="0"/>
              </a:rPr>
              <a:t>Bitcoin uses a Proof-of-Work mechanism to prevent Sybil attacks that does consume a lot of energy. With Bitcoin still being the most prominent blockchain and media reporting comparisons of Bitcoin’s energy consumption with that of countries, the impression that blockchain requires a lot of energy stuck. However, there are other Sybil control mechanisms such as Proof-of-Stake that do not require a significant amount of energy. The Tezos protocol uses Liquid Proof-of-Stake which is low energy!</a:t>
            </a:r>
          </a:p>
        </p:txBody>
      </p:sp>
      <p:sp>
        <p:nvSpPr>
          <p:cNvPr id="16" name="Freeform 5">
            <a:extLst>
              <a:ext uri="{FF2B5EF4-FFF2-40B4-BE49-F238E27FC236}">
                <a16:creationId xmlns:a16="http://schemas.microsoft.com/office/drawing/2014/main" id="{7A9A7FAB-5686-46B2-ABBB-78D2CFCAD0DB}"/>
              </a:ext>
            </a:extLst>
          </p:cNvPr>
          <p:cNvSpPr>
            <a:spLocks noEditPoints="1"/>
          </p:cNvSpPr>
          <p:nvPr/>
        </p:nvSpPr>
        <p:spPr bwMode="auto">
          <a:xfrm>
            <a:off x="5398294" y="4619321"/>
            <a:ext cx="1395413" cy="1398868"/>
          </a:xfrm>
          <a:custGeom>
            <a:avLst/>
            <a:gdLst>
              <a:gd name="T0" fmla="*/ 3272 w 3360"/>
              <a:gd name="T1" fmla="*/ 1073 h 3376"/>
              <a:gd name="T2" fmla="*/ 3293 w 3360"/>
              <a:gd name="T3" fmla="*/ 807 h 3376"/>
              <a:gd name="T4" fmla="*/ 3027 w 3360"/>
              <a:gd name="T5" fmla="*/ 827 h 3376"/>
              <a:gd name="T6" fmla="*/ 2552 w 3360"/>
              <a:gd name="T7" fmla="*/ 1300 h 3376"/>
              <a:gd name="T8" fmla="*/ 2507 w 3360"/>
              <a:gd name="T9" fmla="*/ 1367 h 3376"/>
              <a:gd name="T10" fmla="*/ 1992 w 3360"/>
              <a:gd name="T11" fmla="*/ 854 h 3376"/>
              <a:gd name="T12" fmla="*/ 2059 w 3360"/>
              <a:gd name="T13" fmla="*/ 807 h 3376"/>
              <a:gd name="T14" fmla="*/ 2532 w 3360"/>
              <a:gd name="T15" fmla="*/ 334 h 3376"/>
              <a:gd name="T16" fmla="*/ 2552 w 3360"/>
              <a:gd name="T17" fmla="*/ 68 h 3376"/>
              <a:gd name="T18" fmla="*/ 2286 w 3360"/>
              <a:gd name="T19" fmla="*/ 86 h 3376"/>
              <a:gd name="T20" fmla="*/ 1813 w 3360"/>
              <a:gd name="T21" fmla="*/ 561 h 3376"/>
              <a:gd name="T22" fmla="*/ 1766 w 3360"/>
              <a:gd name="T23" fmla="*/ 629 h 3376"/>
              <a:gd name="T24" fmla="*/ 1521 w 3360"/>
              <a:gd name="T25" fmla="*/ 383 h 3376"/>
              <a:gd name="T26" fmla="*/ 1234 w 3360"/>
              <a:gd name="T27" fmla="*/ 383 h 3376"/>
              <a:gd name="T28" fmla="*/ 1052 w 3360"/>
              <a:gd name="T29" fmla="*/ 565 h 3376"/>
              <a:gd name="T30" fmla="*/ 1052 w 3360"/>
              <a:gd name="T31" fmla="*/ 852 h 3376"/>
              <a:gd name="T32" fmla="*/ 1089 w 3360"/>
              <a:gd name="T33" fmla="*/ 886 h 3376"/>
              <a:gd name="T34" fmla="*/ 739 w 3360"/>
              <a:gd name="T35" fmla="*/ 1238 h 3376"/>
              <a:gd name="T36" fmla="*/ 604 w 3360"/>
              <a:gd name="T37" fmla="*/ 2462 h 3376"/>
              <a:gd name="T38" fmla="*/ 0 w 3360"/>
              <a:gd name="T39" fmla="*/ 3065 h 3376"/>
              <a:gd name="T40" fmla="*/ 312 w 3360"/>
              <a:gd name="T41" fmla="*/ 3376 h 3376"/>
              <a:gd name="T42" fmla="*/ 917 w 3360"/>
              <a:gd name="T43" fmla="*/ 2771 h 3376"/>
              <a:gd name="T44" fmla="*/ 2131 w 3360"/>
              <a:gd name="T45" fmla="*/ 2630 h 3376"/>
              <a:gd name="T46" fmla="*/ 2481 w 3360"/>
              <a:gd name="T47" fmla="*/ 2280 h 3376"/>
              <a:gd name="T48" fmla="*/ 2548 w 3360"/>
              <a:gd name="T49" fmla="*/ 2345 h 3376"/>
              <a:gd name="T50" fmla="*/ 2835 w 3360"/>
              <a:gd name="T51" fmla="*/ 2345 h 3376"/>
              <a:gd name="T52" fmla="*/ 3017 w 3360"/>
              <a:gd name="T53" fmla="*/ 2163 h 3376"/>
              <a:gd name="T54" fmla="*/ 3017 w 3360"/>
              <a:gd name="T55" fmla="*/ 1879 h 3376"/>
              <a:gd name="T56" fmla="*/ 2730 w 3360"/>
              <a:gd name="T57" fmla="*/ 1592 h 3376"/>
              <a:gd name="T58" fmla="*/ 2800 w 3360"/>
              <a:gd name="T59" fmla="*/ 1545 h 3376"/>
              <a:gd name="T60" fmla="*/ 3272 w 3360"/>
              <a:gd name="T61" fmla="*/ 1073 h 3376"/>
              <a:gd name="T62" fmla="*/ 1854 w 3360"/>
              <a:gd name="T63" fmla="*/ 1971 h 3376"/>
              <a:gd name="T64" fmla="*/ 1320 w 3360"/>
              <a:gd name="T65" fmla="*/ 2288 h 3376"/>
              <a:gd name="T66" fmla="*/ 1470 w 3360"/>
              <a:gd name="T67" fmla="*/ 2437 h 3376"/>
              <a:gd name="T68" fmla="*/ 921 w 3360"/>
              <a:gd name="T69" fmla="*/ 2382 h 3376"/>
              <a:gd name="T70" fmla="*/ 1013 w 3360"/>
              <a:gd name="T71" fmla="*/ 1981 h 3376"/>
              <a:gd name="T72" fmla="*/ 1138 w 3360"/>
              <a:gd name="T73" fmla="*/ 2106 h 3376"/>
              <a:gd name="T74" fmla="*/ 1466 w 3360"/>
              <a:gd name="T75" fmla="*/ 1911 h 3376"/>
              <a:gd name="T76" fmla="*/ 1222 w 3360"/>
              <a:gd name="T77" fmla="*/ 1666 h 3376"/>
              <a:gd name="T78" fmla="*/ 1875 w 3360"/>
              <a:gd name="T79" fmla="*/ 1304 h 3376"/>
              <a:gd name="T80" fmla="*/ 2084 w 3360"/>
              <a:gd name="T81" fmla="*/ 1513 h 3376"/>
              <a:gd name="T82" fmla="*/ 1640 w 3360"/>
              <a:gd name="T83" fmla="*/ 1756 h 3376"/>
              <a:gd name="T84" fmla="*/ 1854 w 3360"/>
              <a:gd name="T85" fmla="*/ 1971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0" h="3376">
                <a:moveTo>
                  <a:pt x="3272" y="1073"/>
                </a:moveTo>
                <a:cubicBezTo>
                  <a:pt x="3350" y="995"/>
                  <a:pt x="3360" y="874"/>
                  <a:pt x="3293" y="807"/>
                </a:cubicBezTo>
                <a:cubicBezTo>
                  <a:pt x="3225" y="739"/>
                  <a:pt x="3105" y="747"/>
                  <a:pt x="3027" y="827"/>
                </a:cubicBezTo>
                <a:cubicBezTo>
                  <a:pt x="2552" y="1300"/>
                  <a:pt x="2552" y="1300"/>
                  <a:pt x="2552" y="1300"/>
                </a:cubicBezTo>
                <a:cubicBezTo>
                  <a:pt x="2532" y="1320"/>
                  <a:pt x="2517" y="1345"/>
                  <a:pt x="2507" y="1367"/>
                </a:cubicBezTo>
                <a:cubicBezTo>
                  <a:pt x="1992" y="854"/>
                  <a:pt x="1992" y="854"/>
                  <a:pt x="1992" y="854"/>
                </a:cubicBezTo>
                <a:cubicBezTo>
                  <a:pt x="2016" y="841"/>
                  <a:pt x="2039" y="827"/>
                  <a:pt x="2059" y="807"/>
                </a:cubicBezTo>
                <a:cubicBezTo>
                  <a:pt x="2532" y="334"/>
                  <a:pt x="2532" y="334"/>
                  <a:pt x="2532" y="334"/>
                </a:cubicBezTo>
                <a:cubicBezTo>
                  <a:pt x="2612" y="254"/>
                  <a:pt x="2620" y="136"/>
                  <a:pt x="2552" y="68"/>
                </a:cubicBezTo>
                <a:cubicBezTo>
                  <a:pt x="2485" y="0"/>
                  <a:pt x="2366" y="9"/>
                  <a:pt x="2286" y="86"/>
                </a:cubicBezTo>
                <a:cubicBezTo>
                  <a:pt x="1813" y="561"/>
                  <a:pt x="1813" y="561"/>
                  <a:pt x="1813" y="561"/>
                </a:cubicBezTo>
                <a:cubicBezTo>
                  <a:pt x="1793" y="582"/>
                  <a:pt x="1779" y="604"/>
                  <a:pt x="1766" y="629"/>
                </a:cubicBezTo>
                <a:cubicBezTo>
                  <a:pt x="1521" y="383"/>
                  <a:pt x="1521" y="383"/>
                  <a:pt x="1521" y="383"/>
                </a:cubicBezTo>
                <a:cubicBezTo>
                  <a:pt x="1443" y="303"/>
                  <a:pt x="1314" y="303"/>
                  <a:pt x="1234" y="383"/>
                </a:cubicBezTo>
                <a:cubicBezTo>
                  <a:pt x="1052" y="565"/>
                  <a:pt x="1052" y="565"/>
                  <a:pt x="1052" y="565"/>
                </a:cubicBezTo>
                <a:cubicBezTo>
                  <a:pt x="975" y="643"/>
                  <a:pt x="975" y="772"/>
                  <a:pt x="1052" y="852"/>
                </a:cubicBezTo>
                <a:cubicBezTo>
                  <a:pt x="1089" y="886"/>
                  <a:pt x="1089" y="886"/>
                  <a:pt x="1089" y="886"/>
                </a:cubicBezTo>
                <a:cubicBezTo>
                  <a:pt x="739" y="1238"/>
                  <a:pt x="739" y="1238"/>
                  <a:pt x="739" y="1238"/>
                </a:cubicBezTo>
                <a:cubicBezTo>
                  <a:pt x="406" y="1570"/>
                  <a:pt x="361" y="2081"/>
                  <a:pt x="604" y="2462"/>
                </a:cubicBezTo>
                <a:cubicBezTo>
                  <a:pt x="0" y="3065"/>
                  <a:pt x="0" y="3065"/>
                  <a:pt x="0" y="3065"/>
                </a:cubicBezTo>
                <a:cubicBezTo>
                  <a:pt x="312" y="3376"/>
                  <a:pt x="312" y="3376"/>
                  <a:pt x="312" y="3376"/>
                </a:cubicBezTo>
                <a:cubicBezTo>
                  <a:pt x="917" y="2771"/>
                  <a:pt x="917" y="2771"/>
                  <a:pt x="917" y="2771"/>
                </a:cubicBezTo>
                <a:cubicBezTo>
                  <a:pt x="1298" y="3006"/>
                  <a:pt x="1801" y="2959"/>
                  <a:pt x="2131" y="2630"/>
                </a:cubicBezTo>
                <a:cubicBezTo>
                  <a:pt x="2481" y="2280"/>
                  <a:pt x="2481" y="2280"/>
                  <a:pt x="2481" y="2280"/>
                </a:cubicBezTo>
                <a:cubicBezTo>
                  <a:pt x="2548" y="2345"/>
                  <a:pt x="2548" y="2345"/>
                  <a:pt x="2548" y="2345"/>
                </a:cubicBezTo>
                <a:cubicBezTo>
                  <a:pt x="2628" y="2425"/>
                  <a:pt x="2757" y="2425"/>
                  <a:pt x="2835" y="2345"/>
                </a:cubicBezTo>
                <a:cubicBezTo>
                  <a:pt x="3017" y="2163"/>
                  <a:pt x="3017" y="2163"/>
                  <a:pt x="3017" y="2163"/>
                </a:cubicBezTo>
                <a:cubicBezTo>
                  <a:pt x="3094" y="2085"/>
                  <a:pt x="3094" y="1957"/>
                  <a:pt x="3017" y="1879"/>
                </a:cubicBezTo>
                <a:cubicBezTo>
                  <a:pt x="2730" y="1592"/>
                  <a:pt x="2730" y="1592"/>
                  <a:pt x="2730" y="1592"/>
                </a:cubicBezTo>
                <a:cubicBezTo>
                  <a:pt x="2755" y="1582"/>
                  <a:pt x="2779" y="1566"/>
                  <a:pt x="2800" y="1545"/>
                </a:cubicBezTo>
                <a:lnTo>
                  <a:pt x="3272" y="1073"/>
                </a:lnTo>
                <a:close/>
                <a:moveTo>
                  <a:pt x="1854" y="1971"/>
                </a:moveTo>
                <a:cubicBezTo>
                  <a:pt x="1320" y="2288"/>
                  <a:pt x="1320" y="2288"/>
                  <a:pt x="1320" y="2288"/>
                </a:cubicBezTo>
                <a:cubicBezTo>
                  <a:pt x="1470" y="2437"/>
                  <a:pt x="1470" y="2437"/>
                  <a:pt x="1470" y="2437"/>
                </a:cubicBezTo>
                <a:cubicBezTo>
                  <a:pt x="921" y="2382"/>
                  <a:pt x="921" y="2382"/>
                  <a:pt x="921" y="2382"/>
                </a:cubicBezTo>
                <a:cubicBezTo>
                  <a:pt x="1013" y="1981"/>
                  <a:pt x="1013" y="1981"/>
                  <a:pt x="1013" y="1981"/>
                </a:cubicBezTo>
                <a:cubicBezTo>
                  <a:pt x="1138" y="2106"/>
                  <a:pt x="1138" y="2106"/>
                  <a:pt x="1138" y="2106"/>
                </a:cubicBezTo>
                <a:cubicBezTo>
                  <a:pt x="1466" y="1911"/>
                  <a:pt x="1466" y="1911"/>
                  <a:pt x="1466" y="1911"/>
                </a:cubicBezTo>
                <a:cubicBezTo>
                  <a:pt x="1222" y="1666"/>
                  <a:pt x="1222" y="1666"/>
                  <a:pt x="1222" y="1666"/>
                </a:cubicBezTo>
                <a:cubicBezTo>
                  <a:pt x="1875" y="1304"/>
                  <a:pt x="1875" y="1304"/>
                  <a:pt x="1875" y="1304"/>
                </a:cubicBezTo>
                <a:cubicBezTo>
                  <a:pt x="2084" y="1513"/>
                  <a:pt x="2084" y="1513"/>
                  <a:pt x="2084" y="1513"/>
                </a:cubicBezTo>
                <a:cubicBezTo>
                  <a:pt x="1640" y="1756"/>
                  <a:pt x="1640" y="1756"/>
                  <a:pt x="1640" y="1756"/>
                </a:cubicBezTo>
                <a:lnTo>
                  <a:pt x="1854" y="1971"/>
                </a:lnTo>
                <a:close/>
              </a:path>
            </a:pathLst>
          </a:custGeom>
          <a:solidFill>
            <a:schemeClr val="bg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mj-lt"/>
              <a:ea typeface="Open Sans" panose="020B0606030504020204" pitchFamily="34" charset="0"/>
              <a:cs typeface="Open Sans" panose="020B0606030504020204" pitchFamily="34" charset="0"/>
            </a:endParaRPr>
          </a:p>
        </p:txBody>
      </p:sp>
      <p:sp>
        <p:nvSpPr>
          <p:cNvPr id="13" name="Fußzeilenplatzhalter 2">
            <a:extLst>
              <a:ext uri="{FF2B5EF4-FFF2-40B4-BE49-F238E27FC236}">
                <a16:creationId xmlns:a16="http://schemas.microsoft.com/office/drawing/2014/main" id="{B7794E5C-5DF3-4F05-A954-54C88EDAFAD2}"/>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526609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322559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60"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 #3 Liquid Proof-of-Stake is NOT a consensus algorithm </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45</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547F6541-0392-4BA2-9137-3B7C859378DA}"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(Liquid) Proof-of-Stake ≠ Consensus Algorithm</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Neither Liquid Proof-of-Stake nor any other Proof-of-Stake mechanism (nor Proof-of-Work for that matter) constitutes a consensus algorithm. The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PoX</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family is a group of mechanisms designed to protect the network and its consensus algorithm against Sybil attacks (i.e. an attacker creating a lot of fake nodes to gain control over the network). They can thus be referred to as Sybil control mechanisms and yes – they are closely entwined with consensus algorithms, but they are not the same thing!</a:t>
            </a:r>
          </a:p>
        </p:txBody>
      </p:sp>
      <p:grpSp>
        <p:nvGrpSpPr>
          <p:cNvPr id="13" name="Group 5">
            <a:extLst>
              <a:ext uri="{FF2B5EF4-FFF2-40B4-BE49-F238E27FC236}">
                <a16:creationId xmlns:a16="http://schemas.microsoft.com/office/drawing/2014/main" id="{21E27543-CF07-4FB1-8E19-F9E8769125C7}"/>
              </a:ext>
            </a:extLst>
          </p:cNvPr>
          <p:cNvGrpSpPr>
            <a:grpSpLocks noChangeAspect="1"/>
          </p:cNvGrpSpPr>
          <p:nvPr/>
        </p:nvGrpSpPr>
        <p:grpSpPr bwMode="auto">
          <a:xfrm>
            <a:off x="5502200" y="4556633"/>
            <a:ext cx="1187601" cy="1524244"/>
            <a:chOff x="802" y="803"/>
            <a:chExt cx="381" cy="489"/>
          </a:xfrm>
          <a:solidFill>
            <a:schemeClr val="bg1"/>
          </a:solidFill>
        </p:grpSpPr>
        <p:sp>
          <p:nvSpPr>
            <p:cNvPr id="28" name="Freeform 6">
              <a:extLst>
                <a:ext uri="{FF2B5EF4-FFF2-40B4-BE49-F238E27FC236}">
                  <a16:creationId xmlns:a16="http://schemas.microsoft.com/office/drawing/2014/main" id="{5DE6B166-F924-4B11-83CE-2E2F0BD74390}"/>
                </a:ext>
              </a:extLst>
            </p:cNvPr>
            <p:cNvSpPr>
              <a:spLocks/>
            </p:cNvSpPr>
            <p:nvPr/>
          </p:nvSpPr>
          <p:spPr bwMode="auto">
            <a:xfrm>
              <a:off x="959" y="1206"/>
              <a:ext cx="224" cy="86"/>
            </a:xfrm>
            <a:custGeom>
              <a:avLst/>
              <a:gdLst>
                <a:gd name="T0" fmla="*/ 931 w 1864"/>
                <a:gd name="T1" fmla="*/ 224 h 712"/>
                <a:gd name="T2" fmla="*/ 0 w 1864"/>
                <a:gd name="T3" fmla="*/ 0 h 712"/>
                <a:gd name="T4" fmla="*/ 0 w 1864"/>
                <a:gd name="T5" fmla="*/ 429 h 712"/>
                <a:gd name="T6" fmla="*/ 931 w 1864"/>
                <a:gd name="T7" fmla="*/ 712 h 712"/>
                <a:gd name="T8" fmla="*/ 1864 w 1864"/>
                <a:gd name="T9" fmla="*/ 429 h 712"/>
                <a:gd name="T10" fmla="*/ 1864 w 1864"/>
                <a:gd name="T11" fmla="*/ 0 h 712"/>
                <a:gd name="T12" fmla="*/ 931 w 1864"/>
                <a:gd name="T13" fmla="*/ 224 h 712"/>
              </a:gdLst>
              <a:ahLst/>
              <a:cxnLst>
                <a:cxn ang="0">
                  <a:pos x="T0" y="T1"/>
                </a:cxn>
                <a:cxn ang="0">
                  <a:pos x="T2" y="T3"/>
                </a:cxn>
                <a:cxn ang="0">
                  <a:pos x="T4" y="T5"/>
                </a:cxn>
                <a:cxn ang="0">
                  <a:pos x="T6" y="T7"/>
                </a:cxn>
                <a:cxn ang="0">
                  <a:pos x="T8" y="T9"/>
                </a:cxn>
                <a:cxn ang="0">
                  <a:pos x="T10" y="T11"/>
                </a:cxn>
                <a:cxn ang="0">
                  <a:pos x="T12" y="T13"/>
                </a:cxn>
              </a:cxnLst>
              <a:rect l="0" t="0" r="r" b="b"/>
              <a:pathLst>
                <a:path w="1864" h="712">
                  <a:moveTo>
                    <a:pt x="931" y="224"/>
                  </a:moveTo>
                  <a:cubicBezTo>
                    <a:pt x="559" y="224"/>
                    <a:pt x="169" y="147"/>
                    <a:pt x="0" y="0"/>
                  </a:cubicBezTo>
                  <a:cubicBezTo>
                    <a:pt x="0" y="429"/>
                    <a:pt x="0" y="429"/>
                    <a:pt x="0" y="429"/>
                  </a:cubicBezTo>
                  <a:cubicBezTo>
                    <a:pt x="0" y="548"/>
                    <a:pt x="354" y="712"/>
                    <a:pt x="931" y="712"/>
                  </a:cubicBezTo>
                  <a:cubicBezTo>
                    <a:pt x="1511" y="712"/>
                    <a:pt x="1864" y="548"/>
                    <a:pt x="1864" y="429"/>
                  </a:cubicBezTo>
                  <a:cubicBezTo>
                    <a:pt x="1864" y="0"/>
                    <a:pt x="1864" y="0"/>
                    <a:pt x="1864" y="0"/>
                  </a:cubicBezTo>
                  <a:cubicBezTo>
                    <a:pt x="1696" y="147"/>
                    <a:pt x="1306" y="224"/>
                    <a:pt x="931" y="2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7">
              <a:extLst>
                <a:ext uri="{FF2B5EF4-FFF2-40B4-BE49-F238E27FC236}">
                  <a16:creationId xmlns:a16="http://schemas.microsoft.com/office/drawing/2014/main" id="{0BA8594D-9317-48E9-A923-44DF02B7EC66}"/>
                </a:ext>
              </a:extLst>
            </p:cNvPr>
            <p:cNvSpPr>
              <a:spLocks/>
            </p:cNvSpPr>
            <p:nvPr/>
          </p:nvSpPr>
          <p:spPr bwMode="auto">
            <a:xfrm>
              <a:off x="959" y="1134"/>
              <a:ext cx="224" cy="87"/>
            </a:xfrm>
            <a:custGeom>
              <a:avLst/>
              <a:gdLst>
                <a:gd name="T0" fmla="*/ 931 w 1864"/>
                <a:gd name="T1" fmla="*/ 226 h 720"/>
                <a:gd name="T2" fmla="*/ 0 w 1864"/>
                <a:gd name="T3" fmla="*/ 0 h 720"/>
                <a:gd name="T4" fmla="*/ 0 w 1864"/>
                <a:gd name="T5" fmla="*/ 432 h 720"/>
                <a:gd name="T6" fmla="*/ 931 w 1864"/>
                <a:gd name="T7" fmla="*/ 720 h 720"/>
                <a:gd name="T8" fmla="*/ 1864 w 1864"/>
                <a:gd name="T9" fmla="*/ 432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2"/>
                    <a:pt x="0" y="432"/>
                    <a:pt x="0" y="432"/>
                  </a:cubicBezTo>
                  <a:cubicBezTo>
                    <a:pt x="0" y="552"/>
                    <a:pt x="354" y="720"/>
                    <a:pt x="931" y="720"/>
                  </a:cubicBezTo>
                  <a:cubicBezTo>
                    <a:pt x="1511" y="720"/>
                    <a:pt x="1864" y="552"/>
                    <a:pt x="1864" y="432"/>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8">
              <a:extLst>
                <a:ext uri="{FF2B5EF4-FFF2-40B4-BE49-F238E27FC236}">
                  <a16:creationId xmlns:a16="http://schemas.microsoft.com/office/drawing/2014/main" id="{CAE8B12F-FA1F-4BC2-A2C9-AA2F8AE1E62C}"/>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9">
              <a:extLst>
                <a:ext uri="{FF2B5EF4-FFF2-40B4-BE49-F238E27FC236}">
                  <a16:creationId xmlns:a16="http://schemas.microsoft.com/office/drawing/2014/main" id="{7E7B5011-4B33-46BC-876D-30C85F2F8874}"/>
                </a:ext>
              </a:extLst>
            </p:cNvPr>
            <p:cNvSpPr>
              <a:spLocks noChangeArrowheads="1"/>
            </p:cNvSpPr>
            <p:nvPr/>
          </p:nvSpPr>
          <p:spPr bwMode="auto">
            <a:xfrm>
              <a:off x="959" y="1009"/>
              <a:ext cx="224" cy="69"/>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10">
              <a:extLst>
                <a:ext uri="{FF2B5EF4-FFF2-40B4-BE49-F238E27FC236}">
                  <a16:creationId xmlns:a16="http://schemas.microsoft.com/office/drawing/2014/main" id="{19A66D96-B14B-4952-9106-9A3C141F8F8E}"/>
                </a:ext>
              </a:extLst>
            </p:cNvPr>
            <p:cNvSpPr>
              <a:spLocks/>
            </p:cNvSpPr>
            <p:nvPr/>
          </p:nvSpPr>
          <p:spPr bwMode="auto">
            <a:xfrm>
              <a:off x="959" y="1063"/>
              <a:ext cx="224" cy="86"/>
            </a:xfrm>
            <a:custGeom>
              <a:avLst/>
              <a:gdLst>
                <a:gd name="T0" fmla="*/ 931 w 1864"/>
                <a:gd name="T1" fmla="*/ 226 h 720"/>
                <a:gd name="T2" fmla="*/ 0 w 1864"/>
                <a:gd name="T3" fmla="*/ 0 h 720"/>
                <a:gd name="T4" fmla="*/ 0 w 1864"/>
                <a:gd name="T5" fmla="*/ 433 h 720"/>
                <a:gd name="T6" fmla="*/ 931 w 1864"/>
                <a:gd name="T7" fmla="*/ 720 h 720"/>
                <a:gd name="T8" fmla="*/ 1864 w 1864"/>
                <a:gd name="T9" fmla="*/ 433 h 720"/>
                <a:gd name="T10" fmla="*/ 1864 w 1864"/>
                <a:gd name="T11" fmla="*/ 0 h 720"/>
                <a:gd name="T12" fmla="*/ 931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1" y="226"/>
                  </a:moveTo>
                  <a:cubicBezTo>
                    <a:pt x="559" y="226"/>
                    <a:pt x="169" y="148"/>
                    <a:pt x="0" y="0"/>
                  </a:cubicBezTo>
                  <a:cubicBezTo>
                    <a:pt x="0" y="433"/>
                    <a:pt x="0" y="433"/>
                    <a:pt x="0" y="433"/>
                  </a:cubicBezTo>
                  <a:cubicBezTo>
                    <a:pt x="0" y="554"/>
                    <a:pt x="354" y="720"/>
                    <a:pt x="931" y="720"/>
                  </a:cubicBezTo>
                  <a:cubicBezTo>
                    <a:pt x="1511" y="720"/>
                    <a:pt x="1864" y="554"/>
                    <a:pt x="1864" y="433"/>
                  </a:cubicBezTo>
                  <a:cubicBezTo>
                    <a:pt x="1864" y="0"/>
                    <a:pt x="1864" y="0"/>
                    <a:pt x="1864" y="0"/>
                  </a:cubicBezTo>
                  <a:cubicBezTo>
                    <a:pt x="1696" y="148"/>
                    <a:pt x="1306" y="226"/>
                    <a:pt x="931"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11">
              <a:extLst>
                <a:ext uri="{FF2B5EF4-FFF2-40B4-BE49-F238E27FC236}">
                  <a16:creationId xmlns:a16="http://schemas.microsoft.com/office/drawing/2014/main" id="{BB1BE6B3-2FD1-4191-BEA7-7A9AA9C1E609}"/>
                </a:ext>
              </a:extLst>
            </p:cNvPr>
            <p:cNvSpPr>
              <a:spLocks/>
            </p:cNvSpPr>
            <p:nvPr/>
          </p:nvSpPr>
          <p:spPr bwMode="auto">
            <a:xfrm>
              <a:off x="802" y="928"/>
              <a:ext cx="224" cy="87"/>
            </a:xfrm>
            <a:custGeom>
              <a:avLst/>
              <a:gdLst>
                <a:gd name="T0" fmla="*/ 934 w 1864"/>
                <a:gd name="T1" fmla="*/ 226 h 720"/>
                <a:gd name="T2" fmla="*/ 0 w 1864"/>
                <a:gd name="T3" fmla="*/ 0 h 720"/>
                <a:gd name="T4" fmla="*/ 0 w 1864"/>
                <a:gd name="T5" fmla="*/ 433 h 720"/>
                <a:gd name="T6" fmla="*/ 934 w 1864"/>
                <a:gd name="T7" fmla="*/ 720 h 720"/>
                <a:gd name="T8" fmla="*/ 1864 w 1864"/>
                <a:gd name="T9" fmla="*/ 433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3"/>
                    <a:pt x="0" y="433"/>
                    <a:pt x="0" y="433"/>
                  </a:cubicBezTo>
                  <a:cubicBezTo>
                    <a:pt x="0" y="554"/>
                    <a:pt x="354" y="720"/>
                    <a:pt x="934" y="720"/>
                  </a:cubicBezTo>
                  <a:cubicBezTo>
                    <a:pt x="1511" y="720"/>
                    <a:pt x="1864" y="554"/>
                    <a:pt x="1864" y="433"/>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12">
              <a:extLst>
                <a:ext uri="{FF2B5EF4-FFF2-40B4-BE49-F238E27FC236}">
                  <a16:creationId xmlns:a16="http://schemas.microsoft.com/office/drawing/2014/main" id="{8AE4CBA6-6489-4D0C-B98F-F5E3161F126A}"/>
                </a:ext>
              </a:extLst>
            </p:cNvPr>
            <p:cNvSpPr>
              <a:spLocks noChangeArrowheads="1"/>
            </p:cNvSpPr>
            <p:nvPr/>
          </p:nvSpPr>
          <p:spPr bwMode="auto">
            <a:xfrm>
              <a:off x="802" y="803"/>
              <a:ext cx="224" cy="7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13">
              <a:extLst>
                <a:ext uri="{FF2B5EF4-FFF2-40B4-BE49-F238E27FC236}">
                  <a16:creationId xmlns:a16="http://schemas.microsoft.com/office/drawing/2014/main" id="{B9D00E63-8F23-4DC7-9B64-6CD5B47BEBD1}"/>
                </a:ext>
              </a:extLst>
            </p:cNvPr>
            <p:cNvSpPr>
              <a:spLocks/>
            </p:cNvSpPr>
            <p:nvPr/>
          </p:nvSpPr>
          <p:spPr bwMode="auto">
            <a:xfrm>
              <a:off x="802" y="857"/>
              <a:ext cx="224" cy="87"/>
            </a:xfrm>
            <a:custGeom>
              <a:avLst/>
              <a:gdLst>
                <a:gd name="T0" fmla="*/ 934 w 1864"/>
                <a:gd name="T1" fmla="*/ 226 h 720"/>
                <a:gd name="T2" fmla="*/ 0 w 1864"/>
                <a:gd name="T3" fmla="*/ 0 h 720"/>
                <a:gd name="T4" fmla="*/ 0 w 1864"/>
                <a:gd name="T5" fmla="*/ 432 h 720"/>
                <a:gd name="T6" fmla="*/ 934 w 1864"/>
                <a:gd name="T7" fmla="*/ 720 h 720"/>
                <a:gd name="T8" fmla="*/ 1864 w 1864"/>
                <a:gd name="T9" fmla="*/ 432 h 720"/>
                <a:gd name="T10" fmla="*/ 1864 w 1864"/>
                <a:gd name="T11" fmla="*/ 0 h 720"/>
                <a:gd name="T12" fmla="*/ 934 w 1864"/>
                <a:gd name="T13" fmla="*/ 226 h 720"/>
              </a:gdLst>
              <a:ahLst/>
              <a:cxnLst>
                <a:cxn ang="0">
                  <a:pos x="T0" y="T1"/>
                </a:cxn>
                <a:cxn ang="0">
                  <a:pos x="T2" y="T3"/>
                </a:cxn>
                <a:cxn ang="0">
                  <a:pos x="T4" y="T5"/>
                </a:cxn>
                <a:cxn ang="0">
                  <a:pos x="T6" y="T7"/>
                </a:cxn>
                <a:cxn ang="0">
                  <a:pos x="T8" y="T9"/>
                </a:cxn>
                <a:cxn ang="0">
                  <a:pos x="T10" y="T11"/>
                </a:cxn>
                <a:cxn ang="0">
                  <a:pos x="T12" y="T13"/>
                </a:cxn>
              </a:cxnLst>
              <a:rect l="0" t="0" r="r" b="b"/>
              <a:pathLst>
                <a:path w="1864" h="720">
                  <a:moveTo>
                    <a:pt x="934" y="226"/>
                  </a:moveTo>
                  <a:cubicBezTo>
                    <a:pt x="559" y="226"/>
                    <a:pt x="169" y="148"/>
                    <a:pt x="0" y="0"/>
                  </a:cubicBezTo>
                  <a:cubicBezTo>
                    <a:pt x="0" y="432"/>
                    <a:pt x="0" y="432"/>
                    <a:pt x="0" y="432"/>
                  </a:cubicBezTo>
                  <a:cubicBezTo>
                    <a:pt x="0" y="552"/>
                    <a:pt x="354" y="720"/>
                    <a:pt x="934" y="720"/>
                  </a:cubicBezTo>
                  <a:cubicBezTo>
                    <a:pt x="1511" y="720"/>
                    <a:pt x="1864" y="552"/>
                    <a:pt x="1864" y="432"/>
                  </a:cubicBezTo>
                  <a:cubicBezTo>
                    <a:pt x="1864" y="0"/>
                    <a:pt x="1864" y="0"/>
                    <a:pt x="1864" y="0"/>
                  </a:cubicBezTo>
                  <a:cubicBezTo>
                    <a:pt x="1696" y="148"/>
                    <a:pt x="1306" y="226"/>
                    <a:pt x="934" y="2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4">
              <a:extLst>
                <a:ext uri="{FF2B5EF4-FFF2-40B4-BE49-F238E27FC236}">
                  <a16:creationId xmlns:a16="http://schemas.microsoft.com/office/drawing/2014/main" id="{5DDD059A-3B33-4830-9F77-7DAB61C11692}"/>
                </a:ext>
              </a:extLst>
            </p:cNvPr>
            <p:cNvSpPr>
              <a:spLocks/>
            </p:cNvSpPr>
            <p:nvPr/>
          </p:nvSpPr>
          <p:spPr bwMode="auto">
            <a:xfrm>
              <a:off x="802" y="1072"/>
              <a:ext cx="157" cy="86"/>
            </a:xfrm>
            <a:custGeom>
              <a:avLst/>
              <a:gdLst>
                <a:gd name="T0" fmla="*/ 1304 w 1304"/>
                <a:gd name="T1" fmla="*/ 379 h 720"/>
                <a:gd name="T2" fmla="*/ 1300 w 1304"/>
                <a:gd name="T3" fmla="*/ 358 h 720"/>
                <a:gd name="T4" fmla="*/ 1300 w 1304"/>
                <a:gd name="T5" fmla="*/ 200 h 720"/>
                <a:gd name="T6" fmla="*/ 934 w 1304"/>
                <a:gd name="T7" fmla="*/ 226 h 720"/>
                <a:gd name="T8" fmla="*/ 0 w 1304"/>
                <a:gd name="T9" fmla="*/ 0 h 720"/>
                <a:gd name="T10" fmla="*/ 0 w 1304"/>
                <a:gd name="T11" fmla="*/ 432 h 720"/>
                <a:gd name="T12" fmla="*/ 934 w 1304"/>
                <a:gd name="T13" fmla="*/ 720 h 720"/>
                <a:gd name="T14" fmla="*/ 1304 w 1304"/>
                <a:gd name="T15" fmla="*/ 695 h 720"/>
                <a:gd name="T16" fmla="*/ 1304 w 1304"/>
                <a:gd name="T17" fmla="*/ 37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720">
                  <a:moveTo>
                    <a:pt x="1304" y="379"/>
                  </a:moveTo>
                  <a:cubicBezTo>
                    <a:pt x="1302" y="371"/>
                    <a:pt x="1300" y="365"/>
                    <a:pt x="1300" y="358"/>
                  </a:cubicBezTo>
                  <a:cubicBezTo>
                    <a:pt x="1300" y="200"/>
                    <a:pt x="1300" y="200"/>
                    <a:pt x="1300" y="200"/>
                  </a:cubicBezTo>
                  <a:cubicBezTo>
                    <a:pt x="1180" y="217"/>
                    <a:pt x="1056" y="226"/>
                    <a:pt x="934" y="226"/>
                  </a:cubicBezTo>
                  <a:cubicBezTo>
                    <a:pt x="559" y="226"/>
                    <a:pt x="169" y="148"/>
                    <a:pt x="0" y="0"/>
                  </a:cubicBezTo>
                  <a:cubicBezTo>
                    <a:pt x="0" y="432"/>
                    <a:pt x="0" y="432"/>
                    <a:pt x="0" y="432"/>
                  </a:cubicBezTo>
                  <a:cubicBezTo>
                    <a:pt x="0" y="552"/>
                    <a:pt x="354" y="720"/>
                    <a:pt x="934" y="720"/>
                  </a:cubicBezTo>
                  <a:cubicBezTo>
                    <a:pt x="1071" y="720"/>
                    <a:pt x="1195" y="710"/>
                    <a:pt x="1304" y="695"/>
                  </a:cubicBezTo>
                  <a:lnTo>
                    <a:pt x="1304" y="379"/>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15">
              <a:extLst>
                <a:ext uri="{FF2B5EF4-FFF2-40B4-BE49-F238E27FC236}">
                  <a16:creationId xmlns:a16="http://schemas.microsoft.com/office/drawing/2014/main" id="{22BE3DED-67E1-4C83-A973-9AB61D30AD8C}"/>
                </a:ext>
              </a:extLst>
            </p:cNvPr>
            <p:cNvSpPr>
              <a:spLocks/>
            </p:cNvSpPr>
            <p:nvPr/>
          </p:nvSpPr>
          <p:spPr bwMode="auto">
            <a:xfrm>
              <a:off x="803" y="1143"/>
              <a:ext cx="156" cy="118"/>
            </a:xfrm>
            <a:custGeom>
              <a:avLst/>
              <a:gdLst>
                <a:gd name="T0" fmla="*/ 1296 w 1296"/>
                <a:gd name="T1" fmla="*/ 383 h 984"/>
                <a:gd name="T2" fmla="*/ 1292 w 1296"/>
                <a:gd name="T3" fmla="*/ 362 h 984"/>
                <a:gd name="T4" fmla="*/ 1292 w 1296"/>
                <a:gd name="T5" fmla="*/ 202 h 984"/>
                <a:gd name="T6" fmla="*/ 932 w 1296"/>
                <a:gd name="T7" fmla="*/ 227 h 984"/>
                <a:gd name="T8" fmla="*/ 0 w 1296"/>
                <a:gd name="T9" fmla="*/ 0 h 984"/>
                <a:gd name="T10" fmla="*/ 0 w 1296"/>
                <a:gd name="T11" fmla="*/ 434 h 984"/>
                <a:gd name="T12" fmla="*/ 932 w 1296"/>
                <a:gd name="T13" fmla="*/ 724 h 984"/>
                <a:gd name="T14" fmla="*/ 1292 w 1296"/>
                <a:gd name="T15" fmla="*/ 699 h 984"/>
                <a:gd name="T16" fmla="*/ 1292 w 1296"/>
                <a:gd name="T17" fmla="*/ 961 h 984"/>
                <a:gd name="T18" fmla="*/ 1296 w 1296"/>
                <a:gd name="T19" fmla="*/ 984 h 984"/>
                <a:gd name="T20" fmla="*/ 1296 w 1296"/>
                <a:gd name="T21" fmla="*/ 38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984">
                  <a:moveTo>
                    <a:pt x="1296" y="383"/>
                  </a:moveTo>
                  <a:cubicBezTo>
                    <a:pt x="1294" y="377"/>
                    <a:pt x="1292" y="369"/>
                    <a:pt x="1292" y="362"/>
                  </a:cubicBezTo>
                  <a:cubicBezTo>
                    <a:pt x="1292" y="202"/>
                    <a:pt x="1292" y="202"/>
                    <a:pt x="1292" y="202"/>
                  </a:cubicBezTo>
                  <a:cubicBezTo>
                    <a:pt x="1176" y="218"/>
                    <a:pt x="1054" y="227"/>
                    <a:pt x="932" y="227"/>
                  </a:cubicBezTo>
                  <a:cubicBezTo>
                    <a:pt x="559" y="227"/>
                    <a:pt x="167" y="149"/>
                    <a:pt x="0" y="0"/>
                  </a:cubicBezTo>
                  <a:cubicBezTo>
                    <a:pt x="0" y="434"/>
                    <a:pt x="0" y="434"/>
                    <a:pt x="0" y="434"/>
                  </a:cubicBezTo>
                  <a:cubicBezTo>
                    <a:pt x="0" y="555"/>
                    <a:pt x="354" y="724"/>
                    <a:pt x="932" y="724"/>
                  </a:cubicBezTo>
                  <a:cubicBezTo>
                    <a:pt x="1065" y="724"/>
                    <a:pt x="1185" y="714"/>
                    <a:pt x="1292" y="699"/>
                  </a:cubicBezTo>
                  <a:cubicBezTo>
                    <a:pt x="1292" y="961"/>
                    <a:pt x="1292" y="961"/>
                    <a:pt x="1292" y="961"/>
                  </a:cubicBezTo>
                  <a:cubicBezTo>
                    <a:pt x="1292" y="968"/>
                    <a:pt x="1294" y="976"/>
                    <a:pt x="1296" y="984"/>
                  </a:cubicBezTo>
                  <a:lnTo>
                    <a:pt x="1296" y="38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16">
              <a:extLst>
                <a:ext uri="{FF2B5EF4-FFF2-40B4-BE49-F238E27FC236}">
                  <a16:creationId xmlns:a16="http://schemas.microsoft.com/office/drawing/2014/main" id="{15F73618-F7C6-4977-8EDF-345FCF8A5393}"/>
                </a:ext>
              </a:extLst>
            </p:cNvPr>
            <p:cNvSpPr>
              <a:spLocks/>
            </p:cNvSpPr>
            <p:nvPr/>
          </p:nvSpPr>
          <p:spPr bwMode="auto">
            <a:xfrm>
              <a:off x="802" y="1000"/>
              <a:ext cx="224" cy="87"/>
            </a:xfrm>
            <a:custGeom>
              <a:avLst/>
              <a:gdLst>
                <a:gd name="T0" fmla="*/ 1300 w 1864"/>
                <a:gd name="T1" fmla="*/ 365 h 720"/>
                <a:gd name="T2" fmla="*/ 1300 w 1864"/>
                <a:gd name="T3" fmla="*/ 360 h 720"/>
                <a:gd name="T4" fmla="*/ 1300 w 1864"/>
                <a:gd name="T5" fmla="*/ 356 h 720"/>
                <a:gd name="T6" fmla="*/ 1300 w 1864"/>
                <a:gd name="T7" fmla="*/ 354 h 720"/>
                <a:gd name="T8" fmla="*/ 1302 w 1864"/>
                <a:gd name="T9" fmla="*/ 354 h 720"/>
                <a:gd name="T10" fmla="*/ 1308 w 1864"/>
                <a:gd name="T11" fmla="*/ 329 h 720"/>
                <a:gd name="T12" fmla="*/ 1313 w 1864"/>
                <a:gd name="T13" fmla="*/ 323 h 720"/>
                <a:gd name="T14" fmla="*/ 1338 w 1864"/>
                <a:gd name="T15" fmla="*/ 289 h 720"/>
                <a:gd name="T16" fmla="*/ 1338 w 1864"/>
                <a:gd name="T17" fmla="*/ 287 h 720"/>
                <a:gd name="T18" fmla="*/ 1380 w 1864"/>
                <a:gd name="T19" fmla="*/ 253 h 720"/>
                <a:gd name="T20" fmla="*/ 1388 w 1864"/>
                <a:gd name="T21" fmla="*/ 249 h 720"/>
                <a:gd name="T22" fmla="*/ 1527 w 1864"/>
                <a:gd name="T23" fmla="*/ 179 h 720"/>
                <a:gd name="T24" fmla="*/ 1532 w 1864"/>
                <a:gd name="T25" fmla="*/ 179 h 720"/>
                <a:gd name="T26" fmla="*/ 1864 w 1864"/>
                <a:gd name="T27" fmla="*/ 97 h 720"/>
                <a:gd name="T28" fmla="*/ 1864 w 1864"/>
                <a:gd name="T29" fmla="*/ 97 h 720"/>
                <a:gd name="T30" fmla="*/ 1864 w 1864"/>
                <a:gd name="T31" fmla="*/ 0 h 720"/>
                <a:gd name="T32" fmla="*/ 934 w 1864"/>
                <a:gd name="T33" fmla="*/ 226 h 720"/>
                <a:gd name="T34" fmla="*/ 0 w 1864"/>
                <a:gd name="T35" fmla="*/ 0 h 720"/>
                <a:gd name="T36" fmla="*/ 0 w 1864"/>
                <a:gd name="T37" fmla="*/ 432 h 720"/>
                <a:gd name="T38" fmla="*/ 934 w 1864"/>
                <a:gd name="T39" fmla="*/ 720 h 720"/>
                <a:gd name="T40" fmla="*/ 1300 w 1864"/>
                <a:gd name="T41" fmla="*/ 695 h 720"/>
                <a:gd name="T42" fmla="*/ 1300 w 1864"/>
                <a:gd name="T4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4" h="720">
                  <a:moveTo>
                    <a:pt x="1300" y="365"/>
                  </a:moveTo>
                  <a:cubicBezTo>
                    <a:pt x="1300" y="365"/>
                    <a:pt x="1300" y="363"/>
                    <a:pt x="1300" y="360"/>
                  </a:cubicBezTo>
                  <a:cubicBezTo>
                    <a:pt x="1300" y="360"/>
                    <a:pt x="1300" y="358"/>
                    <a:pt x="1300" y="356"/>
                  </a:cubicBezTo>
                  <a:cubicBezTo>
                    <a:pt x="1300" y="354"/>
                    <a:pt x="1300" y="354"/>
                    <a:pt x="1300" y="354"/>
                  </a:cubicBezTo>
                  <a:cubicBezTo>
                    <a:pt x="1302" y="354"/>
                    <a:pt x="1302" y="354"/>
                    <a:pt x="1302" y="354"/>
                  </a:cubicBezTo>
                  <a:cubicBezTo>
                    <a:pt x="1302" y="346"/>
                    <a:pt x="1304" y="337"/>
                    <a:pt x="1308" y="329"/>
                  </a:cubicBezTo>
                  <a:cubicBezTo>
                    <a:pt x="1308" y="327"/>
                    <a:pt x="1311" y="325"/>
                    <a:pt x="1313" y="323"/>
                  </a:cubicBezTo>
                  <a:cubicBezTo>
                    <a:pt x="1319" y="310"/>
                    <a:pt x="1325" y="299"/>
                    <a:pt x="1338" y="289"/>
                  </a:cubicBezTo>
                  <a:cubicBezTo>
                    <a:pt x="1338" y="289"/>
                    <a:pt x="1338" y="287"/>
                    <a:pt x="1338" y="287"/>
                  </a:cubicBezTo>
                  <a:cubicBezTo>
                    <a:pt x="1351" y="276"/>
                    <a:pt x="1365" y="266"/>
                    <a:pt x="1380" y="253"/>
                  </a:cubicBezTo>
                  <a:cubicBezTo>
                    <a:pt x="1382" y="251"/>
                    <a:pt x="1386" y="251"/>
                    <a:pt x="1388" y="249"/>
                  </a:cubicBezTo>
                  <a:cubicBezTo>
                    <a:pt x="1424" y="226"/>
                    <a:pt x="1471" y="203"/>
                    <a:pt x="1527" y="179"/>
                  </a:cubicBezTo>
                  <a:cubicBezTo>
                    <a:pt x="1527" y="179"/>
                    <a:pt x="1530" y="179"/>
                    <a:pt x="1532" y="179"/>
                  </a:cubicBezTo>
                  <a:cubicBezTo>
                    <a:pt x="1620" y="146"/>
                    <a:pt x="1732" y="116"/>
                    <a:pt x="1864" y="97"/>
                  </a:cubicBezTo>
                  <a:cubicBezTo>
                    <a:pt x="1864" y="97"/>
                    <a:pt x="1864" y="97"/>
                    <a:pt x="1864" y="97"/>
                  </a:cubicBezTo>
                  <a:cubicBezTo>
                    <a:pt x="1864" y="0"/>
                    <a:pt x="1864" y="0"/>
                    <a:pt x="1864" y="0"/>
                  </a:cubicBezTo>
                  <a:cubicBezTo>
                    <a:pt x="1696" y="148"/>
                    <a:pt x="1306" y="226"/>
                    <a:pt x="934" y="226"/>
                  </a:cubicBezTo>
                  <a:cubicBezTo>
                    <a:pt x="559" y="226"/>
                    <a:pt x="169" y="148"/>
                    <a:pt x="0" y="0"/>
                  </a:cubicBezTo>
                  <a:cubicBezTo>
                    <a:pt x="0" y="432"/>
                    <a:pt x="0" y="432"/>
                    <a:pt x="0" y="432"/>
                  </a:cubicBezTo>
                  <a:cubicBezTo>
                    <a:pt x="0" y="552"/>
                    <a:pt x="354" y="720"/>
                    <a:pt x="934" y="720"/>
                  </a:cubicBezTo>
                  <a:cubicBezTo>
                    <a:pt x="1068" y="720"/>
                    <a:pt x="1190" y="710"/>
                    <a:pt x="1300" y="695"/>
                  </a:cubicBezTo>
                  <a:lnTo>
                    <a:pt x="1300" y="36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4" name="Fußzeilenplatzhalter 2">
            <a:extLst>
              <a:ext uri="{FF2B5EF4-FFF2-40B4-BE49-F238E27FC236}">
                <a16:creationId xmlns:a16="http://schemas.microsoft.com/office/drawing/2014/main" id="{494D4AC6-395F-4066-87C3-D1753DBEA65C}"/>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41401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24939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629"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 #4 Liquid Proof-of-Stake is NOT the same as Delegated Proof-of-Stake</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46</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301A0C3D-16FB-46ED-8696-5AA265CDEE6C}"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Liquid Proof-of-Stake ≠ Delegated Proof-of-Stake</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216"/>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As delegation is an integral part of Liquid Proof-of-Stake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LPoS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is often confused with Delegated Proof-of-Stake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dPoS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as known from EOS and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Lisk</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However, they are different concepts, with very different grades of decentralization and – respectively – network security. While the number of validators is limited to 21 in EOS and 101 in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Lisk</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more static, in Tezos’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LPoS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is only bounded by the maximum number of rolls depending on the total supply of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more dynamic.</a:t>
            </a:r>
          </a:p>
        </p:txBody>
      </p:sp>
      <p:sp>
        <p:nvSpPr>
          <p:cNvPr id="24" name="Freihandform: Form 23">
            <a:extLst>
              <a:ext uri="{FF2B5EF4-FFF2-40B4-BE49-F238E27FC236}">
                <a16:creationId xmlns:a16="http://schemas.microsoft.com/office/drawing/2014/main" id="{A3A4D7F4-7B99-42F4-83A3-DEF9EF8619A1}"/>
              </a:ext>
            </a:extLst>
          </p:cNvPr>
          <p:cNvSpPr/>
          <p:nvPr/>
        </p:nvSpPr>
        <p:spPr bwMode="gray">
          <a:xfrm>
            <a:off x="5425148" y="4579147"/>
            <a:ext cx="1341705" cy="1479216"/>
          </a:xfrm>
          <a:custGeom>
            <a:avLst/>
            <a:gdLst>
              <a:gd name="connsiteX0" fmla="*/ 1490463 w 2848767"/>
              <a:gd name="connsiteY0" fmla="*/ 2434091 h 3140738"/>
              <a:gd name="connsiteX1" fmla="*/ 1465978 w 2848767"/>
              <a:gd name="connsiteY1" fmla="*/ 2435191 h 3140738"/>
              <a:gd name="connsiteX2" fmla="*/ 1432288 w 2848767"/>
              <a:gd name="connsiteY2" fmla="*/ 2439628 h 3140738"/>
              <a:gd name="connsiteX3" fmla="*/ 1421466 w 2848767"/>
              <a:gd name="connsiteY3" fmla="*/ 2441987 h 3140738"/>
              <a:gd name="connsiteX4" fmla="*/ 1427085 w 2848767"/>
              <a:gd name="connsiteY4" fmla="*/ 2444677 h 3140738"/>
              <a:gd name="connsiteX5" fmla="*/ 1430730 w 2848767"/>
              <a:gd name="connsiteY5" fmla="*/ 2483561 h 3140738"/>
              <a:gd name="connsiteX6" fmla="*/ 1389416 w 2848767"/>
              <a:gd name="connsiteY6" fmla="*/ 2532166 h 3140738"/>
              <a:gd name="connsiteX7" fmla="*/ 1399137 w 2848767"/>
              <a:gd name="connsiteY7" fmla="*/ 2475055 h 3140738"/>
              <a:gd name="connsiteX8" fmla="*/ 1390479 w 2848767"/>
              <a:gd name="connsiteY8" fmla="*/ 2454930 h 3140738"/>
              <a:gd name="connsiteX9" fmla="*/ 1387785 w 2848767"/>
              <a:gd name="connsiteY9" fmla="*/ 2450588 h 3140738"/>
              <a:gd name="connsiteX10" fmla="*/ 1371949 w 2848767"/>
              <a:gd name="connsiteY10" fmla="*/ 2455570 h 3140738"/>
              <a:gd name="connsiteX11" fmla="*/ 1281534 w 2848767"/>
              <a:gd name="connsiteY11" fmla="*/ 2526806 h 3140738"/>
              <a:gd name="connsiteX12" fmla="*/ 1278243 w 2848767"/>
              <a:gd name="connsiteY12" fmla="*/ 2543432 h 3140738"/>
              <a:gd name="connsiteX13" fmla="*/ 1276711 w 2848767"/>
              <a:gd name="connsiteY13" fmla="*/ 2548367 h 3140738"/>
              <a:gd name="connsiteX14" fmla="*/ 1274567 w 2848767"/>
              <a:gd name="connsiteY14" fmla="*/ 2569631 h 3140738"/>
              <a:gd name="connsiteX15" fmla="*/ 1380080 w 2848767"/>
              <a:gd name="connsiteY15" fmla="*/ 2675144 h 3140738"/>
              <a:gd name="connsiteX16" fmla="*/ 1633229 w 2848767"/>
              <a:gd name="connsiteY16" fmla="*/ 2675144 h 3140738"/>
              <a:gd name="connsiteX17" fmla="*/ 1738742 w 2848767"/>
              <a:gd name="connsiteY17" fmla="*/ 2569631 h 3140738"/>
              <a:gd name="connsiteX18" fmla="*/ 1736599 w 2848767"/>
              <a:gd name="connsiteY18" fmla="*/ 2548367 h 3140738"/>
              <a:gd name="connsiteX19" fmla="*/ 1735066 w 2848767"/>
              <a:gd name="connsiteY19" fmla="*/ 2543429 h 3140738"/>
              <a:gd name="connsiteX20" fmla="*/ 1731776 w 2848767"/>
              <a:gd name="connsiteY20" fmla="*/ 2526806 h 3140738"/>
              <a:gd name="connsiteX21" fmla="*/ 1652822 w 2848767"/>
              <a:gd name="connsiteY21" fmla="*/ 2460087 h 3140738"/>
              <a:gd name="connsiteX22" fmla="*/ 1632617 w 2848767"/>
              <a:gd name="connsiteY22" fmla="*/ 2452956 h 3140738"/>
              <a:gd name="connsiteX23" fmla="*/ 1633812 w 2848767"/>
              <a:gd name="connsiteY23" fmla="*/ 2457739 h 3140738"/>
              <a:gd name="connsiteX24" fmla="*/ 1630699 w 2848767"/>
              <a:gd name="connsiteY24" fmla="*/ 2479915 h 3140738"/>
              <a:gd name="connsiteX25" fmla="*/ 1589385 w 2848767"/>
              <a:gd name="connsiteY25" fmla="*/ 2528520 h 3140738"/>
              <a:gd name="connsiteX26" fmla="*/ 1599106 w 2848767"/>
              <a:gd name="connsiteY26" fmla="*/ 2471409 h 3140738"/>
              <a:gd name="connsiteX27" fmla="*/ 1585777 w 2848767"/>
              <a:gd name="connsiteY27" fmla="*/ 2443756 h 3140738"/>
              <a:gd name="connsiteX28" fmla="*/ 1585753 w 2848767"/>
              <a:gd name="connsiteY28" fmla="*/ 2440486 h 3140738"/>
              <a:gd name="connsiteX29" fmla="*/ 1585664 w 2848767"/>
              <a:gd name="connsiteY29" fmla="*/ 2440465 h 3140738"/>
              <a:gd name="connsiteX30" fmla="*/ 1547331 w 2848767"/>
              <a:gd name="connsiteY30" fmla="*/ 2435191 h 3140738"/>
              <a:gd name="connsiteX31" fmla="*/ 1530698 w 2848767"/>
              <a:gd name="connsiteY31" fmla="*/ 2434444 h 3140738"/>
              <a:gd name="connsiteX32" fmla="*/ 1531765 w 2848767"/>
              <a:gd name="connsiteY32" fmla="*/ 2434955 h 3140738"/>
              <a:gd name="connsiteX33" fmla="*/ 1535410 w 2848767"/>
              <a:gd name="connsiteY33" fmla="*/ 2473839 h 3140738"/>
              <a:gd name="connsiteX34" fmla="*/ 1494096 w 2848767"/>
              <a:gd name="connsiteY34" fmla="*/ 2522444 h 3140738"/>
              <a:gd name="connsiteX35" fmla="*/ 1503817 w 2848767"/>
              <a:gd name="connsiteY35" fmla="*/ 2465333 h 3140738"/>
              <a:gd name="connsiteX36" fmla="*/ 1490489 w 2848767"/>
              <a:gd name="connsiteY36" fmla="*/ 2437680 h 3140738"/>
              <a:gd name="connsiteX37" fmla="*/ 1506654 w 2848767"/>
              <a:gd name="connsiteY37" fmla="*/ 2239617 h 3140738"/>
              <a:gd name="connsiteX38" fmla="*/ 1821654 w 2848767"/>
              <a:gd name="connsiteY38" fmla="*/ 2554617 h 3140738"/>
              <a:gd name="connsiteX39" fmla="*/ 1506654 w 2848767"/>
              <a:gd name="connsiteY39" fmla="*/ 2869617 h 3140738"/>
              <a:gd name="connsiteX40" fmla="*/ 1191654 w 2848767"/>
              <a:gd name="connsiteY40" fmla="*/ 2554617 h 3140738"/>
              <a:gd name="connsiteX41" fmla="*/ 1506654 w 2848767"/>
              <a:gd name="connsiteY41" fmla="*/ 2239617 h 3140738"/>
              <a:gd name="connsiteX42" fmla="*/ 1506654 w 2848767"/>
              <a:gd name="connsiteY42" fmla="*/ 2212617 h 3140738"/>
              <a:gd name="connsiteX43" fmla="*/ 1164654 w 2848767"/>
              <a:gd name="connsiteY43" fmla="*/ 2554617 h 3140738"/>
              <a:gd name="connsiteX44" fmla="*/ 1506654 w 2848767"/>
              <a:gd name="connsiteY44" fmla="*/ 2896617 h 3140738"/>
              <a:gd name="connsiteX45" fmla="*/ 1848654 w 2848767"/>
              <a:gd name="connsiteY45" fmla="*/ 2554617 h 3140738"/>
              <a:gd name="connsiteX46" fmla="*/ 1506654 w 2848767"/>
              <a:gd name="connsiteY46" fmla="*/ 2212617 h 3140738"/>
              <a:gd name="connsiteX47" fmla="*/ 2221957 w 2848767"/>
              <a:gd name="connsiteY47" fmla="*/ 991706 h 3140738"/>
              <a:gd name="connsiteX48" fmla="*/ 2265692 w 2848767"/>
              <a:gd name="connsiteY48" fmla="*/ 1002435 h 3140738"/>
              <a:gd name="connsiteX49" fmla="*/ 2783619 w 2848767"/>
              <a:gd name="connsiteY49" fmla="*/ 1246133 h 3140738"/>
              <a:gd name="connsiteX50" fmla="*/ 2837949 w 2848767"/>
              <a:gd name="connsiteY50" fmla="*/ 1397025 h 3140738"/>
              <a:gd name="connsiteX51" fmla="*/ 2644830 w 2848767"/>
              <a:gd name="connsiteY51" fmla="*/ 1807457 h 3140738"/>
              <a:gd name="connsiteX52" fmla="*/ 2493939 w 2848767"/>
              <a:gd name="connsiteY52" fmla="*/ 1861787 h 3140738"/>
              <a:gd name="connsiteX53" fmla="*/ 2279925 w 2848767"/>
              <a:gd name="connsiteY53" fmla="*/ 1761088 h 3140738"/>
              <a:gd name="connsiteX54" fmla="*/ 1989488 w 2848767"/>
              <a:gd name="connsiteY54" fmla="*/ 2367986 h 3140738"/>
              <a:gd name="connsiteX55" fmla="*/ 1991766 w 2848767"/>
              <a:gd name="connsiteY55" fmla="*/ 2372962 h 3140738"/>
              <a:gd name="connsiteX56" fmla="*/ 2031510 w 2848767"/>
              <a:gd name="connsiteY56" fmla="*/ 2574001 h 3140738"/>
              <a:gd name="connsiteX57" fmla="*/ 2031510 w 2848767"/>
              <a:gd name="connsiteY57" fmla="*/ 3140738 h 3140738"/>
              <a:gd name="connsiteX58" fmla="*/ 0 w 2848767"/>
              <a:gd name="connsiteY58" fmla="*/ 3140738 h 3140738"/>
              <a:gd name="connsiteX59" fmla="*/ 0 w 2848767"/>
              <a:gd name="connsiteY59" fmla="*/ 2574001 h 3140738"/>
              <a:gd name="connsiteX60" fmla="*/ 457879 w 2848767"/>
              <a:gd name="connsiteY60" fmla="*/ 1950229 h 3140738"/>
              <a:gd name="connsiteX61" fmla="*/ 486497 w 2848767"/>
              <a:gd name="connsiteY61" fmla="*/ 1950229 h 3140738"/>
              <a:gd name="connsiteX62" fmla="*/ 1001611 w 2848767"/>
              <a:gd name="connsiteY62" fmla="*/ 2120349 h 3140738"/>
              <a:gd name="connsiteX63" fmla="*/ 1516725 w 2848767"/>
              <a:gd name="connsiteY63" fmla="*/ 1950229 h 3140738"/>
              <a:gd name="connsiteX64" fmla="*/ 1545342 w 2848767"/>
              <a:gd name="connsiteY64" fmla="*/ 1950229 h 3140738"/>
              <a:gd name="connsiteX65" fmla="*/ 1885010 w 2848767"/>
              <a:gd name="connsiteY65" fmla="*/ 2177178 h 3140738"/>
              <a:gd name="connsiteX66" fmla="*/ 1928481 w 2848767"/>
              <a:gd name="connsiteY66" fmla="*/ 2245278 h 3140738"/>
              <a:gd name="connsiteX67" fmla="*/ 2182201 w 2848767"/>
              <a:gd name="connsiteY67" fmla="*/ 1715106 h 3140738"/>
              <a:gd name="connsiteX68" fmla="*/ 1976011 w 2848767"/>
              <a:gd name="connsiteY68" fmla="*/ 1618089 h 3140738"/>
              <a:gd name="connsiteX69" fmla="*/ 1921682 w 2848767"/>
              <a:gd name="connsiteY69" fmla="*/ 1467198 h 3140738"/>
              <a:gd name="connsiteX70" fmla="*/ 2114800 w 2848767"/>
              <a:gd name="connsiteY70" fmla="*/ 1056765 h 3140738"/>
              <a:gd name="connsiteX71" fmla="*/ 2221957 w 2848767"/>
              <a:gd name="connsiteY71" fmla="*/ 991706 h 3140738"/>
              <a:gd name="connsiteX72" fmla="*/ 1015755 w 2848767"/>
              <a:gd name="connsiteY72" fmla="*/ 0 h 3140738"/>
              <a:gd name="connsiteX73" fmla="*/ 1296602 w 2848767"/>
              <a:gd name="connsiteY73" fmla="*/ 186158 h 3140738"/>
              <a:gd name="connsiteX74" fmla="*/ 1308137 w 2848767"/>
              <a:gd name="connsiteY74" fmla="*/ 223317 h 3140738"/>
              <a:gd name="connsiteX75" fmla="*/ 1320722 w 2848767"/>
              <a:gd name="connsiteY75" fmla="*/ 214832 h 3140738"/>
              <a:gd name="connsiteX76" fmla="*/ 1416161 w 2848767"/>
              <a:gd name="connsiteY76" fmla="*/ 195564 h 3140738"/>
              <a:gd name="connsiteX77" fmla="*/ 1661351 w 2848767"/>
              <a:gd name="connsiteY77" fmla="*/ 440754 h 3140738"/>
              <a:gd name="connsiteX78" fmla="*/ 1465576 w 2848767"/>
              <a:gd name="connsiteY78" fmla="*/ 680963 h 3140738"/>
              <a:gd name="connsiteX79" fmla="*/ 1416162 w 2848767"/>
              <a:gd name="connsiteY79" fmla="*/ 685944 h 3140738"/>
              <a:gd name="connsiteX80" fmla="*/ 1416162 w 2848767"/>
              <a:gd name="connsiteY80" fmla="*/ 818345 h 3140738"/>
              <a:gd name="connsiteX81" fmla="*/ 1448911 w 2848767"/>
              <a:gd name="connsiteY81" fmla="*/ 845365 h 3140738"/>
              <a:gd name="connsiteX82" fmla="*/ 1632854 w 2848767"/>
              <a:gd name="connsiteY82" fmla="*/ 1289443 h 3140738"/>
              <a:gd name="connsiteX83" fmla="*/ 1004833 w 2848767"/>
              <a:gd name="connsiteY83" fmla="*/ 1917464 h 3140738"/>
              <a:gd name="connsiteX84" fmla="*/ 376812 w 2848767"/>
              <a:gd name="connsiteY84" fmla="*/ 1289443 h 3140738"/>
              <a:gd name="connsiteX85" fmla="*/ 560755 w 2848767"/>
              <a:gd name="connsiteY85" fmla="*/ 845365 h 3140738"/>
              <a:gd name="connsiteX86" fmla="*/ 615349 w 2848767"/>
              <a:gd name="connsiteY86" fmla="*/ 800321 h 3140738"/>
              <a:gd name="connsiteX87" fmla="*/ 615349 w 2848767"/>
              <a:gd name="connsiteY87" fmla="*/ 685944 h 3140738"/>
              <a:gd name="connsiteX88" fmla="*/ 370159 w 2848767"/>
              <a:gd name="connsiteY88" fmla="*/ 440754 h 3140738"/>
              <a:gd name="connsiteX89" fmla="*/ 615349 w 2848767"/>
              <a:gd name="connsiteY89" fmla="*/ 195564 h 3140738"/>
              <a:gd name="connsiteX90" fmla="*/ 710788 w 2848767"/>
              <a:gd name="connsiteY90" fmla="*/ 214832 h 3140738"/>
              <a:gd name="connsiteX91" fmla="*/ 723373 w 2848767"/>
              <a:gd name="connsiteY91" fmla="*/ 223317 h 3140738"/>
              <a:gd name="connsiteX92" fmla="*/ 734908 w 2848767"/>
              <a:gd name="connsiteY92" fmla="*/ 186158 h 3140738"/>
              <a:gd name="connsiteX93" fmla="*/ 1015755 w 2848767"/>
              <a:gd name="connsiteY93" fmla="*/ 0 h 31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48767" h="3140738">
                <a:moveTo>
                  <a:pt x="1490463" y="2434091"/>
                </a:moveTo>
                <a:lnTo>
                  <a:pt x="1465978" y="2435191"/>
                </a:lnTo>
                <a:cubicBezTo>
                  <a:pt x="1454426" y="2436242"/>
                  <a:pt x="1443172" y="2437733"/>
                  <a:pt x="1432288" y="2439628"/>
                </a:cubicBezTo>
                <a:lnTo>
                  <a:pt x="1421466" y="2441987"/>
                </a:lnTo>
                <a:lnTo>
                  <a:pt x="1427085" y="2444677"/>
                </a:lnTo>
                <a:cubicBezTo>
                  <a:pt x="1433970" y="2451968"/>
                  <a:pt x="1437008" y="2468979"/>
                  <a:pt x="1430730" y="2483561"/>
                </a:cubicBezTo>
                <a:cubicBezTo>
                  <a:pt x="1424452" y="2498142"/>
                  <a:pt x="1394681" y="2533583"/>
                  <a:pt x="1389416" y="2532166"/>
                </a:cubicBezTo>
                <a:cubicBezTo>
                  <a:pt x="1384150" y="2530748"/>
                  <a:pt x="1399744" y="2490041"/>
                  <a:pt x="1399137" y="2475055"/>
                </a:cubicBezTo>
                <a:cubicBezTo>
                  <a:pt x="1398833" y="2467562"/>
                  <a:pt x="1394327" y="2460626"/>
                  <a:pt x="1390479" y="2454930"/>
                </a:cubicBezTo>
                <a:lnTo>
                  <a:pt x="1387785" y="2450588"/>
                </a:lnTo>
                <a:lnTo>
                  <a:pt x="1371949" y="2455570"/>
                </a:lnTo>
                <a:cubicBezTo>
                  <a:pt x="1326270" y="2472431"/>
                  <a:pt x="1293251" y="2497643"/>
                  <a:pt x="1281534" y="2526806"/>
                </a:cubicBezTo>
                <a:lnTo>
                  <a:pt x="1278243" y="2543432"/>
                </a:lnTo>
                <a:lnTo>
                  <a:pt x="1276711" y="2548367"/>
                </a:lnTo>
                <a:cubicBezTo>
                  <a:pt x="1275305" y="2555235"/>
                  <a:pt x="1274567" y="2562347"/>
                  <a:pt x="1274567" y="2569631"/>
                </a:cubicBezTo>
                <a:cubicBezTo>
                  <a:pt x="1274567" y="2627904"/>
                  <a:pt x="1321807" y="2675144"/>
                  <a:pt x="1380080" y="2675144"/>
                </a:cubicBezTo>
                <a:lnTo>
                  <a:pt x="1633229" y="2675144"/>
                </a:lnTo>
                <a:cubicBezTo>
                  <a:pt x="1691503" y="2675144"/>
                  <a:pt x="1738742" y="2627904"/>
                  <a:pt x="1738742" y="2569631"/>
                </a:cubicBezTo>
                <a:cubicBezTo>
                  <a:pt x="1738742" y="2562347"/>
                  <a:pt x="1738004" y="2555235"/>
                  <a:pt x="1736599" y="2548367"/>
                </a:cubicBezTo>
                <a:lnTo>
                  <a:pt x="1735066" y="2543429"/>
                </a:lnTo>
                <a:lnTo>
                  <a:pt x="1731776" y="2526806"/>
                </a:lnTo>
                <a:cubicBezTo>
                  <a:pt x="1721062" y="2500143"/>
                  <a:pt x="1692543" y="2476782"/>
                  <a:pt x="1652822" y="2460087"/>
                </a:cubicBezTo>
                <a:lnTo>
                  <a:pt x="1632617" y="2452956"/>
                </a:lnTo>
                <a:lnTo>
                  <a:pt x="1633812" y="2457739"/>
                </a:lnTo>
                <a:cubicBezTo>
                  <a:pt x="1634648" y="2464726"/>
                  <a:pt x="1633838" y="2472624"/>
                  <a:pt x="1630699" y="2479915"/>
                </a:cubicBezTo>
                <a:cubicBezTo>
                  <a:pt x="1624421" y="2494497"/>
                  <a:pt x="1594650" y="2529938"/>
                  <a:pt x="1589385" y="2528520"/>
                </a:cubicBezTo>
                <a:cubicBezTo>
                  <a:pt x="1584119" y="2527102"/>
                  <a:pt x="1599713" y="2486396"/>
                  <a:pt x="1599106" y="2471409"/>
                </a:cubicBezTo>
                <a:cubicBezTo>
                  <a:pt x="1598650" y="2460169"/>
                  <a:pt x="1588739" y="2450183"/>
                  <a:pt x="1585777" y="2443756"/>
                </a:cubicBezTo>
                <a:lnTo>
                  <a:pt x="1585753" y="2440486"/>
                </a:lnTo>
                <a:lnTo>
                  <a:pt x="1585664" y="2440465"/>
                </a:lnTo>
                <a:cubicBezTo>
                  <a:pt x="1573346" y="2438168"/>
                  <a:pt x="1560534" y="2436392"/>
                  <a:pt x="1547331" y="2435191"/>
                </a:cubicBezTo>
                <a:lnTo>
                  <a:pt x="1530698" y="2434444"/>
                </a:lnTo>
                <a:lnTo>
                  <a:pt x="1531765" y="2434955"/>
                </a:lnTo>
                <a:cubicBezTo>
                  <a:pt x="1538651" y="2442246"/>
                  <a:pt x="1541688" y="2459257"/>
                  <a:pt x="1535410" y="2473839"/>
                </a:cubicBezTo>
                <a:cubicBezTo>
                  <a:pt x="1529132" y="2488420"/>
                  <a:pt x="1499362" y="2523861"/>
                  <a:pt x="1494096" y="2522444"/>
                </a:cubicBezTo>
                <a:cubicBezTo>
                  <a:pt x="1488831" y="2521026"/>
                  <a:pt x="1504425" y="2480319"/>
                  <a:pt x="1503817" y="2465333"/>
                </a:cubicBezTo>
                <a:cubicBezTo>
                  <a:pt x="1503362" y="2454093"/>
                  <a:pt x="1493451" y="2444106"/>
                  <a:pt x="1490489" y="2437680"/>
                </a:cubicBezTo>
                <a:close/>
                <a:moveTo>
                  <a:pt x="1506654" y="2239617"/>
                </a:moveTo>
                <a:cubicBezTo>
                  <a:pt x="1680624" y="2239617"/>
                  <a:pt x="1821654" y="2380647"/>
                  <a:pt x="1821654" y="2554617"/>
                </a:cubicBezTo>
                <a:cubicBezTo>
                  <a:pt x="1821654" y="2728587"/>
                  <a:pt x="1680624" y="2869617"/>
                  <a:pt x="1506654" y="2869617"/>
                </a:cubicBezTo>
                <a:cubicBezTo>
                  <a:pt x="1332684" y="2869617"/>
                  <a:pt x="1191654" y="2728587"/>
                  <a:pt x="1191654" y="2554617"/>
                </a:cubicBezTo>
                <a:cubicBezTo>
                  <a:pt x="1191654" y="2380647"/>
                  <a:pt x="1332684" y="2239617"/>
                  <a:pt x="1506654" y="2239617"/>
                </a:cubicBezTo>
                <a:close/>
                <a:moveTo>
                  <a:pt x="1506654" y="2212617"/>
                </a:moveTo>
                <a:cubicBezTo>
                  <a:pt x="1317773" y="2212617"/>
                  <a:pt x="1164654" y="2365736"/>
                  <a:pt x="1164654" y="2554617"/>
                </a:cubicBezTo>
                <a:cubicBezTo>
                  <a:pt x="1164654" y="2743498"/>
                  <a:pt x="1317773" y="2896617"/>
                  <a:pt x="1506654" y="2896617"/>
                </a:cubicBezTo>
                <a:cubicBezTo>
                  <a:pt x="1695535" y="2896617"/>
                  <a:pt x="1848654" y="2743498"/>
                  <a:pt x="1848654" y="2554617"/>
                </a:cubicBezTo>
                <a:cubicBezTo>
                  <a:pt x="1848654" y="2365736"/>
                  <a:pt x="1695535" y="2212617"/>
                  <a:pt x="1506654" y="2212617"/>
                </a:cubicBezTo>
                <a:close/>
                <a:moveTo>
                  <a:pt x="2221957" y="991706"/>
                </a:moveTo>
                <a:cubicBezTo>
                  <a:pt x="2236676" y="992290"/>
                  <a:pt x="2251524" y="995769"/>
                  <a:pt x="2265692" y="1002435"/>
                </a:cubicBezTo>
                <a:lnTo>
                  <a:pt x="2783619" y="1246133"/>
                </a:lnTo>
                <a:cubicBezTo>
                  <a:pt x="2840289" y="1272798"/>
                  <a:pt x="2864614" y="1340355"/>
                  <a:pt x="2837949" y="1397025"/>
                </a:cubicBezTo>
                <a:lnTo>
                  <a:pt x="2644830" y="1807457"/>
                </a:lnTo>
                <a:cubicBezTo>
                  <a:pt x="2618166" y="1864127"/>
                  <a:pt x="2550609" y="1888452"/>
                  <a:pt x="2493939" y="1861787"/>
                </a:cubicBezTo>
                <a:lnTo>
                  <a:pt x="2279925" y="1761088"/>
                </a:lnTo>
                <a:lnTo>
                  <a:pt x="1989488" y="2367986"/>
                </a:lnTo>
                <a:lnTo>
                  <a:pt x="1991766" y="2372962"/>
                </a:lnTo>
                <a:cubicBezTo>
                  <a:pt x="2017222" y="2441167"/>
                  <a:pt x="2031510" y="2510247"/>
                  <a:pt x="2031510" y="2574001"/>
                </a:cubicBezTo>
                <a:cubicBezTo>
                  <a:pt x="2031510" y="2574001"/>
                  <a:pt x="2031510" y="2574001"/>
                  <a:pt x="2031510" y="3140738"/>
                </a:cubicBezTo>
                <a:cubicBezTo>
                  <a:pt x="2031510" y="3140738"/>
                  <a:pt x="2031510" y="3140738"/>
                  <a:pt x="0" y="3140738"/>
                </a:cubicBezTo>
                <a:cubicBezTo>
                  <a:pt x="0" y="3140738"/>
                  <a:pt x="0" y="3140738"/>
                  <a:pt x="0" y="2574001"/>
                </a:cubicBezTo>
                <a:cubicBezTo>
                  <a:pt x="0" y="2318985"/>
                  <a:pt x="200322" y="1978746"/>
                  <a:pt x="457879" y="1950229"/>
                </a:cubicBezTo>
                <a:cubicBezTo>
                  <a:pt x="457879" y="1950229"/>
                  <a:pt x="457879" y="1950229"/>
                  <a:pt x="486497" y="1950229"/>
                </a:cubicBezTo>
                <a:cubicBezTo>
                  <a:pt x="629584" y="2063642"/>
                  <a:pt x="801289" y="2120349"/>
                  <a:pt x="1001611" y="2120349"/>
                </a:cubicBezTo>
                <a:cubicBezTo>
                  <a:pt x="1201933" y="2120349"/>
                  <a:pt x="1373638" y="2063642"/>
                  <a:pt x="1516725" y="1950229"/>
                </a:cubicBezTo>
                <a:cubicBezTo>
                  <a:pt x="1516725" y="1950229"/>
                  <a:pt x="1516725" y="1950229"/>
                  <a:pt x="1545342" y="1950229"/>
                </a:cubicBezTo>
                <a:cubicBezTo>
                  <a:pt x="1674121" y="1964488"/>
                  <a:pt x="1795663" y="2056677"/>
                  <a:pt x="1885010" y="2177178"/>
                </a:cubicBezTo>
                <a:lnTo>
                  <a:pt x="1928481" y="2245278"/>
                </a:lnTo>
                <a:lnTo>
                  <a:pt x="2182201" y="1715106"/>
                </a:lnTo>
                <a:lnTo>
                  <a:pt x="1976011" y="1618089"/>
                </a:lnTo>
                <a:cubicBezTo>
                  <a:pt x="1919341" y="1591425"/>
                  <a:pt x="1895017" y="1523868"/>
                  <a:pt x="1921682" y="1467198"/>
                </a:cubicBezTo>
                <a:lnTo>
                  <a:pt x="2114800" y="1056765"/>
                </a:lnTo>
                <a:cubicBezTo>
                  <a:pt x="2134799" y="1014263"/>
                  <a:pt x="2177799" y="989955"/>
                  <a:pt x="2221957" y="991706"/>
                </a:cubicBezTo>
                <a:close/>
                <a:moveTo>
                  <a:pt x="1015755" y="0"/>
                </a:moveTo>
                <a:cubicBezTo>
                  <a:pt x="1142007" y="0"/>
                  <a:pt x="1250331" y="76761"/>
                  <a:pt x="1296602" y="186158"/>
                </a:cubicBezTo>
                <a:lnTo>
                  <a:pt x="1308137" y="223317"/>
                </a:lnTo>
                <a:lnTo>
                  <a:pt x="1320722" y="214832"/>
                </a:lnTo>
                <a:cubicBezTo>
                  <a:pt x="1350056" y="202425"/>
                  <a:pt x="1382307" y="195564"/>
                  <a:pt x="1416161" y="195564"/>
                </a:cubicBezTo>
                <a:cubicBezTo>
                  <a:pt x="1551576" y="195564"/>
                  <a:pt x="1661351" y="305339"/>
                  <a:pt x="1661351" y="440754"/>
                </a:cubicBezTo>
                <a:cubicBezTo>
                  <a:pt x="1661351" y="559242"/>
                  <a:pt x="1577305" y="658100"/>
                  <a:pt x="1465576" y="680963"/>
                </a:cubicBezTo>
                <a:lnTo>
                  <a:pt x="1416162" y="685944"/>
                </a:lnTo>
                <a:lnTo>
                  <a:pt x="1416162" y="818345"/>
                </a:lnTo>
                <a:lnTo>
                  <a:pt x="1448911" y="845365"/>
                </a:lnTo>
                <a:cubicBezTo>
                  <a:pt x="1562560" y="959015"/>
                  <a:pt x="1632854" y="1116020"/>
                  <a:pt x="1632854" y="1289443"/>
                </a:cubicBezTo>
                <a:cubicBezTo>
                  <a:pt x="1632854" y="1636289"/>
                  <a:pt x="1351679" y="1917464"/>
                  <a:pt x="1004833" y="1917464"/>
                </a:cubicBezTo>
                <a:cubicBezTo>
                  <a:pt x="657987" y="1917464"/>
                  <a:pt x="376812" y="1636289"/>
                  <a:pt x="376812" y="1289443"/>
                </a:cubicBezTo>
                <a:cubicBezTo>
                  <a:pt x="376812" y="1116020"/>
                  <a:pt x="447106" y="959015"/>
                  <a:pt x="560755" y="845365"/>
                </a:cubicBezTo>
                <a:lnTo>
                  <a:pt x="615349" y="800321"/>
                </a:lnTo>
                <a:lnTo>
                  <a:pt x="615349" y="685944"/>
                </a:lnTo>
                <a:cubicBezTo>
                  <a:pt x="479934" y="685944"/>
                  <a:pt x="370159" y="576169"/>
                  <a:pt x="370159" y="440754"/>
                </a:cubicBezTo>
                <a:cubicBezTo>
                  <a:pt x="370159" y="305339"/>
                  <a:pt x="479934" y="195564"/>
                  <a:pt x="615349" y="195564"/>
                </a:cubicBezTo>
                <a:cubicBezTo>
                  <a:pt x="649203" y="195564"/>
                  <a:pt x="681454" y="202425"/>
                  <a:pt x="710788" y="214832"/>
                </a:cubicBezTo>
                <a:lnTo>
                  <a:pt x="723373" y="223317"/>
                </a:lnTo>
                <a:lnTo>
                  <a:pt x="734908" y="186158"/>
                </a:lnTo>
                <a:cubicBezTo>
                  <a:pt x="781179" y="76761"/>
                  <a:pt x="889503" y="0"/>
                  <a:pt x="10157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ußzeilenplatzhalter 2">
            <a:extLst>
              <a:ext uri="{FF2B5EF4-FFF2-40B4-BE49-F238E27FC236}">
                <a16:creationId xmlns:a16="http://schemas.microsoft.com/office/drawing/2014/main" id="{A9741AF9-2A3E-491E-AECE-824FF9C2AF95}"/>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4173777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2568047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403"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 #5 Smart Contracts are NEITHER “smart” NOR legally binding contracts </a:t>
            </a: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47</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32341DD7-5043-4AF7-9E19-54F3D979B87F}"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mc:AlternateContent xmlns:mc="http://schemas.openxmlformats.org/markup-compatibility/2006">
        <mc:Choice xmlns:a14="http://schemas.microsoft.com/office/drawing/2010/main" Requires="a14">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Contracts = ¬Smart </a:t>
                </a:r>
                <a14:m>
                  <m:oMath xmlns:m="http://schemas.openxmlformats.org/officeDocument/2006/math">
                    <m:r>
                      <a:rPr lang="en-US" sz="3600" i="1" smtClean="0">
                        <a:solidFill>
                          <a:schemeClr val="bg1"/>
                        </a:solidFill>
                        <a:latin typeface="Cambria Math" panose="02040503050406030204" pitchFamily="18" charset="0"/>
                        <a:ea typeface="Cambria Math" panose="02040503050406030204" pitchFamily="18" charset="0"/>
                      </a:rPr>
                      <m:t>∧</m:t>
                    </m:r>
                  </m:oMath>
                </a14:m>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¬Legal Contracts</a:t>
                </a:r>
              </a:p>
            </p:txBody>
          </p:sp>
        </mc:Choice>
        <mc:Fallback>
          <p:sp>
            <p:nvSpPr>
              <p:cNvPr id="15" name="Textfeld 14">
                <a:extLst>
                  <a:ext uri="{FF2B5EF4-FFF2-40B4-BE49-F238E27FC236}">
                    <a16:creationId xmlns:a16="http://schemas.microsoft.com/office/drawing/2014/main" id="{0CB4660A-C7D5-4954-917E-728F2DD6B7FC}"/>
                  </a:ext>
                </a:extLst>
              </p:cNvPr>
              <p:cNvSpPr txBox="1">
                <a:spLocks noRot="1" noChangeAspect="1" noMove="1" noResize="1" noEditPoints="1" noAdjustHandles="1" noChangeArrowheads="1" noChangeShapeType="1" noTextEdit="1"/>
              </p:cNvSpPr>
              <p:nvPr/>
            </p:nvSpPr>
            <p:spPr>
              <a:xfrm>
                <a:off x="778351" y="1642311"/>
                <a:ext cx="10635299" cy="914400"/>
              </a:xfrm>
              <a:prstGeom prst="rect">
                <a:avLst/>
              </a:prstGeom>
              <a:blipFill>
                <a:blip r:embed="rId10"/>
                <a:stretch>
                  <a:fillRect b="-10667"/>
                </a:stretch>
              </a:blipFill>
            </p:spPr>
            <p:txBody>
              <a:bodyPr/>
              <a:lstStyle/>
              <a:p>
                <a:r>
                  <a:rPr lang="de-DE">
                    <a:noFill/>
                  </a:rPr>
                  <a:t> </a:t>
                </a:r>
              </a:p>
            </p:txBody>
          </p:sp>
        </mc:Fallback>
      </mc:AlternateContent>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600"/>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contracts are neither legally binding nor are they smart on their own accord. Smart contracts are relatively simple computer programs that are deployed on the blockchain, allow the automated execution of (inter-party) processes and thus the automated execution of contract conditions.</a:t>
            </a:r>
          </a:p>
        </p:txBody>
      </p:sp>
      <p:grpSp>
        <p:nvGrpSpPr>
          <p:cNvPr id="12" name="Group 12">
            <a:extLst>
              <a:ext uri="{FF2B5EF4-FFF2-40B4-BE49-F238E27FC236}">
                <a16:creationId xmlns:a16="http://schemas.microsoft.com/office/drawing/2014/main" id="{3A273724-33A5-4F4F-9C5F-66FE4DEF2171}"/>
              </a:ext>
            </a:extLst>
          </p:cNvPr>
          <p:cNvGrpSpPr>
            <a:grpSpLocks noChangeAspect="1"/>
          </p:cNvGrpSpPr>
          <p:nvPr/>
        </p:nvGrpSpPr>
        <p:grpSpPr bwMode="auto">
          <a:xfrm>
            <a:off x="5450960" y="4188188"/>
            <a:ext cx="1290082" cy="1590750"/>
            <a:chOff x="804" y="804"/>
            <a:chExt cx="369" cy="455"/>
          </a:xfrm>
          <a:solidFill>
            <a:schemeClr val="bg1"/>
          </a:solidFill>
        </p:grpSpPr>
        <p:sp>
          <p:nvSpPr>
            <p:cNvPr id="14" name="Freeform 13">
              <a:extLst>
                <a:ext uri="{FF2B5EF4-FFF2-40B4-BE49-F238E27FC236}">
                  <a16:creationId xmlns:a16="http://schemas.microsoft.com/office/drawing/2014/main" id="{0CA58AF9-C759-49A1-A0C9-AC6F91B4ABA0}"/>
                </a:ext>
              </a:extLst>
            </p:cNvPr>
            <p:cNvSpPr>
              <a:spLocks noEditPoints="1"/>
            </p:cNvSpPr>
            <p:nvPr/>
          </p:nvSpPr>
          <p:spPr bwMode="auto">
            <a:xfrm>
              <a:off x="819" y="899"/>
              <a:ext cx="107" cy="102"/>
            </a:xfrm>
            <a:custGeom>
              <a:avLst/>
              <a:gdLst>
                <a:gd name="T0" fmla="*/ 319 w 448"/>
                <a:gd name="T1" fmla="*/ 389 h 424"/>
                <a:gd name="T2" fmla="*/ 315 w 448"/>
                <a:gd name="T3" fmla="*/ 345 h 424"/>
                <a:gd name="T4" fmla="*/ 335 w 448"/>
                <a:gd name="T5" fmla="*/ 332 h 424"/>
                <a:gd name="T6" fmla="*/ 369 w 448"/>
                <a:gd name="T7" fmla="*/ 351 h 424"/>
                <a:gd name="T8" fmla="*/ 406 w 448"/>
                <a:gd name="T9" fmla="*/ 341 h 424"/>
                <a:gd name="T10" fmla="*/ 448 w 448"/>
                <a:gd name="T11" fmla="*/ 268 h 424"/>
                <a:gd name="T12" fmla="*/ 439 w 448"/>
                <a:gd name="T13" fmla="*/ 230 h 424"/>
                <a:gd name="T14" fmla="*/ 396 w 448"/>
                <a:gd name="T15" fmla="*/ 205 h 424"/>
                <a:gd name="T16" fmla="*/ 393 w 448"/>
                <a:gd name="T17" fmla="*/ 181 h 424"/>
                <a:gd name="T18" fmla="*/ 427 w 448"/>
                <a:gd name="T19" fmla="*/ 152 h 424"/>
                <a:gd name="T20" fmla="*/ 427 w 448"/>
                <a:gd name="T21" fmla="*/ 113 h 424"/>
                <a:gd name="T22" fmla="*/ 371 w 448"/>
                <a:gd name="T23" fmla="*/ 49 h 424"/>
                <a:gd name="T24" fmla="*/ 333 w 448"/>
                <a:gd name="T25" fmla="*/ 49 h 424"/>
                <a:gd name="T26" fmla="*/ 305 w 448"/>
                <a:gd name="T27" fmla="*/ 73 h 424"/>
                <a:gd name="T28" fmla="*/ 273 w 448"/>
                <a:gd name="T29" fmla="*/ 61 h 424"/>
                <a:gd name="T30" fmla="*/ 271 w 448"/>
                <a:gd name="T31" fmla="*/ 28 h 424"/>
                <a:gd name="T32" fmla="*/ 243 w 448"/>
                <a:gd name="T33" fmla="*/ 0 h 424"/>
                <a:gd name="T34" fmla="*/ 158 w 448"/>
                <a:gd name="T35" fmla="*/ 7 h 424"/>
                <a:gd name="T36" fmla="*/ 131 w 448"/>
                <a:gd name="T37" fmla="*/ 35 h 424"/>
                <a:gd name="T38" fmla="*/ 134 w 448"/>
                <a:gd name="T39" fmla="*/ 78 h 424"/>
                <a:gd name="T40" fmla="*/ 111 w 448"/>
                <a:gd name="T41" fmla="*/ 94 h 424"/>
                <a:gd name="T42" fmla="*/ 75 w 448"/>
                <a:gd name="T43" fmla="*/ 78 h 424"/>
                <a:gd name="T44" fmla="*/ 37 w 448"/>
                <a:gd name="T45" fmla="*/ 88 h 424"/>
                <a:gd name="T46" fmla="*/ 2 w 448"/>
                <a:gd name="T47" fmla="*/ 165 h 424"/>
                <a:gd name="T48" fmla="*/ 0 w 448"/>
                <a:gd name="T49" fmla="*/ 170 h 424"/>
                <a:gd name="T50" fmla="*/ 12 w 448"/>
                <a:gd name="T51" fmla="*/ 202 h 424"/>
                <a:gd name="T52" fmla="*/ 54 w 448"/>
                <a:gd name="T53" fmla="*/ 221 h 424"/>
                <a:gd name="T54" fmla="*/ 58 w 448"/>
                <a:gd name="T55" fmla="*/ 248 h 424"/>
                <a:gd name="T56" fmla="*/ 26 w 448"/>
                <a:gd name="T57" fmla="*/ 275 h 424"/>
                <a:gd name="T58" fmla="*/ 26 w 448"/>
                <a:gd name="T59" fmla="*/ 314 h 424"/>
                <a:gd name="T60" fmla="*/ 81 w 448"/>
                <a:gd name="T61" fmla="*/ 379 h 424"/>
                <a:gd name="T62" fmla="*/ 115 w 448"/>
                <a:gd name="T63" fmla="*/ 381 h 424"/>
                <a:gd name="T64" fmla="*/ 120 w 448"/>
                <a:gd name="T65" fmla="*/ 379 h 424"/>
                <a:gd name="T66" fmla="*/ 150 w 448"/>
                <a:gd name="T67" fmla="*/ 353 h 424"/>
                <a:gd name="T68" fmla="*/ 177 w 448"/>
                <a:gd name="T69" fmla="*/ 363 h 424"/>
                <a:gd name="T70" fmla="*/ 180 w 448"/>
                <a:gd name="T71" fmla="*/ 397 h 424"/>
                <a:gd name="T72" fmla="*/ 207 w 448"/>
                <a:gd name="T73" fmla="*/ 424 h 424"/>
                <a:gd name="T74" fmla="*/ 292 w 448"/>
                <a:gd name="T75" fmla="*/ 417 h 424"/>
                <a:gd name="T76" fmla="*/ 319 w 448"/>
                <a:gd name="T77" fmla="*/ 389 h 424"/>
                <a:gd name="T78" fmla="*/ 220 w 448"/>
                <a:gd name="T79" fmla="*/ 298 h 424"/>
                <a:gd name="T80" fmla="*/ 134 w 448"/>
                <a:gd name="T81" fmla="*/ 212 h 424"/>
                <a:gd name="T82" fmla="*/ 220 w 448"/>
                <a:gd name="T83" fmla="*/ 127 h 424"/>
                <a:gd name="T84" fmla="*/ 305 w 448"/>
                <a:gd name="T85" fmla="*/ 212 h 424"/>
                <a:gd name="T86" fmla="*/ 220 w 448"/>
                <a:gd name="T87" fmla="*/ 298 h 424"/>
                <a:gd name="T88" fmla="*/ 220 w 448"/>
                <a:gd name="T89" fmla="*/ 298 h 424"/>
                <a:gd name="T90" fmla="*/ 220 w 448"/>
                <a:gd name="T91" fmla="*/ 29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24">
                  <a:moveTo>
                    <a:pt x="319" y="389"/>
                  </a:moveTo>
                  <a:cubicBezTo>
                    <a:pt x="319" y="389"/>
                    <a:pt x="317" y="360"/>
                    <a:pt x="315" y="345"/>
                  </a:cubicBezTo>
                  <a:cubicBezTo>
                    <a:pt x="322" y="341"/>
                    <a:pt x="329" y="336"/>
                    <a:pt x="335" y="332"/>
                  </a:cubicBezTo>
                  <a:cubicBezTo>
                    <a:pt x="346" y="338"/>
                    <a:pt x="369" y="351"/>
                    <a:pt x="369" y="351"/>
                  </a:cubicBezTo>
                  <a:cubicBezTo>
                    <a:pt x="406" y="341"/>
                    <a:pt x="406" y="341"/>
                    <a:pt x="406" y="341"/>
                  </a:cubicBezTo>
                  <a:cubicBezTo>
                    <a:pt x="448" y="268"/>
                    <a:pt x="448" y="268"/>
                    <a:pt x="448" y="268"/>
                  </a:cubicBezTo>
                  <a:cubicBezTo>
                    <a:pt x="439" y="230"/>
                    <a:pt x="439" y="230"/>
                    <a:pt x="439" y="230"/>
                  </a:cubicBezTo>
                  <a:cubicBezTo>
                    <a:pt x="439" y="230"/>
                    <a:pt x="410" y="214"/>
                    <a:pt x="396" y="205"/>
                  </a:cubicBezTo>
                  <a:cubicBezTo>
                    <a:pt x="396" y="197"/>
                    <a:pt x="395" y="189"/>
                    <a:pt x="393" y="181"/>
                  </a:cubicBezTo>
                  <a:cubicBezTo>
                    <a:pt x="404" y="171"/>
                    <a:pt x="427" y="152"/>
                    <a:pt x="427" y="152"/>
                  </a:cubicBezTo>
                  <a:cubicBezTo>
                    <a:pt x="427" y="113"/>
                    <a:pt x="427" y="113"/>
                    <a:pt x="427" y="113"/>
                  </a:cubicBezTo>
                  <a:cubicBezTo>
                    <a:pt x="371" y="49"/>
                    <a:pt x="371" y="49"/>
                    <a:pt x="371" y="49"/>
                  </a:cubicBezTo>
                  <a:cubicBezTo>
                    <a:pt x="333" y="49"/>
                    <a:pt x="333" y="49"/>
                    <a:pt x="333" y="49"/>
                  </a:cubicBezTo>
                  <a:cubicBezTo>
                    <a:pt x="333" y="49"/>
                    <a:pt x="314" y="65"/>
                    <a:pt x="305" y="73"/>
                  </a:cubicBezTo>
                  <a:cubicBezTo>
                    <a:pt x="295" y="68"/>
                    <a:pt x="284" y="64"/>
                    <a:pt x="273" y="61"/>
                  </a:cubicBezTo>
                  <a:cubicBezTo>
                    <a:pt x="272" y="50"/>
                    <a:pt x="271" y="28"/>
                    <a:pt x="271" y="28"/>
                  </a:cubicBezTo>
                  <a:cubicBezTo>
                    <a:pt x="243" y="0"/>
                    <a:pt x="243" y="0"/>
                    <a:pt x="243" y="0"/>
                  </a:cubicBezTo>
                  <a:cubicBezTo>
                    <a:pt x="158" y="7"/>
                    <a:pt x="158" y="7"/>
                    <a:pt x="158" y="7"/>
                  </a:cubicBezTo>
                  <a:cubicBezTo>
                    <a:pt x="131" y="35"/>
                    <a:pt x="131" y="35"/>
                    <a:pt x="131" y="35"/>
                  </a:cubicBezTo>
                  <a:cubicBezTo>
                    <a:pt x="131" y="35"/>
                    <a:pt x="133" y="64"/>
                    <a:pt x="134" y="78"/>
                  </a:cubicBezTo>
                  <a:cubicBezTo>
                    <a:pt x="126" y="83"/>
                    <a:pt x="118" y="88"/>
                    <a:pt x="111" y="94"/>
                  </a:cubicBezTo>
                  <a:cubicBezTo>
                    <a:pt x="99" y="88"/>
                    <a:pt x="75" y="78"/>
                    <a:pt x="75" y="78"/>
                  </a:cubicBezTo>
                  <a:cubicBezTo>
                    <a:pt x="37" y="88"/>
                    <a:pt x="37" y="88"/>
                    <a:pt x="37" y="88"/>
                  </a:cubicBezTo>
                  <a:cubicBezTo>
                    <a:pt x="2" y="165"/>
                    <a:pt x="2" y="165"/>
                    <a:pt x="2" y="165"/>
                  </a:cubicBezTo>
                  <a:cubicBezTo>
                    <a:pt x="0" y="170"/>
                    <a:pt x="0" y="170"/>
                    <a:pt x="0" y="170"/>
                  </a:cubicBezTo>
                  <a:cubicBezTo>
                    <a:pt x="12" y="202"/>
                    <a:pt x="12" y="202"/>
                    <a:pt x="12" y="202"/>
                  </a:cubicBezTo>
                  <a:cubicBezTo>
                    <a:pt x="12" y="202"/>
                    <a:pt x="40" y="215"/>
                    <a:pt x="54" y="221"/>
                  </a:cubicBezTo>
                  <a:cubicBezTo>
                    <a:pt x="54" y="230"/>
                    <a:pt x="55" y="239"/>
                    <a:pt x="58" y="248"/>
                  </a:cubicBezTo>
                  <a:cubicBezTo>
                    <a:pt x="47" y="257"/>
                    <a:pt x="26" y="275"/>
                    <a:pt x="26" y="275"/>
                  </a:cubicBezTo>
                  <a:cubicBezTo>
                    <a:pt x="26" y="314"/>
                    <a:pt x="26" y="314"/>
                    <a:pt x="26" y="314"/>
                  </a:cubicBezTo>
                  <a:cubicBezTo>
                    <a:pt x="81" y="379"/>
                    <a:pt x="81" y="379"/>
                    <a:pt x="81" y="379"/>
                  </a:cubicBezTo>
                  <a:cubicBezTo>
                    <a:pt x="81" y="379"/>
                    <a:pt x="113" y="382"/>
                    <a:pt x="115" y="381"/>
                  </a:cubicBezTo>
                  <a:cubicBezTo>
                    <a:pt x="117" y="380"/>
                    <a:pt x="120" y="379"/>
                    <a:pt x="120" y="379"/>
                  </a:cubicBezTo>
                  <a:cubicBezTo>
                    <a:pt x="120" y="379"/>
                    <a:pt x="140" y="361"/>
                    <a:pt x="150" y="353"/>
                  </a:cubicBezTo>
                  <a:cubicBezTo>
                    <a:pt x="158" y="357"/>
                    <a:pt x="168" y="360"/>
                    <a:pt x="177" y="363"/>
                  </a:cubicBezTo>
                  <a:cubicBezTo>
                    <a:pt x="177" y="374"/>
                    <a:pt x="180" y="397"/>
                    <a:pt x="180" y="397"/>
                  </a:cubicBezTo>
                  <a:cubicBezTo>
                    <a:pt x="207" y="424"/>
                    <a:pt x="207" y="424"/>
                    <a:pt x="207" y="424"/>
                  </a:cubicBezTo>
                  <a:cubicBezTo>
                    <a:pt x="292" y="417"/>
                    <a:pt x="292" y="417"/>
                    <a:pt x="292" y="417"/>
                  </a:cubicBezTo>
                  <a:lnTo>
                    <a:pt x="319" y="389"/>
                  </a:lnTo>
                  <a:close/>
                  <a:moveTo>
                    <a:pt x="220" y="298"/>
                  </a:moveTo>
                  <a:cubicBezTo>
                    <a:pt x="173" y="298"/>
                    <a:pt x="134" y="260"/>
                    <a:pt x="134" y="212"/>
                  </a:cubicBezTo>
                  <a:cubicBezTo>
                    <a:pt x="134" y="165"/>
                    <a:pt x="173" y="127"/>
                    <a:pt x="220" y="127"/>
                  </a:cubicBezTo>
                  <a:cubicBezTo>
                    <a:pt x="267" y="127"/>
                    <a:pt x="305" y="165"/>
                    <a:pt x="305" y="212"/>
                  </a:cubicBezTo>
                  <a:cubicBezTo>
                    <a:pt x="305" y="260"/>
                    <a:pt x="267" y="298"/>
                    <a:pt x="220" y="298"/>
                  </a:cubicBezTo>
                  <a:close/>
                  <a:moveTo>
                    <a:pt x="220" y="298"/>
                  </a:moveTo>
                  <a:cubicBezTo>
                    <a:pt x="220" y="298"/>
                    <a:pt x="220" y="298"/>
                    <a:pt x="220" y="2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14">
              <a:extLst>
                <a:ext uri="{FF2B5EF4-FFF2-40B4-BE49-F238E27FC236}">
                  <a16:creationId xmlns:a16="http://schemas.microsoft.com/office/drawing/2014/main" id="{95C7444A-0915-432B-B606-2F796913BE80}"/>
                </a:ext>
              </a:extLst>
            </p:cNvPr>
            <p:cNvSpPr>
              <a:spLocks noEditPoints="1"/>
            </p:cNvSpPr>
            <p:nvPr/>
          </p:nvSpPr>
          <p:spPr bwMode="auto">
            <a:xfrm>
              <a:off x="893" y="990"/>
              <a:ext cx="82" cy="77"/>
            </a:xfrm>
            <a:custGeom>
              <a:avLst/>
              <a:gdLst>
                <a:gd name="T0" fmla="*/ 242 w 340"/>
                <a:gd name="T1" fmla="*/ 294 h 320"/>
                <a:gd name="T2" fmla="*/ 239 w 340"/>
                <a:gd name="T3" fmla="*/ 260 h 320"/>
                <a:gd name="T4" fmla="*/ 254 w 340"/>
                <a:gd name="T5" fmla="*/ 251 h 320"/>
                <a:gd name="T6" fmla="*/ 279 w 340"/>
                <a:gd name="T7" fmla="*/ 265 h 320"/>
                <a:gd name="T8" fmla="*/ 308 w 340"/>
                <a:gd name="T9" fmla="*/ 258 h 320"/>
                <a:gd name="T10" fmla="*/ 340 w 340"/>
                <a:gd name="T11" fmla="*/ 202 h 320"/>
                <a:gd name="T12" fmla="*/ 333 w 340"/>
                <a:gd name="T13" fmla="*/ 173 h 320"/>
                <a:gd name="T14" fmla="*/ 300 w 340"/>
                <a:gd name="T15" fmla="*/ 155 h 320"/>
                <a:gd name="T16" fmla="*/ 298 w 340"/>
                <a:gd name="T17" fmla="*/ 137 h 320"/>
                <a:gd name="T18" fmla="*/ 324 w 340"/>
                <a:gd name="T19" fmla="*/ 115 h 320"/>
                <a:gd name="T20" fmla="*/ 324 w 340"/>
                <a:gd name="T21" fmla="*/ 86 h 320"/>
                <a:gd name="T22" fmla="*/ 282 w 340"/>
                <a:gd name="T23" fmla="*/ 37 h 320"/>
                <a:gd name="T24" fmla="*/ 253 w 340"/>
                <a:gd name="T25" fmla="*/ 37 h 320"/>
                <a:gd name="T26" fmla="*/ 232 w 340"/>
                <a:gd name="T27" fmla="*/ 55 h 320"/>
                <a:gd name="T28" fmla="*/ 207 w 340"/>
                <a:gd name="T29" fmla="*/ 46 h 320"/>
                <a:gd name="T30" fmla="*/ 206 w 340"/>
                <a:gd name="T31" fmla="*/ 21 h 320"/>
                <a:gd name="T32" fmla="*/ 185 w 340"/>
                <a:gd name="T33" fmla="*/ 0 h 320"/>
                <a:gd name="T34" fmla="*/ 120 w 340"/>
                <a:gd name="T35" fmla="*/ 5 h 320"/>
                <a:gd name="T36" fmla="*/ 99 w 340"/>
                <a:gd name="T37" fmla="*/ 26 h 320"/>
                <a:gd name="T38" fmla="*/ 102 w 340"/>
                <a:gd name="T39" fmla="*/ 59 h 320"/>
                <a:gd name="T40" fmla="*/ 84 w 340"/>
                <a:gd name="T41" fmla="*/ 71 h 320"/>
                <a:gd name="T42" fmla="*/ 57 w 340"/>
                <a:gd name="T43" fmla="*/ 58 h 320"/>
                <a:gd name="T44" fmla="*/ 28 w 340"/>
                <a:gd name="T45" fmla="*/ 66 h 320"/>
                <a:gd name="T46" fmla="*/ 1 w 340"/>
                <a:gd name="T47" fmla="*/ 124 h 320"/>
                <a:gd name="T48" fmla="*/ 0 w 340"/>
                <a:gd name="T49" fmla="*/ 129 h 320"/>
                <a:gd name="T50" fmla="*/ 9 w 340"/>
                <a:gd name="T51" fmla="*/ 153 h 320"/>
                <a:gd name="T52" fmla="*/ 41 w 340"/>
                <a:gd name="T53" fmla="*/ 167 h 320"/>
                <a:gd name="T54" fmla="*/ 44 w 340"/>
                <a:gd name="T55" fmla="*/ 187 h 320"/>
                <a:gd name="T56" fmla="*/ 20 w 340"/>
                <a:gd name="T57" fmla="*/ 208 h 320"/>
                <a:gd name="T58" fmla="*/ 20 w 340"/>
                <a:gd name="T59" fmla="*/ 237 h 320"/>
                <a:gd name="T60" fmla="*/ 62 w 340"/>
                <a:gd name="T61" fmla="*/ 286 h 320"/>
                <a:gd name="T62" fmla="*/ 87 w 340"/>
                <a:gd name="T63" fmla="*/ 288 h 320"/>
                <a:gd name="T64" fmla="*/ 91 w 340"/>
                <a:gd name="T65" fmla="*/ 286 h 320"/>
                <a:gd name="T66" fmla="*/ 114 w 340"/>
                <a:gd name="T67" fmla="*/ 267 h 320"/>
                <a:gd name="T68" fmla="*/ 134 w 340"/>
                <a:gd name="T69" fmla="*/ 274 h 320"/>
                <a:gd name="T70" fmla="*/ 136 w 340"/>
                <a:gd name="T71" fmla="*/ 300 h 320"/>
                <a:gd name="T72" fmla="*/ 157 w 340"/>
                <a:gd name="T73" fmla="*/ 320 h 320"/>
                <a:gd name="T74" fmla="*/ 222 w 340"/>
                <a:gd name="T75" fmla="*/ 315 h 320"/>
                <a:gd name="T76" fmla="*/ 242 w 340"/>
                <a:gd name="T77" fmla="*/ 294 h 320"/>
                <a:gd name="T78" fmla="*/ 167 w 340"/>
                <a:gd name="T79" fmla="*/ 225 h 320"/>
                <a:gd name="T80" fmla="*/ 102 w 340"/>
                <a:gd name="T81" fmla="*/ 160 h 320"/>
                <a:gd name="T82" fmla="*/ 167 w 340"/>
                <a:gd name="T83" fmla="*/ 96 h 320"/>
                <a:gd name="T84" fmla="*/ 232 w 340"/>
                <a:gd name="T85" fmla="*/ 160 h 320"/>
                <a:gd name="T86" fmla="*/ 167 w 340"/>
                <a:gd name="T87" fmla="*/ 225 h 320"/>
                <a:gd name="T88" fmla="*/ 167 w 340"/>
                <a:gd name="T89" fmla="*/ 225 h 320"/>
                <a:gd name="T90" fmla="*/ 167 w 340"/>
                <a:gd name="T91" fmla="*/ 2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20">
                  <a:moveTo>
                    <a:pt x="242" y="294"/>
                  </a:moveTo>
                  <a:cubicBezTo>
                    <a:pt x="242" y="294"/>
                    <a:pt x="240" y="272"/>
                    <a:pt x="239" y="260"/>
                  </a:cubicBezTo>
                  <a:cubicBezTo>
                    <a:pt x="245" y="258"/>
                    <a:pt x="250" y="254"/>
                    <a:pt x="254" y="251"/>
                  </a:cubicBezTo>
                  <a:cubicBezTo>
                    <a:pt x="263" y="255"/>
                    <a:pt x="279" y="265"/>
                    <a:pt x="279" y="265"/>
                  </a:cubicBezTo>
                  <a:cubicBezTo>
                    <a:pt x="308" y="258"/>
                    <a:pt x="308" y="258"/>
                    <a:pt x="308" y="258"/>
                  </a:cubicBezTo>
                  <a:cubicBezTo>
                    <a:pt x="340" y="202"/>
                    <a:pt x="340" y="202"/>
                    <a:pt x="340" y="202"/>
                  </a:cubicBezTo>
                  <a:cubicBezTo>
                    <a:pt x="333" y="173"/>
                    <a:pt x="333" y="173"/>
                    <a:pt x="333" y="173"/>
                  </a:cubicBezTo>
                  <a:cubicBezTo>
                    <a:pt x="333" y="173"/>
                    <a:pt x="311" y="161"/>
                    <a:pt x="300" y="155"/>
                  </a:cubicBezTo>
                  <a:cubicBezTo>
                    <a:pt x="300" y="149"/>
                    <a:pt x="300" y="143"/>
                    <a:pt x="298" y="137"/>
                  </a:cubicBezTo>
                  <a:cubicBezTo>
                    <a:pt x="307" y="129"/>
                    <a:pt x="324" y="115"/>
                    <a:pt x="324" y="115"/>
                  </a:cubicBezTo>
                  <a:cubicBezTo>
                    <a:pt x="324" y="86"/>
                    <a:pt x="324" y="86"/>
                    <a:pt x="324" y="86"/>
                  </a:cubicBezTo>
                  <a:cubicBezTo>
                    <a:pt x="282" y="37"/>
                    <a:pt x="282" y="37"/>
                    <a:pt x="282" y="37"/>
                  </a:cubicBezTo>
                  <a:cubicBezTo>
                    <a:pt x="253" y="37"/>
                    <a:pt x="253" y="37"/>
                    <a:pt x="253" y="37"/>
                  </a:cubicBezTo>
                  <a:cubicBezTo>
                    <a:pt x="253" y="37"/>
                    <a:pt x="238" y="49"/>
                    <a:pt x="232" y="55"/>
                  </a:cubicBezTo>
                  <a:cubicBezTo>
                    <a:pt x="224" y="51"/>
                    <a:pt x="216" y="48"/>
                    <a:pt x="207" y="46"/>
                  </a:cubicBezTo>
                  <a:cubicBezTo>
                    <a:pt x="206" y="38"/>
                    <a:pt x="206" y="21"/>
                    <a:pt x="206" y="21"/>
                  </a:cubicBezTo>
                  <a:cubicBezTo>
                    <a:pt x="185" y="0"/>
                    <a:pt x="185" y="0"/>
                    <a:pt x="185" y="0"/>
                  </a:cubicBezTo>
                  <a:cubicBezTo>
                    <a:pt x="120" y="5"/>
                    <a:pt x="120" y="5"/>
                    <a:pt x="120" y="5"/>
                  </a:cubicBezTo>
                  <a:cubicBezTo>
                    <a:pt x="99" y="26"/>
                    <a:pt x="99" y="26"/>
                    <a:pt x="99" y="26"/>
                  </a:cubicBezTo>
                  <a:cubicBezTo>
                    <a:pt x="99" y="26"/>
                    <a:pt x="101" y="48"/>
                    <a:pt x="102" y="59"/>
                  </a:cubicBezTo>
                  <a:cubicBezTo>
                    <a:pt x="96" y="62"/>
                    <a:pt x="90" y="67"/>
                    <a:pt x="84" y="71"/>
                  </a:cubicBezTo>
                  <a:cubicBezTo>
                    <a:pt x="75" y="67"/>
                    <a:pt x="57" y="58"/>
                    <a:pt x="57" y="58"/>
                  </a:cubicBezTo>
                  <a:cubicBezTo>
                    <a:pt x="28" y="66"/>
                    <a:pt x="28" y="66"/>
                    <a:pt x="28" y="66"/>
                  </a:cubicBezTo>
                  <a:cubicBezTo>
                    <a:pt x="1" y="124"/>
                    <a:pt x="1" y="124"/>
                    <a:pt x="1" y="124"/>
                  </a:cubicBezTo>
                  <a:cubicBezTo>
                    <a:pt x="0" y="129"/>
                    <a:pt x="0" y="129"/>
                    <a:pt x="0" y="129"/>
                  </a:cubicBezTo>
                  <a:cubicBezTo>
                    <a:pt x="9" y="153"/>
                    <a:pt x="9" y="153"/>
                    <a:pt x="9" y="153"/>
                  </a:cubicBezTo>
                  <a:cubicBezTo>
                    <a:pt x="9" y="153"/>
                    <a:pt x="30" y="163"/>
                    <a:pt x="41" y="167"/>
                  </a:cubicBezTo>
                  <a:cubicBezTo>
                    <a:pt x="41" y="174"/>
                    <a:pt x="42" y="181"/>
                    <a:pt x="44" y="187"/>
                  </a:cubicBezTo>
                  <a:cubicBezTo>
                    <a:pt x="36" y="194"/>
                    <a:pt x="20" y="208"/>
                    <a:pt x="20" y="208"/>
                  </a:cubicBezTo>
                  <a:cubicBezTo>
                    <a:pt x="20" y="237"/>
                    <a:pt x="20" y="237"/>
                    <a:pt x="20" y="237"/>
                  </a:cubicBezTo>
                  <a:cubicBezTo>
                    <a:pt x="62" y="286"/>
                    <a:pt x="62" y="286"/>
                    <a:pt x="62" y="286"/>
                  </a:cubicBezTo>
                  <a:cubicBezTo>
                    <a:pt x="62" y="286"/>
                    <a:pt x="86" y="289"/>
                    <a:pt x="87" y="288"/>
                  </a:cubicBezTo>
                  <a:cubicBezTo>
                    <a:pt x="88" y="287"/>
                    <a:pt x="91" y="286"/>
                    <a:pt x="91" y="286"/>
                  </a:cubicBezTo>
                  <a:cubicBezTo>
                    <a:pt x="91" y="286"/>
                    <a:pt x="106" y="273"/>
                    <a:pt x="114" y="267"/>
                  </a:cubicBezTo>
                  <a:cubicBezTo>
                    <a:pt x="120" y="269"/>
                    <a:pt x="127" y="272"/>
                    <a:pt x="134" y="274"/>
                  </a:cubicBezTo>
                  <a:cubicBezTo>
                    <a:pt x="135" y="282"/>
                    <a:pt x="136" y="300"/>
                    <a:pt x="136" y="300"/>
                  </a:cubicBezTo>
                  <a:cubicBezTo>
                    <a:pt x="157" y="320"/>
                    <a:pt x="157" y="320"/>
                    <a:pt x="157" y="320"/>
                  </a:cubicBezTo>
                  <a:cubicBezTo>
                    <a:pt x="222" y="315"/>
                    <a:pt x="222" y="315"/>
                    <a:pt x="222" y="315"/>
                  </a:cubicBezTo>
                  <a:lnTo>
                    <a:pt x="242" y="294"/>
                  </a:lnTo>
                  <a:close/>
                  <a:moveTo>
                    <a:pt x="167" y="225"/>
                  </a:moveTo>
                  <a:cubicBezTo>
                    <a:pt x="131" y="225"/>
                    <a:pt x="102" y="196"/>
                    <a:pt x="102" y="160"/>
                  </a:cubicBezTo>
                  <a:cubicBezTo>
                    <a:pt x="102" y="124"/>
                    <a:pt x="131" y="96"/>
                    <a:pt x="167" y="96"/>
                  </a:cubicBezTo>
                  <a:cubicBezTo>
                    <a:pt x="203" y="96"/>
                    <a:pt x="232" y="124"/>
                    <a:pt x="232" y="160"/>
                  </a:cubicBezTo>
                  <a:cubicBezTo>
                    <a:pt x="232" y="196"/>
                    <a:pt x="203" y="225"/>
                    <a:pt x="167" y="225"/>
                  </a:cubicBezTo>
                  <a:close/>
                  <a:moveTo>
                    <a:pt x="167" y="225"/>
                  </a:moveTo>
                  <a:cubicBezTo>
                    <a:pt x="167" y="225"/>
                    <a:pt x="167" y="225"/>
                    <a:pt x="167" y="22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15">
              <a:extLst>
                <a:ext uri="{FF2B5EF4-FFF2-40B4-BE49-F238E27FC236}">
                  <a16:creationId xmlns:a16="http://schemas.microsoft.com/office/drawing/2014/main" id="{C982CDB3-A316-4804-8C39-0735875D533D}"/>
                </a:ext>
              </a:extLst>
            </p:cNvPr>
            <p:cNvSpPr>
              <a:spLocks noEditPoints="1"/>
            </p:cNvSpPr>
            <p:nvPr/>
          </p:nvSpPr>
          <p:spPr bwMode="auto">
            <a:xfrm>
              <a:off x="881" y="866"/>
              <a:ext cx="228" cy="26"/>
            </a:xfrm>
            <a:custGeom>
              <a:avLst/>
              <a:gdLst>
                <a:gd name="T0" fmla="*/ 884 w 952"/>
                <a:gd name="T1" fmla="*/ 0 h 108"/>
                <a:gd name="T2" fmla="*/ 69 w 952"/>
                <a:gd name="T3" fmla="*/ 0 h 108"/>
                <a:gd name="T4" fmla="*/ 69 w 952"/>
                <a:gd name="T5" fmla="*/ 108 h 108"/>
                <a:gd name="T6" fmla="*/ 884 w 952"/>
                <a:gd name="T7" fmla="*/ 108 h 108"/>
                <a:gd name="T8" fmla="*/ 884 w 952"/>
                <a:gd name="T9" fmla="*/ 0 h 108"/>
                <a:gd name="T10" fmla="*/ 884 w 952"/>
                <a:gd name="T11" fmla="*/ 0 h 108"/>
                <a:gd name="T12" fmla="*/ 884 w 9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952" h="108">
                  <a:moveTo>
                    <a:pt x="884" y="0"/>
                  </a:moveTo>
                  <a:cubicBezTo>
                    <a:pt x="69" y="0"/>
                    <a:pt x="69" y="0"/>
                    <a:pt x="69" y="0"/>
                  </a:cubicBezTo>
                  <a:cubicBezTo>
                    <a:pt x="0" y="0"/>
                    <a:pt x="0" y="108"/>
                    <a:pt x="69" y="108"/>
                  </a:cubicBezTo>
                  <a:cubicBezTo>
                    <a:pt x="884" y="108"/>
                    <a:pt x="884" y="108"/>
                    <a:pt x="884" y="108"/>
                  </a:cubicBezTo>
                  <a:cubicBezTo>
                    <a:pt x="952" y="108"/>
                    <a:pt x="952" y="0"/>
                    <a:pt x="884" y="0"/>
                  </a:cubicBezTo>
                  <a:close/>
                  <a:moveTo>
                    <a:pt x="884" y="0"/>
                  </a:moveTo>
                  <a:cubicBezTo>
                    <a:pt x="884" y="0"/>
                    <a:pt x="884" y="0"/>
                    <a:pt x="88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16">
              <a:extLst>
                <a:ext uri="{FF2B5EF4-FFF2-40B4-BE49-F238E27FC236}">
                  <a16:creationId xmlns:a16="http://schemas.microsoft.com/office/drawing/2014/main" id="{FA47352F-E126-4CB4-82BB-63164789E6D1}"/>
                </a:ext>
              </a:extLst>
            </p:cNvPr>
            <p:cNvSpPr>
              <a:spLocks noEditPoints="1"/>
            </p:cNvSpPr>
            <p:nvPr/>
          </p:nvSpPr>
          <p:spPr bwMode="auto">
            <a:xfrm>
              <a:off x="983" y="926"/>
              <a:ext cx="126" cy="26"/>
            </a:xfrm>
            <a:custGeom>
              <a:avLst/>
              <a:gdLst>
                <a:gd name="T0" fmla="*/ 460 w 528"/>
                <a:gd name="T1" fmla="*/ 0 h 108"/>
                <a:gd name="T2" fmla="*/ 69 w 528"/>
                <a:gd name="T3" fmla="*/ 0 h 108"/>
                <a:gd name="T4" fmla="*/ 69 w 528"/>
                <a:gd name="T5" fmla="*/ 108 h 108"/>
                <a:gd name="T6" fmla="*/ 460 w 528"/>
                <a:gd name="T7" fmla="*/ 108 h 108"/>
                <a:gd name="T8" fmla="*/ 460 w 528"/>
                <a:gd name="T9" fmla="*/ 0 h 108"/>
                <a:gd name="T10" fmla="*/ 460 w 528"/>
                <a:gd name="T11" fmla="*/ 0 h 108"/>
                <a:gd name="T12" fmla="*/ 460 w 52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8" h="108">
                  <a:moveTo>
                    <a:pt x="460" y="0"/>
                  </a:moveTo>
                  <a:cubicBezTo>
                    <a:pt x="69" y="0"/>
                    <a:pt x="69" y="0"/>
                    <a:pt x="69" y="0"/>
                  </a:cubicBezTo>
                  <a:cubicBezTo>
                    <a:pt x="0" y="0"/>
                    <a:pt x="0" y="108"/>
                    <a:pt x="69" y="108"/>
                  </a:cubicBezTo>
                  <a:cubicBezTo>
                    <a:pt x="460" y="108"/>
                    <a:pt x="460" y="108"/>
                    <a:pt x="460" y="108"/>
                  </a:cubicBezTo>
                  <a:cubicBezTo>
                    <a:pt x="528" y="108"/>
                    <a:pt x="528" y="0"/>
                    <a:pt x="460" y="0"/>
                  </a:cubicBezTo>
                  <a:close/>
                  <a:moveTo>
                    <a:pt x="460" y="0"/>
                  </a:moveTo>
                  <a:cubicBezTo>
                    <a:pt x="460" y="0"/>
                    <a:pt x="460" y="0"/>
                    <a:pt x="460"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17">
              <a:extLst>
                <a:ext uri="{FF2B5EF4-FFF2-40B4-BE49-F238E27FC236}">
                  <a16:creationId xmlns:a16="http://schemas.microsoft.com/office/drawing/2014/main" id="{E1A3A511-F492-4D51-8348-32736225DF29}"/>
                </a:ext>
              </a:extLst>
            </p:cNvPr>
            <p:cNvSpPr>
              <a:spLocks noEditPoints="1"/>
            </p:cNvSpPr>
            <p:nvPr/>
          </p:nvSpPr>
          <p:spPr bwMode="auto">
            <a:xfrm>
              <a:off x="804" y="804"/>
              <a:ext cx="356" cy="192"/>
            </a:xfrm>
            <a:custGeom>
              <a:avLst/>
              <a:gdLst>
                <a:gd name="T0" fmla="*/ 31 w 356"/>
                <a:gd name="T1" fmla="*/ 31 h 192"/>
                <a:gd name="T2" fmla="*/ 326 w 356"/>
                <a:gd name="T3" fmla="*/ 31 h 192"/>
                <a:gd name="T4" fmla="*/ 326 w 356"/>
                <a:gd name="T5" fmla="*/ 192 h 192"/>
                <a:gd name="T6" fmla="*/ 356 w 356"/>
                <a:gd name="T7" fmla="*/ 192 h 192"/>
                <a:gd name="T8" fmla="*/ 356 w 356"/>
                <a:gd name="T9" fmla="*/ 0 h 192"/>
                <a:gd name="T10" fmla="*/ 0 w 356"/>
                <a:gd name="T11" fmla="*/ 0 h 192"/>
                <a:gd name="T12" fmla="*/ 0 w 356"/>
                <a:gd name="T13" fmla="*/ 100 h 192"/>
                <a:gd name="T14" fmla="*/ 31 w 356"/>
                <a:gd name="T15" fmla="*/ 100 h 192"/>
                <a:gd name="T16" fmla="*/ 31 w 356"/>
                <a:gd name="T17" fmla="*/ 31 h 192"/>
                <a:gd name="T18" fmla="*/ 31 w 356"/>
                <a:gd name="T19" fmla="*/ 31 h 192"/>
                <a:gd name="T20" fmla="*/ 31 w 356"/>
                <a:gd name="T21"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192">
                  <a:moveTo>
                    <a:pt x="31" y="31"/>
                  </a:moveTo>
                  <a:lnTo>
                    <a:pt x="326" y="31"/>
                  </a:lnTo>
                  <a:lnTo>
                    <a:pt x="326" y="192"/>
                  </a:lnTo>
                  <a:lnTo>
                    <a:pt x="356" y="192"/>
                  </a:lnTo>
                  <a:lnTo>
                    <a:pt x="356" y="0"/>
                  </a:lnTo>
                  <a:lnTo>
                    <a:pt x="0" y="0"/>
                  </a:lnTo>
                  <a:lnTo>
                    <a:pt x="0" y="100"/>
                  </a:lnTo>
                  <a:lnTo>
                    <a:pt x="31" y="100"/>
                  </a:lnTo>
                  <a:lnTo>
                    <a:pt x="31" y="31"/>
                  </a:lnTo>
                  <a:close/>
                  <a:moveTo>
                    <a:pt x="31" y="31"/>
                  </a:moveTo>
                  <a:lnTo>
                    <a:pt x="31" y="31"/>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8">
              <a:extLst>
                <a:ext uri="{FF2B5EF4-FFF2-40B4-BE49-F238E27FC236}">
                  <a16:creationId xmlns:a16="http://schemas.microsoft.com/office/drawing/2014/main" id="{E494DA58-4BC0-48D7-AF48-EEF28DA19B8D}"/>
                </a:ext>
              </a:extLst>
            </p:cNvPr>
            <p:cNvSpPr>
              <a:spLocks noEditPoints="1"/>
            </p:cNvSpPr>
            <p:nvPr/>
          </p:nvSpPr>
          <p:spPr bwMode="auto">
            <a:xfrm>
              <a:off x="951" y="1085"/>
              <a:ext cx="176" cy="167"/>
            </a:xfrm>
            <a:custGeom>
              <a:avLst/>
              <a:gdLst>
                <a:gd name="T0" fmla="*/ 650 w 732"/>
                <a:gd name="T1" fmla="*/ 346 h 696"/>
                <a:gd name="T2" fmla="*/ 646 w 732"/>
                <a:gd name="T3" fmla="*/ 306 h 696"/>
                <a:gd name="T4" fmla="*/ 703 w 732"/>
                <a:gd name="T5" fmla="*/ 260 h 696"/>
                <a:gd name="T6" fmla="*/ 705 w 732"/>
                <a:gd name="T7" fmla="*/ 196 h 696"/>
                <a:gd name="T8" fmla="*/ 617 w 732"/>
                <a:gd name="T9" fmla="*/ 87 h 696"/>
                <a:gd name="T10" fmla="*/ 553 w 732"/>
                <a:gd name="T11" fmla="*/ 85 h 696"/>
                <a:gd name="T12" fmla="*/ 506 w 732"/>
                <a:gd name="T13" fmla="*/ 122 h 696"/>
                <a:gd name="T14" fmla="*/ 455 w 732"/>
                <a:gd name="T15" fmla="*/ 101 h 696"/>
                <a:gd name="T16" fmla="*/ 452 w 732"/>
                <a:gd name="T17" fmla="*/ 47 h 696"/>
                <a:gd name="T18" fmla="*/ 409 w 732"/>
                <a:gd name="T19" fmla="*/ 0 h 696"/>
                <a:gd name="T20" fmla="*/ 268 w 732"/>
                <a:gd name="T21" fmla="*/ 7 h 696"/>
                <a:gd name="T22" fmla="*/ 222 w 732"/>
                <a:gd name="T23" fmla="*/ 51 h 696"/>
                <a:gd name="T24" fmla="*/ 225 w 732"/>
                <a:gd name="T25" fmla="*/ 122 h 696"/>
                <a:gd name="T26" fmla="*/ 186 w 732"/>
                <a:gd name="T27" fmla="*/ 147 h 696"/>
                <a:gd name="T28" fmla="*/ 127 w 732"/>
                <a:gd name="T29" fmla="*/ 118 h 696"/>
                <a:gd name="T30" fmla="*/ 65 w 732"/>
                <a:gd name="T31" fmla="*/ 133 h 696"/>
                <a:gd name="T32" fmla="*/ 3 w 732"/>
                <a:gd name="T33" fmla="*/ 258 h 696"/>
                <a:gd name="T34" fmla="*/ 0 w 732"/>
                <a:gd name="T35" fmla="*/ 267 h 696"/>
                <a:gd name="T36" fmla="*/ 17 w 732"/>
                <a:gd name="T37" fmla="*/ 321 h 696"/>
                <a:gd name="T38" fmla="*/ 84 w 732"/>
                <a:gd name="T39" fmla="*/ 354 h 696"/>
                <a:gd name="T40" fmla="*/ 90 w 732"/>
                <a:gd name="T41" fmla="*/ 398 h 696"/>
                <a:gd name="T42" fmla="*/ 36 w 732"/>
                <a:gd name="T43" fmla="*/ 441 h 696"/>
                <a:gd name="T44" fmla="*/ 34 w 732"/>
                <a:gd name="T45" fmla="*/ 505 h 696"/>
                <a:gd name="T46" fmla="*/ 121 w 732"/>
                <a:gd name="T47" fmla="*/ 615 h 696"/>
                <a:gd name="T48" fmla="*/ 177 w 732"/>
                <a:gd name="T49" fmla="*/ 621 h 696"/>
                <a:gd name="T50" fmla="*/ 185 w 732"/>
                <a:gd name="T51" fmla="*/ 617 h 696"/>
                <a:gd name="T52" fmla="*/ 237 w 732"/>
                <a:gd name="T53" fmla="*/ 576 h 696"/>
                <a:gd name="T54" fmla="*/ 280 w 732"/>
                <a:gd name="T55" fmla="*/ 593 h 696"/>
                <a:gd name="T56" fmla="*/ 283 w 732"/>
                <a:gd name="T57" fmla="*/ 650 h 696"/>
                <a:gd name="T58" fmla="*/ 327 w 732"/>
                <a:gd name="T59" fmla="*/ 696 h 696"/>
                <a:gd name="T60" fmla="*/ 467 w 732"/>
                <a:gd name="T61" fmla="*/ 688 h 696"/>
                <a:gd name="T62" fmla="*/ 513 w 732"/>
                <a:gd name="T63" fmla="*/ 644 h 696"/>
                <a:gd name="T64" fmla="*/ 509 w 732"/>
                <a:gd name="T65" fmla="*/ 572 h 696"/>
                <a:gd name="T66" fmla="*/ 543 w 732"/>
                <a:gd name="T67" fmla="*/ 551 h 696"/>
                <a:gd name="T68" fmla="*/ 596 w 732"/>
                <a:gd name="T69" fmla="*/ 585 h 696"/>
                <a:gd name="T70" fmla="*/ 658 w 732"/>
                <a:gd name="T71" fmla="*/ 570 h 696"/>
                <a:gd name="T72" fmla="*/ 732 w 732"/>
                <a:gd name="T73" fmla="*/ 451 h 696"/>
                <a:gd name="T74" fmla="*/ 718 w 732"/>
                <a:gd name="T75" fmla="*/ 389 h 696"/>
                <a:gd name="T76" fmla="*/ 650 w 732"/>
                <a:gd name="T77" fmla="*/ 346 h 696"/>
                <a:gd name="T78" fmla="*/ 355 w 732"/>
                <a:gd name="T79" fmla="*/ 489 h 696"/>
                <a:gd name="T80" fmla="*/ 218 w 732"/>
                <a:gd name="T81" fmla="*/ 344 h 696"/>
                <a:gd name="T82" fmla="*/ 364 w 732"/>
                <a:gd name="T83" fmla="*/ 207 h 696"/>
                <a:gd name="T84" fmla="*/ 500 w 732"/>
                <a:gd name="T85" fmla="*/ 353 h 696"/>
                <a:gd name="T86" fmla="*/ 355 w 732"/>
                <a:gd name="T87" fmla="*/ 489 h 696"/>
                <a:gd name="T88" fmla="*/ 355 w 732"/>
                <a:gd name="T89" fmla="*/ 489 h 696"/>
                <a:gd name="T90" fmla="*/ 355 w 732"/>
                <a:gd name="T91" fmla="*/ 48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2" h="696">
                  <a:moveTo>
                    <a:pt x="650" y="346"/>
                  </a:moveTo>
                  <a:cubicBezTo>
                    <a:pt x="649" y="333"/>
                    <a:pt x="648" y="319"/>
                    <a:pt x="646" y="306"/>
                  </a:cubicBezTo>
                  <a:cubicBezTo>
                    <a:pt x="665" y="290"/>
                    <a:pt x="703" y="260"/>
                    <a:pt x="703" y="260"/>
                  </a:cubicBezTo>
                  <a:cubicBezTo>
                    <a:pt x="705" y="196"/>
                    <a:pt x="705" y="196"/>
                    <a:pt x="705" y="196"/>
                  </a:cubicBezTo>
                  <a:cubicBezTo>
                    <a:pt x="617" y="87"/>
                    <a:pt x="617" y="87"/>
                    <a:pt x="617" y="87"/>
                  </a:cubicBezTo>
                  <a:cubicBezTo>
                    <a:pt x="553" y="85"/>
                    <a:pt x="553" y="85"/>
                    <a:pt x="553" y="85"/>
                  </a:cubicBezTo>
                  <a:cubicBezTo>
                    <a:pt x="553" y="85"/>
                    <a:pt x="522" y="110"/>
                    <a:pt x="506" y="122"/>
                  </a:cubicBezTo>
                  <a:cubicBezTo>
                    <a:pt x="490" y="114"/>
                    <a:pt x="473" y="107"/>
                    <a:pt x="455" y="101"/>
                  </a:cubicBezTo>
                  <a:cubicBezTo>
                    <a:pt x="454" y="83"/>
                    <a:pt x="452" y="47"/>
                    <a:pt x="452" y="47"/>
                  </a:cubicBezTo>
                  <a:cubicBezTo>
                    <a:pt x="409" y="0"/>
                    <a:pt x="409" y="0"/>
                    <a:pt x="409" y="0"/>
                  </a:cubicBezTo>
                  <a:cubicBezTo>
                    <a:pt x="268" y="7"/>
                    <a:pt x="268" y="7"/>
                    <a:pt x="268" y="7"/>
                  </a:cubicBezTo>
                  <a:cubicBezTo>
                    <a:pt x="222" y="51"/>
                    <a:pt x="222" y="51"/>
                    <a:pt x="222" y="51"/>
                  </a:cubicBezTo>
                  <a:cubicBezTo>
                    <a:pt x="222" y="51"/>
                    <a:pt x="224" y="98"/>
                    <a:pt x="225" y="122"/>
                  </a:cubicBezTo>
                  <a:cubicBezTo>
                    <a:pt x="211" y="130"/>
                    <a:pt x="198" y="138"/>
                    <a:pt x="186" y="147"/>
                  </a:cubicBezTo>
                  <a:cubicBezTo>
                    <a:pt x="166" y="138"/>
                    <a:pt x="127" y="118"/>
                    <a:pt x="127" y="118"/>
                  </a:cubicBezTo>
                  <a:cubicBezTo>
                    <a:pt x="65" y="133"/>
                    <a:pt x="65" y="133"/>
                    <a:pt x="65" y="133"/>
                  </a:cubicBezTo>
                  <a:cubicBezTo>
                    <a:pt x="3" y="258"/>
                    <a:pt x="3" y="258"/>
                    <a:pt x="3" y="258"/>
                  </a:cubicBezTo>
                  <a:cubicBezTo>
                    <a:pt x="0" y="267"/>
                    <a:pt x="0" y="267"/>
                    <a:pt x="0" y="267"/>
                  </a:cubicBezTo>
                  <a:cubicBezTo>
                    <a:pt x="17" y="321"/>
                    <a:pt x="17" y="321"/>
                    <a:pt x="17" y="321"/>
                  </a:cubicBezTo>
                  <a:cubicBezTo>
                    <a:pt x="17" y="321"/>
                    <a:pt x="62" y="343"/>
                    <a:pt x="84" y="354"/>
                  </a:cubicBezTo>
                  <a:cubicBezTo>
                    <a:pt x="85" y="369"/>
                    <a:pt x="87" y="384"/>
                    <a:pt x="90" y="398"/>
                  </a:cubicBezTo>
                  <a:cubicBezTo>
                    <a:pt x="72" y="412"/>
                    <a:pt x="36" y="441"/>
                    <a:pt x="36" y="441"/>
                  </a:cubicBezTo>
                  <a:cubicBezTo>
                    <a:pt x="34" y="505"/>
                    <a:pt x="34" y="505"/>
                    <a:pt x="34" y="505"/>
                  </a:cubicBezTo>
                  <a:cubicBezTo>
                    <a:pt x="121" y="615"/>
                    <a:pt x="121" y="615"/>
                    <a:pt x="121" y="615"/>
                  </a:cubicBezTo>
                  <a:cubicBezTo>
                    <a:pt x="121" y="615"/>
                    <a:pt x="174" y="623"/>
                    <a:pt x="177" y="621"/>
                  </a:cubicBezTo>
                  <a:cubicBezTo>
                    <a:pt x="185" y="617"/>
                    <a:pt x="185" y="617"/>
                    <a:pt x="185" y="617"/>
                  </a:cubicBezTo>
                  <a:cubicBezTo>
                    <a:pt x="185" y="617"/>
                    <a:pt x="219" y="590"/>
                    <a:pt x="237" y="576"/>
                  </a:cubicBezTo>
                  <a:cubicBezTo>
                    <a:pt x="250" y="583"/>
                    <a:pt x="265" y="589"/>
                    <a:pt x="280" y="593"/>
                  </a:cubicBezTo>
                  <a:cubicBezTo>
                    <a:pt x="281" y="612"/>
                    <a:pt x="283" y="650"/>
                    <a:pt x="283" y="650"/>
                  </a:cubicBezTo>
                  <a:cubicBezTo>
                    <a:pt x="327" y="696"/>
                    <a:pt x="327" y="696"/>
                    <a:pt x="327" y="696"/>
                  </a:cubicBezTo>
                  <a:cubicBezTo>
                    <a:pt x="467" y="688"/>
                    <a:pt x="467" y="688"/>
                    <a:pt x="467" y="688"/>
                  </a:cubicBezTo>
                  <a:cubicBezTo>
                    <a:pt x="513" y="644"/>
                    <a:pt x="513" y="644"/>
                    <a:pt x="513" y="644"/>
                  </a:cubicBezTo>
                  <a:cubicBezTo>
                    <a:pt x="513" y="644"/>
                    <a:pt x="510" y="596"/>
                    <a:pt x="509" y="572"/>
                  </a:cubicBezTo>
                  <a:cubicBezTo>
                    <a:pt x="521" y="566"/>
                    <a:pt x="532" y="559"/>
                    <a:pt x="543" y="551"/>
                  </a:cubicBezTo>
                  <a:cubicBezTo>
                    <a:pt x="596" y="585"/>
                    <a:pt x="596" y="585"/>
                    <a:pt x="596" y="585"/>
                  </a:cubicBezTo>
                  <a:cubicBezTo>
                    <a:pt x="658" y="570"/>
                    <a:pt x="658" y="570"/>
                    <a:pt x="658" y="570"/>
                  </a:cubicBezTo>
                  <a:cubicBezTo>
                    <a:pt x="732" y="451"/>
                    <a:pt x="732" y="451"/>
                    <a:pt x="732" y="451"/>
                  </a:cubicBezTo>
                  <a:cubicBezTo>
                    <a:pt x="718" y="389"/>
                    <a:pt x="718" y="389"/>
                    <a:pt x="718" y="389"/>
                  </a:cubicBezTo>
                  <a:cubicBezTo>
                    <a:pt x="718" y="389"/>
                    <a:pt x="672" y="360"/>
                    <a:pt x="650" y="346"/>
                  </a:cubicBezTo>
                  <a:close/>
                  <a:moveTo>
                    <a:pt x="355" y="489"/>
                  </a:moveTo>
                  <a:cubicBezTo>
                    <a:pt x="277" y="487"/>
                    <a:pt x="216" y="421"/>
                    <a:pt x="218" y="344"/>
                  </a:cubicBezTo>
                  <a:cubicBezTo>
                    <a:pt x="221" y="266"/>
                    <a:pt x="286" y="205"/>
                    <a:pt x="364" y="207"/>
                  </a:cubicBezTo>
                  <a:cubicBezTo>
                    <a:pt x="442" y="210"/>
                    <a:pt x="503" y="275"/>
                    <a:pt x="500" y="353"/>
                  </a:cubicBezTo>
                  <a:cubicBezTo>
                    <a:pt x="498" y="431"/>
                    <a:pt x="433" y="492"/>
                    <a:pt x="355" y="489"/>
                  </a:cubicBezTo>
                  <a:close/>
                  <a:moveTo>
                    <a:pt x="355" y="489"/>
                  </a:moveTo>
                  <a:cubicBezTo>
                    <a:pt x="355" y="489"/>
                    <a:pt x="355" y="489"/>
                    <a:pt x="355" y="48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19">
              <a:extLst>
                <a:ext uri="{FF2B5EF4-FFF2-40B4-BE49-F238E27FC236}">
                  <a16:creationId xmlns:a16="http://schemas.microsoft.com/office/drawing/2014/main" id="{07BFE73F-5826-441B-B9DF-78E0BE43B618}"/>
                </a:ext>
              </a:extLst>
            </p:cNvPr>
            <p:cNvSpPr>
              <a:spLocks noEditPoints="1"/>
            </p:cNvSpPr>
            <p:nvPr/>
          </p:nvSpPr>
          <p:spPr bwMode="auto">
            <a:xfrm>
              <a:off x="984" y="996"/>
              <a:ext cx="189" cy="151"/>
            </a:xfrm>
            <a:custGeom>
              <a:avLst/>
              <a:gdLst>
                <a:gd name="T0" fmla="*/ 773 w 788"/>
                <a:gd name="T1" fmla="*/ 421 h 632"/>
                <a:gd name="T2" fmla="*/ 699 w 788"/>
                <a:gd name="T3" fmla="*/ 375 h 632"/>
                <a:gd name="T4" fmla="*/ 695 w 788"/>
                <a:gd name="T5" fmla="*/ 331 h 632"/>
                <a:gd name="T6" fmla="*/ 757 w 788"/>
                <a:gd name="T7" fmla="*/ 282 h 632"/>
                <a:gd name="T8" fmla="*/ 759 w 788"/>
                <a:gd name="T9" fmla="*/ 212 h 632"/>
                <a:gd name="T10" fmla="*/ 664 w 788"/>
                <a:gd name="T11" fmla="*/ 94 h 632"/>
                <a:gd name="T12" fmla="*/ 595 w 788"/>
                <a:gd name="T13" fmla="*/ 92 h 632"/>
                <a:gd name="T14" fmla="*/ 545 w 788"/>
                <a:gd name="T15" fmla="*/ 133 h 632"/>
                <a:gd name="T16" fmla="*/ 490 w 788"/>
                <a:gd name="T17" fmla="*/ 109 h 632"/>
                <a:gd name="T18" fmla="*/ 487 w 788"/>
                <a:gd name="T19" fmla="*/ 51 h 632"/>
                <a:gd name="T20" fmla="*/ 440 w 788"/>
                <a:gd name="T21" fmla="*/ 0 h 632"/>
                <a:gd name="T22" fmla="*/ 289 w 788"/>
                <a:gd name="T23" fmla="*/ 8 h 632"/>
                <a:gd name="T24" fmla="*/ 239 w 788"/>
                <a:gd name="T25" fmla="*/ 55 h 632"/>
                <a:gd name="T26" fmla="*/ 243 w 788"/>
                <a:gd name="T27" fmla="*/ 132 h 632"/>
                <a:gd name="T28" fmla="*/ 200 w 788"/>
                <a:gd name="T29" fmla="*/ 159 h 632"/>
                <a:gd name="T30" fmla="*/ 137 w 788"/>
                <a:gd name="T31" fmla="*/ 128 h 632"/>
                <a:gd name="T32" fmla="*/ 70 w 788"/>
                <a:gd name="T33" fmla="*/ 144 h 632"/>
                <a:gd name="T34" fmla="*/ 3 w 788"/>
                <a:gd name="T35" fmla="*/ 279 h 632"/>
                <a:gd name="T36" fmla="*/ 0 w 788"/>
                <a:gd name="T37" fmla="*/ 289 h 632"/>
                <a:gd name="T38" fmla="*/ 18 w 788"/>
                <a:gd name="T39" fmla="*/ 347 h 632"/>
                <a:gd name="T40" fmla="*/ 75 w 788"/>
                <a:gd name="T41" fmla="*/ 375 h 632"/>
                <a:gd name="T42" fmla="*/ 103 w 788"/>
                <a:gd name="T43" fmla="*/ 349 h 632"/>
                <a:gd name="T44" fmla="*/ 114 w 788"/>
                <a:gd name="T45" fmla="*/ 338 h 632"/>
                <a:gd name="T46" fmla="*/ 130 w 788"/>
                <a:gd name="T47" fmla="*/ 337 h 632"/>
                <a:gd name="T48" fmla="*/ 242 w 788"/>
                <a:gd name="T49" fmla="*/ 332 h 632"/>
                <a:gd name="T50" fmla="*/ 392 w 788"/>
                <a:gd name="T51" fmla="*/ 224 h 632"/>
                <a:gd name="T52" fmla="*/ 539 w 788"/>
                <a:gd name="T53" fmla="*/ 381 h 632"/>
                <a:gd name="T54" fmla="*/ 522 w 788"/>
                <a:gd name="T55" fmla="*/ 445 h 632"/>
                <a:gd name="T56" fmla="*/ 601 w 788"/>
                <a:gd name="T57" fmla="*/ 544 h 632"/>
                <a:gd name="T58" fmla="*/ 611 w 788"/>
                <a:gd name="T59" fmla="*/ 556 h 632"/>
                <a:gd name="T60" fmla="*/ 611 w 788"/>
                <a:gd name="T61" fmla="*/ 571 h 632"/>
                <a:gd name="T62" fmla="*/ 609 w 788"/>
                <a:gd name="T63" fmla="*/ 612 h 632"/>
                <a:gd name="T64" fmla="*/ 642 w 788"/>
                <a:gd name="T65" fmla="*/ 632 h 632"/>
                <a:gd name="T66" fmla="*/ 709 w 788"/>
                <a:gd name="T67" fmla="*/ 617 h 632"/>
                <a:gd name="T68" fmla="*/ 788 w 788"/>
                <a:gd name="T69" fmla="*/ 488 h 632"/>
                <a:gd name="T70" fmla="*/ 773 w 788"/>
                <a:gd name="T71" fmla="*/ 421 h 632"/>
                <a:gd name="T72" fmla="*/ 773 w 788"/>
                <a:gd name="T73" fmla="*/ 421 h 632"/>
                <a:gd name="T74" fmla="*/ 773 w 788"/>
                <a:gd name="T75" fmla="*/ 4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632">
                  <a:moveTo>
                    <a:pt x="773" y="421"/>
                  </a:moveTo>
                  <a:cubicBezTo>
                    <a:pt x="773" y="421"/>
                    <a:pt x="724" y="390"/>
                    <a:pt x="699" y="375"/>
                  </a:cubicBezTo>
                  <a:cubicBezTo>
                    <a:pt x="699" y="360"/>
                    <a:pt x="697" y="345"/>
                    <a:pt x="695" y="331"/>
                  </a:cubicBezTo>
                  <a:cubicBezTo>
                    <a:pt x="715" y="315"/>
                    <a:pt x="757" y="282"/>
                    <a:pt x="757" y="282"/>
                  </a:cubicBezTo>
                  <a:cubicBezTo>
                    <a:pt x="759" y="212"/>
                    <a:pt x="759" y="212"/>
                    <a:pt x="759" y="212"/>
                  </a:cubicBezTo>
                  <a:cubicBezTo>
                    <a:pt x="664" y="94"/>
                    <a:pt x="664" y="94"/>
                    <a:pt x="664" y="94"/>
                  </a:cubicBezTo>
                  <a:cubicBezTo>
                    <a:pt x="595" y="92"/>
                    <a:pt x="595" y="92"/>
                    <a:pt x="595" y="92"/>
                  </a:cubicBezTo>
                  <a:cubicBezTo>
                    <a:pt x="595" y="92"/>
                    <a:pt x="562" y="119"/>
                    <a:pt x="545" y="133"/>
                  </a:cubicBezTo>
                  <a:cubicBezTo>
                    <a:pt x="528" y="123"/>
                    <a:pt x="509" y="115"/>
                    <a:pt x="490" y="109"/>
                  </a:cubicBezTo>
                  <a:cubicBezTo>
                    <a:pt x="489" y="90"/>
                    <a:pt x="487" y="51"/>
                    <a:pt x="487" y="51"/>
                  </a:cubicBezTo>
                  <a:cubicBezTo>
                    <a:pt x="440" y="0"/>
                    <a:pt x="440" y="0"/>
                    <a:pt x="440" y="0"/>
                  </a:cubicBezTo>
                  <a:cubicBezTo>
                    <a:pt x="289" y="8"/>
                    <a:pt x="289" y="8"/>
                    <a:pt x="289" y="8"/>
                  </a:cubicBezTo>
                  <a:cubicBezTo>
                    <a:pt x="239" y="55"/>
                    <a:pt x="239" y="55"/>
                    <a:pt x="239" y="55"/>
                  </a:cubicBezTo>
                  <a:cubicBezTo>
                    <a:pt x="239" y="55"/>
                    <a:pt x="241" y="107"/>
                    <a:pt x="243" y="132"/>
                  </a:cubicBezTo>
                  <a:cubicBezTo>
                    <a:pt x="228" y="140"/>
                    <a:pt x="214" y="149"/>
                    <a:pt x="200" y="159"/>
                  </a:cubicBezTo>
                  <a:cubicBezTo>
                    <a:pt x="179" y="149"/>
                    <a:pt x="137" y="128"/>
                    <a:pt x="137" y="128"/>
                  </a:cubicBezTo>
                  <a:cubicBezTo>
                    <a:pt x="70" y="144"/>
                    <a:pt x="70" y="144"/>
                    <a:pt x="70" y="144"/>
                  </a:cubicBezTo>
                  <a:cubicBezTo>
                    <a:pt x="3" y="279"/>
                    <a:pt x="3" y="279"/>
                    <a:pt x="3" y="279"/>
                  </a:cubicBezTo>
                  <a:cubicBezTo>
                    <a:pt x="0" y="289"/>
                    <a:pt x="0" y="289"/>
                    <a:pt x="0" y="289"/>
                  </a:cubicBezTo>
                  <a:cubicBezTo>
                    <a:pt x="18" y="347"/>
                    <a:pt x="18" y="347"/>
                    <a:pt x="18" y="347"/>
                  </a:cubicBezTo>
                  <a:cubicBezTo>
                    <a:pt x="18" y="347"/>
                    <a:pt x="50" y="363"/>
                    <a:pt x="75" y="375"/>
                  </a:cubicBezTo>
                  <a:cubicBezTo>
                    <a:pt x="103" y="349"/>
                    <a:pt x="103" y="349"/>
                    <a:pt x="103" y="349"/>
                  </a:cubicBezTo>
                  <a:cubicBezTo>
                    <a:pt x="114" y="338"/>
                    <a:pt x="114" y="338"/>
                    <a:pt x="114" y="338"/>
                  </a:cubicBezTo>
                  <a:cubicBezTo>
                    <a:pt x="130" y="337"/>
                    <a:pt x="130" y="337"/>
                    <a:pt x="130" y="337"/>
                  </a:cubicBezTo>
                  <a:cubicBezTo>
                    <a:pt x="242" y="332"/>
                    <a:pt x="242" y="332"/>
                    <a:pt x="242" y="332"/>
                  </a:cubicBezTo>
                  <a:cubicBezTo>
                    <a:pt x="262" y="268"/>
                    <a:pt x="321" y="222"/>
                    <a:pt x="392" y="224"/>
                  </a:cubicBezTo>
                  <a:cubicBezTo>
                    <a:pt x="476" y="227"/>
                    <a:pt x="541" y="297"/>
                    <a:pt x="539" y="381"/>
                  </a:cubicBezTo>
                  <a:cubicBezTo>
                    <a:pt x="538" y="404"/>
                    <a:pt x="532" y="426"/>
                    <a:pt x="522" y="445"/>
                  </a:cubicBezTo>
                  <a:cubicBezTo>
                    <a:pt x="601" y="544"/>
                    <a:pt x="601" y="544"/>
                    <a:pt x="601" y="544"/>
                  </a:cubicBezTo>
                  <a:cubicBezTo>
                    <a:pt x="611" y="556"/>
                    <a:pt x="611" y="556"/>
                    <a:pt x="611" y="556"/>
                  </a:cubicBezTo>
                  <a:cubicBezTo>
                    <a:pt x="611" y="571"/>
                    <a:pt x="611" y="571"/>
                    <a:pt x="611" y="571"/>
                  </a:cubicBezTo>
                  <a:cubicBezTo>
                    <a:pt x="609" y="612"/>
                    <a:pt x="609" y="612"/>
                    <a:pt x="609" y="612"/>
                  </a:cubicBezTo>
                  <a:cubicBezTo>
                    <a:pt x="626" y="622"/>
                    <a:pt x="642" y="632"/>
                    <a:pt x="642" y="632"/>
                  </a:cubicBezTo>
                  <a:cubicBezTo>
                    <a:pt x="709" y="617"/>
                    <a:pt x="709" y="617"/>
                    <a:pt x="709" y="617"/>
                  </a:cubicBezTo>
                  <a:cubicBezTo>
                    <a:pt x="788" y="488"/>
                    <a:pt x="788" y="488"/>
                    <a:pt x="788" y="488"/>
                  </a:cubicBezTo>
                  <a:lnTo>
                    <a:pt x="773" y="421"/>
                  </a:lnTo>
                  <a:close/>
                  <a:moveTo>
                    <a:pt x="773" y="421"/>
                  </a:moveTo>
                  <a:cubicBezTo>
                    <a:pt x="773" y="421"/>
                    <a:pt x="773" y="421"/>
                    <a:pt x="773" y="42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20">
              <a:extLst>
                <a:ext uri="{FF2B5EF4-FFF2-40B4-BE49-F238E27FC236}">
                  <a16:creationId xmlns:a16="http://schemas.microsoft.com/office/drawing/2014/main" id="{2455F276-0541-4EE0-9C91-BE1A080807DA}"/>
                </a:ext>
              </a:extLst>
            </p:cNvPr>
            <p:cNvSpPr>
              <a:spLocks noEditPoints="1"/>
            </p:cNvSpPr>
            <p:nvPr/>
          </p:nvSpPr>
          <p:spPr bwMode="auto">
            <a:xfrm>
              <a:off x="808" y="1019"/>
              <a:ext cx="27" cy="41"/>
            </a:xfrm>
            <a:custGeom>
              <a:avLst/>
              <a:gdLst>
                <a:gd name="T0" fmla="*/ 56 w 112"/>
                <a:gd name="T1" fmla="*/ 172 h 172"/>
                <a:gd name="T2" fmla="*/ 88 w 112"/>
                <a:gd name="T3" fmla="*/ 163 h 172"/>
                <a:gd name="T4" fmla="*/ 106 w 112"/>
                <a:gd name="T5" fmla="*/ 134 h 172"/>
                <a:gd name="T6" fmla="*/ 112 w 112"/>
                <a:gd name="T7" fmla="*/ 86 h 172"/>
                <a:gd name="T8" fmla="*/ 108 w 112"/>
                <a:gd name="T9" fmla="*/ 47 h 172"/>
                <a:gd name="T10" fmla="*/ 98 w 112"/>
                <a:gd name="T11" fmla="*/ 22 h 172"/>
                <a:gd name="T12" fmla="*/ 80 w 112"/>
                <a:gd name="T13" fmla="*/ 6 h 172"/>
                <a:gd name="T14" fmla="*/ 56 w 112"/>
                <a:gd name="T15" fmla="*/ 0 h 172"/>
                <a:gd name="T16" fmla="*/ 25 w 112"/>
                <a:gd name="T17" fmla="*/ 10 h 172"/>
                <a:gd name="T18" fmla="*/ 6 w 112"/>
                <a:gd name="T19" fmla="*/ 38 h 172"/>
                <a:gd name="T20" fmla="*/ 0 w 112"/>
                <a:gd name="T21" fmla="*/ 86 h 172"/>
                <a:gd name="T22" fmla="*/ 17 w 112"/>
                <a:gd name="T23" fmla="*/ 155 h 172"/>
                <a:gd name="T24" fmla="*/ 56 w 112"/>
                <a:gd name="T25" fmla="*/ 172 h 172"/>
                <a:gd name="T26" fmla="*/ 33 w 112"/>
                <a:gd name="T27" fmla="*/ 29 h 172"/>
                <a:gd name="T28" fmla="*/ 56 w 112"/>
                <a:gd name="T29" fmla="*/ 18 h 172"/>
                <a:gd name="T30" fmla="*/ 81 w 112"/>
                <a:gd name="T31" fmla="*/ 31 h 172"/>
                <a:gd name="T32" fmla="*/ 91 w 112"/>
                <a:gd name="T33" fmla="*/ 86 h 172"/>
                <a:gd name="T34" fmla="*/ 81 w 112"/>
                <a:gd name="T35" fmla="*/ 141 h 172"/>
                <a:gd name="T36" fmla="*/ 56 w 112"/>
                <a:gd name="T37" fmla="*/ 155 h 172"/>
                <a:gd name="T38" fmla="*/ 32 w 112"/>
                <a:gd name="T39" fmla="*/ 141 h 172"/>
                <a:gd name="T40" fmla="*/ 22 w 112"/>
                <a:gd name="T41" fmla="*/ 86 h 172"/>
                <a:gd name="T42" fmla="*/ 33 w 112"/>
                <a:gd name="T43" fmla="*/ 29 h 172"/>
                <a:gd name="T44" fmla="*/ 33 w 112"/>
                <a:gd name="T45" fmla="*/ 29 h 172"/>
                <a:gd name="T46" fmla="*/ 33 w 112"/>
                <a:gd name="T47"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56" y="172"/>
                  </a:moveTo>
                  <a:cubicBezTo>
                    <a:pt x="69" y="172"/>
                    <a:pt x="79" y="169"/>
                    <a:pt x="88" y="163"/>
                  </a:cubicBezTo>
                  <a:cubicBezTo>
                    <a:pt x="96" y="156"/>
                    <a:pt x="102" y="146"/>
                    <a:pt x="106" y="134"/>
                  </a:cubicBezTo>
                  <a:cubicBezTo>
                    <a:pt x="110" y="122"/>
                    <a:pt x="112" y="106"/>
                    <a:pt x="112" y="86"/>
                  </a:cubicBezTo>
                  <a:cubicBezTo>
                    <a:pt x="112" y="70"/>
                    <a:pt x="111" y="57"/>
                    <a:pt x="108" y="47"/>
                  </a:cubicBezTo>
                  <a:cubicBezTo>
                    <a:pt x="106" y="37"/>
                    <a:pt x="102" y="28"/>
                    <a:pt x="98" y="22"/>
                  </a:cubicBezTo>
                  <a:cubicBezTo>
                    <a:pt x="93" y="15"/>
                    <a:pt x="88"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lose/>
                  <a:moveTo>
                    <a:pt x="33" y="29"/>
                  </a:moveTo>
                  <a:cubicBezTo>
                    <a:pt x="38" y="22"/>
                    <a:pt x="47" y="18"/>
                    <a:pt x="56" y="18"/>
                  </a:cubicBezTo>
                  <a:cubicBezTo>
                    <a:pt x="66" y="18"/>
                    <a:pt x="74" y="22"/>
                    <a:pt x="81" y="31"/>
                  </a:cubicBezTo>
                  <a:cubicBezTo>
                    <a:pt x="87" y="40"/>
                    <a:pt x="91" y="58"/>
                    <a:pt x="91" y="86"/>
                  </a:cubicBezTo>
                  <a:cubicBezTo>
                    <a:pt x="91" y="114"/>
                    <a:pt x="87" y="133"/>
                    <a:pt x="81" y="141"/>
                  </a:cubicBezTo>
                  <a:cubicBezTo>
                    <a:pt x="74" y="151"/>
                    <a:pt x="66" y="155"/>
                    <a:pt x="56" y="155"/>
                  </a:cubicBezTo>
                  <a:cubicBezTo>
                    <a:pt x="47" y="155"/>
                    <a:pt x="38" y="151"/>
                    <a:pt x="32" y="141"/>
                  </a:cubicBezTo>
                  <a:cubicBezTo>
                    <a:pt x="25" y="133"/>
                    <a:pt x="22" y="114"/>
                    <a:pt x="22" y="86"/>
                  </a:cubicBezTo>
                  <a:cubicBezTo>
                    <a:pt x="22" y="59"/>
                    <a:pt x="26" y="40"/>
                    <a:pt x="33" y="29"/>
                  </a:cubicBezTo>
                  <a:close/>
                  <a:moveTo>
                    <a:pt x="33" y="29"/>
                  </a:moveTo>
                  <a:cubicBezTo>
                    <a:pt x="33" y="29"/>
                    <a:pt x="33" y="29"/>
                    <a:pt x="33" y="29"/>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21">
              <a:extLst>
                <a:ext uri="{FF2B5EF4-FFF2-40B4-BE49-F238E27FC236}">
                  <a16:creationId xmlns:a16="http://schemas.microsoft.com/office/drawing/2014/main" id="{BF6C34A3-4AF9-4B78-A5F3-ABC85165BD5B}"/>
                </a:ext>
              </a:extLst>
            </p:cNvPr>
            <p:cNvSpPr>
              <a:spLocks noEditPoints="1"/>
            </p:cNvSpPr>
            <p:nvPr/>
          </p:nvSpPr>
          <p:spPr bwMode="auto">
            <a:xfrm>
              <a:off x="844" y="1019"/>
              <a:ext cx="15" cy="41"/>
            </a:xfrm>
            <a:custGeom>
              <a:avLst/>
              <a:gdLst>
                <a:gd name="T0" fmla="*/ 32 w 64"/>
                <a:gd name="T1" fmla="*/ 23 h 172"/>
                <a:gd name="T2" fmla="*/ 0 w 64"/>
                <a:gd name="T3" fmla="*/ 43 h 172"/>
                <a:gd name="T4" fmla="*/ 0 w 64"/>
                <a:gd name="T5" fmla="*/ 63 h 172"/>
                <a:gd name="T6" fmla="*/ 23 w 64"/>
                <a:gd name="T7" fmla="*/ 53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2" y="38"/>
                    <a:pt x="0" y="43"/>
                  </a:cubicBezTo>
                  <a:cubicBezTo>
                    <a:pt x="0" y="63"/>
                    <a:pt x="0" y="63"/>
                    <a:pt x="0" y="63"/>
                  </a:cubicBezTo>
                  <a:cubicBezTo>
                    <a:pt x="7" y="61"/>
                    <a:pt x="14" y="57"/>
                    <a:pt x="23" y="53"/>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6"/>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22">
              <a:extLst>
                <a:ext uri="{FF2B5EF4-FFF2-40B4-BE49-F238E27FC236}">
                  <a16:creationId xmlns:a16="http://schemas.microsoft.com/office/drawing/2014/main" id="{DB36FA74-55A7-4B2A-8913-5FC41BF05B52}"/>
                </a:ext>
              </a:extLst>
            </p:cNvPr>
            <p:cNvSpPr>
              <a:spLocks noEditPoints="1"/>
            </p:cNvSpPr>
            <p:nvPr/>
          </p:nvSpPr>
          <p:spPr bwMode="auto">
            <a:xfrm>
              <a:off x="809" y="1079"/>
              <a:ext cx="27" cy="42"/>
            </a:xfrm>
            <a:custGeom>
              <a:avLst/>
              <a:gdLst>
                <a:gd name="T0" fmla="*/ 98 w 112"/>
                <a:gd name="T1" fmla="*/ 22 h 176"/>
                <a:gd name="T2" fmla="*/ 80 w 112"/>
                <a:gd name="T3" fmla="*/ 6 h 176"/>
                <a:gd name="T4" fmla="*/ 56 w 112"/>
                <a:gd name="T5" fmla="*/ 0 h 176"/>
                <a:gd name="T6" fmla="*/ 25 w 112"/>
                <a:gd name="T7" fmla="*/ 11 h 176"/>
                <a:gd name="T8" fmla="*/ 6 w 112"/>
                <a:gd name="T9" fmla="*/ 39 h 176"/>
                <a:gd name="T10" fmla="*/ 0 w 112"/>
                <a:gd name="T11" fmla="*/ 88 h 176"/>
                <a:gd name="T12" fmla="*/ 17 w 112"/>
                <a:gd name="T13" fmla="*/ 158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1"/>
                  </a:cubicBezTo>
                  <a:cubicBezTo>
                    <a:pt x="17" y="17"/>
                    <a:pt x="11" y="27"/>
                    <a:pt x="6" y="39"/>
                  </a:cubicBezTo>
                  <a:cubicBezTo>
                    <a:pt x="2" y="51"/>
                    <a:pt x="0" y="68"/>
                    <a:pt x="0" y="88"/>
                  </a:cubicBezTo>
                  <a:cubicBezTo>
                    <a:pt x="0" y="121"/>
                    <a:pt x="6" y="144"/>
                    <a:pt x="17" y="158"/>
                  </a:cubicBezTo>
                  <a:cubicBezTo>
                    <a:pt x="27" y="170"/>
                    <a:pt x="40" y="176"/>
                    <a:pt x="56" y="176"/>
                  </a:cubicBezTo>
                  <a:cubicBezTo>
                    <a:pt x="69" y="176"/>
                    <a:pt x="80" y="173"/>
                    <a:pt x="87" y="166"/>
                  </a:cubicBezTo>
                  <a:cubicBezTo>
                    <a:pt x="96" y="159"/>
                    <a:pt x="102" y="150"/>
                    <a:pt x="106" y="137"/>
                  </a:cubicBezTo>
                  <a:cubicBezTo>
                    <a:pt x="110" y="125"/>
                    <a:pt x="112" y="109"/>
                    <a:pt x="112" y="88"/>
                  </a:cubicBezTo>
                  <a:cubicBezTo>
                    <a:pt x="112" y="72"/>
                    <a:pt x="111" y="58"/>
                    <a:pt x="108" y="48"/>
                  </a:cubicBezTo>
                  <a:cubicBezTo>
                    <a:pt x="106" y="38"/>
                    <a:pt x="102" y="29"/>
                    <a:pt x="98" y="22"/>
                  </a:cubicBezTo>
                  <a:close/>
                  <a:moveTo>
                    <a:pt x="80" y="145"/>
                  </a:moveTo>
                  <a:cubicBezTo>
                    <a:pt x="74" y="154"/>
                    <a:pt x="66" y="159"/>
                    <a:pt x="56" y="159"/>
                  </a:cubicBezTo>
                  <a:cubicBezTo>
                    <a:pt x="47" y="159"/>
                    <a:pt x="38" y="154"/>
                    <a:pt x="32" y="145"/>
                  </a:cubicBezTo>
                  <a:cubicBezTo>
                    <a:pt x="25" y="135"/>
                    <a:pt x="22" y="116"/>
                    <a:pt x="22" y="88"/>
                  </a:cubicBezTo>
                  <a:cubicBezTo>
                    <a:pt x="22" y="60"/>
                    <a:pt x="26" y="41"/>
                    <a:pt x="33" y="30"/>
                  </a:cubicBezTo>
                  <a:cubicBezTo>
                    <a:pt x="39" y="22"/>
                    <a:pt x="46" y="18"/>
                    <a:pt x="56" y="18"/>
                  </a:cubicBezTo>
                  <a:cubicBezTo>
                    <a:pt x="66" y="18"/>
                    <a:pt x="74" y="22"/>
                    <a:pt x="81" y="32"/>
                  </a:cubicBezTo>
                  <a:cubicBezTo>
                    <a:pt x="87" y="41"/>
                    <a:pt x="91" y="60"/>
                    <a:pt x="91" y="88"/>
                  </a:cubicBezTo>
                  <a:cubicBezTo>
                    <a:pt x="91" y="116"/>
                    <a:pt x="87" y="135"/>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23">
              <a:extLst>
                <a:ext uri="{FF2B5EF4-FFF2-40B4-BE49-F238E27FC236}">
                  <a16:creationId xmlns:a16="http://schemas.microsoft.com/office/drawing/2014/main" id="{249D088C-52F7-4A0B-B95F-2836AD035E87}"/>
                </a:ext>
              </a:extLst>
            </p:cNvPr>
            <p:cNvSpPr>
              <a:spLocks noEditPoints="1"/>
            </p:cNvSpPr>
            <p:nvPr/>
          </p:nvSpPr>
          <p:spPr bwMode="auto">
            <a:xfrm>
              <a:off x="845" y="1079"/>
              <a:ext cx="15"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24">
              <a:extLst>
                <a:ext uri="{FF2B5EF4-FFF2-40B4-BE49-F238E27FC236}">
                  <a16:creationId xmlns:a16="http://schemas.microsoft.com/office/drawing/2014/main" id="{EF3534F6-5B44-4106-B021-08C5DA01D231}"/>
                </a:ext>
              </a:extLst>
            </p:cNvPr>
            <p:cNvSpPr>
              <a:spLocks noEditPoints="1"/>
            </p:cNvSpPr>
            <p:nvPr/>
          </p:nvSpPr>
          <p:spPr bwMode="auto">
            <a:xfrm>
              <a:off x="872" y="1079"/>
              <a:ext cx="16" cy="41"/>
            </a:xfrm>
            <a:custGeom>
              <a:avLst/>
              <a:gdLst>
                <a:gd name="T0" fmla="*/ 64 w 64"/>
                <a:gd name="T1" fmla="*/ 172 h 172"/>
                <a:gd name="T2" fmla="*/ 64 w 64"/>
                <a:gd name="T3" fmla="*/ 0 h 172"/>
                <a:gd name="T4" fmla="*/ 51 w 64"/>
                <a:gd name="T5" fmla="*/ 0 h 172"/>
                <a:gd name="T6" fmla="*/ 32 w 64"/>
                <a:gd name="T7" fmla="*/ 23 h 172"/>
                <a:gd name="T8" fmla="*/ 0 w 64"/>
                <a:gd name="T9" fmla="*/ 43 h 172"/>
                <a:gd name="T10" fmla="*/ 0 w 64"/>
                <a:gd name="T11" fmla="*/ 64 h 172"/>
                <a:gd name="T12" fmla="*/ 23 w 64"/>
                <a:gd name="T13" fmla="*/ 53 h 172"/>
                <a:gd name="T14" fmla="*/ 43 w 64"/>
                <a:gd name="T15" fmla="*/ 38 h 172"/>
                <a:gd name="T16" fmla="*/ 43 w 64"/>
                <a:gd name="T17" fmla="*/ 172 h 172"/>
                <a:gd name="T18" fmla="*/ 64 w 64"/>
                <a:gd name="T19" fmla="*/ 172 h 172"/>
                <a:gd name="T20" fmla="*/ 64 w 64"/>
                <a:gd name="T21" fmla="*/ 172 h 172"/>
                <a:gd name="T22" fmla="*/ 64 w 64"/>
                <a:gd name="T2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64" y="172"/>
                  </a:moveTo>
                  <a:cubicBezTo>
                    <a:pt x="64" y="0"/>
                    <a:pt x="64" y="0"/>
                    <a:pt x="64" y="0"/>
                  </a:cubicBezTo>
                  <a:cubicBezTo>
                    <a:pt x="51" y="0"/>
                    <a:pt x="51" y="0"/>
                    <a:pt x="51" y="0"/>
                  </a:cubicBezTo>
                  <a:cubicBezTo>
                    <a:pt x="47" y="8"/>
                    <a:pt x="41" y="16"/>
                    <a:pt x="32" y="23"/>
                  </a:cubicBezTo>
                  <a:cubicBezTo>
                    <a:pt x="23" y="31"/>
                    <a:pt x="13" y="38"/>
                    <a:pt x="0" y="43"/>
                  </a:cubicBezTo>
                  <a:cubicBezTo>
                    <a:pt x="0" y="64"/>
                    <a:pt x="0" y="64"/>
                    <a:pt x="0" y="64"/>
                  </a:cubicBezTo>
                  <a:cubicBezTo>
                    <a:pt x="7" y="61"/>
                    <a:pt x="14" y="58"/>
                    <a:pt x="23" y="53"/>
                  </a:cubicBezTo>
                  <a:cubicBezTo>
                    <a:pt x="31" y="48"/>
                    <a:pt x="38" y="43"/>
                    <a:pt x="43" y="38"/>
                  </a:cubicBezTo>
                  <a:cubicBezTo>
                    <a:pt x="43" y="172"/>
                    <a:pt x="43" y="172"/>
                    <a:pt x="43" y="172"/>
                  </a:cubicBezTo>
                  <a:lnTo>
                    <a:pt x="64" y="172"/>
                  </a:lnTo>
                  <a:close/>
                  <a:moveTo>
                    <a:pt x="64" y="172"/>
                  </a:moveTo>
                  <a:cubicBezTo>
                    <a:pt x="64" y="172"/>
                    <a:pt x="64" y="172"/>
                    <a:pt x="64" y="172"/>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25">
              <a:extLst>
                <a:ext uri="{FF2B5EF4-FFF2-40B4-BE49-F238E27FC236}">
                  <a16:creationId xmlns:a16="http://schemas.microsoft.com/office/drawing/2014/main" id="{20DB3842-3711-4789-A1A5-37914E6B452C}"/>
                </a:ext>
              </a:extLst>
            </p:cNvPr>
            <p:cNvSpPr>
              <a:spLocks noEditPoints="1"/>
            </p:cNvSpPr>
            <p:nvPr/>
          </p:nvSpPr>
          <p:spPr bwMode="auto">
            <a:xfrm>
              <a:off x="900" y="1079"/>
              <a:ext cx="27" cy="42"/>
            </a:xfrm>
            <a:custGeom>
              <a:avLst/>
              <a:gdLst>
                <a:gd name="T0" fmla="*/ 98 w 112"/>
                <a:gd name="T1" fmla="*/ 22 h 176"/>
                <a:gd name="T2" fmla="*/ 80 w 112"/>
                <a:gd name="T3" fmla="*/ 6 h 176"/>
                <a:gd name="T4" fmla="*/ 57 w 112"/>
                <a:gd name="T5" fmla="*/ 0 h 176"/>
                <a:gd name="T6" fmla="*/ 26 w 112"/>
                <a:gd name="T7" fmla="*/ 11 h 176"/>
                <a:gd name="T8" fmla="*/ 7 w 112"/>
                <a:gd name="T9" fmla="*/ 39 h 176"/>
                <a:gd name="T10" fmla="*/ 0 w 112"/>
                <a:gd name="T11" fmla="*/ 88 h 176"/>
                <a:gd name="T12" fmla="*/ 17 w 112"/>
                <a:gd name="T13" fmla="*/ 158 h 176"/>
                <a:gd name="T14" fmla="*/ 57 w 112"/>
                <a:gd name="T15" fmla="*/ 176 h 176"/>
                <a:gd name="T16" fmla="*/ 88 w 112"/>
                <a:gd name="T17" fmla="*/ 166 h 176"/>
                <a:gd name="T18" fmla="*/ 107 w 112"/>
                <a:gd name="T19" fmla="*/ 138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1"/>
                  </a:cubicBezTo>
                  <a:cubicBezTo>
                    <a:pt x="17" y="17"/>
                    <a:pt x="11" y="27"/>
                    <a:pt x="7" y="39"/>
                  </a:cubicBezTo>
                  <a:cubicBezTo>
                    <a:pt x="3" y="52"/>
                    <a:pt x="0" y="68"/>
                    <a:pt x="0" y="88"/>
                  </a:cubicBezTo>
                  <a:cubicBezTo>
                    <a:pt x="0" y="121"/>
                    <a:pt x="6" y="144"/>
                    <a:pt x="17" y="158"/>
                  </a:cubicBezTo>
                  <a:cubicBezTo>
                    <a:pt x="27" y="170"/>
                    <a:pt x="40" y="176"/>
                    <a:pt x="57" y="176"/>
                  </a:cubicBezTo>
                  <a:cubicBezTo>
                    <a:pt x="69" y="176"/>
                    <a:pt x="80" y="173"/>
                    <a:pt x="88" y="166"/>
                  </a:cubicBezTo>
                  <a:cubicBezTo>
                    <a:pt x="96" y="160"/>
                    <a:pt x="102" y="150"/>
                    <a:pt x="107" y="138"/>
                  </a:cubicBezTo>
                  <a:cubicBezTo>
                    <a:pt x="111" y="125"/>
                    <a:pt x="112" y="109"/>
                    <a:pt x="112" y="88"/>
                  </a:cubicBezTo>
                  <a:cubicBezTo>
                    <a:pt x="112" y="72"/>
                    <a:pt x="111" y="58"/>
                    <a:pt x="109" y="48"/>
                  </a:cubicBezTo>
                  <a:cubicBezTo>
                    <a:pt x="106" y="38"/>
                    <a:pt x="102" y="29"/>
                    <a:pt x="98" y="22"/>
                  </a:cubicBezTo>
                  <a:close/>
                  <a:moveTo>
                    <a:pt x="81" y="145"/>
                  </a:moveTo>
                  <a:cubicBezTo>
                    <a:pt x="75" y="154"/>
                    <a:pt x="66" y="159"/>
                    <a:pt x="57" y="159"/>
                  </a:cubicBezTo>
                  <a:cubicBezTo>
                    <a:pt x="47" y="159"/>
                    <a:pt x="39" y="154"/>
                    <a:pt x="32" y="145"/>
                  </a:cubicBezTo>
                  <a:cubicBezTo>
                    <a:pt x="26" y="135"/>
                    <a:pt x="22" y="116"/>
                    <a:pt x="22" y="88"/>
                  </a:cubicBezTo>
                  <a:cubicBezTo>
                    <a:pt x="22" y="60"/>
                    <a:pt x="26" y="41"/>
                    <a:pt x="33" y="30"/>
                  </a:cubicBezTo>
                  <a:cubicBezTo>
                    <a:pt x="39" y="22"/>
                    <a:pt x="47" y="18"/>
                    <a:pt x="56" y="18"/>
                  </a:cubicBezTo>
                  <a:cubicBezTo>
                    <a:pt x="66" y="18"/>
                    <a:pt x="75" y="22"/>
                    <a:pt x="81" y="32"/>
                  </a:cubicBezTo>
                  <a:cubicBezTo>
                    <a:pt x="87" y="41"/>
                    <a:pt x="91" y="60"/>
                    <a:pt x="91" y="88"/>
                  </a:cubicBezTo>
                  <a:cubicBezTo>
                    <a:pt x="91" y="116"/>
                    <a:pt x="87" y="135"/>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26">
              <a:extLst>
                <a:ext uri="{FF2B5EF4-FFF2-40B4-BE49-F238E27FC236}">
                  <a16:creationId xmlns:a16="http://schemas.microsoft.com/office/drawing/2014/main" id="{4EE197D8-2AF3-4DCE-ACBE-507A99836DCF}"/>
                </a:ext>
              </a:extLst>
            </p:cNvPr>
            <p:cNvSpPr>
              <a:spLocks noEditPoints="1"/>
            </p:cNvSpPr>
            <p:nvPr/>
          </p:nvSpPr>
          <p:spPr bwMode="auto">
            <a:xfrm>
              <a:off x="809" y="1148"/>
              <a:ext cx="27" cy="42"/>
            </a:xfrm>
            <a:custGeom>
              <a:avLst/>
              <a:gdLst>
                <a:gd name="T0" fmla="*/ 98 w 112"/>
                <a:gd name="T1" fmla="*/ 22 h 172"/>
                <a:gd name="T2" fmla="*/ 80 w 112"/>
                <a:gd name="T3" fmla="*/ 6 h 172"/>
                <a:gd name="T4" fmla="*/ 56 w 112"/>
                <a:gd name="T5" fmla="*/ 0 h 172"/>
                <a:gd name="T6" fmla="*/ 25 w 112"/>
                <a:gd name="T7" fmla="*/ 10 h 172"/>
                <a:gd name="T8" fmla="*/ 6 w 112"/>
                <a:gd name="T9" fmla="*/ 38 h 172"/>
                <a:gd name="T10" fmla="*/ 0 w 112"/>
                <a:gd name="T11" fmla="*/ 86 h 172"/>
                <a:gd name="T12" fmla="*/ 17 w 112"/>
                <a:gd name="T13" fmla="*/ 155 h 172"/>
                <a:gd name="T14" fmla="*/ 56 w 112"/>
                <a:gd name="T15" fmla="*/ 172 h 172"/>
                <a:gd name="T16" fmla="*/ 87 w 112"/>
                <a:gd name="T17" fmla="*/ 163 h 172"/>
                <a:gd name="T18" fmla="*/ 106 w 112"/>
                <a:gd name="T19" fmla="*/ 135 h 172"/>
                <a:gd name="T20" fmla="*/ 112 w 112"/>
                <a:gd name="T21" fmla="*/ 86 h 172"/>
                <a:gd name="T22" fmla="*/ 108 w 112"/>
                <a:gd name="T23" fmla="*/ 47 h 172"/>
                <a:gd name="T24" fmla="*/ 98 w 112"/>
                <a:gd name="T25" fmla="*/ 22 h 172"/>
                <a:gd name="T26" fmla="*/ 80 w 112"/>
                <a:gd name="T27" fmla="*/ 141 h 172"/>
                <a:gd name="T28" fmla="*/ 56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0 w 112"/>
                <a:gd name="T43" fmla="*/ 141 h 172"/>
                <a:gd name="T44" fmla="*/ 80 w 112"/>
                <a:gd name="T45" fmla="*/ 141 h 172"/>
                <a:gd name="T46" fmla="*/ 80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3" y="15"/>
                    <a:pt x="87" y="9"/>
                    <a:pt x="80" y="6"/>
                  </a:cubicBezTo>
                  <a:cubicBezTo>
                    <a:pt x="74" y="2"/>
                    <a:pt x="65" y="0"/>
                    <a:pt x="56" y="0"/>
                  </a:cubicBezTo>
                  <a:cubicBezTo>
                    <a:pt x="44" y="0"/>
                    <a:pt x="33" y="4"/>
                    <a:pt x="25" y="10"/>
                  </a:cubicBezTo>
                  <a:cubicBezTo>
                    <a:pt x="17" y="17"/>
                    <a:pt x="11" y="26"/>
                    <a:pt x="6" y="38"/>
                  </a:cubicBezTo>
                  <a:cubicBezTo>
                    <a:pt x="2" y="51"/>
                    <a:pt x="0" y="66"/>
                    <a:pt x="0" y="86"/>
                  </a:cubicBezTo>
                  <a:cubicBezTo>
                    <a:pt x="0" y="118"/>
                    <a:pt x="6" y="141"/>
                    <a:pt x="17" y="155"/>
                  </a:cubicBezTo>
                  <a:cubicBezTo>
                    <a:pt x="27" y="167"/>
                    <a:pt x="40" y="172"/>
                    <a:pt x="56" y="172"/>
                  </a:cubicBezTo>
                  <a:cubicBezTo>
                    <a:pt x="69" y="172"/>
                    <a:pt x="80" y="169"/>
                    <a:pt x="87" y="163"/>
                  </a:cubicBezTo>
                  <a:cubicBezTo>
                    <a:pt x="96" y="156"/>
                    <a:pt x="102" y="146"/>
                    <a:pt x="106" y="135"/>
                  </a:cubicBezTo>
                  <a:cubicBezTo>
                    <a:pt x="110" y="123"/>
                    <a:pt x="112" y="106"/>
                    <a:pt x="112" y="86"/>
                  </a:cubicBezTo>
                  <a:cubicBezTo>
                    <a:pt x="112" y="70"/>
                    <a:pt x="111" y="57"/>
                    <a:pt x="108" y="47"/>
                  </a:cubicBezTo>
                  <a:cubicBezTo>
                    <a:pt x="106" y="37"/>
                    <a:pt x="102" y="28"/>
                    <a:pt x="98" y="22"/>
                  </a:cubicBezTo>
                  <a:close/>
                  <a:moveTo>
                    <a:pt x="80" y="141"/>
                  </a:moveTo>
                  <a:cubicBezTo>
                    <a:pt x="74" y="151"/>
                    <a:pt x="66" y="155"/>
                    <a:pt x="56" y="155"/>
                  </a:cubicBezTo>
                  <a:cubicBezTo>
                    <a:pt x="47" y="155"/>
                    <a:pt x="38" y="151"/>
                    <a:pt x="32" y="142"/>
                  </a:cubicBezTo>
                  <a:cubicBezTo>
                    <a:pt x="25" y="133"/>
                    <a:pt x="22" y="114"/>
                    <a:pt x="22" y="86"/>
                  </a:cubicBezTo>
                  <a:cubicBezTo>
                    <a:pt x="22" y="59"/>
                    <a:pt x="26" y="40"/>
                    <a:pt x="33" y="30"/>
                  </a:cubicBezTo>
                  <a:cubicBezTo>
                    <a:pt x="39" y="22"/>
                    <a:pt x="46" y="18"/>
                    <a:pt x="56" y="18"/>
                  </a:cubicBezTo>
                  <a:cubicBezTo>
                    <a:pt x="66" y="18"/>
                    <a:pt x="74" y="22"/>
                    <a:pt x="81" y="31"/>
                  </a:cubicBezTo>
                  <a:cubicBezTo>
                    <a:pt x="87" y="40"/>
                    <a:pt x="91" y="59"/>
                    <a:pt x="91" y="86"/>
                  </a:cubicBezTo>
                  <a:cubicBezTo>
                    <a:pt x="91" y="114"/>
                    <a:pt x="87" y="133"/>
                    <a:pt x="80" y="141"/>
                  </a:cubicBezTo>
                  <a:close/>
                  <a:moveTo>
                    <a:pt x="80" y="141"/>
                  </a:moveTo>
                  <a:cubicBezTo>
                    <a:pt x="80" y="141"/>
                    <a:pt x="80" y="141"/>
                    <a:pt x="80"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27">
              <a:extLst>
                <a:ext uri="{FF2B5EF4-FFF2-40B4-BE49-F238E27FC236}">
                  <a16:creationId xmlns:a16="http://schemas.microsoft.com/office/drawing/2014/main" id="{EEEAA193-29EA-445A-964D-E562F21972F7}"/>
                </a:ext>
              </a:extLst>
            </p:cNvPr>
            <p:cNvSpPr>
              <a:spLocks noEditPoints="1"/>
            </p:cNvSpPr>
            <p:nvPr/>
          </p:nvSpPr>
          <p:spPr bwMode="auto">
            <a:xfrm>
              <a:off x="841"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7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7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7"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6"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7" y="18"/>
                  </a:cubicBezTo>
                  <a:cubicBezTo>
                    <a:pt x="66" y="18"/>
                    <a:pt x="75" y="22"/>
                    <a:pt x="81" y="31"/>
                  </a:cubicBezTo>
                  <a:cubicBezTo>
                    <a:pt x="88" y="40"/>
                    <a:pt x="91" y="59"/>
                    <a:pt x="91" y="86"/>
                  </a:cubicBezTo>
                  <a:cubicBezTo>
                    <a:pt x="91" y="114"/>
                    <a:pt x="88"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28">
              <a:extLst>
                <a:ext uri="{FF2B5EF4-FFF2-40B4-BE49-F238E27FC236}">
                  <a16:creationId xmlns:a16="http://schemas.microsoft.com/office/drawing/2014/main" id="{2246557D-E4B9-4708-93E2-42FE5323BD59}"/>
                </a:ext>
              </a:extLst>
            </p:cNvPr>
            <p:cNvSpPr>
              <a:spLocks noEditPoints="1"/>
            </p:cNvSpPr>
            <p:nvPr/>
          </p:nvSpPr>
          <p:spPr bwMode="auto">
            <a:xfrm>
              <a:off x="872" y="1148"/>
              <a:ext cx="27" cy="42"/>
            </a:xfrm>
            <a:custGeom>
              <a:avLst/>
              <a:gdLst>
                <a:gd name="T0" fmla="*/ 98 w 112"/>
                <a:gd name="T1" fmla="*/ 22 h 172"/>
                <a:gd name="T2" fmla="*/ 81 w 112"/>
                <a:gd name="T3" fmla="*/ 6 h 172"/>
                <a:gd name="T4" fmla="*/ 57 w 112"/>
                <a:gd name="T5" fmla="*/ 0 h 172"/>
                <a:gd name="T6" fmla="*/ 26 w 112"/>
                <a:gd name="T7" fmla="*/ 10 h 172"/>
                <a:gd name="T8" fmla="*/ 7 w 112"/>
                <a:gd name="T9" fmla="*/ 38 h 172"/>
                <a:gd name="T10" fmla="*/ 0 w 112"/>
                <a:gd name="T11" fmla="*/ 86 h 172"/>
                <a:gd name="T12" fmla="*/ 17 w 112"/>
                <a:gd name="T13" fmla="*/ 155 h 172"/>
                <a:gd name="T14" fmla="*/ 56 w 112"/>
                <a:gd name="T15" fmla="*/ 172 h 172"/>
                <a:gd name="T16" fmla="*/ 88 w 112"/>
                <a:gd name="T17" fmla="*/ 163 h 172"/>
                <a:gd name="T18" fmla="*/ 107 w 112"/>
                <a:gd name="T19" fmla="*/ 135 h 172"/>
                <a:gd name="T20" fmla="*/ 112 w 112"/>
                <a:gd name="T21" fmla="*/ 86 h 172"/>
                <a:gd name="T22" fmla="*/ 109 w 112"/>
                <a:gd name="T23" fmla="*/ 47 h 172"/>
                <a:gd name="T24" fmla="*/ 98 w 112"/>
                <a:gd name="T25" fmla="*/ 22 h 172"/>
                <a:gd name="T26" fmla="*/ 81 w 112"/>
                <a:gd name="T27" fmla="*/ 141 h 172"/>
                <a:gd name="T28" fmla="*/ 57 w 112"/>
                <a:gd name="T29" fmla="*/ 155 h 172"/>
                <a:gd name="T30" fmla="*/ 32 w 112"/>
                <a:gd name="T31" fmla="*/ 142 h 172"/>
                <a:gd name="T32" fmla="*/ 22 w 112"/>
                <a:gd name="T33" fmla="*/ 86 h 172"/>
                <a:gd name="T34" fmla="*/ 33 w 112"/>
                <a:gd name="T35" fmla="*/ 30 h 172"/>
                <a:gd name="T36" fmla="*/ 56 w 112"/>
                <a:gd name="T37" fmla="*/ 18 h 172"/>
                <a:gd name="T38" fmla="*/ 81 w 112"/>
                <a:gd name="T39" fmla="*/ 31 h 172"/>
                <a:gd name="T40" fmla="*/ 91 w 112"/>
                <a:gd name="T41" fmla="*/ 86 h 172"/>
                <a:gd name="T42" fmla="*/ 81 w 112"/>
                <a:gd name="T43" fmla="*/ 141 h 172"/>
                <a:gd name="T44" fmla="*/ 81 w 112"/>
                <a:gd name="T45" fmla="*/ 141 h 172"/>
                <a:gd name="T46" fmla="*/ 81 w 112"/>
                <a:gd name="T47"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2">
                  <a:moveTo>
                    <a:pt x="98" y="22"/>
                  </a:moveTo>
                  <a:cubicBezTo>
                    <a:pt x="94" y="15"/>
                    <a:pt x="88" y="9"/>
                    <a:pt x="81" y="6"/>
                  </a:cubicBezTo>
                  <a:cubicBezTo>
                    <a:pt x="74" y="2"/>
                    <a:pt x="66" y="0"/>
                    <a:pt x="57" y="0"/>
                  </a:cubicBezTo>
                  <a:cubicBezTo>
                    <a:pt x="44" y="0"/>
                    <a:pt x="34" y="4"/>
                    <a:pt x="26" y="10"/>
                  </a:cubicBezTo>
                  <a:cubicBezTo>
                    <a:pt x="17" y="17"/>
                    <a:pt x="11" y="26"/>
                    <a:pt x="7" y="38"/>
                  </a:cubicBezTo>
                  <a:cubicBezTo>
                    <a:pt x="3" y="51"/>
                    <a:pt x="0" y="66"/>
                    <a:pt x="0" y="86"/>
                  </a:cubicBezTo>
                  <a:cubicBezTo>
                    <a:pt x="0" y="118"/>
                    <a:pt x="6" y="141"/>
                    <a:pt x="17" y="155"/>
                  </a:cubicBezTo>
                  <a:cubicBezTo>
                    <a:pt x="27" y="167"/>
                    <a:pt x="40" y="172"/>
                    <a:pt x="56" y="172"/>
                  </a:cubicBezTo>
                  <a:cubicBezTo>
                    <a:pt x="69" y="172"/>
                    <a:pt x="80" y="169"/>
                    <a:pt x="88" y="163"/>
                  </a:cubicBezTo>
                  <a:cubicBezTo>
                    <a:pt x="96" y="156"/>
                    <a:pt x="102" y="146"/>
                    <a:pt x="107" y="135"/>
                  </a:cubicBezTo>
                  <a:cubicBezTo>
                    <a:pt x="111" y="122"/>
                    <a:pt x="112" y="106"/>
                    <a:pt x="112" y="86"/>
                  </a:cubicBezTo>
                  <a:cubicBezTo>
                    <a:pt x="112" y="70"/>
                    <a:pt x="111" y="57"/>
                    <a:pt x="109" y="47"/>
                  </a:cubicBezTo>
                  <a:cubicBezTo>
                    <a:pt x="107" y="37"/>
                    <a:pt x="102" y="28"/>
                    <a:pt x="98" y="22"/>
                  </a:cubicBezTo>
                  <a:close/>
                  <a:moveTo>
                    <a:pt x="81" y="141"/>
                  </a:moveTo>
                  <a:cubicBezTo>
                    <a:pt x="75" y="151"/>
                    <a:pt x="66" y="155"/>
                    <a:pt x="57" y="155"/>
                  </a:cubicBezTo>
                  <a:cubicBezTo>
                    <a:pt x="47" y="155"/>
                    <a:pt x="39" y="151"/>
                    <a:pt x="32" y="142"/>
                  </a:cubicBezTo>
                  <a:cubicBezTo>
                    <a:pt x="26" y="133"/>
                    <a:pt x="22" y="114"/>
                    <a:pt x="22" y="86"/>
                  </a:cubicBezTo>
                  <a:cubicBezTo>
                    <a:pt x="22" y="59"/>
                    <a:pt x="26" y="40"/>
                    <a:pt x="33" y="30"/>
                  </a:cubicBezTo>
                  <a:cubicBezTo>
                    <a:pt x="39" y="22"/>
                    <a:pt x="47" y="18"/>
                    <a:pt x="56" y="18"/>
                  </a:cubicBezTo>
                  <a:cubicBezTo>
                    <a:pt x="66" y="18"/>
                    <a:pt x="75" y="22"/>
                    <a:pt x="81" y="31"/>
                  </a:cubicBezTo>
                  <a:cubicBezTo>
                    <a:pt x="88" y="40"/>
                    <a:pt x="91" y="59"/>
                    <a:pt x="91" y="86"/>
                  </a:cubicBezTo>
                  <a:cubicBezTo>
                    <a:pt x="91" y="114"/>
                    <a:pt x="87" y="133"/>
                    <a:pt x="81" y="141"/>
                  </a:cubicBezTo>
                  <a:close/>
                  <a:moveTo>
                    <a:pt x="81" y="141"/>
                  </a:moveTo>
                  <a:cubicBezTo>
                    <a:pt x="81" y="141"/>
                    <a:pt x="81" y="141"/>
                    <a:pt x="81" y="141"/>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29">
              <a:extLst>
                <a:ext uri="{FF2B5EF4-FFF2-40B4-BE49-F238E27FC236}">
                  <a16:creationId xmlns:a16="http://schemas.microsoft.com/office/drawing/2014/main" id="{9D911E70-14FF-4E89-ACBE-2671588BDA45}"/>
                </a:ext>
              </a:extLst>
            </p:cNvPr>
            <p:cNvSpPr>
              <a:spLocks noEditPoints="1"/>
            </p:cNvSpPr>
            <p:nvPr/>
          </p:nvSpPr>
          <p:spPr bwMode="auto">
            <a:xfrm>
              <a:off x="908" y="1148"/>
              <a:ext cx="15" cy="41"/>
            </a:xfrm>
            <a:custGeom>
              <a:avLst/>
              <a:gdLst>
                <a:gd name="T0" fmla="*/ 64 w 64"/>
                <a:gd name="T1" fmla="*/ 168 h 168"/>
                <a:gd name="T2" fmla="*/ 64 w 64"/>
                <a:gd name="T3" fmla="*/ 0 h 168"/>
                <a:gd name="T4" fmla="*/ 51 w 64"/>
                <a:gd name="T5" fmla="*/ 0 h 168"/>
                <a:gd name="T6" fmla="*/ 32 w 64"/>
                <a:gd name="T7" fmla="*/ 23 h 168"/>
                <a:gd name="T8" fmla="*/ 0 w 64"/>
                <a:gd name="T9" fmla="*/ 42 h 168"/>
                <a:gd name="T10" fmla="*/ 0 w 64"/>
                <a:gd name="T11" fmla="*/ 62 h 168"/>
                <a:gd name="T12" fmla="*/ 23 w 64"/>
                <a:gd name="T13" fmla="*/ 52 h 168"/>
                <a:gd name="T14" fmla="*/ 43 w 64"/>
                <a:gd name="T15" fmla="*/ 37 h 168"/>
                <a:gd name="T16" fmla="*/ 43 w 64"/>
                <a:gd name="T17" fmla="*/ 168 h 168"/>
                <a:gd name="T18" fmla="*/ 64 w 64"/>
                <a:gd name="T19" fmla="*/ 168 h 168"/>
                <a:gd name="T20" fmla="*/ 64 w 64"/>
                <a:gd name="T21" fmla="*/ 168 h 168"/>
                <a:gd name="T22" fmla="*/ 64 w 64"/>
                <a:gd name="T2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68">
                  <a:moveTo>
                    <a:pt x="64" y="168"/>
                  </a:moveTo>
                  <a:cubicBezTo>
                    <a:pt x="64" y="0"/>
                    <a:pt x="64" y="0"/>
                    <a:pt x="64" y="0"/>
                  </a:cubicBezTo>
                  <a:cubicBezTo>
                    <a:pt x="51" y="0"/>
                    <a:pt x="51" y="0"/>
                    <a:pt x="51" y="0"/>
                  </a:cubicBezTo>
                  <a:cubicBezTo>
                    <a:pt x="47" y="8"/>
                    <a:pt x="41" y="15"/>
                    <a:pt x="32" y="23"/>
                  </a:cubicBezTo>
                  <a:cubicBezTo>
                    <a:pt x="23" y="30"/>
                    <a:pt x="12" y="37"/>
                    <a:pt x="0" y="42"/>
                  </a:cubicBezTo>
                  <a:cubicBezTo>
                    <a:pt x="0" y="62"/>
                    <a:pt x="0" y="62"/>
                    <a:pt x="0" y="62"/>
                  </a:cubicBezTo>
                  <a:cubicBezTo>
                    <a:pt x="7" y="60"/>
                    <a:pt x="14" y="56"/>
                    <a:pt x="23" y="52"/>
                  </a:cubicBezTo>
                  <a:cubicBezTo>
                    <a:pt x="31" y="47"/>
                    <a:pt x="38" y="42"/>
                    <a:pt x="43" y="37"/>
                  </a:cubicBezTo>
                  <a:cubicBezTo>
                    <a:pt x="43" y="168"/>
                    <a:pt x="43" y="168"/>
                    <a:pt x="43" y="168"/>
                  </a:cubicBezTo>
                  <a:lnTo>
                    <a:pt x="64" y="168"/>
                  </a:lnTo>
                  <a:close/>
                  <a:moveTo>
                    <a:pt x="64" y="168"/>
                  </a:moveTo>
                  <a:cubicBezTo>
                    <a:pt x="64" y="168"/>
                    <a:pt x="64" y="168"/>
                    <a:pt x="64"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30">
              <a:extLst>
                <a:ext uri="{FF2B5EF4-FFF2-40B4-BE49-F238E27FC236}">
                  <a16:creationId xmlns:a16="http://schemas.microsoft.com/office/drawing/2014/main" id="{E3811A4C-10A7-47AC-8984-B70394BD1C4D}"/>
                </a:ext>
              </a:extLst>
            </p:cNvPr>
            <p:cNvSpPr>
              <a:spLocks noEditPoints="1"/>
            </p:cNvSpPr>
            <p:nvPr/>
          </p:nvSpPr>
          <p:spPr bwMode="auto">
            <a:xfrm>
              <a:off x="943" y="1215"/>
              <a:ext cx="15" cy="41"/>
            </a:xfrm>
            <a:custGeom>
              <a:avLst/>
              <a:gdLst>
                <a:gd name="T0" fmla="*/ 30 w 60"/>
                <a:gd name="T1" fmla="*/ 23 h 172"/>
                <a:gd name="T2" fmla="*/ 0 w 60"/>
                <a:gd name="T3" fmla="*/ 44 h 172"/>
                <a:gd name="T4" fmla="*/ 0 w 60"/>
                <a:gd name="T5" fmla="*/ 64 h 172"/>
                <a:gd name="T6" fmla="*/ 22 w 60"/>
                <a:gd name="T7" fmla="*/ 53 h 172"/>
                <a:gd name="T8" fmla="*/ 40 w 60"/>
                <a:gd name="T9" fmla="*/ 39 h 172"/>
                <a:gd name="T10" fmla="*/ 40 w 60"/>
                <a:gd name="T11" fmla="*/ 172 h 172"/>
                <a:gd name="T12" fmla="*/ 60 w 60"/>
                <a:gd name="T13" fmla="*/ 172 h 172"/>
                <a:gd name="T14" fmla="*/ 60 w 60"/>
                <a:gd name="T15" fmla="*/ 0 h 172"/>
                <a:gd name="T16" fmla="*/ 48 w 60"/>
                <a:gd name="T17" fmla="*/ 0 h 172"/>
                <a:gd name="T18" fmla="*/ 30 w 60"/>
                <a:gd name="T19" fmla="*/ 23 h 172"/>
                <a:gd name="T20" fmla="*/ 30 w 60"/>
                <a:gd name="T21" fmla="*/ 23 h 172"/>
                <a:gd name="T22" fmla="*/ 30 w 60"/>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72">
                  <a:moveTo>
                    <a:pt x="30" y="23"/>
                  </a:moveTo>
                  <a:cubicBezTo>
                    <a:pt x="22" y="31"/>
                    <a:pt x="12" y="38"/>
                    <a:pt x="0" y="44"/>
                  </a:cubicBezTo>
                  <a:cubicBezTo>
                    <a:pt x="0" y="64"/>
                    <a:pt x="0" y="64"/>
                    <a:pt x="0" y="64"/>
                  </a:cubicBezTo>
                  <a:cubicBezTo>
                    <a:pt x="7" y="62"/>
                    <a:pt x="14" y="58"/>
                    <a:pt x="22" y="53"/>
                  </a:cubicBezTo>
                  <a:cubicBezTo>
                    <a:pt x="29" y="48"/>
                    <a:pt x="35" y="43"/>
                    <a:pt x="40" y="39"/>
                  </a:cubicBezTo>
                  <a:cubicBezTo>
                    <a:pt x="40" y="172"/>
                    <a:pt x="40" y="172"/>
                    <a:pt x="40" y="172"/>
                  </a:cubicBezTo>
                  <a:cubicBezTo>
                    <a:pt x="60" y="172"/>
                    <a:pt x="60" y="172"/>
                    <a:pt x="60" y="172"/>
                  </a:cubicBezTo>
                  <a:cubicBezTo>
                    <a:pt x="60" y="0"/>
                    <a:pt x="60" y="0"/>
                    <a:pt x="60" y="0"/>
                  </a:cubicBezTo>
                  <a:cubicBezTo>
                    <a:pt x="48" y="0"/>
                    <a:pt x="48" y="0"/>
                    <a:pt x="48" y="0"/>
                  </a:cubicBezTo>
                  <a:cubicBezTo>
                    <a:pt x="44" y="8"/>
                    <a:pt x="38" y="16"/>
                    <a:pt x="30" y="23"/>
                  </a:cubicBezTo>
                  <a:close/>
                  <a:moveTo>
                    <a:pt x="30" y="23"/>
                  </a:moveTo>
                  <a:cubicBezTo>
                    <a:pt x="30" y="23"/>
                    <a:pt x="30" y="23"/>
                    <a:pt x="30"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31">
              <a:extLst>
                <a:ext uri="{FF2B5EF4-FFF2-40B4-BE49-F238E27FC236}">
                  <a16:creationId xmlns:a16="http://schemas.microsoft.com/office/drawing/2014/main" id="{80D5FBB6-4D8B-4091-9B2F-6B0B72C190B9}"/>
                </a:ext>
              </a:extLst>
            </p:cNvPr>
            <p:cNvSpPr>
              <a:spLocks noEditPoints="1"/>
            </p:cNvSpPr>
            <p:nvPr/>
          </p:nvSpPr>
          <p:spPr bwMode="auto">
            <a:xfrm>
              <a:off x="809" y="1216"/>
              <a:ext cx="27" cy="43"/>
            </a:xfrm>
            <a:custGeom>
              <a:avLst/>
              <a:gdLst>
                <a:gd name="T0" fmla="*/ 98 w 112"/>
                <a:gd name="T1" fmla="*/ 22 h 176"/>
                <a:gd name="T2" fmla="*/ 80 w 112"/>
                <a:gd name="T3" fmla="*/ 6 h 176"/>
                <a:gd name="T4" fmla="*/ 56 w 112"/>
                <a:gd name="T5" fmla="*/ 0 h 176"/>
                <a:gd name="T6" fmla="*/ 25 w 112"/>
                <a:gd name="T7" fmla="*/ 10 h 176"/>
                <a:gd name="T8" fmla="*/ 6 w 112"/>
                <a:gd name="T9" fmla="*/ 39 h 176"/>
                <a:gd name="T10" fmla="*/ 0 w 112"/>
                <a:gd name="T11" fmla="*/ 88 h 176"/>
                <a:gd name="T12" fmla="*/ 17 w 112"/>
                <a:gd name="T13" fmla="*/ 159 h 176"/>
                <a:gd name="T14" fmla="*/ 56 w 112"/>
                <a:gd name="T15" fmla="*/ 176 h 176"/>
                <a:gd name="T16" fmla="*/ 87 w 112"/>
                <a:gd name="T17" fmla="*/ 166 h 176"/>
                <a:gd name="T18" fmla="*/ 106 w 112"/>
                <a:gd name="T19" fmla="*/ 137 h 176"/>
                <a:gd name="T20" fmla="*/ 112 w 112"/>
                <a:gd name="T21" fmla="*/ 88 h 176"/>
                <a:gd name="T22" fmla="*/ 108 w 112"/>
                <a:gd name="T23" fmla="*/ 48 h 176"/>
                <a:gd name="T24" fmla="*/ 98 w 112"/>
                <a:gd name="T25" fmla="*/ 22 h 176"/>
                <a:gd name="T26" fmla="*/ 80 w 112"/>
                <a:gd name="T27" fmla="*/ 145 h 176"/>
                <a:gd name="T28" fmla="*/ 56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0 w 112"/>
                <a:gd name="T43" fmla="*/ 145 h 176"/>
                <a:gd name="T44" fmla="*/ 80 w 112"/>
                <a:gd name="T45" fmla="*/ 145 h 176"/>
                <a:gd name="T46" fmla="*/ 80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7" y="10"/>
                    <a:pt x="80" y="6"/>
                  </a:cubicBezTo>
                  <a:cubicBezTo>
                    <a:pt x="74" y="2"/>
                    <a:pt x="65" y="0"/>
                    <a:pt x="56" y="0"/>
                  </a:cubicBezTo>
                  <a:cubicBezTo>
                    <a:pt x="44" y="0"/>
                    <a:pt x="33" y="4"/>
                    <a:pt x="25" y="10"/>
                  </a:cubicBezTo>
                  <a:cubicBezTo>
                    <a:pt x="17" y="17"/>
                    <a:pt x="11" y="27"/>
                    <a:pt x="6" y="39"/>
                  </a:cubicBezTo>
                  <a:cubicBezTo>
                    <a:pt x="2" y="51"/>
                    <a:pt x="0" y="68"/>
                    <a:pt x="0" y="88"/>
                  </a:cubicBezTo>
                  <a:cubicBezTo>
                    <a:pt x="0" y="121"/>
                    <a:pt x="6" y="144"/>
                    <a:pt x="17" y="159"/>
                  </a:cubicBezTo>
                  <a:cubicBezTo>
                    <a:pt x="27" y="170"/>
                    <a:pt x="40" y="176"/>
                    <a:pt x="56" y="176"/>
                  </a:cubicBezTo>
                  <a:cubicBezTo>
                    <a:pt x="69" y="176"/>
                    <a:pt x="80" y="173"/>
                    <a:pt x="87" y="166"/>
                  </a:cubicBezTo>
                  <a:cubicBezTo>
                    <a:pt x="96" y="159"/>
                    <a:pt x="102" y="150"/>
                    <a:pt x="106" y="137"/>
                  </a:cubicBezTo>
                  <a:cubicBezTo>
                    <a:pt x="110" y="125"/>
                    <a:pt x="112" y="108"/>
                    <a:pt x="112" y="88"/>
                  </a:cubicBezTo>
                  <a:cubicBezTo>
                    <a:pt x="112" y="71"/>
                    <a:pt x="111" y="57"/>
                    <a:pt x="108" y="48"/>
                  </a:cubicBezTo>
                  <a:cubicBezTo>
                    <a:pt x="106" y="38"/>
                    <a:pt x="102" y="29"/>
                    <a:pt x="98" y="22"/>
                  </a:cubicBezTo>
                  <a:close/>
                  <a:moveTo>
                    <a:pt x="80" y="145"/>
                  </a:moveTo>
                  <a:cubicBezTo>
                    <a:pt x="74" y="154"/>
                    <a:pt x="66" y="159"/>
                    <a:pt x="56" y="159"/>
                  </a:cubicBezTo>
                  <a:cubicBezTo>
                    <a:pt x="47" y="159"/>
                    <a:pt x="38" y="154"/>
                    <a:pt x="32" y="145"/>
                  </a:cubicBezTo>
                  <a:cubicBezTo>
                    <a:pt x="25" y="136"/>
                    <a:pt x="22" y="117"/>
                    <a:pt x="22" y="88"/>
                  </a:cubicBezTo>
                  <a:cubicBezTo>
                    <a:pt x="22" y="60"/>
                    <a:pt x="26" y="41"/>
                    <a:pt x="33" y="30"/>
                  </a:cubicBezTo>
                  <a:cubicBezTo>
                    <a:pt x="39" y="22"/>
                    <a:pt x="46" y="18"/>
                    <a:pt x="56" y="18"/>
                  </a:cubicBezTo>
                  <a:cubicBezTo>
                    <a:pt x="66" y="18"/>
                    <a:pt x="74" y="23"/>
                    <a:pt x="81" y="32"/>
                  </a:cubicBezTo>
                  <a:cubicBezTo>
                    <a:pt x="87" y="41"/>
                    <a:pt x="91" y="60"/>
                    <a:pt x="91" y="88"/>
                  </a:cubicBezTo>
                  <a:cubicBezTo>
                    <a:pt x="91" y="117"/>
                    <a:pt x="87" y="136"/>
                    <a:pt x="80" y="145"/>
                  </a:cubicBezTo>
                  <a:close/>
                  <a:moveTo>
                    <a:pt x="80" y="145"/>
                  </a:moveTo>
                  <a:cubicBezTo>
                    <a:pt x="80" y="145"/>
                    <a:pt x="80" y="145"/>
                    <a:pt x="80"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32">
              <a:extLst>
                <a:ext uri="{FF2B5EF4-FFF2-40B4-BE49-F238E27FC236}">
                  <a16:creationId xmlns:a16="http://schemas.microsoft.com/office/drawing/2014/main" id="{7CE8D6D8-5483-4352-8484-5D36215F0585}"/>
                </a:ext>
              </a:extLst>
            </p:cNvPr>
            <p:cNvSpPr>
              <a:spLocks noEditPoints="1"/>
            </p:cNvSpPr>
            <p:nvPr/>
          </p:nvSpPr>
          <p:spPr bwMode="auto">
            <a:xfrm>
              <a:off x="845" y="1216"/>
              <a:ext cx="15"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33">
              <a:extLst>
                <a:ext uri="{FF2B5EF4-FFF2-40B4-BE49-F238E27FC236}">
                  <a16:creationId xmlns:a16="http://schemas.microsoft.com/office/drawing/2014/main" id="{B5966304-15D5-427B-ACF2-8E10AAD85B29}"/>
                </a:ext>
              </a:extLst>
            </p:cNvPr>
            <p:cNvSpPr>
              <a:spLocks noEditPoints="1"/>
            </p:cNvSpPr>
            <p:nvPr/>
          </p:nvSpPr>
          <p:spPr bwMode="auto">
            <a:xfrm>
              <a:off x="872" y="1216"/>
              <a:ext cx="16" cy="42"/>
            </a:xfrm>
            <a:custGeom>
              <a:avLst/>
              <a:gdLst>
                <a:gd name="T0" fmla="*/ 32 w 64"/>
                <a:gd name="T1" fmla="*/ 23 h 172"/>
                <a:gd name="T2" fmla="*/ 0 w 64"/>
                <a:gd name="T3" fmla="*/ 43 h 172"/>
                <a:gd name="T4" fmla="*/ 0 w 64"/>
                <a:gd name="T5" fmla="*/ 63 h 172"/>
                <a:gd name="T6" fmla="*/ 23 w 64"/>
                <a:gd name="T7" fmla="*/ 52 h 172"/>
                <a:gd name="T8" fmla="*/ 43 w 64"/>
                <a:gd name="T9" fmla="*/ 38 h 172"/>
                <a:gd name="T10" fmla="*/ 43 w 64"/>
                <a:gd name="T11" fmla="*/ 172 h 172"/>
                <a:gd name="T12" fmla="*/ 64 w 64"/>
                <a:gd name="T13" fmla="*/ 172 h 172"/>
                <a:gd name="T14" fmla="*/ 64 w 64"/>
                <a:gd name="T15" fmla="*/ 0 h 172"/>
                <a:gd name="T16" fmla="*/ 51 w 64"/>
                <a:gd name="T17" fmla="*/ 0 h 172"/>
                <a:gd name="T18" fmla="*/ 32 w 64"/>
                <a:gd name="T19" fmla="*/ 23 h 172"/>
                <a:gd name="T20" fmla="*/ 32 w 64"/>
                <a:gd name="T21" fmla="*/ 23 h 172"/>
                <a:gd name="T22" fmla="*/ 32 w 64"/>
                <a:gd name="T23"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72">
                  <a:moveTo>
                    <a:pt x="32" y="23"/>
                  </a:moveTo>
                  <a:cubicBezTo>
                    <a:pt x="23" y="31"/>
                    <a:pt x="13" y="38"/>
                    <a:pt x="0" y="43"/>
                  </a:cubicBezTo>
                  <a:cubicBezTo>
                    <a:pt x="0" y="63"/>
                    <a:pt x="0" y="63"/>
                    <a:pt x="0" y="63"/>
                  </a:cubicBezTo>
                  <a:cubicBezTo>
                    <a:pt x="7" y="61"/>
                    <a:pt x="14" y="57"/>
                    <a:pt x="23" y="52"/>
                  </a:cubicBezTo>
                  <a:cubicBezTo>
                    <a:pt x="31" y="48"/>
                    <a:pt x="38" y="43"/>
                    <a:pt x="43" y="38"/>
                  </a:cubicBezTo>
                  <a:cubicBezTo>
                    <a:pt x="43" y="172"/>
                    <a:pt x="43" y="172"/>
                    <a:pt x="43" y="172"/>
                  </a:cubicBezTo>
                  <a:cubicBezTo>
                    <a:pt x="64" y="172"/>
                    <a:pt x="64" y="172"/>
                    <a:pt x="64" y="172"/>
                  </a:cubicBezTo>
                  <a:cubicBezTo>
                    <a:pt x="64" y="0"/>
                    <a:pt x="64" y="0"/>
                    <a:pt x="64" y="0"/>
                  </a:cubicBezTo>
                  <a:cubicBezTo>
                    <a:pt x="51" y="0"/>
                    <a:pt x="51" y="0"/>
                    <a:pt x="51" y="0"/>
                  </a:cubicBezTo>
                  <a:cubicBezTo>
                    <a:pt x="47" y="8"/>
                    <a:pt x="41" y="15"/>
                    <a:pt x="32" y="23"/>
                  </a:cubicBezTo>
                  <a:close/>
                  <a:moveTo>
                    <a:pt x="32" y="23"/>
                  </a:moveTo>
                  <a:cubicBezTo>
                    <a:pt x="32" y="23"/>
                    <a:pt x="32" y="23"/>
                    <a:pt x="32" y="2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34">
              <a:extLst>
                <a:ext uri="{FF2B5EF4-FFF2-40B4-BE49-F238E27FC236}">
                  <a16:creationId xmlns:a16="http://schemas.microsoft.com/office/drawing/2014/main" id="{47966A95-596A-44B0-A803-94D25A4B8A0C}"/>
                </a:ext>
              </a:extLst>
            </p:cNvPr>
            <p:cNvSpPr>
              <a:spLocks noEditPoints="1"/>
            </p:cNvSpPr>
            <p:nvPr/>
          </p:nvSpPr>
          <p:spPr bwMode="auto">
            <a:xfrm>
              <a:off x="900" y="1216"/>
              <a:ext cx="27" cy="43"/>
            </a:xfrm>
            <a:custGeom>
              <a:avLst/>
              <a:gdLst>
                <a:gd name="T0" fmla="*/ 98 w 112"/>
                <a:gd name="T1" fmla="*/ 22 h 176"/>
                <a:gd name="T2" fmla="*/ 80 w 112"/>
                <a:gd name="T3" fmla="*/ 6 h 176"/>
                <a:gd name="T4" fmla="*/ 57 w 112"/>
                <a:gd name="T5" fmla="*/ 0 h 176"/>
                <a:gd name="T6" fmla="*/ 26 w 112"/>
                <a:gd name="T7" fmla="*/ 10 h 176"/>
                <a:gd name="T8" fmla="*/ 7 w 112"/>
                <a:gd name="T9" fmla="*/ 39 h 176"/>
                <a:gd name="T10" fmla="*/ 0 w 112"/>
                <a:gd name="T11" fmla="*/ 88 h 176"/>
                <a:gd name="T12" fmla="*/ 17 w 112"/>
                <a:gd name="T13" fmla="*/ 159 h 176"/>
                <a:gd name="T14" fmla="*/ 57 w 112"/>
                <a:gd name="T15" fmla="*/ 176 h 176"/>
                <a:gd name="T16" fmla="*/ 88 w 112"/>
                <a:gd name="T17" fmla="*/ 166 h 176"/>
                <a:gd name="T18" fmla="*/ 107 w 112"/>
                <a:gd name="T19" fmla="*/ 137 h 176"/>
                <a:gd name="T20" fmla="*/ 112 w 112"/>
                <a:gd name="T21" fmla="*/ 88 h 176"/>
                <a:gd name="T22" fmla="*/ 109 w 112"/>
                <a:gd name="T23" fmla="*/ 48 h 176"/>
                <a:gd name="T24" fmla="*/ 98 w 112"/>
                <a:gd name="T25" fmla="*/ 22 h 176"/>
                <a:gd name="T26" fmla="*/ 81 w 112"/>
                <a:gd name="T27" fmla="*/ 145 h 176"/>
                <a:gd name="T28" fmla="*/ 57 w 112"/>
                <a:gd name="T29" fmla="*/ 159 h 176"/>
                <a:gd name="T30" fmla="*/ 32 w 112"/>
                <a:gd name="T31" fmla="*/ 145 h 176"/>
                <a:gd name="T32" fmla="*/ 22 w 112"/>
                <a:gd name="T33" fmla="*/ 88 h 176"/>
                <a:gd name="T34" fmla="*/ 33 w 112"/>
                <a:gd name="T35" fmla="*/ 30 h 176"/>
                <a:gd name="T36" fmla="*/ 56 w 112"/>
                <a:gd name="T37" fmla="*/ 18 h 176"/>
                <a:gd name="T38" fmla="*/ 81 w 112"/>
                <a:gd name="T39" fmla="*/ 32 h 176"/>
                <a:gd name="T40" fmla="*/ 91 w 112"/>
                <a:gd name="T41" fmla="*/ 88 h 176"/>
                <a:gd name="T42" fmla="*/ 81 w 112"/>
                <a:gd name="T43" fmla="*/ 145 h 176"/>
                <a:gd name="T44" fmla="*/ 81 w 112"/>
                <a:gd name="T45" fmla="*/ 145 h 176"/>
                <a:gd name="T46" fmla="*/ 81 w 112"/>
                <a:gd name="T47" fmla="*/ 1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76">
                  <a:moveTo>
                    <a:pt x="98" y="22"/>
                  </a:moveTo>
                  <a:cubicBezTo>
                    <a:pt x="93" y="15"/>
                    <a:pt x="88" y="10"/>
                    <a:pt x="80" y="6"/>
                  </a:cubicBezTo>
                  <a:cubicBezTo>
                    <a:pt x="74" y="2"/>
                    <a:pt x="66" y="0"/>
                    <a:pt x="57" y="0"/>
                  </a:cubicBezTo>
                  <a:cubicBezTo>
                    <a:pt x="44" y="0"/>
                    <a:pt x="33" y="4"/>
                    <a:pt x="26" y="10"/>
                  </a:cubicBezTo>
                  <a:cubicBezTo>
                    <a:pt x="17" y="17"/>
                    <a:pt x="11" y="27"/>
                    <a:pt x="7" y="39"/>
                  </a:cubicBezTo>
                  <a:cubicBezTo>
                    <a:pt x="3" y="51"/>
                    <a:pt x="0" y="68"/>
                    <a:pt x="0" y="88"/>
                  </a:cubicBezTo>
                  <a:cubicBezTo>
                    <a:pt x="0" y="121"/>
                    <a:pt x="6" y="144"/>
                    <a:pt x="17" y="159"/>
                  </a:cubicBezTo>
                  <a:cubicBezTo>
                    <a:pt x="27" y="170"/>
                    <a:pt x="40" y="176"/>
                    <a:pt x="57" y="176"/>
                  </a:cubicBezTo>
                  <a:cubicBezTo>
                    <a:pt x="69" y="176"/>
                    <a:pt x="80" y="173"/>
                    <a:pt x="88" y="166"/>
                  </a:cubicBezTo>
                  <a:cubicBezTo>
                    <a:pt x="96" y="159"/>
                    <a:pt x="102" y="150"/>
                    <a:pt x="107" y="137"/>
                  </a:cubicBezTo>
                  <a:cubicBezTo>
                    <a:pt x="111" y="125"/>
                    <a:pt x="112" y="108"/>
                    <a:pt x="112" y="88"/>
                  </a:cubicBezTo>
                  <a:cubicBezTo>
                    <a:pt x="112" y="71"/>
                    <a:pt x="111" y="57"/>
                    <a:pt x="109" y="48"/>
                  </a:cubicBezTo>
                  <a:cubicBezTo>
                    <a:pt x="106" y="38"/>
                    <a:pt x="102" y="29"/>
                    <a:pt x="98" y="22"/>
                  </a:cubicBezTo>
                  <a:close/>
                  <a:moveTo>
                    <a:pt x="81" y="145"/>
                  </a:moveTo>
                  <a:cubicBezTo>
                    <a:pt x="75" y="154"/>
                    <a:pt x="66" y="159"/>
                    <a:pt x="57" y="159"/>
                  </a:cubicBezTo>
                  <a:cubicBezTo>
                    <a:pt x="47" y="159"/>
                    <a:pt x="39" y="154"/>
                    <a:pt x="32" y="145"/>
                  </a:cubicBezTo>
                  <a:cubicBezTo>
                    <a:pt x="26" y="136"/>
                    <a:pt x="22" y="117"/>
                    <a:pt x="22" y="88"/>
                  </a:cubicBezTo>
                  <a:cubicBezTo>
                    <a:pt x="22" y="60"/>
                    <a:pt x="26" y="41"/>
                    <a:pt x="33" y="30"/>
                  </a:cubicBezTo>
                  <a:cubicBezTo>
                    <a:pt x="39" y="22"/>
                    <a:pt x="47" y="18"/>
                    <a:pt x="56" y="18"/>
                  </a:cubicBezTo>
                  <a:cubicBezTo>
                    <a:pt x="66" y="18"/>
                    <a:pt x="75" y="23"/>
                    <a:pt x="81" y="32"/>
                  </a:cubicBezTo>
                  <a:cubicBezTo>
                    <a:pt x="87" y="41"/>
                    <a:pt x="91" y="60"/>
                    <a:pt x="91" y="88"/>
                  </a:cubicBezTo>
                  <a:cubicBezTo>
                    <a:pt x="91" y="117"/>
                    <a:pt x="87" y="136"/>
                    <a:pt x="81" y="145"/>
                  </a:cubicBezTo>
                  <a:close/>
                  <a:moveTo>
                    <a:pt x="81" y="145"/>
                  </a:moveTo>
                  <a:cubicBezTo>
                    <a:pt x="81" y="145"/>
                    <a:pt x="81" y="145"/>
                    <a:pt x="81" y="14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5" name="Fußzeilenplatzhalter 2">
            <a:extLst>
              <a:ext uri="{FF2B5EF4-FFF2-40B4-BE49-F238E27FC236}">
                <a16:creationId xmlns:a16="http://schemas.microsoft.com/office/drawing/2014/main" id="{CB1069CF-84B6-42FC-BC9D-4105AD898120}"/>
              </a:ext>
            </a:extLst>
          </p:cNvPr>
          <p:cNvSpPr>
            <a:spLocks noGrp="1"/>
          </p:cNvSpPr>
          <p:nvPr>
            <p:ph type="ftr" sz="quarter" idx="3"/>
          </p:nvPr>
        </p:nvSpPr>
        <p:spPr>
          <a:xfrm>
            <a:off x="881309" y="6584951"/>
            <a:ext cx="5012928" cy="215900"/>
          </a:xfrm>
        </p:spPr>
        <p:txBody>
          <a:bodyPr/>
          <a:lstStyle/>
          <a:p>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Tezos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026108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48609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85"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a:xfrm>
            <a:off x="359999" y="258762"/>
            <a:ext cx="11253932" cy="424800"/>
          </a:xfrm>
        </p:spPr>
        <p:txBody>
          <a:bodyPr/>
          <a:lstStyle/>
          <a:p>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 #6 The existence of the cryptocurrency does NOT require you to use it in your app</a:t>
            </a:r>
          </a:p>
        </p:txBody>
      </p:sp>
      <p:sp>
        <p:nvSpPr>
          <p:cNvPr id="3" name="Fußzeilenplatzhalter 2">
            <a:extLst>
              <a:ext uri="{FF2B5EF4-FFF2-40B4-BE49-F238E27FC236}">
                <a16:creationId xmlns:a16="http://schemas.microsoft.com/office/drawing/2014/main" id="{1269E050-B799-41A5-A810-C47F7D3C8E3F}"/>
              </a:ext>
            </a:extLst>
          </p:cNvPr>
          <p:cNvSpPr>
            <a:spLocks noGrp="1"/>
          </p:cNvSpPr>
          <p:nvPr>
            <p:ph type="ftr" sz="quarter" idx="3"/>
          </p:nvPr>
        </p:nvSpPr>
        <p:spPr>
          <a:xfrm>
            <a:off x="881309" y="6584951"/>
            <a:ext cx="5012928" cy="215900"/>
          </a:xfrm>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Tezos Fundamentals Reader - Licensed under CC BY 4.0</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48</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56240927-3309-448E-B818-4D8838EE3F89}"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Don’t Need to Use the Token in Your App </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600"/>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 blockchains require a cryptocurrency to provide economic incentives for its validators to maintain the network. But just because a blockchain has a token, it does not require you to actively use that token in the application you build on top of the blockchain. You will have to pay for using it by the means of the cryptocurrency but it does not have to play a role in your use case!</a:t>
            </a:r>
          </a:p>
        </p:txBody>
      </p:sp>
      <p:grpSp>
        <p:nvGrpSpPr>
          <p:cNvPr id="6" name="Gruppieren 5">
            <a:extLst>
              <a:ext uri="{FF2B5EF4-FFF2-40B4-BE49-F238E27FC236}">
                <a16:creationId xmlns:a16="http://schemas.microsoft.com/office/drawing/2014/main" id="{06AEF3A1-B3F0-4E88-AAFA-74F149D8CB09}"/>
              </a:ext>
            </a:extLst>
          </p:cNvPr>
          <p:cNvGrpSpPr/>
          <p:nvPr/>
        </p:nvGrpSpPr>
        <p:grpSpPr>
          <a:xfrm>
            <a:off x="5202014" y="4400000"/>
            <a:ext cx="1787972" cy="1167127"/>
            <a:chOff x="-1913680" y="3631469"/>
            <a:chExt cx="517976" cy="338117"/>
          </a:xfrm>
        </p:grpSpPr>
        <p:grpSp>
          <p:nvGrpSpPr>
            <p:cNvPr id="36" name="Group 66">
              <a:extLst>
                <a:ext uri="{FF2B5EF4-FFF2-40B4-BE49-F238E27FC236}">
                  <a16:creationId xmlns:a16="http://schemas.microsoft.com/office/drawing/2014/main" id="{9CDDFA01-1229-4535-AF9B-4FB8F04BF782}"/>
                </a:ext>
              </a:extLst>
            </p:cNvPr>
            <p:cNvGrpSpPr>
              <a:grpSpLocks noChangeAspect="1"/>
            </p:cNvGrpSpPr>
            <p:nvPr/>
          </p:nvGrpSpPr>
          <p:grpSpPr bwMode="auto">
            <a:xfrm>
              <a:off x="-1913680" y="3782480"/>
              <a:ext cx="517976" cy="187106"/>
              <a:chOff x="803" y="802"/>
              <a:chExt cx="490" cy="177"/>
            </a:xfrm>
            <a:solidFill>
              <a:schemeClr val="bg1"/>
            </a:solidFill>
          </p:grpSpPr>
          <p:sp>
            <p:nvSpPr>
              <p:cNvPr id="50" name="Freeform 67">
                <a:extLst>
                  <a:ext uri="{FF2B5EF4-FFF2-40B4-BE49-F238E27FC236}">
                    <a16:creationId xmlns:a16="http://schemas.microsoft.com/office/drawing/2014/main" id="{AA4F34E5-A22A-45FF-9F12-E49B2A8FD8D0}"/>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68">
                <a:extLst>
                  <a:ext uri="{FF2B5EF4-FFF2-40B4-BE49-F238E27FC236}">
                    <a16:creationId xmlns:a16="http://schemas.microsoft.com/office/drawing/2014/main" id="{5F385B7F-E402-4484-AEED-416AD78D0068}"/>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69">
                <a:extLst>
                  <a:ext uri="{FF2B5EF4-FFF2-40B4-BE49-F238E27FC236}">
                    <a16:creationId xmlns:a16="http://schemas.microsoft.com/office/drawing/2014/main" id="{A53066E5-5F82-4887-A033-EE02D0400D66}"/>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uppieren 46">
              <a:extLst>
                <a:ext uri="{FF2B5EF4-FFF2-40B4-BE49-F238E27FC236}">
                  <a16:creationId xmlns:a16="http://schemas.microsoft.com/office/drawing/2014/main" id="{E4751779-BE3B-4466-B3C7-6B930C798048}"/>
                </a:ext>
              </a:extLst>
            </p:cNvPr>
            <p:cNvGrpSpPr/>
            <p:nvPr/>
          </p:nvGrpSpPr>
          <p:grpSpPr>
            <a:xfrm>
              <a:off x="-1766980" y="3631469"/>
              <a:ext cx="161216" cy="161216"/>
              <a:chOff x="6661210" y="1533327"/>
              <a:chExt cx="161216" cy="161216"/>
            </a:xfrm>
          </p:grpSpPr>
          <p:sp>
            <p:nvSpPr>
              <p:cNvPr id="48" name="Ellipse 47">
                <a:extLst>
                  <a:ext uri="{FF2B5EF4-FFF2-40B4-BE49-F238E27FC236}">
                    <a16:creationId xmlns:a16="http://schemas.microsoft.com/office/drawing/2014/main" id="{A4EA1739-CA25-444B-8C4C-87B5CA7BED67}"/>
                  </a:ext>
                </a:extLst>
              </p:cNvPr>
              <p:cNvSpPr/>
              <p:nvPr/>
            </p:nvSpPr>
            <p:spPr bwMode="gray">
              <a:xfrm>
                <a:off x="6661210" y="1533327"/>
                <a:ext cx="161216" cy="1612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9" name="Grafik 48">
                <a:extLst>
                  <a:ext uri="{FF2B5EF4-FFF2-40B4-BE49-F238E27FC236}">
                    <a16:creationId xmlns:a16="http://schemas.microsoft.com/office/drawing/2014/main" id="{0783A8E1-D82C-47CD-BDB0-A775A04DE8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1004" y="1558359"/>
                <a:ext cx="81628" cy="111154"/>
              </a:xfrm>
              <a:prstGeom prst="rect">
                <a:avLst/>
              </a:prstGeom>
            </p:spPr>
          </p:pic>
        </p:grpSp>
      </p:grpSp>
    </p:spTree>
    <p:extLst>
      <p:ext uri="{BB962C8B-B14F-4D97-AF65-F5344CB8AC3E}">
        <p14:creationId xmlns:p14="http://schemas.microsoft.com/office/powerpoint/2010/main" val="1758496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88B9923-2843-4346-9FE9-CAB66AA80B40}"/>
              </a:ext>
            </a:extLst>
          </p:cNvPr>
          <p:cNvGraphicFramePr>
            <a:graphicFrameLocks noChangeAspect="1"/>
          </p:cNvGraphicFramePr>
          <p:nvPr>
            <p:custDataLst>
              <p:tags r:id="rId2"/>
            </p:custDataLst>
            <p:extLst>
              <p:ext uri="{D42A27DB-BD31-4B8C-83A1-F6EECF244321}">
                <p14:modId xmlns:p14="http://schemas.microsoft.com/office/powerpoint/2010/main" val="3189253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615" name="think-cell Folie" r:id="rId6" imgW="473" imgH="476" progId="TCLayout.ActiveDocument.1">
                  <p:embed/>
                </p:oleObj>
              </mc:Choice>
              <mc:Fallback>
                <p:oleObj name="think-cell Folie" r:id="rId6" imgW="473" imgH="476" progId="TCLayout.ActiveDocument.1">
                  <p:embed/>
                  <p:pic>
                    <p:nvPicPr>
                      <p:cNvPr id="8" name="Objekt 7" hidden="1">
                        <a:extLst>
                          <a:ext uri="{FF2B5EF4-FFF2-40B4-BE49-F238E27FC236}">
                            <a16:creationId xmlns:a16="http://schemas.microsoft.com/office/drawing/2014/main" id="{288B9923-2843-4346-9FE9-CAB66AA80B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ED4CBC6-34D1-4DE4-9369-5EE1D53607F9}"/>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Rechteck 8">
            <a:extLst>
              <a:ext uri="{FF2B5EF4-FFF2-40B4-BE49-F238E27FC236}">
                <a16:creationId xmlns:a16="http://schemas.microsoft.com/office/drawing/2014/main" id="{3442E4C9-A06A-4AFC-A5E0-37BCBFA1E0E2}"/>
              </a:ext>
            </a:extLst>
          </p:cNvPr>
          <p:cNvSpPr/>
          <p:nvPr/>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endPar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A8215874-7AA0-4B18-8CFC-96C84B759D8A}"/>
              </a:ext>
            </a:extLst>
          </p:cNvPr>
          <p:cNvSpPr>
            <a:spLocks noGrp="1"/>
          </p:cNvSpPr>
          <p:nvPr>
            <p:ph type="title"/>
          </p:nvPr>
        </p:nvSpPr>
        <p:spPr/>
        <p:txBody>
          <a:bodyPr/>
          <a:lstStyle/>
          <a:p>
            <a:r>
              <a:rPr lang="en-US"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Mythbusters</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 #7 Blockchain is NOT just a technology searching for its problem</a:t>
            </a:r>
          </a:p>
        </p:txBody>
      </p:sp>
      <p:sp>
        <p:nvSpPr>
          <p:cNvPr id="3" name="Fußzeilenplatzhalter 2">
            <a:extLst>
              <a:ext uri="{FF2B5EF4-FFF2-40B4-BE49-F238E27FC236}">
                <a16:creationId xmlns:a16="http://schemas.microsoft.com/office/drawing/2014/main" id="{1269E050-B799-41A5-A810-C47F7D3C8E3F}"/>
              </a:ext>
            </a:extLst>
          </p:cNvPr>
          <p:cNvSpPr>
            <a:spLocks noGrp="1"/>
          </p:cNvSpPr>
          <p:nvPr>
            <p:ph type="ftr" sz="quarter" idx="3"/>
          </p:nvPr>
        </p:nvSpPr>
        <p:spPr>
          <a:xfrm>
            <a:off x="881309" y="6584951"/>
            <a:ext cx="5012928" cy="215900"/>
          </a:xfrm>
        </p:spPr>
        <p:txBody>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Tezos Fundamentals Reader - Licensed under CC BY 4.0</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id="{22B0B077-5363-43F4-9536-1A866E196292}"/>
              </a:ext>
            </a:extLst>
          </p:cNvPr>
          <p:cNvSpPr>
            <a:spLocks noGrp="1"/>
          </p:cNvSpPr>
          <p:nvPr>
            <p:ph type="sldNum" sz="quarter" idx="4"/>
          </p:nvPr>
        </p:nvSpPr>
        <p:spPr/>
        <p:txBody>
          <a:bodyPr/>
          <a:lstStyle/>
          <a:p>
            <a:fld id="{369A084B-84B6-4F15-B0F5-CCDC4176846B}" type="slidenum">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49</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BF4FA393-0EEA-4F3E-8F5E-BD9D08D5A860}"/>
              </a:ext>
            </a:extLst>
          </p:cNvPr>
          <p:cNvSpPr>
            <a:spLocks noGrp="1"/>
          </p:cNvSpPr>
          <p:nvPr>
            <p:ph type="dt" sz="half" idx="2"/>
          </p:nvPr>
        </p:nvSpPr>
        <p:spPr/>
        <p:txBody>
          <a:bodyPr/>
          <a:lstStyle/>
          <a:p>
            <a:fld id="{C1B55E7E-319D-44CC-B3E5-9E130F71DDD2}" type="datetime1">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5/18/2020</a:t>
            </a:fld>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C243B348-59AB-443D-9F0C-298DA07563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1568" y="262167"/>
            <a:ext cx="311962" cy="424800"/>
          </a:xfrm>
          <a:prstGeom prst="rect">
            <a:avLst/>
          </a:prstGeom>
        </p:spPr>
      </p:pic>
      <p:sp>
        <p:nvSpPr>
          <p:cNvPr id="15" name="Textfeld 14">
            <a:extLst>
              <a:ext uri="{FF2B5EF4-FFF2-40B4-BE49-F238E27FC236}">
                <a16:creationId xmlns:a16="http://schemas.microsoft.com/office/drawing/2014/main" id="{0CB4660A-C7D5-4954-917E-728F2DD6B7FC}"/>
              </a:ext>
            </a:extLst>
          </p:cNvPr>
          <p:cNvSpPr txBox="1"/>
          <p:nvPr/>
        </p:nvSpPr>
        <p:spPr>
          <a:xfrm>
            <a:off x="778351" y="1642311"/>
            <a:ext cx="10635299" cy="914400"/>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Blockchain has real world applications </a:t>
            </a:r>
          </a:p>
        </p:txBody>
      </p:sp>
      <p:sp>
        <p:nvSpPr>
          <p:cNvPr id="37" name="Textfeld 36">
            <a:extLst>
              <a:ext uri="{FF2B5EF4-FFF2-40B4-BE49-F238E27FC236}">
                <a16:creationId xmlns:a16="http://schemas.microsoft.com/office/drawing/2014/main" id="{68A90107-8893-4E02-8F38-E054C6EBFE4F}"/>
              </a:ext>
            </a:extLst>
          </p:cNvPr>
          <p:cNvSpPr txBox="1"/>
          <p:nvPr/>
        </p:nvSpPr>
        <p:spPr>
          <a:xfrm>
            <a:off x="778351" y="2719806"/>
            <a:ext cx="10635299" cy="1479600"/>
          </a:xfrm>
          <a:prstGeom prst="rect">
            <a:avLst/>
          </a:prstGeom>
          <a:noFill/>
        </p:spPr>
        <p:txBody>
          <a:bodyPr wrap="square" lIns="72000" tIns="0" rIns="72000" bIns="0" rtlCol="0" anchor="t">
            <a:noAutofit/>
          </a:bodyPr>
          <a:lstStyle/>
          <a:p>
            <a:pPr algn="ctr">
              <a:spcBef>
                <a:spcPts val="300"/>
              </a:spcBef>
              <a:spcAft>
                <a:spcPts val="100"/>
              </a:spcAft>
              <a:buClr>
                <a:schemeClr val="tx2"/>
              </a:buCl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As blockchain is a very young yet non-trivial technology, there are a lot of failed or stuck blockchain projects and blockchain has been accused of just being a technology searching for its problem. However, blockchain does have its real world applications it’s rather a matter of understanding the technology, its strengths and weaknesses and selecting those applications it is actually well-suited for!</a:t>
            </a:r>
          </a:p>
        </p:txBody>
      </p:sp>
      <p:grpSp>
        <p:nvGrpSpPr>
          <p:cNvPr id="13" name="Group 5">
            <a:extLst>
              <a:ext uri="{FF2B5EF4-FFF2-40B4-BE49-F238E27FC236}">
                <a16:creationId xmlns:a16="http://schemas.microsoft.com/office/drawing/2014/main" id="{6922860D-9F2E-4827-96C5-629D8431778F}"/>
              </a:ext>
            </a:extLst>
          </p:cNvPr>
          <p:cNvGrpSpPr>
            <a:grpSpLocks noChangeAspect="1"/>
          </p:cNvGrpSpPr>
          <p:nvPr/>
        </p:nvGrpSpPr>
        <p:grpSpPr bwMode="auto">
          <a:xfrm>
            <a:off x="5557703" y="4230960"/>
            <a:ext cx="1076595" cy="1505207"/>
            <a:chOff x="804" y="797"/>
            <a:chExt cx="319" cy="446"/>
          </a:xfrm>
          <a:solidFill>
            <a:schemeClr val="bg1"/>
          </a:solidFill>
        </p:grpSpPr>
        <p:sp>
          <p:nvSpPr>
            <p:cNvPr id="28" name="Freeform 6">
              <a:extLst>
                <a:ext uri="{FF2B5EF4-FFF2-40B4-BE49-F238E27FC236}">
                  <a16:creationId xmlns:a16="http://schemas.microsoft.com/office/drawing/2014/main" id="{61E2F6DF-D5ED-4B9B-A94F-673DF573458F}"/>
                </a:ext>
              </a:extLst>
            </p:cNvPr>
            <p:cNvSpPr>
              <a:spLocks/>
            </p:cNvSpPr>
            <p:nvPr/>
          </p:nvSpPr>
          <p:spPr bwMode="auto">
            <a:xfrm>
              <a:off x="804" y="899"/>
              <a:ext cx="319" cy="344"/>
            </a:xfrm>
            <a:custGeom>
              <a:avLst/>
              <a:gdLst>
                <a:gd name="T0" fmla="*/ 0 w 2656"/>
                <a:gd name="T1" fmla="*/ 1415 h 2856"/>
                <a:gd name="T2" fmla="*/ 185 w 2656"/>
                <a:gd name="T3" fmla="*/ 1555 h 2856"/>
                <a:gd name="T4" fmla="*/ 235 w 2656"/>
                <a:gd name="T5" fmla="*/ 1586 h 2856"/>
                <a:gd name="T6" fmla="*/ 765 w 2656"/>
                <a:gd name="T7" fmla="*/ 2352 h 2856"/>
                <a:gd name="T8" fmla="*/ 1126 w 2656"/>
                <a:gd name="T9" fmla="*/ 2821 h 2856"/>
                <a:gd name="T10" fmla="*/ 1324 w 2656"/>
                <a:gd name="T11" fmla="*/ 2830 h 2856"/>
                <a:gd name="T12" fmla="*/ 2244 w 2656"/>
                <a:gd name="T13" fmla="*/ 2846 h 2856"/>
                <a:gd name="T14" fmla="*/ 2645 w 2656"/>
                <a:gd name="T15" fmla="*/ 1763 h 2856"/>
                <a:gd name="T16" fmla="*/ 2561 w 2656"/>
                <a:gd name="T17" fmla="*/ 1527 h 2856"/>
                <a:gd name="T18" fmla="*/ 2359 w 2656"/>
                <a:gd name="T19" fmla="*/ 1530 h 2856"/>
                <a:gd name="T20" fmla="*/ 2306 w 2656"/>
                <a:gd name="T21" fmla="*/ 1566 h 2856"/>
                <a:gd name="T22" fmla="*/ 2287 w 2656"/>
                <a:gd name="T23" fmla="*/ 1505 h 2856"/>
                <a:gd name="T24" fmla="*/ 2132 w 2656"/>
                <a:gd name="T25" fmla="*/ 1371 h 2856"/>
                <a:gd name="T26" fmla="*/ 1967 w 2656"/>
                <a:gd name="T27" fmla="*/ 1394 h 2856"/>
                <a:gd name="T28" fmla="*/ 1916 w 2656"/>
                <a:gd name="T29" fmla="*/ 1432 h 2856"/>
                <a:gd name="T30" fmla="*/ 1895 w 2656"/>
                <a:gd name="T31" fmla="*/ 1372 h 2856"/>
                <a:gd name="T32" fmla="*/ 1769 w 2656"/>
                <a:gd name="T33" fmla="*/ 1301 h 2856"/>
                <a:gd name="T34" fmla="*/ 1478 w 2656"/>
                <a:gd name="T35" fmla="*/ 1410 h 2856"/>
                <a:gd name="T36" fmla="*/ 1391 w 2656"/>
                <a:gd name="T37" fmla="*/ 1519 h 2856"/>
                <a:gd name="T38" fmla="*/ 1395 w 2656"/>
                <a:gd name="T39" fmla="*/ 1379 h 2856"/>
                <a:gd name="T40" fmla="*/ 1399 w 2656"/>
                <a:gd name="T41" fmla="*/ 973 h 2856"/>
                <a:gd name="T42" fmla="*/ 1419 w 2656"/>
                <a:gd name="T43" fmla="*/ 293 h 2856"/>
                <a:gd name="T44" fmla="*/ 1271 w 2656"/>
                <a:gd name="T45" fmla="*/ 7 h 2856"/>
                <a:gd name="T46" fmla="*/ 1056 w 2656"/>
                <a:gd name="T47" fmla="*/ 198 h 2856"/>
                <a:gd name="T48" fmla="*/ 944 w 2656"/>
                <a:gd name="T49" fmla="*/ 1645 h 2856"/>
                <a:gd name="T50" fmla="*/ 935 w 2656"/>
                <a:gd name="T51" fmla="*/ 1769 h 2856"/>
                <a:gd name="T52" fmla="*/ 860 w 2656"/>
                <a:gd name="T53" fmla="*/ 1669 h 2856"/>
                <a:gd name="T54" fmla="*/ 224 w 2656"/>
                <a:gd name="T55" fmla="*/ 1306 h 2856"/>
                <a:gd name="T56" fmla="*/ 0 w 2656"/>
                <a:gd name="T57" fmla="*/ 1415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56" h="2856">
                  <a:moveTo>
                    <a:pt x="0" y="1415"/>
                  </a:moveTo>
                  <a:cubicBezTo>
                    <a:pt x="3" y="1440"/>
                    <a:pt x="104" y="1504"/>
                    <a:pt x="185" y="1555"/>
                  </a:cubicBezTo>
                  <a:cubicBezTo>
                    <a:pt x="235" y="1586"/>
                    <a:pt x="235" y="1586"/>
                    <a:pt x="235" y="1586"/>
                  </a:cubicBezTo>
                  <a:cubicBezTo>
                    <a:pt x="532" y="1777"/>
                    <a:pt x="684" y="2150"/>
                    <a:pt x="765" y="2352"/>
                  </a:cubicBezTo>
                  <a:cubicBezTo>
                    <a:pt x="800" y="2450"/>
                    <a:pt x="949" y="2735"/>
                    <a:pt x="1126" y="2821"/>
                  </a:cubicBezTo>
                  <a:cubicBezTo>
                    <a:pt x="1324" y="2830"/>
                    <a:pt x="1324" y="2830"/>
                    <a:pt x="1324" y="2830"/>
                  </a:cubicBezTo>
                  <a:cubicBezTo>
                    <a:pt x="1639" y="2843"/>
                    <a:pt x="1938" y="2856"/>
                    <a:pt x="2244" y="2846"/>
                  </a:cubicBezTo>
                  <a:cubicBezTo>
                    <a:pt x="2459" y="2575"/>
                    <a:pt x="2594" y="2306"/>
                    <a:pt x="2645" y="1763"/>
                  </a:cubicBezTo>
                  <a:cubicBezTo>
                    <a:pt x="2656" y="1647"/>
                    <a:pt x="2627" y="1566"/>
                    <a:pt x="2561" y="1527"/>
                  </a:cubicBezTo>
                  <a:cubicBezTo>
                    <a:pt x="2492" y="1486"/>
                    <a:pt x="2398" y="1502"/>
                    <a:pt x="2359" y="1530"/>
                  </a:cubicBezTo>
                  <a:cubicBezTo>
                    <a:pt x="2306" y="1566"/>
                    <a:pt x="2306" y="1566"/>
                    <a:pt x="2306" y="1566"/>
                  </a:cubicBezTo>
                  <a:cubicBezTo>
                    <a:pt x="2287" y="1505"/>
                    <a:pt x="2287" y="1505"/>
                    <a:pt x="2287" y="1505"/>
                  </a:cubicBezTo>
                  <a:cubicBezTo>
                    <a:pt x="2273" y="1460"/>
                    <a:pt x="2209" y="1396"/>
                    <a:pt x="2132" y="1371"/>
                  </a:cubicBezTo>
                  <a:cubicBezTo>
                    <a:pt x="2071" y="1350"/>
                    <a:pt x="2016" y="1359"/>
                    <a:pt x="1967" y="1394"/>
                  </a:cubicBezTo>
                  <a:cubicBezTo>
                    <a:pt x="1916" y="1432"/>
                    <a:pt x="1916" y="1432"/>
                    <a:pt x="1916" y="1432"/>
                  </a:cubicBezTo>
                  <a:cubicBezTo>
                    <a:pt x="1895" y="1372"/>
                    <a:pt x="1895" y="1372"/>
                    <a:pt x="1895" y="1372"/>
                  </a:cubicBezTo>
                  <a:cubicBezTo>
                    <a:pt x="1885" y="1346"/>
                    <a:pt x="1839" y="1312"/>
                    <a:pt x="1769" y="1301"/>
                  </a:cubicBezTo>
                  <a:cubicBezTo>
                    <a:pt x="1728" y="1293"/>
                    <a:pt x="1585" y="1280"/>
                    <a:pt x="1478" y="1410"/>
                  </a:cubicBezTo>
                  <a:cubicBezTo>
                    <a:pt x="1391" y="1519"/>
                    <a:pt x="1391" y="1519"/>
                    <a:pt x="1391" y="1519"/>
                  </a:cubicBezTo>
                  <a:cubicBezTo>
                    <a:pt x="1395" y="1379"/>
                    <a:pt x="1395" y="1379"/>
                    <a:pt x="1395" y="1379"/>
                  </a:cubicBezTo>
                  <a:cubicBezTo>
                    <a:pt x="1402" y="1212"/>
                    <a:pt x="1400" y="1090"/>
                    <a:pt x="1399" y="973"/>
                  </a:cubicBezTo>
                  <a:cubicBezTo>
                    <a:pt x="1397" y="790"/>
                    <a:pt x="1395" y="618"/>
                    <a:pt x="1419" y="293"/>
                  </a:cubicBezTo>
                  <a:cubicBezTo>
                    <a:pt x="1431" y="122"/>
                    <a:pt x="1375" y="16"/>
                    <a:pt x="1271" y="7"/>
                  </a:cubicBezTo>
                  <a:cubicBezTo>
                    <a:pt x="1176" y="0"/>
                    <a:pt x="1067" y="77"/>
                    <a:pt x="1056" y="198"/>
                  </a:cubicBezTo>
                  <a:cubicBezTo>
                    <a:pt x="1032" y="514"/>
                    <a:pt x="944" y="1645"/>
                    <a:pt x="944" y="1645"/>
                  </a:cubicBezTo>
                  <a:cubicBezTo>
                    <a:pt x="935" y="1769"/>
                    <a:pt x="935" y="1769"/>
                    <a:pt x="935" y="1769"/>
                  </a:cubicBezTo>
                  <a:cubicBezTo>
                    <a:pt x="860" y="1669"/>
                    <a:pt x="860" y="1669"/>
                    <a:pt x="860" y="1669"/>
                  </a:cubicBezTo>
                  <a:cubicBezTo>
                    <a:pt x="856" y="1665"/>
                    <a:pt x="508" y="1208"/>
                    <a:pt x="224" y="1306"/>
                  </a:cubicBezTo>
                  <a:cubicBezTo>
                    <a:pt x="20" y="1374"/>
                    <a:pt x="3" y="1408"/>
                    <a:pt x="0" y="1415"/>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7">
              <a:extLst>
                <a:ext uri="{FF2B5EF4-FFF2-40B4-BE49-F238E27FC236}">
                  <a16:creationId xmlns:a16="http://schemas.microsoft.com/office/drawing/2014/main" id="{82486641-46B9-420A-88CB-740DF7FF5CCD}"/>
                </a:ext>
              </a:extLst>
            </p:cNvPr>
            <p:cNvSpPr>
              <a:spLocks/>
            </p:cNvSpPr>
            <p:nvPr/>
          </p:nvSpPr>
          <p:spPr bwMode="auto">
            <a:xfrm>
              <a:off x="853" y="797"/>
              <a:ext cx="198" cy="156"/>
            </a:xfrm>
            <a:custGeom>
              <a:avLst/>
              <a:gdLst>
                <a:gd name="T0" fmla="*/ 710 w 1656"/>
                <a:gd name="T1" fmla="*/ 76 h 1304"/>
                <a:gd name="T2" fmla="*/ 76 w 1656"/>
                <a:gd name="T3" fmla="*/ 986 h 1304"/>
                <a:gd name="T4" fmla="*/ 175 w 1656"/>
                <a:gd name="T5" fmla="*/ 1248 h 1304"/>
                <a:gd name="T6" fmla="*/ 237 w 1656"/>
                <a:gd name="T7" fmla="*/ 1283 h 1304"/>
                <a:gd name="T8" fmla="*/ 397 w 1656"/>
                <a:gd name="T9" fmla="*/ 1178 h 1304"/>
                <a:gd name="T10" fmla="*/ 374 w 1656"/>
                <a:gd name="T11" fmla="*/ 1071 h 1304"/>
                <a:gd name="T12" fmla="*/ 374 w 1656"/>
                <a:gd name="T13" fmla="*/ 1063 h 1304"/>
                <a:gd name="T14" fmla="*/ 336 w 1656"/>
                <a:gd name="T15" fmla="*/ 940 h 1304"/>
                <a:gd name="T16" fmla="*/ 756 w 1656"/>
                <a:gd name="T17" fmla="*/ 335 h 1304"/>
                <a:gd name="T18" fmla="*/ 1362 w 1656"/>
                <a:gd name="T19" fmla="*/ 757 h 1304"/>
                <a:gd name="T20" fmla="*/ 1316 w 1656"/>
                <a:gd name="T21" fmla="*/ 1078 h 1304"/>
                <a:gd name="T22" fmla="*/ 1317 w 1656"/>
                <a:gd name="T23" fmla="*/ 1083 h 1304"/>
                <a:gd name="T24" fmla="*/ 1302 w 1656"/>
                <a:gd name="T25" fmla="*/ 1193 h 1304"/>
                <a:gd name="T26" fmla="*/ 1470 w 1656"/>
                <a:gd name="T27" fmla="*/ 1284 h 1304"/>
                <a:gd name="T28" fmla="*/ 1516 w 1656"/>
                <a:gd name="T29" fmla="*/ 1259 h 1304"/>
                <a:gd name="T30" fmla="*/ 1621 w 1656"/>
                <a:gd name="T31" fmla="*/ 711 h 1304"/>
                <a:gd name="T32" fmla="*/ 710 w 1656"/>
                <a:gd name="T33" fmla="*/ 76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6" h="1304">
                  <a:moveTo>
                    <a:pt x="710" y="76"/>
                  </a:moveTo>
                  <a:cubicBezTo>
                    <a:pt x="284" y="153"/>
                    <a:pt x="0" y="560"/>
                    <a:pt x="76" y="986"/>
                  </a:cubicBezTo>
                  <a:cubicBezTo>
                    <a:pt x="94" y="1082"/>
                    <a:pt x="128" y="1169"/>
                    <a:pt x="175" y="1248"/>
                  </a:cubicBezTo>
                  <a:cubicBezTo>
                    <a:pt x="193" y="1265"/>
                    <a:pt x="213" y="1277"/>
                    <a:pt x="237" y="1283"/>
                  </a:cubicBezTo>
                  <a:cubicBezTo>
                    <a:pt x="310" y="1298"/>
                    <a:pt x="382" y="1251"/>
                    <a:pt x="397" y="1178"/>
                  </a:cubicBezTo>
                  <a:cubicBezTo>
                    <a:pt x="406" y="1139"/>
                    <a:pt x="396" y="1100"/>
                    <a:pt x="374" y="1071"/>
                  </a:cubicBezTo>
                  <a:cubicBezTo>
                    <a:pt x="374" y="1067"/>
                    <a:pt x="374" y="1065"/>
                    <a:pt x="374" y="1063"/>
                  </a:cubicBezTo>
                  <a:cubicBezTo>
                    <a:pt x="357" y="1025"/>
                    <a:pt x="343" y="983"/>
                    <a:pt x="336" y="940"/>
                  </a:cubicBezTo>
                  <a:cubicBezTo>
                    <a:pt x="285" y="657"/>
                    <a:pt x="474" y="386"/>
                    <a:pt x="756" y="335"/>
                  </a:cubicBezTo>
                  <a:cubicBezTo>
                    <a:pt x="1040" y="285"/>
                    <a:pt x="1311" y="474"/>
                    <a:pt x="1362" y="757"/>
                  </a:cubicBezTo>
                  <a:cubicBezTo>
                    <a:pt x="1382" y="870"/>
                    <a:pt x="1363" y="982"/>
                    <a:pt x="1316" y="1078"/>
                  </a:cubicBezTo>
                  <a:cubicBezTo>
                    <a:pt x="1316" y="1079"/>
                    <a:pt x="1316" y="1082"/>
                    <a:pt x="1317" y="1083"/>
                  </a:cubicBezTo>
                  <a:cubicBezTo>
                    <a:pt x="1297" y="1115"/>
                    <a:pt x="1291" y="1154"/>
                    <a:pt x="1302" y="1193"/>
                  </a:cubicBezTo>
                  <a:cubicBezTo>
                    <a:pt x="1322" y="1264"/>
                    <a:pt x="1398" y="1304"/>
                    <a:pt x="1470" y="1284"/>
                  </a:cubicBezTo>
                  <a:cubicBezTo>
                    <a:pt x="1487" y="1279"/>
                    <a:pt x="1503" y="1270"/>
                    <a:pt x="1516" y="1259"/>
                  </a:cubicBezTo>
                  <a:cubicBezTo>
                    <a:pt x="1614" y="1101"/>
                    <a:pt x="1656" y="908"/>
                    <a:pt x="1621" y="711"/>
                  </a:cubicBezTo>
                  <a:cubicBezTo>
                    <a:pt x="1544" y="284"/>
                    <a:pt x="1138" y="0"/>
                    <a:pt x="710" y="7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8">
              <a:extLst>
                <a:ext uri="{FF2B5EF4-FFF2-40B4-BE49-F238E27FC236}">
                  <a16:creationId xmlns:a16="http://schemas.microsoft.com/office/drawing/2014/main" id="{D4BE4D87-6E7B-44F7-813D-BEAB157E7ED9}"/>
                </a:ext>
              </a:extLst>
            </p:cNvPr>
            <p:cNvSpPr>
              <a:spLocks noEditPoints="1"/>
            </p:cNvSpPr>
            <p:nvPr/>
          </p:nvSpPr>
          <p:spPr bwMode="auto">
            <a:xfrm>
              <a:off x="921" y="856"/>
              <a:ext cx="68" cy="44"/>
            </a:xfrm>
            <a:custGeom>
              <a:avLst/>
              <a:gdLst>
                <a:gd name="T0" fmla="*/ 283 w 568"/>
                <a:gd name="T1" fmla="*/ 168 h 368"/>
                <a:gd name="T2" fmla="*/ 556 w 568"/>
                <a:gd name="T3" fmla="*/ 368 h 368"/>
                <a:gd name="T4" fmla="*/ 568 w 568"/>
                <a:gd name="T5" fmla="*/ 287 h 368"/>
                <a:gd name="T6" fmla="*/ 284 w 568"/>
                <a:gd name="T7" fmla="*/ 0 h 368"/>
                <a:gd name="T8" fmla="*/ 0 w 568"/>
                <a:gd name="T9" fmla="*/ 287 h 368"/>
                <a:gd name="T10" fmla="*/ 11 w 568"/>
                <a:gd name="T11" fmla="*/ 363 h 368"/>
                <a:gd name="T12" fmla="*/ 283 w 568"/>
                <a:gd name="T13" fmla="*/ 168 h 368"/>
                <a:gd name="T14" fmla="*/ 283 w 568"/>
                <a:gd name="T15" fmla="*/ 168 h 368"/>
                <a:gd name="T16" fmla="*/ 283 w 568"/>
                <a:gd name="T17" fmla="*/ 1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368">
                  <a:moveTo>
                    <a:pt x="283" y="168"/>
                  </a:moveTo>
                  <a:cubicBezTo>
                    <a:pt x="416" y="168"/>
                    <a:pt x="521" y="249"/>
                    <a:pt x="556" y="368"/>
                  </a:cubicBezTo>
                  <a:cubicBezTo>
                    <a:pt x="564" y="343"/>
                    <a:pt x="568" y="316"/>
                    <a:pt x="568" y="287"/>
                  </a:cubicBezTo>
                  <a:cubicBezTo>
                    <a:pt x="568" y="128"/>
                    <a:pt x="442" y="0"/>
                    <a:pt x="284" y="0"/>
                  </a:cubicBezTo>
                  <a:cubicBezTo>
                    <a:pt x="128" y="0"/>
                    <a:pt x="0" y="128"/>
                    <a:pt x="0" y="287"/>
                  </a:cubicBezTo>
                  <a:cubicBezTo>
                    <a:pt x="0" y="313"/>
                    <a:pt x="5" y="339"/>
                    <a:pt x="11" y="363"/>
                  </a:cubicBezTo>
                  <a:cubicBezTo>
                    <a:pt x="47" y="247"/>
                    <a:pt x="152" y="168"/>
                    <a:pt x="283" y="168"/>
                  </a:cubicBezTo>
                  <a:close/>
                  <a:moveTo>
                    <a:pt x="283" y="168"/>
                  </a:moveTo>
                  <a:cubicBezTo>
                    <a:pt x="283" y="168"/>
                    <a:pt x="283" y="168"/>
                    <a:pt x="283" y="1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66686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CFDCFC-0ECF-4124-ACEC-FF94903743F2}"/>
              </a:ext>
            </a:extLst>
          </p:cNvPr>
          <p:cNvGraphicFramePr>
            <a:graphicFrameLocks noChangeAspect="1"/>
          </p:cNvGraphicFramePr>
          <p:nvPr>
            <p:custDataLst>
              <p:tags r:id="rId2"/>
            </p:custDataLst>
            <p:extLst>
              <p:ext uri="{D42A27DB-BD31-4B8C-83A1-F6EECF244321}">
                <p14:modId xmlns:p14="http://schemas.microsoft.com/office/powerpoint/2010/main" val="2514812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803"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40FE8401-85D5-444D-97DF-9331967FB5AE}"/>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9" name="Inhaltsplatzhalter 8">
            <a:extLst>
              <a:ext uri="{FF2B5EF4-FFF2-40B4-BE49-F238E27FC236}">
                <a16:creationId xmlns:a16="http://schemas.microsoft.com/office/drawing/2014/main" id="{8ADE1D51-90FD-40DF-810C-853664ACFA31}"/>
              </a:ext>
            </a:extLst>
          </p:cNvPr>
          <p:cNvSpPr>
            <a:spLocks noGrp="1"/>
          </p:cNvSpPr>
          <p:nvPr>
            <p:ph sz="quarter" idx="13"/>
          </p:nvPr>
        </p:nvSpPr>
        <p:spPr>
          <a:xfrm>
            <a:off x="359999" y="884239"/>
            <a:ext cx="5652000" cy="2724150"/>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A blockchain is a data structure that groups data (e.g. transactions) into immutable containers called blocks…</a:t>
            </a:r>
          </a:p>
        </p:txBody>
      </p:sp>
      <p:sp>
        <p:nvSpPr>
          <p:cNvPr id="2" name="Titel 1">
            <a:extLst>
              <a:ext uri="{FF2B5EF4-FFF2-40B4-BE49-F238E27FC236}">
                <a16:creationId xmlns:a16="http://schemas.microsoft.com/office/drawing/2014/main" id="{D5CA2CF4-0A94-4E55-A634-D5E230BAFA25}"/>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Just a quick reminder – what exactly is a blockchain?</a:t>
            </a:r>
          </a:p>
        </p:txBody>
      </p:sp>
      <p:sp>
        <p:nvSpPr>
          <p:cNvPr id="4" name="Foliennummernplatzhalter 3">
            <a:extLst>
              <a:ext uri="{FF2B5EF4-FFF2-40B4-BE49-F238E27FC236}">
                <a16:creationId xmlns:a16="http://schemas.microsoft.com/office/drawing/2014/main" id="{4D46FC28-9B77-4DDF-8CCB-D6904C340FA3}"/>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5</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01C28EA9-90A0-4B2E-B55F-FC5E32D6D714}"/>
              </a:ext>
            </a:extLst>
          </p:cNvPr>
          <p:cNvSpPr>
            <a:spLocks noGrp="1"/>
          </p:cNvSpPr>
          <p:nvPr>
            <p:ph type="dt" sz="half" idx="2"/>
          </p:nvPr>
        </p:nvSpPr>
        <p:spPr/>
        <p:txBody>
          <a:bodyPr/>
          <a:lstStyle/>
          <a:p>
            <a:fld id="{10985561-2518-407A-AF37-DEE23DFB20B8}"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Inhaltsplatzhalter 9">
            <a:extLst>
              <a:ext uri="{FF2B5EF4-FFF2-40B4-BE49-F238E27FC236}">
                <a16:creationId xmlns:a16="http://schemas.microsoft.com/office/drawing/2014/main" id="{75B5E4D3-25C9-45C7-83A3-C8B56A2A7EE7}"/>
              </a:ext>
            </a:extLst>
          </p:cNvPr>
          <p:cNvSpPr>
            <a:spLocks noGrp="1"/>
          </p:cNvSpPr>
          <p:nvPr>
            <p:ph sz="quarter" idx="14"/>
          </p:nvPr>
        </p:nvSpPr>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…is replicated limitless times in a distributed (peer-to-peer) network…</a:t>
            </a:r>
          </a:p>
        </p:txBody>
      </p:sp>
      <p:sp>
        <p:nvSpPr>
          <p:cNvPr id="11" name="Inhaltsplatzhalter 10">
            <a:extLst>
              <a:ext uri="{FF2B5EF4-FFF2-40B4-BE49-F238E27FC236}">
                <a16:creationId xmlns:a16="http://schemas.microsoft.com/office/drawing/2014/main" id="{13D476E1-4797-4AB7-9018-D1B9651608E6}"/>
              </a:ext>
            </a:extLst>
          </p:cNvPr>
          <p:cNvSpPr>
            <a:spLocks noGrp="1"/>
          </p:cNvSpPr>
          <p:nvPr>
            <p:ph sz="quarter" idx="15"/>
          </p:nvPr>
        </p:nvSpPr>
        <p:spPr>
          <a:xfrm>
            <a:off x="6180502" y="884239"/>
            <a:ext cx="5652000" cy="2724150"/>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…chains them together in an order-preserving way that only allows appending (but not deleting or editing)…</a:t>
            </a:r>
          </a:p>
        </p:txBody>
      </p:sp>
      <p:sp>
        <p:nvSpPr>
          <p:cNvPr id="12" name="Inhaltsplatzhalter 11">
            <a:extLst>
              <a:ext uri="{FF2B5EF4-FFF2-40B4-BE49-F238E27FC236}">
                <a16:creationId xmlns:a16="http://schemas.microsoft.com/office/drawing/2014/main" id="{A3740E37-7775-430B-AF66-73BA51646745}"/>
              </a:ext>
            </a:extLst>
          </p:cNvPr>
          <p:cNvSpPr>
            <a:spLocks noGrp="1"/>
          </p:cNvSpPr>
          <p:nvPr>
            <p:ph sz="quarter" idx="16"/>
          </p:nvPr>
        </p:nvSpPr>
        <p:spPr>
          <a:xfrm>
            <a:off x="6180138" y="3770313"/>
            <a:ext cx="5652000" cy="2724150"/>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…and maintained by a protocol that aligns participants’ incentives in a way that provides protection against fraud and malicious attacks!</a:t>
            </a:r>
          </a:p>
        </p:txBody>
      </p:sp>
      <p:grpSp>
        <p:nvGrpSpPr>
          <p:cNvPr id="63" name="Gruppieren 62">
            <a:extLst>
              <a:ext uri="{FF2B5EF4-FFF2-40B4-BE49-F238E27FC236}">
                <a16:creationId xmlns:a16="http://schemas.microsoft.com/office/drawing/2014/main" id="{9B709FB6-3545-4192-8F51-2161F0DB1D4B}"/>
              </a:ext>
            </a:extLst>
          </p:cNvPr>
          <p:cNvGrpSpPr/>
          <p:nvPr/>
        </p:nvGrpSpPr>
        <p:grpSpPr>
          <a:xfrm>
            <a:off x="411387" y="1693023"/>
            <a:ext cx="5129192" cy="1605515"/>
            <a:chOff x="411387" y="1693023"/>
            <a:chExt cx="5129192" cy="1605515"/>
          </a:xfrm>
        </p:grpSpPr>
        <p:grpSp>
          <p:nvGrpSpPr>
            <p:cNvPr id="15" name="Gruppieren 14">
              <a:extLst>
                <a:ext uri="{FF2B5EF4-FFF2-40B4-BE49-F238E27FC236}">
                  <a16:creationId xmlns:a16="http://schemas.microsoft.com/office/drawing/2014/main" id="{F188C4DE-FA95-4456-B0A5-9ED08DF5CEDE}"/>
                </a:ext>
              </a:extLst>
            </p:cNvPr>
            <p:cNvGrpSpPr/>
            <p:nvPr/>
          </p:nvGrpSpPr>
          <p:grpSpPr>
            <a:xfrm>
              <a:off x="4626179" y="1915719"/>
              <a:ext cx="914400" cy="914400"/>
              <a:chOff x="2728799" y="2374900"/>
              <a:chExt cx="914400" cy="914400"/>
            </a:xfrm>
          </p:grpSpPr>
          <p:sp>
            <p:nvSpPr>
              <p:cNvPr id="13" name="Rechteck 12">
                <a:extLst>
                  <a:ext uri="{FF2B5EF4-FFF2-40B4-BE49-F238E27FC236}">
                    <a16:creationId xmlns:a16="http://schemas.microsoft.com/office/drawing/2014/main" id="{FC0C0E57-6E40-475D-BCF4-F458D20E6E91}"/>
                  </a:ext>
                </a:extLst>
              </p:cNvPr>
              <p:cNvSpPr/>
              <p:nvPr/>
            </p:nvSpPr>
            <p:spPr bwMode="gray">
              <a:xfrm>
                <a:off x="2728799" y="2374900"/>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fik 13">
                <a:extLst>
                  <a:ext uri="{FF2B5EF4-FFF2-40B4-BE49-F238E27FC236}">
                    <a16:creationId xmlns:a16="http://schemas.microsoft.com/office/drawing/2014/main" id="{CEC69DB2-E791-45A7-982B-8CF7A5D9AC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2925" y="2460254"/>
                <a:ext cx="546148" cy="743692"/>
              </a:xfrm>
              <a:prstGeom prst="rect">
                <a:avLst/>
              </a:prstGeom>
            </p:spPr>
          </p:pic>
        </p:grpSp>
        <p:sp>
          <p:nvSpPr>
            <p:cNvPr id="20" name="Freeform 8">
              <a:extLst>
                <a:ext uri="{FF2B5EF4-FFF2-40B4-BE49-F238E27FC236}">
                  <a16:creationId xmlns:a16="http://schemas.microsoft.com/office/drawing/2014/main" id="{726FD3D0-C0BF-49A6-A361-03A71DEBF728}"/>
                </a:ext>
              </a:extLst>
            </p:cNvPr>
            <p:cNvSpPr>
              <a:spLocks noEditPoints="1"/>
            </p:cNvSpPr>
            <p:nvPr/>
          </p:nvSpPr>
          <p:spPr bwMode="auto">
            <a:xfrm>
              <a:off x="3165441" y="1926560"/>
              <a:ext cx="1087840" cy="1371978"/>
            </a:xfrm>
            <a:custGeom>
              <a:avLst/>
              <a:gdLst>
                <a:gd name="T0" fmla="*/ 3926 w 4448"/>
                <a:gd name="T1" fmla="*/ 2536 h 5616"/>
                <a:gd name="T2" fmla="*/ 3933 w 4448"/>
                <a:gd name="T3" fmla="*/ 2361 h 5616"/>
                <a:gd name="T4" fmla="*/ 3933 w 4448"/>
                <a:gd name="T5" fmla="*/ 1435 h 5616"/>
                <a:gd name="T6" fmla="*/ 2497 w 4448"/>
                <a:gd name="T7" fmla="*/ 0 h 5616"/>
                <a:gd name="T8" fmla="*/ 1960 w 4448"/>
                <a:gd name="T9" fmla="*/ 0 h 5616"/>
                <a:gd name="T10" fmla="*/ 523 w 4448"/>
                <a:gd name="T11" fmla="*/ 1435 h 5616"/>
                <a:gd name="T12" fmla="*/ 523 w 4448"/>
                <a:gd name="T13" fmla="*/ 2361 h 5616"/>
                <a:gd name="T14" fmla="*/ 530 w 4448"/>
                <a:gd name="T15" fmla="*/ 2530 h 5616"/>
                <a:gd name="T16" fmla="*/ 0 w 4448"/>
                <a:gd name="T17" fmla="*/ 3184 h 5616"/>
                <a:gd name="T18" fmla="*/ 0 w 4448"/>
                <a:gd name="T19" fmla="*/ 4947 h 5616"/>
                <a:gd name="T20" fmla="*/ 670 w 4448"/>
                <a:gd name="T21" fmla="*/ 5616 h 5616"/>
                <a:gd name="T22" fmla="*/ 3779 w 4448"/>
                <a:gd name="T23" fmla="*/ 5616 h 5616"/>
                <a:gd name="T24" fmla="*/ 4448 w 4448"/>
                <a:gd name="T25" fmla="*/ 4947 h 5616"/>
                <a:gd name="T26" fmla="*/ 4448 w 4448"/>
                <a:gd name="T27" fmla="*/ 3184 h 5616"/>
                <a:gd name="T28" fmla="*/ 3926 w 4448"/>
                <a:gd name="T29" fmla="*/ 2536 h 5616"/>
                <a:gd name="T30" fmla="*/ 2539 w 4448"/>
                <a:gd name="T31" fmla="*/ 3985 h 5616"/>
                <a:gd name="T32" fmla="*/ 2487 w 4448"/>
                <a:gd name="T33" fmla="*/ 4101 h 5616"/>
                <a:gd name="T34" fmla="*/ 2487 w 4448"/>
                <a:gd name="T35" fmla="*/ 4770 h 5616"/>
                <a:gd name="T36" fmla="*/ 2487 w 4448"/>
                <a:gd name="T37" fmla="*/ 4770 h 5616"/>
                <a:gd name="T38" fmla="*/ 2224 w 4448"/>
                <a:gd name="T39" fmla="*/ 5032 h 5616"/>
                <a:gd name="T40" fmla="*/ 1963 w 4448"/>
                <a:gd name="T41" fmla="*/ 4770 h 5616"/>
                <a:gd name="T42" fmla="*/ 1963 w 4448"/>
                <a:gd name="T43" fmla="*/ 4770 h 5616"/>
                <a:gd name="T44" fmla="*/ 1963 w 4448"/>
                <a:gd name="T45" fmla="*/ 4101 h 5616"/>
                <a:gd name="T46" fmla="*/ 1910 w 4448"/>
                <a:gd name="T47" fmla="*/ 3995 h 5616"/>
                <a:gd name="T48" fmla="*/ 1742 w 4448"/>
                <a:gd name="T49" fmla="*/ 3356 h 5616"/>
                <a:gd name="T50" fmla="*/ 2320 w 4448"/>
                <a:gd name="T51" fmla="*/ 3054 h 5616"/>
                <a:gd name="T52" fmla="*/ 2749 w 4448"/>
                <a:gd name="T53" fmla="*/ 3566 h 5616"/>
                <a:gd name="T54" fmla="*/ 2539 w 4448"/>
                <a:gd name="T55" fmla="*/ 3985 h 5616"/>
                <a:gd name="T56" fmla="*/ 3204 w 4448"/>
                <a:gd name="T57" fmla="*/ 2361 h 5616"/>
                <a:gd name="T58" fmla="*/ 3182 w 4448"/>
                <a:gd name="T59" fmla="*/ 2515 h 5616"/>
                <a:gd name="T60" fmla="*/ 1267 w 4448"/>
                <a:gd name="T61" fmla="*/ 2515 h 5616"/>
                <a:gd name="T62" fmla="*/ 1253 w 4448"/>
                <a:gd name="T63" fmla="*/ 2361 h 5616"/>
                <a:gd name="T64" fmla="*/ 1253 w 4448"/>
                <a:gd name="T65" fmla="*/ 1435 h 5616"/>
                <a:gd name="T66" fmla="*/ 1960 w 4448"/>
                <a:gd name="T67" fmla="*/ 728 h 5616"/>
                <a:gd name="T68" fmla="*/ 2497 w 4448"/>
                <a:gd name="T69" fmla="*/ 728 h 5616"/>
                <a:gd name="T70" fmla="*/ 3204 w 4448"/>
                <a:gd name="T71" fmla="*/ 1435 h 5616"/>
                <a:gd name="T72" fmla="*/ 3204 w 4448"/>
                <a:gd name="T73" fmla="*/ 2361 h 5616"/>
                <a:gd name="T74" fmla="*/ 3204 w 4448"/>
                <a:gd name="T75" fmla="*/ 2361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8" h="5616">
                  <a:moveTo>
                    <a:pt x="3926" y="2536"/>
                  </a:moveTo>
                  <a:cubicBezTo>
                    <a:pt x="3933" y="2478"/>
                    <a:pt x="3933" y="2419"/>
                    <a:pt x="3933" y="2361"/>
                  </a:cubicBezTo>
                  <a:cubicBezTo>
                    <a:pt x="3933" y="1435"/>
                    <a:pt x="3933" y="1435"/>
                    <a:pt x="3933" y="1435"/>
                  </a:cubicBezTo>
                  <a:cubicBezTo>
                    <a:pt x="3933" y="648"/>
                    <a:pt x="3293" y="0"/>
                    <a:pt x="2497" y="0"/>
                  </a:cubicBezTo>
                  <a:cubicBezTo>
                    <a:pt x="1960" y="0"/>
                    <a:pt x="1960" y="0"/>
                    <a:pt x="1960" y="0"/>
                  </a:cubicBezTo>
                  <a:cubicBezTo>
                    <a:pt x="1164" y="0"/>
                    <a:pt x="523" y="648"/>
                    <a:pt x="523" y="1435"/>
                  </a:cubicBezTo>
                  <a:cubicBezTo>
                    <a:pt x="523" y="2361"/>
                    <a:pt x="523" y="2361"/>
                    <a:pt x="523" y="2361"/>
                  </a:cubicBezTo>
                  <a:cubicBezTo>
                    <a:pt x="523" y="2419"/>
                    <a:pt x="523" y="2478"/>
                    <a:pt x="530" y="2530"/>
                  </a:cubicBezTo>
                  <a:cubicBezTo>
                    <a:pt x="228" y="2595"/>
                    <a:pt x="0" y="2867"/>
                    <a:pt x="0" y="3184"/>
                  </a:cubicBezTo>
                  <a:cubicBezTo>
                    <a:pt x="0" y="4947"/>
                    <a:pt x="0" y="4947"/>
                    <a:pt x="0" y="4947"/>
                  </a:cubicBezTo>
                  <a:cubicBezTo>
                    <a:pt x="0" y="5316"/>
                    <a:pt x="302" y="5616"/>
                    <a:pt x="670" y="5616"/>
                  </a:cubicBezTo>
                  <a:cubicBezTo>
                    <a:pt x="3779" y="5616"/>
                    <a:pt x="3779" y="5616"/>
                    <a:pt x="3779" y="5616"/>
                  </a:cubicBezTo>
                  <a:cubicBezTo>
                    <a:pt x="4147" y="5616"/>
                    <a:pt x="4448" y="5316"/>
                    <a:pt x="4448" y="4947"/>
                  </a:cubicBezTo>
                  <a:cubicBezTo>
                    <a:pt x="4448" y="3184"/>
                    <a:pt x="4448" y="3184"/>
                    <a:pt x="4448" y="3184"/>
                  </a:cubicBezTo>
                  <a:cubicBezTo>
                    <a:pt x="4448" y="2867"/>
                    <a:pt x="4221" y="2603"/>
                    <a:pt x="3926" y="2536"/>
                  </a:cubicBezTo>
                  <a:moveTo>
                    <a:pt x="2539" y="3985"/>
                  </a:moveTo>
                  <a:cubicBezTo>
                    <a:pt x="2497" y="4015"/>
                    <a:pt x="2487" y="4047"/>
                    <a:pt x="2487" y="4101"/>
                  </a:cubicBezTo>
                  <a:cubicBezTo>
                    <a:pt x="2487" y="4319"/>
                    <a:pt x="2487" y="4550"/>
                    <a:pt x="2487" y="4770"/>
                  </a:cubicBezTo>
                  <a:cubicBezTo>
                    <a:pt x="2487" y="4770"/>
                    <a:pt x="2487" y="4770"/>
                    <a:pt x="2487" y="4770"/>
                  </a:cubicBezTo>
                  <a:cubicBezTo>
                    <a:pt x="2487" y="4917"/>
                    <a:pt x="2372" y="5032"/>
                    <a:pt x="2224" y="5032"/>
                  </a:cubicBezTo>
                  <a:cubicBezTo>
                    <a:pt x="2079" y="5032"/>
                    <a:pt x="1963" y="4917"/>
                    <a:pt x="1963" y="4770"/>
                  </a:cubicBezTo>
                  <a:cubicBezTo>
                    <a:pt x="1963" y="4770"/>
                    <a:pt x="1963" y="4770"/>
                    <a:pt x="1963" y="4770"/>
                  </a:cubicBezTo>
                  <a:cubicBezTo>
                    <a:pt x="1963" y="4550"/>
                    <a:pt x="1963" y="4319"/>
                    <a:pt x="1963" y="4101"/>
                  </a:cubicBezTo>
                  <a:cubicBezTo>
                    <a:pt x="1963" y="4047"/>
                    <a:pt x="1951" y="4015"/>
                    <a:pt x="1910" y="3995"/>
                  </a:cubicBezTo>
                  <a:cubicBezTo>
                    <a:pt x="1710" y="3839"/>
                    <a:pt x="1648" y="3586"/>
                    <a:pt x="1742" y="3356"/>
                  </a:cubicBezTo>
                  <a:cubicBezTo>
                    <a:pt x="1848" y="3137"/>
                    <a:pt x="2089" y="3010"/>
                    <a:pt x="2320" y="3054"/>
                  </a:cubicBezTo>
                  <a:cubicBezTo>
                    <a:pt x="2571" y="3106"/>
                    <a:pt x="2749" y="3314"/>
                    <a:pt x="2749" y="3566"/>
                  </a:cubicBezTo>
                  <a:cubicBezTo>
                    <a:pt x="2749" y="3743"/>
                    <a:pt x="2675" y="3880"/>
                    <a:pt x="2539" y="3985"/>
                  </a:cubicBezTo>
                  <a:moveTo>
                    <a:pt x="3204" y="2361"/>
                  </a:moveTo>
                  <a:cubicBezTo>
                    <a:pt x="3204" y="2411"/>
                    <a:pt x="3197" y="2471"/>
                    <a:pt x="3182" y="2515"/>
                  </a:cubicBezTo>
                  <a:cubicBezTo>
                    <a:pt x="1267" y="2515"/>
                    <a:pt x="1267" y="2515"/>
                    <a:pt x="1267" y="2515"/>
                  </a:cubicBezTo>
                  <a:cubicBezTo>
                    <a:pt x="1260" y="2471"/>
                    <a:pt x="1253" y="2411"/>
                    <a:pt x="1253" y="2361"/>
                  </a:cubicBezTo>
                  <a:cubicBezTo>
                    <a:pt x="1253" y="1435"/>
                    <a:pt x="1253" y="1435"/>
                    <a:pt x="1253" y="1435"/>
                  </a:cubicBezTo>
                  <a:cubicBezTo>
                    <a:pt x="1253" y="1044"/>
                    <a:pt x="1570" y="728"/>
                    <a:pt x="1960" y="728"/>
                  </a:cubicBezTo>
                  <a:cubicBezTo>
                    <a:pt x="2497" y="728"/>
                    <a:pt x="2497" y="728"/>
                    <a:pt x="2497" y="728"/>
                  </a:cubicBezTo>
                  <a:cubicBezTo>
                    <a:pt x="2888" y="728"/>
                    <a:pt x="3204" y="1044"/>
                    <a:pt x="3204" y="1435"/>
                  </a:cubicBezTo>
                  <a:cubicBezTo>
                    <a:pt x="3204" y="2361"/>
                    <a:pt x="3204" y="2361"/>
                    <a:pt x="3204" y="2361"/>
                  </a:cubicBezTo>
                  <a:cubicBezTo>
                    <a:pt x="3204" y="2361"/>
                    <a:pt x="3204" y="2361"/>
                    <a:pt x="3204" y="2361"/>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feld 20">
              <a:extLst>
                <a:ext uri="{FF2B5EF4-FFF2-40B4-BE49-F238E27FC236}">
                  <a16:creationId xmlns:a16="http://schemas.microsoft.com/office/drawing/2014/main" id="{6E0F418E-C2CD-4B1D-8596-4472FDD54F4D}"/>
                </a:ext>
              </a:extLst>
            </p:cNvPr>
            <p:cNvSpPr txBox="1"/>
            <p:nvPr/>
          </p:nvSpPr>
          <p:spPr>
            <a:xfrm>
              <a:off x="837211" y="1693023"/>
              <a:ext cx="149352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Transaction x</a:t>
              </a:r>
            </a:p>
          </p:txBody>
        </p:sp>
        <p:sp>
          <p:nvSpPr>
            <p:cNvPr id="36" name="Textfeld 35">
              <a:extLst>
                <a:ext uri="{FF2B5EF4-FFF2-40B4-BE49-F238E27FC236}">
                  <a16:creationId xmlns:a16="http://schemas.microsoft.com/office/drawing/2014/main" id="{B370CCBE-7175-44AA-9C89-4C8C6EC89558}"/>
                </a:ext>
              </a:extLst>
            </p:cNvPr>
            <p:cNvSpPr txBox="1"/>
            <p:nvPr/>
          </p:nvSpPr>
          <p:spPr>
            <a:xfrm>
              <a:off x="411387" y="2234993"/>
              <a:ext cx="149352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Transaction y</a:t>
              </a:r>
            </a:p>
          </p:txBody>
        </p:sp>
        <p:sp>
          <p:nvSpPr>
            <p:cNvPr id="37" name="Textfeld 36">
              <a:extLst>
                <a:ext uri="{FF2B5EF4-FFF2-40B4-BE49-F238E27FC236}">
                  <a16:creationId xmlns:a16="http://schemas.microsoft.com/office/drawing/2014/main" id="{300FF3E9-9469-4E59-8912-76F8594D379E}"/>
                </a:ext>
              </a:extLst>
            </p:cNvPr>
            <p:cNvSpPr txBox="1"/>
            <p:nvPr/>
          </p:nvSpPr>
          <p:spPr>
            <a:xfrm>
              <a:off x="837211" y="2776963"/>
              <a:ext cx="149352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Transaction z</a:t>
              </a:r>
            </a:p>
          </p:txBody>
        </p:sp>
        <p:sp>
          <p:nvSpPr>
            <p:cNvPr id="51" name="Freihandform: Form 50">
              <a:extLst>
                <a:ext uri="{FF2B5EF4-FFF2-40B4-BE49-F238E27FC236}">
                  <a16:creationId xmlns:a16="http://schemas.microsoft.com/office/drawing/2014/main" id="{21FA16A4-EFD6-409C-8B39-8B02E7D81427}"/>
                </a:ext>
              </a:extLst>
            </p:cNvPr>
            <p:cNvSpPr/>
            <p:nvPr/>
          </p:nvSpPr>
          <p:spPr bwMode="gray">
            <a:xfrm>
              <a:off x="2228850" y="1847850"/>
              <a:ext cx="2228826" cy="447384"/>
            </a:xfrm>
            <a:custGeom>
              <a:avLst/>
              <a:gdLst>
                <a:gd name="connsiteX0" fmla="*/ 0 w 1457325"/>
                <a:gd name="connsiteY0" fmla="*/ 0 h 371475"/>
                <a:gd name="connsiteX1" fmla="*/ 504825 w 1457325"/>
                <a:gd name="connsiteY1" fmla="*/ 304800 h 371475"/>
                <a:gd name="connsiteX2" fmla="*/ 1457325 w 1457325"/>
                <a:gd name="connsiteY2" fmla="*/ 371475 h 371475"/>
              </a:gdLst>
              <a:ahLst/>
              <a:cxnLst>
                <a:cxn ang="0">
                  <a:pos x="connsiteX0" y="connsiteY0"/>
                </a:cxn>
                <a:cxn ang="0">
                  <a:pos x="connsiteX1" y="connsiteY1"/>
                </a:cxn>
                <a:cxn ang="0">
                  <a:pos x="connsiteX2" y="connsiteY2"/>
                </a:cxn>
              </a:cxnLst>
              <a:rect l="l" t="t" r="r" b="b"/>
              <a:pathLst>
                <a:path w="1457325" h="371475">
                  <a:moveTo>
                    <a:pt x="0" y="0"/>
                  </a:moveTo>
                  <a:cubicBezTo>
                    <a:pt x="130969" y="121444"/>
                    <a:pt x="261938" y="242888"/>
                    <a:pt x="504825" y="304800"/>
                  </a:cubicBezTo>
                  <a:cubicBezTo>
                    <a:pt x="747712" y="366712"/>
                    <a:pt x="1304925" y="361950"/>
                    <a:pt x="1457325" y="37147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Freihandform: Form 52">
              <a:extLst>
                <a:ext uri="{FF2B5EF4-FFF2-40B4-BE49-F238E27FC236}">
                  <a16:creationId xmlns:a16="http://schemas.microsoft.com/office/drawing/2014/main" id="{EB33FE6F-76FF-4FC4-8F08-94285D20B39F}"/>
                </a:ext>
              </a:extLst>
            </p:cNvPr>
            <p:cNvSpPr/>
            <p:nvPr/>
          </p:nvSpPr>
          <p:spPr bwMode="gray">
            <a:xfrm flipV="1">
              <a:off x="2228850" y="2450061"/>
              <a:ext cx="2228826" cy="447384"/>
            </a:xfrm>
            <a:custGeom>
              <a:avLst/>
              <a:gdLst>
                <a:gd name="connsiteX0" fmla="*/ 0 w 1457325"/>
                <a:gd name="connsiteY0" fmla="*/ 0 h 371475"/>
                <a:gd name="connsiteX1" fmla="*/ 504825 w 1457325"/>
                <a:gd name="connsiteY1" fmla="*/ 304800 h 371475"/>
                <a:gd name="connsiteX2" fmla="*/ 1457325 w 1457325"/>
                <a:gd name="connsiteY2" fmla="*/ 371475 h 371475"/>
              </a:gdLst>
              <a:ahLst/>
              <a:cxnLst>
                <a:cxn ang="0">
                  <a:pos x="connsiteX0" y="connsiteY0"/>
                </a:cxn>
                <a:cxn ang="0">
                  <a:pos x="connsiteX1" y="connsiteY1"/>
                </a:cxn>
                <a:cxn ang="0">
                  <a:pos x="connsiteX2" y="connsiteY2"/>
                </a:cxn>
              </a:cxnLst>
              <a:rect l="l" t="t" r="r" b="b"/>
              <a:pathLst>
                <a:path w="1457325" h="371475">
                  <a:moveTo>
                    <a:pt x="0" y="0"/>
                  </a:moveTo>
                  <a:cubicBezTo>
                    <a:pt x="130969" y="121444"/>
                    <a:pt x="261938" y="242888"/>
                    <a:pt x="504825" y="304800"/>
                  </a:cubicBezTo>
                  <a:cubicBezTo>
                    <a:pt x="747712" y="366712"/>
                    <a:pt x="1304925" y="361950"/>
                    <a:pt x="1457325" y="37147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4" name="Gerade Verbindung mit Pfeil 53">
              <a:extLst>
                <a:ext uri="{FF2B5EF4-FFF2-40B4-BE49-F238E27FC236}">
                  <a16:creationId xmlns:a16="http://schemas.microsoft.com/office/drawing/2014/main" id="{64617E64-CD30-4097-9375-1E1E4103E487}"/>
                </a:ext>
              </a:extLst>
            </p:cNvPr>
            <p:cNvCxnSpPr>
              <a:cxnSpLocks/>
              <a:stCxn id="36" idx="3"/>
            </p:cNvCxnSpPr>
            <p:nvPr/>
          </p:nvCxnSpPr>
          <p:spPr>
            <a:xfrm>
              <a:off x="1904907" y="2372919"/>
              <a:ext cx="2552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hteck 58">
              <a:extLst>
                <a:ext uri="{FF2B5EF4-FFF2-40B4-BE49-F238E27FC236}">
                  <a16:creationId xmlns:a16="http://schemas.microsoft.com/office/drawing/2014/main" id="{51FCA6AF-A8B4-4035-A051-74FB459D218F}"/>
                </a:ext>
              </a:extLst>
            </p:cNvPr>
            <p:cNvSpPr/>
            <p:nvPr/>
          </p:nvSpPr>
          <p:spPr bwMode="gray">
            <a:xfrm>
              <a:off x="3950328" y="2246314"/>
              <a:ext cx="173609" cy="282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feld 61">
              <a:extLst>
                <a:ext uri="{FF2B5EF4-FFF2-40B4-BE49-F238E27FC236}">
                  <a16:creationId xmlns:a16="http://schemas.microsoft.com/office/drawing/2014/main" id="{257FB415-EABF-4E55-BB8E-DACB9D86753D}"/>
                </a:ext>
              </a:extLst>
            </p:cNvPr>
            <p:cNvSpPr txBox="1"/>
            <p:nvPr/>
          </p:nvSpPr>
          <p:spPr>
            <a:xfrm>
              <a:off x="4626179" y="2872957"/>
              <a:ext cx="914400" cy="275852"/>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1400" dirty="0">
                  <a:latin typeface="Open Sans" panose="020B0606030504020204" pitchFamily="34" charset="0"/>
                  <a:ea typeface="Open Sans" panose="020B0606030504020204" pitchFamily="34" charset="0"/>
                  <a:cs typeface="Open Sans" panose="020B0606030504020204" pitchFamily="34" charset="0"/>
                </a:rPr>
                <a:t>Block</a:t>
              </a:r>
            </a:p>
          </p:txBody>
        </p:sp>
      </p:grpSp>
      <p:grpSp>
        <p:nvGrpSpPr>
          <p:cNvPr id="464" name="Gruppieren 463">
            <a:extLst>
              <a:ext uri="{FF2B5EF4-FFF2-40B4-BE49-F238E27FC236}">
                <a16:creationId xmlns:a16="http://schemas.microsoft.com/office/drawing/2014/main" id="{2B111A9B-3084-467B-8FCD-CF39C248FFE6}"/>
              </a:ext>
            </a:extLst>
          </p:cNvPr>
          <p:cNvGrpSpPr/>
          <p:nvPr/>
        </p:nvGrpSpPr>
        <p:grpSpPr>
          <a:xfrm>
            <a:off x="6629028" y="1926560"/>
            <a:ext cx="4754949" cy="914400"/>
            <a:chOff x="6629028" y="1926560"/>
            <a:chExt cx="4754949" cy="914400"/>
          </a:xfrm>
        </p:grpSpPr>
        <p:pic>
          <p:nvPicPr>
            <p:cNvPr id="77" name="Grafik 76">
              <a:extLst>
                <a:ext uri="{FF2B5EF4-FFF2-40B4-BE49-F238E27FC236}">
                  <a16:creationId xmlns:a16="http://schemas.microsoft.com/office/drawing/2014/main" id="{02F5CF0B-779B-4FF6-9968-C538FAE1D6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53703" y="2011914"/>
              <a:ext cx="547257" cy="745200"/>
            </a:xfrm>
            <a:prstGeom prst="rect">
              <a:avLst/>
            </a:prstGeom>
          </p:spPr>
        </p:pic>
        <p:grpSp>
          <p:nvGrpSpPr>
            <p:cNvPr id="86" name="Gruppieren 85">
              <a:extLst>
                <a:ext uri="{FF2B5EF4-FFF2-40B4-BE49-F238E27FC236}">
                  <a16:creationId xmlns:a16="http://schemas.microsoft.com/office/drawing/2014/main" id="{C061FB25-08D0-4F27-89DE-7F1161FC747E}"/>
                </a:ext>
              </a:extLst>
            </p:cNvPr>
            <p:cNvGrpSpPr/>
            <p:nvPr/>
          </p:nvGrpSpPr>
          <p:grpSpPr>
            <a:xfrm>
              <a:off x="7464189" y="2326175"/>
              <a:ext cx="524260" cy="115171"/>
              <a:chOff x="7588031" y="2811143"/>
              <a:chExt cx="1057877" cy="232397"/>
            </a:xfrm>
          </p:grpSpPr>
          <p:sp>
            <p:nvSpPr>
              <p:cNvPr id="83" name="Rechteck: abgerundete Ecken 82">
                <a:extLst>
                  <a:ext uri="{FF2B5EF4-FFF2-40B4-BE49-F238E27FC236}">
                    <a16:creationId xmlns:a16="http://schemas.microsoft.com/office/drawing/2014/main" id="{C5E6D9E9-A7E2-4FB2-8C00-EA8E6615A6F4}"/>
                  </a:ext>
                </a:extLst>
              </p:cNvPr>
              <p:cNvSpPr/>
              <p:nvPr/>
            </p:nvSpPr>
            <p:spPr bwMode="gray">
              <a:xfrm>
                <a:off x="7588031" y="2811143"/>
                <a:ext cx="460593" cy="232397"/>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Rechteck: abgerundete Ecken 83">
                <a:extLst>
                  <a:ext uri="{FF2B5EF4-FFF2-40B4-BE49-F238E27FC236}">
                    <a16:creationId xmlns:a16="http://schemas.microsoft.com/office/drawing/2014/main" id="{5D302471-A64D-4D25-9618-60956076C29D}"/>
                  </a:ext>
                </a:extLst>
              </p:cNvPr>
              <p:cNvSpPr/>
              <p:nvPr/>
            </p:nvSpPr>
            <p:spPr bwMode="gray">
              <a:xfrm>
                <a:off x="8185315" y="2811143"/>
                <a:ext cx="460593" cy="232397"/>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Rechteck: abgerundete Ecken 84">
                <a:extLst>
                  <a:ext uri="{FF2B5EF4-FFF2-40B4-BE49-F238E27FC236}">
                    <a16:creationId xmlns:a16="http://schemas.microsoft.com/office/drawing/2014/main" id="{6100C6A6-6237-4035-9C61-F71B0341978B}"/>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7" name="Gruppieren 86">
              <a:extLst>
                <a:ext uri="{FF2B5EF4-FFF2-40B4-BE49-F238E27FC236}">
                  <a16:creationId xmlns:a16="http://schemas.microsoft.com/office/drawing/2014/main" id="{36C9B132-5BC2-4E5E-AFED-C2C9B76543E5}"/>
                </a:ext>
              </a:extLst>
            </p:cNvPr>
            <p:cNvGrpSpPr/>
            <p:nvPr/>
          </p:nvGrpSpPr>
          <p:grpSpPr>
            <a:xfrm>
              <a:off x="8744373" y="2326175"/>
              <a:ext cx="524260" cy="115171"/>
              <a:chOff x="7588031" y="2811143"/>
              <a:chExt cx="1057877" cy="232397"/>
            </a:xfrm>
          </p:grpSpPr>
          <p:sp>
            <p:nvSpPr>
              <p:cNvPr id="88" name="Rechteck: abgerundete Ecken 87">
                <a:extLst>
                  <a:ext uri="{FF2B5EF4-FFF2-40B4-BE49-F238E27FC236}">
                    <a16:creationId xmlns:a16="http://schemas.microsoft.com/office/drawing/2014/main" id="{B26E5850-51F9-4A89-A25D-9A9D2308BFEB}"/>
                  </a:ext>
                </a:extLst>
              </p:cNvPr>
              <p:cNvSpPr/>
              <p:nvPr/>
            </p:nvSpPr>
            <p:spPr bwMode="gray">
              <a:xfrm>
                <a:off x="7588031" y="2811143"/>
                <a:ext cx="460593" cy="232397"/>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Rechteck: abgerundete Ecken 88">
                <a:extLst>
                  <a:ext uri="{FF2B5EF4-FFF2-40B4-BE49-F238E27FC236}">
                    <a16:creationId xmlns:a16="http://schemas.microsoft.com/office/drawing/2014/main" id="{81AB48D1-F954-4DA1-88B2-273C1AC1FDE7}"/>
                  </a:ext>
                </a:extLst>
              </p:cNvPr>
              <p:cNvSpPr/>
              <p:nvPr/>
            </p:nvSpPr>
            <p:spPr bwMode="gray">
              <a:xfrm>
                <a:off x="8185315" y="2811143"/>
                <a:ext cx="460593" cy="232397"/>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Rechteck: abgerundete Ecken 89">
                <a:extLst>
                  <a:ext uri="{FF2B5EF4-FFF2-40B4-BE49-F238E27FC236}">
                    <a16:creationId xmlns:a16="http://schemas.microsoft.com/office/drawing/2014/main" id="{DA1B67B1-6752-4897-9199-2D493D7CAB49}"/>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1" name="Gruppieren 90">
              <a:extLst>
                <a:ext uri="{FF2B5EF4-FFF2-40B4-BE49-F238E27FC236}">
                  <a16:creationId xmlns:a16="http://schemas.microsoft.com/office/drawing/2014/main" id="{013C741B-AFC2-4CE4-8BF9-0876063C222D}"/>
                </a:ext>
              </a:extLst>
            </p:cNvPr>
            <p:cNvGrpSpPr/>
            <p:nvPr/>
          </p:nvGrpSpPr>
          <p:grpSpPr>
            <a:xfrm>
              <a:off x="10024558" y="2326175"/>
              <a:ext cx="372904" cy="115171"/>
              <a:chOff x="7588031" y="2811143"/>
              <a:chExt cx="752463" cy="232397"/>
            </a:xfrm>
          </p:grpSpPr>
          <p:sp>
            <p:nvSpPr>
              <p:cNvPr id="92" name="Rechteck: abgerundete Ecken 91">
                <a:extLst>
                  <a:ext uri="{FF2B5EF4-FFF2-40B4-BE49-F238E27FC236}">
                    <a16:creationId xmlns:a16="http://schemas.microsoft.com/office/drawing/2014/main" id="{08859F0F-8727-40EF-8BB6-215C8CD5DDC2}"/>
                  </a:ext>
                </a:extLst>
              </p:cNvPr>
              <p:cNvSpPr/>
              <p:nvPr/>
            </p:nvSpPr>
            <p:spPr bwMode="gray">
              <a:xfrm>
                <a:off x="7588031" y="2811143"/>
                <a:ext cx="460593" cy="232397"/>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Rechteck: abgerundete Ecken 93">
                <a:extLst>
                  <a:ext uri="{FF2B5EF4-FFF2-40B4-BE49-F238E27FC236}">
                    <a16:creationId xmlns:a16="http://schemas.microsoft.com/office/drawing/2014/main" id="{E0B6B1F4-C157-433A-A32D-5BFBF241057F}"/>
                  </a:ext>
                </a:extLst>
              </p:cNvPr>
              <p:cNvSpPr/>
              <p:nvPr/>
            </p:nvSpPr>
            <p:spPr bwMode="gray">
              <a:xfrm>
                <a:off x="7893446" y="2878062"/>
                <a:ext cx="447048" cy="98559"/>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0" name="Gruppieren 69">
              <a:extLst>
                <a:ext uri="{FF2B5EF4-FFF2-40B4-BE49-F238E27FC236}">
                  <a16:creationId xmlns:a16="http://schemas.microsoft.com/office/drawing/2014/main" id="{80B46CCE-D34F-4E93-9E11-49FC07D17903}"/>
                </a:ext>
              </a:extLst>
            </p:cNvPr>
            <p:cNvGrpSpPr/>
            <p:nvPr/>
          </p:nvGrpSpPr>
          <p:grpSpPr>
            <a:xfrm>
              <a:off x="9189394" y="1926560"/>
              <a:ext cx="914400" cy="914400"/>
              <a:chOff x="4778579" y="2068119"/>
              <a:chExt cx="914400" cy="914400"/>
            </a:xfrm>
          </p:grpSpPr>
          <p:sp>
            <p:nvSpPr>
              <p:cNvPr id="71" name="Rechteck 70">
                <a:extLst>
                  <a:ext uri="{FF2B5EF4-FFF2-40B4-BE49-F238E27FC236}">
                    <a16:creationId xmlns:a16="http://schemas.microsoft.com/office/drawing/2014/main" id="{3A53CF18-0FAF-414A-9947-D24B94857DA6}"/>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2" name="Grafik 71">
                <a:extLst>
                  <a:ext uri="{FF2B5EF4-FFF2-40B4-BE49-F238E27FC236}">
                    <a16:creationId xmlns:a16="http://schemas.microsoft.com/office/drawing/2014/main" id="{014FA86E-AE65-4A92-95F7-23A1A8F1F6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66" name="Gruppieren 65">
              <a:extLst>
                <a:ext uri="{FF2B5EF4-FFF2-40B4-BE49-F238E27FC236}">
                  <a16:creationId xmlns:a16="http://schemas.microsoft.com/office/drawing/2014/main" id="{F8C462D5-70BB-430F-9274-B78DF3785D6C}"/>
                </a:ext>
              </a:extLst>
            </p:cNvPr>
            <p:cNvGrpSpPr/>
            <p:nvPr/>
          </p:nvGrpSpPr>
          <p:grpSpPr>
            <a:xfrm>
              <a:off x="6629028" y="1926560"/>
              <a:ext cx="914400" cy="914400"/>
              <a:chOff x="4778579" y="2068119"/>
              <a:chExt cx="914400" cy="914400"/>
            </a:xfrm>
          </p:grpSpPr>
          <p:sp>
            <p:nvSpPr>
              <p:cNvPr id="64" name="Rechteck 63">
                <a:extLst>
                  <a:ext uri="{FF2B5EF4-FFF2-40B4-BE49-F238E27FC236}">
                    <a16:creationId xmlns:a16="http://schemas.microsoft.com/office/drawing/2014/main" id="{68801533-1E20-4C9E-BB72-39AE5F5ADCEF}"/>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5" name="Grafik 64">
                <a:extLst>
                  <a:ext uri="{FF2B5EF4-FFF2-40B4-BE49-F238E27FC236}">
                    <a16:creationId xmlns:a16="http://schemas.microsoft.com/office/drawing/2014/main" id="{8D074E3B-2654-4FD1-A27B-69F80DCE10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grpSp>
          <p:nvGrpSpPr>
            <p:cNvPr id="67" name="Gruppieren 66">
              <a:extLst>
                <a:ext uri="{FF2B5EF4-FFF2-40B4-BE49-F238E27FC236}">
                  <a16:creationId xmlns:a16="http://schemas.microsoft.com/office/drawing/2014/main" id="{BFFAA9CB-0555-40CA-AECB-8BAE91C9D1C8}"/>
                </a:ext>
              </a:extLst>
            </p:cNvPr>
            <p:cNvGrpSpPr/>
            <p:nvPr/>
          </p:nvGrpSpPr>
          <p:grpSpPr>
            <a:xfrm>
              <a:off x="7909211" y="1926560"/>
              <a:ext cx="914400" cy="914400"/>
              <a:chOff x="4778579" y="2068119"/>
              <a:chExt cx="914400" cy="914400"/>
            </a:xfrm>
          </p:grpSpPr>
          <p:sp>
            <p:nvSpPr>
              <p:cNvPr id="68" name="Rechteck 67">
                <a:extLst>
                  <a:ext uri="{FF2B5EF4-FFF2-40B4-BE49-F238E27FC236}">
                    <a16:creationId xmlns:a16="http://schemas.microsoft.com/office/drawing/2014/main" id="{24B2C272-F029-4FBB-A781-C4A4D925C6EC}"/>
                  </a:ext>
                </a:extLst>
              </p:cNvPr>
              <p:cNvSpPr/>
              <p:nvPr/>
            </p:nvSpPr>
            <p:spPr bwMode="gray">
              <a:xfrm>
                <a:off x="4778579" y="2068119"/>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9" name="Grafik 68">
                <a:extLst>
                  <a:ext uri="{FF2B5EF4-FFF2-40B4-BE49-F238E27FC236}">
                    <a16:creationId xmlns:a16="http://schemas.microsoft.com/office/drawing/2014/main" id="{F3BA08D2-E61F-4399-A95D-F7DFFBA7C7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2705" y="2153473"/>
                <a:ext cx="546148" cy="743692"/>
              </a:xfrm>
              <a:prstGeom prst="rect">
                <a:avLst/>
              </a:prstGeom>
            </p:spPr>
          </p:pic>
        </p:grpSp>
        <p:sp>
          <p:nvSpPr>
            <p:cNvPr id="74" name="Rechteck 73">
              <a:extLst>
                <a:ext uri="{FF2B5EF4-FFF2-40B4-BE49-F238E27FC236}">
                  <a16:creationId xmlns:a16="http://schemas.microsoft.com/office/drawing/2014/main" id="{5D85C08B-B7C9-4D6F-8AB7-190BD0D5AC4B}"/>
                </a:ext>
              </a:extLst>
            </p:cNvPr>
            <p:cNvSpPr/>
            <p:nvPr/>
          </p:nvSpPr>
          <p:spPr bwMode="gray">
            <a:xfrm>
              <a:off x="10469577" y="1926560"/>
              <a:ext cx="914400" cy="9144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5" name="Pfeil: nach rechts 94">
            <a:extLst>
              <a:ext uri="{FF2B5EF4-FFF2-40B4-BE49-F238E27FC236}">
                <a16:creationId xmlns:a16="http://schemas.microsoft.com/office/drawing/2014/main" id="{42A986D8-EA4A-4269-86DF-64D3F733B436}"/>
              </a:ext>
            </a:extLst>
          </p:cNvPr>
          <p:cNvSpPr/>
          <p:nvPr/>
        </p:nvSpPr>
        <p:spPr bwMode="gray">
          <a:xfrm>
            <a:off x="6629028" y="2963869"/>
            <a:ext cx="4754949" cy="331011"/>
          </a:xfrm>
          <a:prstGeom prst="rightArrow">
            <a:avLst>
              <a:gd name="adj1" fmla="val 50000"/>
              <a:gd name="adj2" fmla="val 98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02" name="Gruppieren 301">
            <a:extLst>
              <a:ext uri="{FF2B5EF4-FFF2-40B4-BE49-F238E27FC236}">
                <a16:creationId xmlns:a16="http://schemas.microsoft.com/office/drawing/2014/main" id="{63ABC781-4C3F-4635-9501-6CC4B510E3B7}"/>
              </a:ext>
            </a:extLst>
          </p:cNvPr>
          <p:cNvGrpSpPr/>
          <p:nvPr/>
        </p:nvGrpSpPr>
        <p:grpSpPr>
          <a:xfrm>
            <a:off x="1113277" y="4132263"/>
            <a:ext cx="4103585" cy="2225421"/>
            <a:chOff x="1113277" y="4132263"/>
            <a:chExt cx="4103585" cy="2225421"/>
          </a:xfrm>
        </p:grpSpPr>
        <p:grpSp>
          <p:nvGrpSpPr>
            <p:cNvPr id="289" name="Gruppieren 288">
              <a:extLst>
                <a:ext uri="{FF2B5EF4-FFF2-40B4-BE49-F238E27FC236}">
                  <a16:creationId xmlns:a16="http://schemas.microsoft.com/office/drawing/2014/main" id="{6D22EEEA-860A-496C-AF8C-07200DEE2C50}"/>
                </a:ext>
              </a:extLst>
            </p:cNvPr>
            <p:cNvGrpSpPr/>
            <p:nvPr/>
          </p:nvGrpSpPr>
          <p:grpSpPr>
            <a:xfrm>
              <a:off x="3047921" y="5745036"/>
              <a:ext cx="590683" cy="612648"/>
              <a:chOff x="3047921" y="5745036"/>
              <a:chExt cx="590683" cy="612648"/>
            </a:xfrm>
          </p:grpSpPr>
          <p:sp>
            <p:nvSpPr>
              <p:cNvPr id="98" name="Flussdiagramm: Magnetplattenspeicher 97">
                <a:extLst>
                  <a:ext uri="{FF2B5EF4-FFF2-40B4-BE49-F238E27FC236}">
                    <a16:creationId xmlns:a16="http://schemas.microsoft.com/office/drawing/2014/main" id="{F8A34877-FAAA-465E-819F-8153FBBDA6C2}"/>
                  </a:ext>
                </a:extLst>
              </p:cNvPr>
              <p:cNvSpPr/>
              <p:nvPr/>
            </p:nvSpPr>
            <p:spPr bwMode="gray">
              <a:xfrm>
                <a:off x="3047921" y="5745036"/>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0" name="Gruppieren 129">
                <a:extLst>
                  <a:ext uri="{FF2B5EF4-FFF2-40B4-BE49-F238E27FC236}">
                    <a16:creationId xmlns:a16="http://schemas.microsoft.com/office/drawing/2014/main" id="{8C35B1A5-371F-4325-9BE5-C462FDDA919C}"/>
                  </a:ext>
                </a:extLst>
              </p:cNvPr>
              <p:cNvGrpSpPr/>
              <p:nvPr/>
            </p:nvGrpSpPr>
            <p:grpSpPr>
              <a:xfrm>
                <a:off x="3092001" y="6066508"/>
                <a:ext cx="502523" cy="132241"/>
                <a:chOff x="6262010" y="4744911"/>
                <a:chExt cx="3474766" cy="914400"/>
              </a:xfrm>
              <a:effectLst>
                <a:reflection blurRad="6350" stA="50000" endA="300" endPos="55000" dir="5400000" sy="-100000" algn="bl" rotWithShape="0"/>
              </a:effectLst>
            </p:grpSpPr>
            <p:grpSp>
              <p:nvGrpSpPr>
                <p:cNvPr id="105" name="Gruppieren 104">
                  <a:extLst>
                    <a:ext uri="{FF2B5EF4-FFF2-40B4-BE49-F238E27FC236}">
                      <a16:creationId xmlns:a16="http://schemas.microsoft.com/office/drawing/2014/main" id="{48684B4C-9813-4CC6-A709-5FFB23509EC1}"/>
                    </a:ext>
                  </a:extLst>
                </p:cNvPr>
                <p:cNvGrpSpPr/>
                <p:nvPr/>
              </p:nvGrpSpPr>
              <p:grpSpPr>
                <a:xfrm>
                  <a:off x="7097171" y="5144526"/>
                  <a:ext cx="524260" cy="115171"/>
                  <a:chOff x="7588031" y="2811143"/>
                  <a:chExt cx="1057877" cy="232397"/>
                </a:xfrm>
              </p:grpSpPr>
              <p:sp>
                <p:nvSpPr>
                  <p:cNvPr id="124" name="Rechteck: abgerundete Ecken 123">
                    <a:extLst>
                      <a:ext uri="{FF2B5EF4-FFF2-40B4-BE49-F238E27FC236}">
                        <a16:creationId xmlns:a16="http://schemas.microsoft.com/office/drawing/2014/main" id="{43134BE4-C9ED-494D-83CD-5D346562248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hteck: abgerundete Ecken 124">
                    <a:extLst>
                      <a:ext uri="{FF2B5EF4-FFF2-40B4-BE49-F238E27FC236}">
                        <a16:creationId xmlns:a16="http://schemas.microsoft.com/office/drawing/2014/main" id="{D3C6D2BB-4C2A-4AE7-8A39-2D84DEB5B6CE}"/>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hteck: abgerundete Ecken 125">
                    <a:extLst>
                      <a:ext uri="{FF2B5EF4-FFF2-40B4-BE49-F238E27FC236}">
                        <a16:creationId xmlns:a16="http://schemas.microsoft.com/office/drawing/2014/main" id="{2EF9018A-F3FD-45C5-A980-B4B6C83AC172}"/>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6" name="Gruppieren 105">
                  <a:extLst>
                    <a:ext uri="{FF2B5EF4-FFF2-40B4-BE49-F238E27FC236}">
                      <a16:creationId xmlns:a16="http://schemas.microsoft.com/office/drawing/2014/main" id="{9BECCDDE-D04B-484C-875D-1CE65C0337D8}"/>
                    </a:ext>
                  </a:extLst>
                </p:cNvPr>
                <p:cNvGrpSpPr/>
                <p:nvPr/>
              </p:nvGrpSpPr>
              <p:grpSpPr>
                <a:xfrm>
                  <a:off x="8377355" y="5144526"/>
                  <a:ext cx="524260" cy="115171"/>
                  <a:chOff x="7588031" y="2811143"/>
                  <a:chExt cx="1057877" cy="232397"/>
                </a:xfrm>
              </p:grpSpPr>
              <p:sp>
                <p:nvSpPr>
                  <p:cNvPr id="121" name="Rechteck: abgerundete Ecken 120">
                    <a:extLst>
                      <a:ext uri="{FF2B5EF4-FFF2-40B4-BE49-F238E27FC236}">
                        <a16:creationId xmlns:a16="http://schemas.microsoft.com/office/drawing/2014/main" id="{135E00D7-97CE-427A-B58F-63C2EE01977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hteck: abgerundete Ecken 121">
                    <a:extLst>
                      <a:ext uri="{FF2B5EF4-FFF2-40B4-BE49-F238E27FC236}">
                        <a16:creationId xmlns:a16="http://schemas.microsoft.com/office/drawing/2014/main" id="{CF971011-2209-479D-8933-4FAEA791891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Rechteck: abgerundete Ecken 122">
                    <a:extLst>
                      <a:ext uri="{FF2B5EF4-FFF2-40B4-BE49-F238E27FC236}">
                        <a16:creationId xmlns:a16="http://schemas.microsoft.com/office/drawing/2014/main" id="{C5FE579C-CD04-4611-8C76-C48872E4B3C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7" name="Rechteck 116">
                  <a:extLst>
                    <a:ext uri="{FF2B5EF4-FFF2-40B4-BE49-F238E27FC236}">
                      <a16:creationId xmlns:a16="http://schemas.microsoft.com/office/drawing/2014/main" id="{8997A963-3B7B-4FB9-9058-583FEF95F7C3}"/>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hteck 114">
                  <a:extLst>
                    <a:ext uri="{FF2B5EF4-FFF2-40B4-BE49-F238E27FC236}">
                      <a16:creationId xmlns:a16="http://schemas.microsoft.com/office/drawing/2014/main" id="{1B0839EB-B93C-4A9C-AE54-36B20A2F4E3A}"/>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Rechteck 112">
                  <a:extLst>
                    <a:ext uri="{FF2B5EF4-FFF2-40B4-BE49-F238E27FC236}">
                      <a16:creationId xmlns:a16="http://schemas.microsoft.com/office/drawing/2014/main" id="{59ACABBB-554C-432C-9B8C-07E4995D57FC}"/>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7" name="Grafik 126">
                  <a:extLst>
                    <a:ext uri="{FF2B5EF4-FFF2-40B4-BE49-F238E27FC236}">
                      <a16:creationId xmlns:a16="http://schemas.microsoft.com/office/drawing/2014/main" id="{8C639CCD-2ACA-463D-B8A5-257EB38041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128" name="Grafik 127">
                  <a:extLst>
                    <a:ext uri="{FF2B5EF4-FFF2-40B4-BE49-F238E27FC236}">
                      <a16:creationId xmlns:a16="http://schemas.microsoft.com/office/drawing/2014/main" id="{3F0149B5-3720-4025-8864-8640CF02DF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129" name="Grafik 128">
                  <a:extLst>
                    <a:ext uri="{FF2B5EF4-FFF2-40B4-BE49-F238E27FC236}">
                      <a16:creationId xmlns:a16="http://schemas.microsoft.com/office/drawing/2014/main" id="{2534D8CB-A857-4061-9063-E3F148580B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87" name="Gruppieren 286">
              <a:extLst>
                <a:ext uri="{FF2B5EF4-FFF2-40B4-BE49-F238E27FC236}">
                  <a16:creationId xmlns:a16="http://schemas.microsoft.com/office/drawing/2014/main" id="{231D9CA9-CEDC-4DC6-8B36-E6878E7D560B}"/>
                </a:ext>
              </a:extLst>
            </p:cNvPr>
            <p:cNvGrpSpPr/>
            <p:nvPr/>
          </p:nvGrpSpPr>
          <p:grpSpPr>
            <a:xfrm>
              <a:off x="1113277" y="5360988"/>
              <a:ext cx="590683" cy="612648"/>
              <a:chOff x="1113277" y="5360988"/>
              <a:chExt cx="590683" cy="612648"/>
            </a:xfrm>
          </p:grpSpPr>
          <p:sp>
            <p:nvSpPr>
              <p:cNvPr id="133" name="Flussdiagramm: Magnetplattenspeicher 132">
                <a:extLst>
                  <a:ext uri="{FF2B5EF4-FFF2-40B4-BE49-F238E27FC236}">
                    <a16:creationId xmlns:a16="http://schemas.microsoft.com/office/drawing/2014/main" id="{50D9F462-933E-452C-A393-827221627D13}"/>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4" name="Gruppieren 133">
                <a:extLst>
                  <a:ext uri="{FF2B5EF4-FFF2-40B4-BE49-F238E27FC236}">
                    <a16:creationId xmlns:a16="http://schemas.microsoft.com/office/drawing/2014/main" id="{4D4DFF63-0B87-4761-89EE-64B8C604DD9E}"/>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135" name="Gruppieren 134">
                  <a:extLst>
                    <a:ext uri="{FF2B5EF4-FFF2-40B4-BE49-F238E27FC236}">
                      <a16:creationId xmlns:a16="http://schemas.microsoft.com/office/drawing/2014/main" id="{929FC10E-0192-4350-B2FF-9948321E7B58}"/>
                    </a:ext>
                  </a:extLst>
                </p:cNvPr>
                <p:cNvGrpSpPr/>
                <p:nvPr/>
              </p:nvGrpSpPr>
              <p:grpSpPr>
                <a:xfrm>
                  <a:off x="7097171" y="5144526"/>
                  <a:ext cx="524260" cy="115171"/>
                  <a:chOff x="7588031" y="2811143"/>
                  <a:chExt cx="1057877" cy="232397"/>
                </a:xfrm>
              </p:grpSpPr>
              <p:sp>
                <p:nvSpPr>
                  <p:cNvPr id="146" name="Rechteck: abgerundete Ecken 145">
                    <a:extLst>
                      <a:ext uri="{FF2B5EF4-FFF2-40B4-BE49-F238E27FC236}">
                        <a16:creationId xmlns:a16="http://schemas.microsoft.com/office/drawing/2014/main" id="{637233B9-B86D-4BED-907E-8373F8B40AD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Rechteck: abgerundete Ecken 146">
                    <a:extLst>
                      <a:ext uri="{FF2B5EF4-FFF2-40B4-BE49-F238E27FC236}">
                        <a16:creationId xmlns:a16="http://schemas.microsoft.com/office/drawing/2014/main" id="{B045AE67-0322-4FB3-B059-A751BF28492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Rechteck: abgerundete Ecken 147">
                    <a:extLst>
                      <a:ext uri="{FF2B5EF4-FFF2-40B4-BE49-F238E27FC236}">
                        <a16:creationId xmlns:a16="http://schemas.microsoft.com/office/drawing/2014/main" id="{89DF6994-B5F0-41EC-8832-C13311E07CD8}"/>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6" name="Gruppieren 135">
                  <a:extLst>
                    <a:ext uri="{FF2B5EF4-FFF2-40B4-BE49-F238E27FC236}">
                      <a16:creationId xmlns:a16="http://schemas.microsoft.com/office/drawing/2014/main" id="{3F8262CB-00E6-48EB-A64E-E15E5CA0BD7A}"/>
                    </a:ext>
                  </a:extLst>
                </p:cNvPr>
                <p:cNvGrpSpPr/>
                <p:nvPr/>
              </p:nvGrpSpPr>
              <p:grpSpPr>
                <a:xfrm>
                  <a:off x="8377355" y="5144526"/>
                  <a:ext cx="524260" cy="115171"/>
                  <a:chOff x="7588031" y="2811143"/>
                  <a:chExt cx="1057877" cy="232397"/>
                </a:xfrm>
              </p:grpSpPr>
              <p:sp>
                <p:nvSpPr>
                  <p:cNvPr id="143" name="Rechteck: abgerundete Ecken 142">
                    <a:extLst>
                      <a:ext uri="{FF2B5EF4-FFF2-40B4-BE49-F238E27FC236}">
                        <a16:creationId xmlns:a16="http://schemas.microsoft.com/office/drawing/2014/main" id="{497E69B3-D925-4810-9DA4-2B247BD3BC1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Rechteck: abgerundete Ecken 143">
                    <a:extLst>
                      <a:ext uri="{FF2B5EF4-FFF2-40B4-BE49-F238E27FC236}">
                        <a16:creationId xmlns:a16="http://schemas.microsoft.com/office/drawing/2014/main" id="{1FAB7052-F420-456F-AA24-988E4BC86A2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Rechteck: abgerundete Ecken 144">
                    <a:extLst>
                      <a:ext uri="{FF2B5EF4-FFF2-40B4-BE49-F238E27FC236}">
                        <a16:creationId xmlns:a16="http://schemas.microsoft.com/office/drawing/2014/main" id="{29FF922A-FEF1-4D66-9536-6C7EFDEE848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7" name="Rechteck 136">
                  <a:extLst>
                    <a:ext uri="{FF2B5EF4-FFF2-40B4-BE49-F238E27FC236}">
                      <a16:creationId xmlns:a16="http://schemas.microsoft.com/office/drawing/2014/main" id="{53279AD2-12B4-4A61-86DB-7F16479F2351}"/>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Rechteck 137">
                  <a:extLst>
                    <a:ext uri="{FF2B5EF4-FFF2-40B4-BE49-F238E27FC236}">
                      <a16:creationId xmlns:a16="http://schemas.microsoft.com/office/drawing/2014/main" id="{E1C32990-B6E7-41C6-94FE-B3754EEFAC38}"/>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Rechteck 138">
                  <a:extLst>
                    <a:ext uri="{FF2B5EF4-FFF2-40B4-BE49-F238E27FC236}">
                      <a16:creationId xmlns:a16="http://schemas.microsoft.com/office/drawing/2014/main" id="{03240062-06A4-4DAD-8BAD-FC25D37538F0}"/>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0" name="Grafik 139">
                  <a:extLst>
                    <a:ext uri="{FF2B5EF4-FFF2-40B4-BE49-F238E27FC236}">
                      <a16:creationId xmlns:a16="http://schemas.microsoft.com/office/drawing/2014/main" id="{1FCD447C-0084-43FF-A776-AED3497C7C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141" name="Grafik 140">
                  <a:extLst>
                    <a:ext uri="{FF2B5EF4-FFF2-40B4-BE49-F238E27FC236}">
                      <a16:creationId xmlns:a16="http://schemas.microsoft.com/office/drawing/2014/main" id="{40D8FAD2-C73F-4B66-9368-AB9EEE366C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142" name="Grafik 141">
                  <a:extLst>
                    <a:ext uri="{FF2B5EF4-FFF2-40B4-BE49-F238E27FC236}">
                      <a16:creationId xmlns:a16="http://schemas.microsoft.com/office/drawing/2014/main" id="{B2E2355A-2057-4C25-85C6-26E518CAA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88" name="Gruppieren 287">
              <a:extLst>
                <a:ext uri="{FF2B5EF4-FFF2-40B4-BE49-F238E27FC236}">
                  <a16:creationId xmlns:a16="http://schemas.microsoft.com/office/drawing/2014/main" id="{3E92C09F-BF85-4283-918F-1E60502EFF51}"/>
                </a:ext>
              </a:extLst>
            </p:cNvPr>
            <p:cNvGrpSpPr/>
            <p:nvPr/>
          </p:nvGrpSpPr>
          <p:grpSpPr>
            <a:xfrm>
              <a:off x="2330731" y="4941888"/>
              <a:ext cx="590683" cy="612648"/>
              <a:chOff x="2330731" y="4941888"/>
              <a:chExt cx="590683" cy="612648"/>
            </a:xfrm>
          </p:grpSpPr>
          <p:sp>
            <p:nvSpPr>
              <p:cNvPr id="150" name="Flussdiagramm: Magnetplattenspeicher 149">
                <a:extLst>
                  <a:ext uri="{FF2B5EF4-FFF2-40B4-BE49-F238E27FC236}">
                    <a16:creationId xmlns:a16="http://schemas.microsoft.com/office/drawing/2014/main" id="{8A399AA1-A2C5-453E-913E-EFBDA801EC75}"/>
                  </a:ext>
                </a:extLst>
              </p:cNvPr>
              <p:cNvSpPr/>
              <p:nvPr/>
            </p:nvSpPr>
            <p:spPr bwMode="gray">
              <a:xfrm>
                <a:off x="2330731" y="49418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1" name="Gruppieren 150">
                <a:extLst>
                  <a:ext uri="{FF2B5EF4-FFF2-40B4-BE49-F238E27FC236}">
                    <a16:creationId xmlns:a16="http://schemas.microsoft.com/office/drawing/2014/main" id="{1C4D771E-66FF-469F-AEC9-3B055BD15E38}"/>
                  </a:ext>
                </a:extLst>
              </p:cNvPr>
              <p:cNvGrpSpPr/>
              <p:nvPr/>
            </p:nvGrpSpPr>
            <p:grpSpPr>
              <a:xfrm>
                <a:off x="2374811" y="5263360"/>
                <a:ext cx="502523" cy="132241"/>
                <a:chOff x="6262010" y="4744911"/>
                <a:chExt cx="3474766" cy="914400"/>
              </a:xfrm>
              <a:effectLst>
                <a:reflection blurRad="6350" stA="50000" endA="300" endPos="55000" dir="5400000" sy="-100000" algn="bl" rotWithShape="0"/>
              </a:effectLst>
            </p:grpSpPr>
            <p:grpSp>
              <p:nvGrpSpPr>
                <p:cNvPr id="152" name="Gruppieren 151">
                  <a:extLst>
                    <a:ext uri="{FF2B5EF4-FFF2-40B4-BE49-F238E27FC236}">
                      <a16:creationId xmlns:a16="http://schemas.microsoft.com/office/drawing/2014/main" id="{3F773D54-DE4B-49DA-A88D-C8FD84FBB676}"/>
                    </a:ext>
                  </a:extLst>
                </p:cNvPr>
                <p:cNvGrpSpPr/>
                <p:nvPr/>
              </p:nvGrpSpPr>
              <p:grpSpPr>
                <a:xfrm>
                  <a:off x="7097171" y="5144526"/>
                  <a:ext cx="524260" cy="115171"/>
                  <a:chOff x="7588031" y="2811143"/>
                  <a:chExt cx="1057877" cy="232397"/>
                </a:xfrm>
              </p:grpSpPr>
              <p:sp>
                <p:nvSpPr>
                  <p:cNvPr id="163" name="Rechteck: abgerundete Ecken 162">
                    <a:extLst>
                      <a:ext uri="{FF2B5EF4-FFF2-40B4-BE49-F238E27FC236}">
                        <a16:creationId xmlns:a16="http://schemas.microsoft.com/office/drawing/2014/main" id="{550886AD-F30D-460D-9F00-104FB7ED8B6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Rechteck: abgerundete Ecken 163">
                    <a:extLst>
                      <a:ext uri="{FF2B5EF4-FFF2-40B4-BE49-F238E27FC236}">
                        <a16:creationId xmlns:a16="http://schemas.microsoft.com/office/drawing/2014/main" id="{A8D4F917-1E78-4AF8-B8A7-CDAE1EFD514C}"/>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Rechteck: abgerundete Ecken 164">
                    <a:extLst>
                      <a:ext uri="{FF2B5EF4-FFF2-40B4-BE49-F238E27FC236}">
                        <a16:creationId xmlns:a16="http://schemas.microsoft.com/office/drawing/2014/main" id="{23346A28-C45B-470C-AE90-118638F9E174}"/>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3" name="Gruppieren 152">
                  <a:extLst>
                    <a:ext uri="{FF2B5EF4-FFF2-40B4-BE49-F238E27FC236}">
                      <a16:creationId xmlns:a16="http://schemas.microsoft.com/office/drawing/2014/main" id="{6D797C70-A0A8-4E75-81EA-E78F28418E0C}"/>
                    </a:ext>
                  </a:extLst>
                </p:cNvPr>
                <p:cNvGrpSpPr/>
                <p:nvPr/>
              </p:nvGrpSpPr>
              <p:grpSpPr>
                <a:xfrm>
                  <a:off x="8377355" y="5144526"/>
                  <a:ext cx="524260" cy="115171"/>
                  <a:chOff x="7588031" y="2811143"/>
                  <a:chExt cx="1057877" cy="232397"/>
                </a:xfrm>
              </p:grpSpPr>
              <p:sp>
                <p:nvSpPr>
                  <p:cNvPr id="160" name="Rechteck: abgerundete Ecken 159">
                    <a:extLst>
                      <a:ext uri="{FF2B5EF4-FFF2-40B4-BE49-F238E27FC236}">
                        <a16:creationId xmlns:a16="http://schemas.microsoft.com/office/drawing/2014/main" id="{7B6A2899-2854-4067-BF91-FA3DB9E7ABDD}"/>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Rechteck: abgerundete Ecken 160">
                    <a:extLst>
                      <a:ext uri="{FF2B5EF4-FFF2-40B4-BE49-F238E27FC236}">
                        <a16:creationId xmlns:a16="http://schemas.microsoft.com/office/drawing/2014/main" id="{F0CBBAE1-91EA-44EA-90AD-CA5F9794D44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Rechteck: abgerundete Ecken 161">
                    <a:extLst>
                      <a:ext uri="{FF2B5EF4-FFF2-40B4-BE49-F238E27FC236}">
                        <a16:creationId xmlns:a16="http://schemas.microsoft.com/office/drawing/2014/main" id="{D9FC6577-6B8D-4AB0-B55B-E5B694547EB8}"/>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4" name="Rechteck 153">
                  <a:extLst>
                    <a:ext uri="{FF2B5EF4-FFF2-40B4-BE49-F238E27FC236}">
                      <a16:creationId xmlns:a16="http://schemas.microsoft.com/office/drawing/2014/main" id="{161D04C9-6602-4D15-BD97-F84CE5EA5F8D}"/>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 name="Rechteck 154">
                  <a:extLst>
                    <a:ext uri="{FF2B5EF4-FFF2-40B4-BE49-F238E27FC236}">
                      <a16:creationId xmlns:a16="http://schemas.microsoft.com/office/drawing/2014/main" id="{5160A9A0-1974-4AAB-9453-F519CAC0AE69}"/>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Rechteck 155">
                  <a:extLst>
                    <a:ext uri="{FF2B5EF4-FFF2-40B4-BE49-F238E27FC236}">
                      <a16:creationId xmlns:a16="http://schemas.microsoft.com/office/drawing/2014/main" id="{F4B81D5C-3728-4F18-BD00-C5C2D4964C86}"/>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7" name="Grafik 156">
                  <a:extLst>
                    <a:ext uri="{FF2B5EF4-FFF2-40B4-BE49-F238E27FC236}">
                      <a16:creationId xmlns:a16="http://schemas.microsoft.com/office/drawing/2014/main" id="{E167E27A-EC19-4367-B074-C7748CE9D9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158" name="Grafik 157">
                  <a:extLst>
                    <a:ext uri="{FF2B5EF4-FFF2-40B4-BE49-F238E27FC236}">
                      <a16:creationId xmlns:a16="http://schemas.microsoft.com/office/drawing/2014/main" id="{5343751E-4627-4586-A29E-7E0B92F6C4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159" name="Grafik 158">
                  <a:extLst>
                    <a:ext uri="{FF2B5EF4-FFF2-40B4-BE49-F238E27FC236}">
                      <a16:creationId xmlns:a16="http://schemas.microsoft.com/office/drawing/2014/main" id="{F16E792E-29C5-4F7B-A038-A7F95BA8B0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sp>
          <p:nvSpPr>
            <p:cNvPr id="167" name="Flussdiagramm: Magnetplattenspeicher 166">
              <a:extLst>
                <a:ext uri="{FF2B5EF4-FFF2-40B4-BE49-F238E27FC236}">
                  <a16:creationId xmlns:a16="http://schemas.microsoft.com/office/drawing/2014/main" id="{9EEE5C67-F37B-478C-B783-2FF3D673C7C4}"/>
                </a:ext>
              </a:extLst>
            </p:cNvPr>
            <p:cNvSpPr/>
            <p:nvPr/>
          </p:nvSpPr>
          <p:spPr bwMode="gray">
            <a:xfrm>
              <a:off x="1583971" y="4227513"/>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8" name="Gruppieren 167">
              <a:extLst>
                <a:ext uri="{FF2B5EF4-FFF2-40B4-BE49-F238E27FC236}">
                  <a16:creationId xmlns:a16="http://schemas.microsoft.com/office/drawing/2014/main" id="{12F5DBAC-084A-48A2-9392-0C57F40D0421}"/>
                </a:ext>
              </a:extLst>
            </p:cNvPr>
            <p:cNvGrpSpPr/>
            <p:nvPr/>
          </p:nvGrpSpPr>
          <p:grpSpPr>
            <a:xfrm>
              <a:off x="1628051" y="4548985"/>
              <a:ext cx="502523" cy="132241"/>
              <a:chOff x="6262010" y="4744911"/>
              <a:chExt cx="3474766" cy="914400"/>
            </a:xfrm>
            <a:effectLst>
              <a:reflection blurRad="6350" stA="50000" endA="300" endPos="55000" dir="5400000" sy="-100000" algn="bl" rotWithShape="0"/>
            </a:effectLst>
          </p:grpSpPr>
          <p:grpSp>
            <p:nvGrpSpPr>
              <p:cNvPr id="169" name="Gruppieren 168">
                <a:extLst>
                  <a:ext uri="{FF2B5EF4-FFF2-40B4-BE49-F238E27FC236}">
                    <a16:creationId xmlns:a16="http://schemas.microsoft.com/office/drawing/2014/main" id="{7FCA3433-1119-4707-8B46-48B0B08EAB55}"/>
                  </a:ext>
                </a:extLst>
              </p:cNvPr>
              <p:cNvGrpSpPr/>
              <p:nvPr/>
            </p:nvGrpSpPr>
            <p:grpSpPr>
              <a:xfrm>
                <a:off x="7097171" y="5144526"/>
                <a:ext cx="524260" cy="115171"/>
                <a:chOff x="7588031" y="2811143"/>
                <a:chExt cx="1057877" cy="232397"/>
              </a:xfrm>
            </p:grpSpPr>
            <p:sp>
              <p:nvSpPr>
                <p:cNvPr id="180" name="Rechteck: abgerundete Ecken 179">
                  <a:extLst>
                    <a:ext uri="{FF2B5EF4-FFF2-40B4-BE49-F238E27FC236}">
                      <a16:creationId xmlns:a16="http://schemas.microsoft.com/office/drawing/2014/main" id="{493A4D8C-6BDA-41E4-AEE1-BA6BA27E5BF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1" name="Rechteck: abgerundete Ecken 180">
                  <a:extLst>
                    <a:ext uri="{FF2B5EF4-FFF2-40B4-BE49-F238E27FC236}">
                      <a16:creationId xmlns:a16="http://schemas.microsoft.com/office/drawing/2014/main" id="{5396E528-79E4-464C-B51B-4FE19267561E}"/>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hteck: abgerundete Ecken 181">
                  <a:extLst>
                    <a:ext uri="{FF2B5EF4-FFF2-40B4-BE49-F238E27FC236}">
                      <a16:creationId xmlns:a16="http://schemas.microsoft.com/office/drawing/2014/main" id="{73B4A826-EF64-4AD2-AFA6-B768A793743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0" name="Gruppieren 169">
                <a:extLst>
                  <a:ext uri="{FF2B5EF4-FFF2-40B4-BE49-F238E27FC236}">
                    <a16:creationId xmlns:a16="http://schemas.microsoft.com/office/drawing/2014/main" id="{5D143F1D-B955-426F-BBD9-DE318E7617A1}"/>
                  </a:ext>
                </a:extLst>
              </p:cNvPr>
              <p:cNvGrpSpPr/>
              <p:nvPr/>
            </p:nvGrpSpPr>
            <p:grpSpPr>
              <a:xfrm>
                <a:off x="8377355" y="5144526"/>
                <a:ext cx="524260" cy="115171"/>
                <a:chOff x="7588031" y="2811143"/>
                <a:chExt cx="1057877" cy="232397"/>
              </a:xfrm>
            </p:grpSpPr>
            <p:sp>
              <p:nvSpPr>
                <p:cNvPr id="177" name="Rechteck: abgerundete Ecken 176">
                  <a:extLst>
                    <a:ext uri="{FF2B5EF4-FFF2-40B4-BE49-F238E27FC236}">
                      <a16:creationId xmlns:a16="http://schemas.microsoft.com/office/drawing/2014/main" id="{5F5D8110-99ED-463E-BDDE-61E258A5CA7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8" name="Rechteck: abgerundete Ecken 177">
                  <a:extLst>
                    <a:ext uri="{FF2B5EF4-FFF2-40B4-BE49-F238E27FC236}">
                      <a16:creationId xmlns:a16="http://schemas.microsoft.com/office/drawing/2014/main" id="{DA91766B-5518-47DD-BE9B-E7377BE19FA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Rechteck: abgerundete Ecken 178">
                  <a:extLst>
                    <a:ext uri="{FF2B5EF4-FFF2-40B4-BE49-F238E27FC236}">
                      <a16:creationId xmlns:a16="http://schemas.microsoft.com/office/drawing/2014/main" id="{7E271C85-4646-4F97-A3C9-5BC79E4BDC6F}"/>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1" name="Rechteck 170">
                <a:extLst>
                  <a:ext uri="{FF2B5EF4-FFF2-40B4-BE49-F238E27FC236}">
                    <a16:creationId xmlns:a16="http://schemas.microsoft.com/office/drawing/2014/main" id="{B2A96DEF-4356-4AE9-8602-A9C2C60A812C}"/>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Rechteck 171">
                <a:extLst>
                  <a:ext uri="{FF2B5EF4-FFF2-40B4-BE49-F238E27FC236}">
                    <a16:creationId xmlns:a16="http://schemas.microsoft.com/office/drawing/2014/main" id="{F03C461C-D730-4521-8C5B-14B7B250E47D}"/>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Rechteck 172">
                <a:extLst>
                  <a:ext uri="{FF2B5EF4-FFF2-40B4-BE49-F238E27FC236}">
                    <a16:creationId xmlns:a16="http://schemas.microsoft.com/office/drawing/2014/main" id="{61138069-CCCF-44A2-9C7B-DC7B39588D97}"/>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4" name="Grafik 173">
                <a:extLst>
                  <a:ext uri="{FF2B5EF4-FFF2-40B4-BE49-F238E27FC236}">
                    <a16:creationId xmlns:a16="http://schemas.microsoft.com/office/drawing/2014/main" id="{2C98B164-11C0-4758-8640-B1DA36D0E2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175" name="Grafik 174">
                <a:extLst>
                  <a:ext uri="{FF2B5EF4-FFF2-40B4-BE49-F238E27FC236}">
                    <a16:creationId xmlns:a16="http://schemas.microsoft.com/office/drawing/2014/main" id="{85BEE1F3-C1F2-45E8-821C-B3B7D9B1F1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176" name="Grafik 175">
                <a:extLst>
                  <a:ext uri="{FF2B5EF4-FFF2-40B4-BE49-F238E27FC236}">
                    <a16:creationId xmlns:a16="http://schemas.microsoft.com/office/drawing/2014/main" id="{82AEABED-0613-478B-BB77-6F0C3CBEEE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nvGrpSpPr>
            <p:cNvPr id="292" name="Gruppieren 291">
              <a:extLst>
                <a:ext uri="{FF2B5EF4-FFF2-40B4-BE49-F238E27FC236}">
                  <a16:creationId xmlns:a16="http://schemas.microsoft.com/office/drawing/2014/main" id="{5E6A48C4-61DF-409F-A2B1-A53F244E0E17}"/>
                </a:ext>
              </a:extLst>
            </p:cNvPr>
            <p:cNvGrpSpPr/>
            <p:nvPr/>
          </p:nvGrpSpPr>
          <p:grpSpPr>
            <a:xfrm>
              <a:off x="3852908" y="4132263"/>
              <a:ext cx="590683" cy="612648"/>
              <a:chOff x="3852908" y="4132263"/>
              <a:chExt cx="590683" cy="612648"/>
            </a:xfrm>
          </p:grpSpPr>
          <p:sp>
            <p:nvSpPr>
              <p:cNvPr id="184" name="Flussdiagramm: Magnetplattenspeicher 183">
                <a:extLst>
                  <a:ext uri="{FF2B5EF4-FFF2-40B4-BE49-F238E27FC236}">
                    <a16:creationId xmlns:a16="http://schemas.microsoft.com/office/drawing/2014/main" id="{ED0DA8FB-CE42-4E26-AF4A-78F2E9AD4780}"/>
                  </a:ext>
                </a:extLst>
              </p:cNvPr>
              <p:cNvSpPr/>
              <p:nvPr/>
            </p:nvSpPr>
            <p:spPr bwMode="gray">
              <a:xfrm>
                <a:off x="3852908" y="4132263"/>
                <a:ext cx="590683" cy="612648"/>
              </a:xfrm>
              <a:prstGeom prst="flowChartMagneticDisk">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5" name="Gruppieren 184">
                <a:extLst>
                  <a:ext uri="{FF2B5EF4-FFF2-40B4-BE49-F238E27FC236}">
                    <a16:creationId xmlns:a16="http://schemas.microsoft.com/office/drawing/2014/main" id="{B4FC225A-2CAF-4D29-ABD8-6682273105A5}"/>
                  </a:ext>
                </a:extLst>
              </p:cNvPr>
              <p:cNvGrpSpPr/>
              <p:nvPr/>
            </p:nvGrpSpPr>
            <p:grpSpPr>
              <a:xfrm>
                <a:off x="3896988" y="4453735"/>
                <a:ext cx="502523" cy="132241"/>
                <a:chOff x="6262010" y="4744911"/>
                <a:chExt cx="3474766" cy="914400"/>
              </a:xfrm>
              <a:effectLst>
                <a:reflection blurRad="6350" stA="50000" endA="300" endPos="55000" dir="5400000" sy="-100000" algn="bl" rotWithShape="0"/>
              </a:effectLst>
            </p:grpSpPr>
            <p:grpSp>
              <p:nvGrpSpPr>
                <p:cNvPr id="186" name="Gruppieren 185">
                  <a:extLst>
                    <a:ext uri="{FF2B5EF4-FFF2-40B4-BE49-F238E27FC236}">
                      <a16:creationId xmlns:a16="http://schemas.microsoft.com/office/drawing/2014/main" id="{A48EEA6F-AF9B-4EFA-986B-C14A0A6DE41C}"/>
                    </a:ext>
                  </a:extLst>
                </p:cNvPr>
                <p:cNvGrpSpPr/>
                <p:nvPr/>
              </p:nvGrpSpPr>
              <p:grpSpPr>
                <a:xfrm>
                  <a:off x="7097171" y="5144526"/>
                  <a:ext cx="524260" cy="115171"/>
                  <a:chOff x="7588031" y="2811143"/>
                  <a:chExt cx="1057877" cy="232397"/>
                </a:xfrm>
              </p:grpSpPr>
              <p:sp>
                <p:nvSpPr>
                  <p:cNvPr id="197" name="Rechteck: abgerundete Ecken 196">
                    <a:extLst>
                      <a:ext uri="{FF2B5EF4-FFF2-40B4-BE49-F238E27FC236}">
                        <a16:creationId xmlns:a16="http://schemas.microsoft.com/office/drawing/2014/main" id="{97D34D3A-D967-4202-9F59-4169D5FDC13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Rechteck: abgerundete Ecken 197">
                    <a:extLst>
                      <a:ext uri="{FF2B5EF4-FFF2-40B4-BE49-F238E27FC236}">
                        <a16:creationId xmlns:a16="http://schemas.microsoft.com/office/drawing/2014/main" id="{2F3FD150-8448-42C1-B600-67A77B424ABE}"/>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9" name="Rechteck: abgerundete Ecken 198">
                    <a:extLst>
                      <a:ext uri="{FF2B5EF4-FFF2-40B4-BE49-F238E27FC236}">
                        <a16:creationId xmlns:a16="http://schemas.microsoft.com/office/drawing/2014/main" id="{9BA99417-02F1-4FB3-9EDA-86635EF8C82D}"/>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7" name="Gruppieren 186">
                  <a:extLst>
                    <a:ext uri="{FF2B5EF4-FFF2-40B4-BE49-F238E27FC236}">
                      <a16:creationId xmlns:a16="http://schemas.microsoft.com/office/drawing/2014/main" id="{5EC109E3-8155-445D-94F4-34A3B2B183CF}"/>
                    </a:ext>
                  </a:extLst>
                </p:cNvPr>
                <p:cNvGrpSpPr/>
                <p:nvPr/>
              </p:nvGrpSpPr>
              <p:grpSpPr>
                <a:xfrm>
                  <a:off x="8377355" y="5144526"/>
                  <a:ext cx="524260" cy="115171"/>
                  <a:chOff x="7588031" y="2811143"/>
                  <a:chExt cx="1057877" cy="232397"/>
                </a:xfrm>
              </p:grpSpPr>
              <p:sp>
                <p:nvSpPr>
                  <p:cNvPr id="194" name="Rechteck: abgerundete Ecken 193">
                    <a:extLst>
                      <a:ext uri="{FF2B5EF4-FFF2-40B4-BE49-F238E27FC236}">
                        <a16:creationId xmlns:a16="http://schemas.microsoft.com/office/drawing/2014/main" id="{4BF8A623-8236-495D-A448-60D935E6B9DB}"/>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5" name="Rechteck: abgerundete Ecken 194">
                    <a:extLst>
                      <a:ext uri="{FF2B5EF4-FFF2-40B4-BE49-F238E27FC236}">
                        <a16:creationId xmlns:a16="http://schemas.microsoft.com/office/drawing/2014/main" id="{74070D13-D73F-429C-B892-9287AC2EEAC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6" name="Rechteck: abgerundete Ecken 195">
                    <a:extLst>
                      <a:ext uri="{FF2B5EF4-FFF2-40B4-BE49-F238E27FC236}">
                        <a16:creationId xmlns:a16="http://schemas.microsoft.com/office/drawing/2014/main" id="{EA689F05-942E-4781-AC1C-9ADFF6EA88E8}"/>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88" name="Rechteck 187">
                  <a:extLst>
                    <a:ext uri="{FF2B5EF4-FFF2-40B4-BE49-F238E27FC236}">
                      <a16:creationId xmlns:a16="http://schemas.microsoft.com/office/drawing/2014/main" id="{B0C9AD89-66E8-4D6F-8ADD-E48EAD8E852C}"/>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Rechteck 188">
                  <a:extLst>
                    <a:ext uri="{FF2B5EF4-FFF2-40B4-BE49-F238E27FC236}">
                      <a16:creationId xmlns:a16="http://schemas.microsoft.com/office/drawing/2014/main" id="{CB9EDE66-3953-4D54-A172-845179AF996B}"/>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0" name="Rechteck 189">
                  <a:extLst>
                    <a:ext uri="{FF2B5EF4-FFF2-40B4-BE49-F238E27FC236}">
                      <a16:creationId xmlns:a16="http://schemas.microsoft.com/office/drawing/2014/main" id="{BB23ED9A-47AD-4123-ABF7-4B9278463FBA}"/>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1" name="Grafik 190">
                  <a:extLst>
                    <a:ext uri="{FF2B5EF4-FFF2-40B4-BE49-F238E27FC236}">
                      <a16:creationId xmlns:a16="http://schemas.microsoft.com/office/drawing/2014/main" id="{9E7A006D-4DA2-42EA-80A6-AAA8CB676C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192" name="Grafik 191">
                  <a:extLst>
                    <a:ext uri="{FF2B5EF4-FFF2-40B4-BE49-F238E27FC236}">
                      <a16:creationId xmlns:a16="http://schemas.microsoft.com/office/drawing/2014/main" id="{0D47973F-2C1E-431C-B408-BECB26F09B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193" name="Grafik 192">
                  <a:extLst>
                    <a:ext uri="{FF2B5EF4-FFF2-40B4-BE49-F238E27FC236}">
                      <a16:creationId xmlns:a16="http://schemas.microsoft.com/office/drawing/2014/main" id="{363CC515-B123-45C3-BDD2-BA69BA3CEE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90" name="Gruppieren 289">
              <a:extLst>
                <a:ext uri="{FF2B5EF4-FFF2-40B4-BE49-F238E27FC236}">
                  <a16:creationId xmlns:a16="http://schemas.microsoft.com/office/drawing/2014/main" id="{92D7C7A0-78CF-4A78-A79F-6AD973A1E956}"/>
                </a:ext>
              </a:extLst>
            </p:cNvPr>
            <p:cNvGrpSpPr/>
            <p:nvPr/>
          </p:nvGrpSpPr>
          <p:grpSpPr>
            <a:xfrm>
              <a:off x="4626179" y="5132388"/>
              <a:ext cx="590683" cy="612648"/>
              <a:chOff x="4626179" y="5132388"/>
              <a:chExt cx="590683" cy="612648"/>
            </a:xfrm>
          </p:grpSpPr>
          <p:sp>
            <p:nvSpPr>
              <p:cNvPr id="201" name="Flussdiagramm: Magnetplattenspeicher 200">
                <a:extLst>
                  <a:ext uri="{FF2B5EF4-FFF2-40B4-BE49-F238E27FC236}">
                    <a16:creationId xmlns:a16="http://schemas.microsoft.com/office/drawing/2014/main" id="{721E6238-ACBD-4298-9A66-8D7AB563DB4E}"/>
                  </a:ext>
                </a:extLst>
              </p:cNvPr>
              <p:cNvSpPr/>
              <p:nvPr/>
            </p:nvSpPr>
            <p:spPr bwMode="gray">
              <a:xfrm>
                <a:off x="4626179" y="51323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2" name="Gruppieren 201">
                <a:extLst>
                  <a:ext uri="{FF2B5EF4-FFF2-40B4-BE49-F238E27FC236}">
                    <a16:creationId xmlns:a16="http://schemas.microsoft.com/office/drawing/2014/main" id="{E92CC155-2FAF-4784-ADA5-A7C95AAD4D8E}"/>
                  </a:ext>
                </a:extLst>
              </p:cNvPr>
              <p:cNvGrpSpPr/>
              <p:nvPr/>
            </p:nvGrpSpPr>
            <p:grpSpPr>
              <a:xfrm>
                <a:off x="4670259" y="5453860"/>
                <a:ext cx="502523" cy="132241"/>
                <a:chOff x="6262010" y="4744911"/>
                <a:chExt cx="3474766" cy="914400"/>
              </a:xfrm>
              <a:effectLst>
                <a:reflection blurRad="6350" stA="50000" endA="300" endPos="55000" dir="5400000" sy="-100000" algn="bl" rotWithShape="0"/>
              </a:effectLst>
            </p:grpSpPr>
            <p:grpSp>
              <p:nvGrpSpPr>
                <p:cNvPr id="203" name="Gruppieren 202">
                  <a:extLst>
                    <a:ext uri="{FF2B5EF4-FFF2-40B4-BE49-F238E27FC236}">
                      <a16:creationId xmlns:a16="http://schemas.microsoft.com/office/drawing/2014/main" id="{CBD02357-4E1C-4C40-948D-71AAFB3B3D70}"/>
                    </a:ext>
                  </a:extLst>
                </p:cNvPr>
                <p:cNvGrpSpPr/>
                <p:nvPr/>
              </p:nvGrpSpPr>
              <p:grpSpPr>
                <a:xfrm>
                  <a:off x="7097171" y="5144526"/>
                  <a:ext cx="524260" cy="115171"/>
                  <a:chOff x="7588031" y="2811143"/>
                  <a:chExt cx="1057877" cy="232397"/>
                </a:xfrm>
              </p:grpSpPr>
              <p:sp>
                <p:nvSpPr>
                  <p:cNvPr id="214" name="Rechteck: abgerundete Ecken 213">
                    <a:extLst>
                      <a:ext uri="{FF2B5EF4-FFF2-40B4-BE49-F238E27FC236}">
                        <a16:creationId xmlns:a16="http://schemas.microsoft.com/office/drawing/2014/main" id="{3A9F01E5-7341-4222-9805-2B211258CCE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Rechteck: abgerundete Ecken 214">
                    <a:extLst>
                      <a:ext uri="{FF2B5EF4-FFF2-40B4-BE49-F238E27FC236}">
                        <a16:creationId xmlns:a16="http://schemas.microsoft.com/office/drawing/2014/main" id="{21D2A161-985A-4B53-95FC-47CCB1ECF9FD}"/>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6" name="Rechteck: abgerundete Ecken 215">
                    <a:extLst>
                      <a:ext uri="{FF2B5EF4-FFF2-40B4-BE49-F238E27FC236}">
                        <a16:creationId xmlns:a16="http://schemas.microsoft.com/office/drawing/2014/main" id="{629FD7BC-41FF-4CDA-9BC6-C885EC9FA6D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4" name="Gruppieren 203">
                  <a:extLst>
                    <a:ext uri="{FF2B5EF4-FFF2-40B4-BE49-F238E27FC236}">
                      <a16:creationId xmlns:a16="http://schemas.microsoft.com/office/drawing/2014/main" id="{8516CD23-531A-4475-A762-2ECDEA0FF65D}"/>
                    </a:ext>
                  </a:extLst>
                </p:cNvPr>
                <p:cNvGrpSpPr/>
                <p:nvPr/>
              </p:nvGrpSpPr>
              <p:grpSpPr>
                <a:xfrm>
                  <a:off x="8377355" y="5144526"/>
                  <a:ext cx="524260" cy="115171"/>
                  <a:chOff x="7588031" y="2811143"/>
                  <a:chExt cx="1057877" cy="232397"/>
                </a:xfrm>
              </p:grpSpPr>
              <p:sp>
                <p:nvSpPr>
                  <p:cNvPr id="211" name="Rechteck: abgerundete Ecken 210">
                    <a:extLst>
                      <a:ext uri="{FF2B5EF4-FFF2-40B4-BE49-F238E27FC236}">
                        <a16:creationId xmlns:a16="http://schemas.microsoft.com/office/drawing/2014/main" id="{B11783A5-BFBD-46C6-A408-0A3ED808539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Rechteck: abgerundete Ecken 211">
                    <a:extLst>
                      <a:ext uri="{FF2B5EF4-FFF2-40B4-BE49-F238E27FC236}">
                        <a16:creationId xmlns:a16="http://schemas.microsoft.com/office/drawing/2014/main" id="{E84116E9-FC3F-447F-B47C-E80E4A2B942A}"/>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3" name="Rechteck: abgerundete Ecken 212">
                    <a:extLst>
                      <a:ext uri="{FF2B5EF4-FFF2-40B4-BE49-F238E27FC236}">
                        <a16:creationId xmlns:a16="http://schemas.microsoft.com/office/drawing/2014/main" id="{61FADA16-DE68-4E84-AAD8-1284D74078C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5" name="Rechteck 204">
                  <a:extLst>
                    <a:ext uri="{FF2B5EF4-FFF2-40B4-BE49-F238E27FC236}">
                      <a16:creationId xmlns:a16="http://schemas.microsoft.com/office/drawing/2014/main" id="{32FCC276-3679-4990-8ECD-B28B972AE62B}"/>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Rechteck 205">
                  <a:extLst>
                    <a:ext uri="{FF2B5EF4-FFF2-40B4-BE49-F238E27FC236}">
                      <a16:creationId xmlns:a16="http://schemas.microsoft.com/office/drawing/2014/main" id="{398D8F90-DFD1-481C-881D-374782602B15}"/>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 name="Rechteck 206">
                  <a:extLst>
                    <a:ext uri="{FF2B5EF4-FFF2-40B4-BE49-F238E27FC236}">
                      <a16:creationId xmlns:a16="http://schemas.microsoft.com/office/drawing/2014/main" id="{5B037BD2-AD6E-4D97-8DDD-9FFC7284AE4E}"/>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8" name="Grafik 207">
                  <a:extLst>
                    <a:ext uri="{FF2B5EF4-FFF2-40B4-BE49-F238E27FC236}">
                      <a16:creationId xmlns:a16="http://schemas.microsoft.com/office/drawing/2014/main" id="{7E952CA6-CFAD-4231-8262-7BC33A4BE2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209" name="Grafik 208">
                  <a:extLst>
                    <a:ext uri="{FF2B5EF4-FFF2-40B4-BE49-F238E27FC236}">
                      <a16:creationId xmlns:a16="http://schemas.microsoft.com/office/drawing/2014/main" id="{0227C4F1-5865-4764-90B5-EF87E4C615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210" name="Grafik 209">
                  <a:extLst>
                    <a:ext uri="{FF2B5EF4-FFF2-40B4-BE49-F238E27FC236}">
                      <a16:creationId xmlns:a16="http://schemas.microsoft.com/office/drawing/2014/main" id="{5D6D985E-8392-4EE7-B895-BFC1901318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cxnSp>
          <p:nvCxnSpPr>
            <p:cNvPr id="218" name="Gerader Verbinder 217">
              <a:extLst>
                <a:ext uri="{FF2B5EF4-FFF2-40B4-BE49-F238E27FC236}">
                  <a16:creationId xmlns:a16="http://schemas.microsoft.com/office/drawing/2014/main" id="{DB8EF5CE-B329-4132-BE07-4E3E5C4E942D}"/>
                </a:ext>
              </a:extLst>
            </p:cNvPr>
            <p:cNvCxnSpPr>
              <a:cxnSpLocks/>
            </p:cNvCxnSpPr>
            <p:nvPr/>
          </p:nvCxnSpPr>
          <p:spPr>
            <a:xfrm flipH="1">
              <a:off x="1554267" y="4897953"/>
              <a:ext cx="270385" cy="427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Gerader Verbinder 220">
              <a:extLst>
                <a:ext uri="{FF2B5EF4-FFF2-40B4-BE49-F238E27FC236}">
                  <a16:creationId xmlns:a16="http://schemas.microsoft.com/office/drawing/2014/main" id="{3CF9FEDF-AF03-4655-9BB3-24E8B9C28468}"/>
                </a:ext>
              </a:extLst>
            </p:cNvPr>
            <p:cNvCxnSpPr>
              <a:cxnSpLocks/>
              <a:stCxn id="184" idx="2"/>
              <a:endCxn id="167" idx="4"/>
            </p:cNvCxnSpPr>
            <p:nvPr/>
          </p:nvCxnSpPr>
          <p:spPr>
            <a:xfrm flipH="1">
              <a:off x="2250939" y="4438587"/>
              <a:ext cx="1525685" cy="95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AD28EFE9-FC14-44B3-9571-BABA11FC2EE4}"/>
                </a:ext>
              </a:extLst>
            </p:cNvPr>
            <p:cNvCxnSpPr>
              <a:cxnSpLocks/>
            </p:cNvCxnSpPr>
            <p:nvPr/>
          </p:nvCxnSpPr>
          <p:spPr>
            <a:xfrm flipH="1" flipV="1">
              <a:off x="4457677" y="4767412"/>
              <a:ext cx="289194" cy="261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644F100E-E25F-4C7C-9F95-63BA3426B048}"/>
                </a:ext>
              </a:extLst>
            </p:cNvPr>
            <p:cNvCxnSpPr>
              <a:cxnSpLocks/>
            </p:cNvCxnSpPr>
            <p:nvPr/>
          </p:nvCxnSpPr>
          <p:spPr>
            <a:xfrm flipH="1">
              <a:off x="3020473" y="4735774"/>
              <a:ext cx="832435" cy="493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1" name="Gerader Verbinder 230">
              <a:extLst>
                <a:ext uri="{FF2B5EF4-FFF2-40B4-BE49-F238E27FC236}">
                  <a16:creationId xmlns:a16="http://schemas.microsoft.com/office/drawing/2014/main" id="{65AD8205-5AA9-4266-9AC3-A5E2347D4157}"/>
                </a:ext>
              </a:extLst>
            </p:cNvPr>
            <p:cNvCxnSpPr>
              <a:cxnSpLocks/>
            </p:cNvCxnSpPr>
            <p:nvPr/>
          </p:nvCxnSpPr>
          <p:spPr>
            <a:xfrm flipH="1">
              <a:off x="3709361" y="5691448"/>
              <a:ext cx="808551" cy="282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F94E67AC-BB67-45FC-8089-0C57DD6EA611}"/>
                </a:ext>
              </a:extLst>
            </p:cNvPr>
            <p:cNvCxnSpPr>
              <a:cxnSpLocks/>
            </p:cNvCxnSpPr>
            <p:nvPr/>
          </p:nvCxnSpPr>
          <p:spPr>
            <a:xfrm flipH="1" flipV="1">
              <a:off x="1813192" y="5808866"/>
              <a:ext cx="1108223" cy="261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0BF24BEE-F7CA-49D1-804B-A0DDF9D1439A}"/>
                </a:ext>
              </a:extLst>
            </p:cNvPr>
            <p:cNvCxnSpPr>
              <a:cxnSpLocks/>
            </p:cNvCxnSpPr>
            <p:nvPr/>
          </p:nvCxnSpPr>
          <p:spPr>
            <a:xfrm>
              <a:off x="2130575" y="4897456"/>
              <a:ext cx="148993" cy="1046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812B512B-33B3-4C69-B14B-3AFBDC747F6C}"/>
                </a:ext>
              </a:extLst>
            </p:cNvPr>
            <p:cNvCxnSpPr>
              <a:cxnSpLocks/>
            </p:cNvCxnSpPr>
            <p:nvPr/>
          </p:nvCxnSpPr>
          <p:spPr>
            <a:xfrm>
              <a:off x="2861170" y="5620696"/>
              <a:ext cx="124431" cy="1470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C1532B85-C3D8-493D-8AC3-43BBD4D089B7}"/>
                </a:ext>
              </a:extLst>
            </p:cNvPr>
            <p:cNvCxnSpPr>
              <a:cxnSpLocks/>
            </p:cNvCxnSpPr>
            <p:nvPr/>
          </p:nvCxnSpPr>
          <p:spPr>
            <a:xfrm flipH="1">
              <a:off x="1824653" y="5475881"/>
              <a:ext cx="422068" cy="1058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63" name="Gruppieren 462">
            <a:extLst>
              <a:ext uri="{FF2B5EF4-FFF2-40B4-BE49-F238E27FC236}">
                <a16:creationId xmlns:a16="http://schemas.microsoft.com/office/drawing/2014/main" id="{F9C1A471-3321-485A-93FA-375F6AEA5187}"/>
              </a:ext>
            </a:extLst>
          </p:cNvPr>
          <p:cNvGrpSpPr/>
          <p:nvPr/>
        </p:nvGrpSpPr>
        <p:grpSpPr>
          <a:xfrm>
            <a:off x="6771123" y="4443332"/>
            <a:ext cx="4470031" cy="1911353"/>
            <a:chOff x="7029863" y="4443332"/>
            <a:chExt cx="4470031" cy="1911353"/>
          </a:xfrm>
        </p:grpSpPr>
        <p:grpSp>
          <p:nvGrpSpPr>
            <p:cNvPr id="301" name="Gruppieren 300">
              <a:extLst>
                <a:ext uri="{FF2B5EF4-FFF2-40B4-BE49-F238E27FC236}">
                  <a16:creationId xmlns:a16="http://schemas.microsoft.com/office/drawing/2014/main" id="{C743A0FC-9EDD-431A-84D3-4D987DC5C92D}"/>
                </a:ext>
              </a:extLst>
            </p:cNvPr>
            <p:cNvGrpSpPr/>
            <p:nvPr/>
          </p:nvGrpSpPr>
          <p:grpSpPr>
            <a:xfrm>
              <a:off x="8165644" y="4826476"/>
              <a:ext cx="946025" cy="1096067"/>
              <a:chOff x="9006138" y="4842601"/>
              <a:chExt cx="742700" cy="860494"/>
            </a:xfrm>
            <a:scene3d>
              <a:camera prst="orthographicFront">
                <a:rot lat="0" lon="21299999" rev="0"/>
              </a:camera>
              <a:lightRig rig="threePt" dir="t"/>
            </a:scene3d>
          </p:grpSpPr>
          <p:sp>
            <p:nvSpPr>
              <p:cNvPr id="299" name="Freeform 23">
                <a:extLst>
                  <a:ext uri="{FF2B5EF4-FFF2-40B4-BE49-F238E27FC236}">
                    <a16:creationId xmlns:a16="http://schemas.microsoft.com/office/drawing/2014/main" id="{A0583FF6-C788-4F08-A124-ADF78FE9E5CE}"/>
                  </a:ext>
                </a:extLst>
              </p:cNvPr>
              <p:cNvSpPr>
                <a:spLocks/>
              </p:cNvSpPr>
              <p:nvPr/>
            </p:nvSpPr>
            <p:spPr bwMode="auto">
              <a:xfrm>
                <a:off x="9006138" y="4842601"/>
                <a:ext cx="742700" cy="860494"/>
              </a:xfrm>
              <a:custGeom>
                <a:avLst/>
                <a:gdLst>
                  <a:gd name="T0" fmla="*/ 1548 w 1548"/>
                  <a:gd name="T1" fmla="*/ 680 h 1796"/>
                  <a:gd name="T2" fmla="*/ 1548 w 1548"/>
                  <a:gd name="T3" fmla="*/ 334 h 1796"/>
                  <a:gd name="T4" fmla="*/ 1512 w 1548"/>
                  <a:gd name="T5" fmla="*/ 292 h 1796"/>
                  <a:gd name="T6" fmla="*/ 1330 w 1548"/>
                  <a:gd name="T7" fmla="*/ 267 h 1796"/>
                  <a:gd name="T8" fmla="*/ 814 w 1548"/>
                  <a:gd name="T9" fmla="*/ 31 h 1796"/>
                  <a:gd name="T10" fmla="*/ 735 w 1548"/>
                  <a:gd name="T11" fmla="*/ 31 h 1796"/>
                  <a:gd name="T12" fmla="*/ 43 w 1548"/>
                  <a:gd name="T13" fmla="*/ 292 h 1796"/>
                  <a:gd name="T14" fmla="*/ 0 w 1548"/>
                  <a:gd name="T15" fmla="*/ 340 h 1796"/>
                  <a:gd name="T16" fmla="*/ 0 w 1548"/>
                  <a:gd name="T17" fmla="*/ 965 h 1796"/>
                  <a:gd name="T18" fmla="*/ 19 w 1548"/>
                  <a:gd name="T19" fmla="*/ 1123 h 1796"/>
                  <a:gd name="T20" fmla="*/ 219 w 1548"/>
                  <a:gd name="T21" fmla="*/ 1463 h 1796"/>
                  <a:gd name="T22" fmla="*/ 759 w 1548"/>
                  <a:gd name="T23" fmla="*/ 1790 h 1796"/>
                  <a:gd name="T24" fmla="*/ 796 w 1548"/>
                  <a:gd name="T25" fmla="*/ 1790 h 1796"/>
                  <a:gd name="T26" fmla="*/ 1002 w 1548"/>
                  <a:gd name="T27" fmla="*/ 1699 h 1796"/>
                  <a:gd name="T28" fmla="*/ 1415 w 1548"/>
                  <a:gd name="T29" fmla="*/ 1366 h 1796"/>
                  <a:gd name="T30" fmla="*/ 1548 w 1548"/>
                  <a:gd name="T31" fmla="*/ 1026 h 1796"/>
                  <a:gd name="T32" fmla="*/ 1548 w 1548"/>
                  <a:gd name="T33" fmla="*/ 68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8" h="1796">
                    <a:moveTo>
                      <a:pt x="1548" y="680"/>
                    </a:moveTo>
                    <a:cubicBezTo>
                      <a:pt x="1548" y="565"/>
                      <a:pt x="1548" y="449"/>
                      <a:pt x="1548" y="334"/>
                    </a:cubicBezTo>
                    <a:cubicBezTo>
                      <a:pt x="1548" y="304"/>
                      <a:pt x="1536" y="298"/>
                      <a:pt x="1512" y="292"/>
                    </a:cubicBezTo>
                    <a:cubicBezTo>
                      <a:pt x="1451" y="286"/>
                      <a:pt x="1391" y="280"/>
                      <a:pt x="1330" y="267"/>
                    </a:cubicBezTo>
                    <a:cubicBezTo>
                      <a:pt x="1142" y="225"/>
                      <a:pt x="972" y="140"/>
                      <a:pt x="814" y="31"/>
                    </a:cubicBezTo>
                    <a:cubicBezTo>
                      <a:pt x="778" y="7"/>
                      <a:pt x="778" y="0"/>
                      <a:pt x="735" y="31"/>
                    </a:cubicBezTo>
                    <a:cubicBezTo>
                      <a:pt x="529" y="170"/>
                      <a:pt x="304" y="274"/>
                      <a:pt x="43" y="292"/>
                    </a:cubicBezTo>
                    <a:cubicBezTo>
                      <a:pt x="7" y="292"/>
                      <a:pt x="0" y="304"/>
                      <a:pt x="0" y="340"/>
                    </a:cubicBezTo>
                    <a:cubicBezTo>
                      <a:pt x="0" y="553"/>
                      <a:pt x="0" y="759"/>
                      <a:pt x="0" y="965"/>
                    </a:cubicBezTo>
                    <a:cubicBezTo>
                      <a:pt x="0" y="1020"/>
                      <a:pt x="7" y="1074"/>
                      <a:pt x="19" y="1123"/>
                    </a:cubicBezTo>
                    <a:cubicBezTo>
                      <a:pt x="49" y="1256"/>
                      <a:pt x="122" y="1366"/>
                      <a:pt x="219" y="1463"/>
                    </a:cubicBezTo>
                    <a:cubicBezTo>
                      <a:pt x="371" y="1614"/>
                      <a:pt x="559" y="1718"/>
                      <a:pt x="759" y="1790"/>
                    </a:cubicBezTo>
                    <a:cubicBezTo>
                      <a:pt x="771" y="1796"/>
                      <a:pt x="784" y="1796"/>
                      <a:pt x="796" y="1790"/>
                    </a:cubicBezTo>
                    <a:cubicBezTo>
                      <a:pt x="869" y="1760"/>
                      <a:pt x="935" y="1736"/>
                      <a:pt x="1002" y="1699"/>
                    </a:cubicBezTo>
                    <a:cubicBezTo>
                      <a:pt x="1166" y="1614"/>
                      <a:pt x="1306" y="1511"/>
                      <a:pt x="1415" y="1366"/>
                    </a:cubicBezTo>
                    <a:cubicBezTo>
                      <a:pt x="1488" y="1263"/>
                      <a:pt x="1542" y="1153"/>
                      <a:pt x="1548" y="1026"/>
                    </a:cubicBezTo>
                    <a:cubicBezTo>
                      <a:pt x="1548" y="911"/>
                      <a:pt x="1548" y="795"/>
                      <a:pt x="1548" y="680"/>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00" name="Grafik 299">
                <a:extLst>
                  <a:ext uri="{FF2B5EF4-FFF2-40B4-BE49-F238E27FC236}">
                    <a16:creationId xmlns:a16="http://schemas.microsoft.com/office/drawing/2014/main" id="{07DE97D7-F2C4-4F26-B7F0-8AFEA2FB95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8349" y="4988062"/>
                <a:ext cx="418279" cy="569572"/>
              </a:xfrm>
              <a:prstGeom prst="rect">
                <a:avLst/>
              </a:prstGeom>
            </p:spPr>
          </p:pic>
        </p:grpSp>
        <p:grpSp>
          <p:nvGrpSpPr>
            <p:cNvPr id="303" name="Gruppieren 302">
              <a:extLst>
                <a:ext uri="{FF2B5EF4-FFF2-40B4-BE49-F238E27FC236}">
                  <a16:creationId xmlns:a16="http://schemas.microsoft.com/office/drawing/2014/main" id="{F653C61E-39B1-4365-A82F-AC9C190A44DC}"/>
                </a:ext>
              </a:extLst>
            </p:cNvPr>
            <p:cNvGrpSpPr/>
            <p:nvPr/>
          </p:nvGrpSpPr>
          <p:grpSpPr>
            <a:xfrm>
              <a:off x="9439259" y="4443332"/>
              <a:ext cx="2060635" cy="1117506"/>
              <a:chOff x="1113277" y="4132263"/>
              <a:chExt cx="4103585" cy="2225421"/>
            </a:xfrm>
          </p:grpSpPr>
          <p:grpSp>
            <p:nvGrpSpPr>
              <p:cNvPr id="304" name="Gruppieren 303">
                <a:extLst>
                  <a:ext uri="{FF2B5EF4-FFF2-40B4-BE49-F238E27FC236}">
                    <a16:creationId xmlns:a16="http://schemas.microsoft.com/office/drawing/2014/main" id="{312D973F-CDFC-4FD7-94A2-8559903BB072}"/>
                  </a:ext>
                </a:extLst>
              </p:cNvPr>
              <p:cNvGrpSpPr/>
              <p:nvPr/>
            </p:nvGrpSpPr>
            <p:grpSpPr>
              <a:xfrm>
                <a:off x="3047921" y="5745036"/>
                <a:ext cx="590683" cy="612648"/>
                <a:chOff x="3047921" y="5745036"/>
                <a:chExt cx="590683" cy="612648"/>
              </a:xfrm>
            </p:grpSpPr>
            <p:sp>
              <p:nvSpPr>
                <p:cNvPr id="398" name="Flussdiagramm: Magnetplattenspeicher 397">
                  <a:extLst>
                    <a:ext uri="{FF2B5EF4-FFF2-40B4-BE49-F238E27FC236}">
                      <a16:creationId xmlns:a16="http://schemas.microsoft.com/office/drawing/2014/main" id="{5F1045AC-11B0-4E28-B3F5-1D8E29D20272}"/>
                    </a:ext>
                  </a:extLst>
                </p:cNvPr>
                <p:cNvSpPr/>
                <p:nvPr/>
              </p:nvSpPr>
              <p:spPr bwMode="gray">
                <a:xfrm>
                  <a:off x="3047921" y="5745036"/>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9" name="Gruppieren 398">
                  <a:extLst>
                    <a:ext uri="{FF2B5EF4-FFF2-40B4-BE49-F238E27FC236}">
                      <a16:creationId xmlns:a16="http://schemas.microsoft.com/office/drawing/2014/main" id="{96B9EBAE-D131-4F1B-805B-BD546BF9A514}"/>
                    </a:ext>
                  </a:extLst>
                </p:cNvPr>
                <p:cNvGrpSpPr/>
                <p:nvPr/>
              </p:nvGrpSpPr>
              <p:grpSpPr>
                <a:xfrm>
                  <a:off x="3092001" y="6066508"/>
                  <a:ext cx="502523" cy="132241"/>
                  <a:chOff x="6262010" y="4744911"/>
                  <a:chExt cx="3474766" cy="914400"/>
                </a:xfrm>
                <a:effectLst>
                  <a:reflection blurRad="6350" stA="50000" endA="300" endPos="55000" dir="5400000" sy="-100000" algn="bl" rotWithShape="0"/>
                </a:effectLst>
              </p:grpSpPr>
              <p:grpSp>
                <p:nvGrpSpPr>
                  <p:cNvPr id="400" name="Gruppieren 399">
                    <a:extLst>
                      <a:ext uri="{FF2B5EF4-FFF2-40B4-BE49-F238E27FC236}">
                        <a16:creationId xmlns:a16="http://schemas.microsoft.com/office/drawing/2014/main" id="{A7985CA2-813C-482E-8140-10D7AEBDB732}"/>
                      </a:ext>
                    </a:extLst>
                  </p:cNvPr>
                  <p:cNvGrpSpPr/>
                  <p:nvPr/>
                </p:nvGrpSpPr>
                <p:grpSpPr>
                  <a:xfrm>
                    <a:off x="7097171" y="5144526"/>
                    <a:ext cx="524260" cy="115171"/>
                    <a:chOff x="7588031" y="2811143"/>
                    <a:chExt cx="1057877" cy="232397"/>
                  </a:xfrm>
                </p:grpSpPr>
                <p:sp>
                  <p:nvSpPr>
                    <p:cNvPr id="411" name="Rechteck: abgerundete Ecken 410">
                      <a:extLst>
                        <a:ext uri="{FF2B5EF4-FFF2-40B4-BE49-F238E27FC236}">
                          <a16:creationId xmlns:a16="http://schemas.microsoft.com/office/drawing/2014/main" id="{93637BD5-2CC1-4A60-B8E9-40C5299A9D2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2" name="Rechteck: abgerundete Ecken 411">
                      <a:extLst>
                        <a:ext uri="{FF2B5EF4-FFF2-40B4-BE49-F238E27FC236}">
                          <a16:creationId xmlns:a16="http://schemas.microsoft.com/office/drawing/2014/main" id="{902DC0AF-8A5C-43D4-B8D6-78BF9A7529E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3" name="Rechteck: abgerundete Ecken 412">
                      <a:extLst>
                        <a:ext uri="{FF2B5EF4-FFF2-40B4-BE49-F238E27FC236}">
                          <a16:creationId xmlns:a16="http://schemas.microsoft.com/office/drawing/2014/main" id="{0AD0497E-B967-4EFE-8073-D3E4820549CF}"/>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1" name="Gruppieren 400">
                    <a:extLst>
                      <a:ext uri="{FF2B5EF4-FFF2-40B4-BE49-F238E27FC236}">
                        <a16:creationId xmlns:a16="http://schemas.microsoft.com/office/drawing/2014/main" id="{E320CB96-DDC6-4951-BFE5-C749BEB5AF8C}"/>
                      </a:ext>
                    </a:extLst>
                  </p:cNvPr>
                  <p:cNvGrpSpPr/>
                  <p:nvPr/>
                </p:nvGrpSpPr>
                <p:grpSpPr>
                  <a:xfrm>
                    <a:off x="8377355" y="5144526"/>
                    <a:ext cx="524260" cy="115171"/>
                    <a:chOff x="7588031" y="2811143"/>
                    <a:chExt cx="1057877" cy="232397"/>
                  </a:xfrm>
                </p:grpSpPr>
                <p:sp>
                  <p:nvSpPr>
                    <p:cNvPr id="408" name="Rechteck: abgerundete Ecken 407">
                      <a:extLst>
                        <a:ext uri="{FF2B5EF4-FFF2-40B4-BE49-F238E27FC236}">
                          <a16:creationId xmlns:a16="http://schemas.microsoft.com/office/drawing/2014/main" id="{500A2018-F6AA-4E26-B247-43262761170B}"/>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 name="Rechteck: abgerundete Ecken 408">
                      <a:extLst>
                        <a:ext uri="{FF2B5EF4-FFF2-40B4-BE49-F238E27FC236}">
                          <a16:creationId xmlns:a16="http://schemas.microsoft.com/office/drawing/2014/main" id="{1D174958-41F8-411A-8146-D9F8284B095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 name="Rechteck: abgerundete Ecken 409">
                      <a:extLst>
                        <a:ext uri="{FF2B5EF4-FFF2-40B4-BE49-F238E27FC236}">
                          <a16:creationId xmlns:a16="http://schemas.microsoft.com/office/drawing/2014/main" id="{D542AC8A-1836-40EB-AD0D-163E8797F5D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02" name="Rechteck 401">
                    <a:extLst>
                      <a:ext uri="{FF2B5EF4-FFF2-40B4-BE49-F238E27FC236}">
                        <a16:creationId xmlns:a16="http://schemas.microsoft.com/office/drawing/2014/main" id="{D38EB474-2758-4AAD-9DFB-0B666CACD0E5}"/>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3" name="Rechteck 402">
                    <a:extLst>
                      <a:ext uri="{FF2B5EF4-FFF2-40B4-BE49-F238E27FC236}">
                        <a16:creationId xmlns:a16="http://schemas.microsoft.com/office/drawing/2014/main" id="{8C69B4ED-45D6-46B4-BBE4-F762927C2E44}"/>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4" name="Rechteck 403">
                    <a:extLst>
                      <a:ext uri="{FF2B5EF4-FFF2-40B4-BE49-F238E27FC236}">
                        <a16:creationId xmlns:a16="http://schemas.microsoft.com/office/drawing/2014/main" id="{2292683B-2092-4254-A11E-148FE64D7B37}"/>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05" name="Grafik 404">
                    <a:extLst>
                      <a:ext uri="{FF2B5EF4-FFF2-40B4-BE49-F238E27FC236}">
                        <a16:creationId xmlns:a16="http://schemas.microsoft.com/office/drawing/2014/main" id="{7DFA64CC-85DB-4D16-944D-57986A79D9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406" name="Grafik 405">
                    <a:extLst>
                      <a:ext uri="{FF2B5EF4-FFF2-40B4-BE49-F238E27FC236}">
                        <a16:creationId xmlns:a16="http://schemas.microsoft.com/office/drawing/2014/main" id="{EDE3B124-E7FA-4A5F-A7F4-B3ACB9A9E8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407" name="Grafik 406">
                    <a:extLst>
                      <a:ext uri="{FF2B5EF4-FFF2-40B4-BE49-F238E27FC236}">
                        <a16:creationId xmlns:a16="http://schemas.microsoft.com/office/drawing/2014/main" id="{53AEA6AA-EAD1-441B-86B3-8E4F2DA2E5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305" name="Gruppieren 304">
                <a:extLst>
                  <a:ext uri="{FF2B5EF4-FFF2-40B4-BE49-F238E27FC236}">
                    <a16:creationId xmlns:a16="http://schemas.microsoft.com/office/drawing/2014/main" id="{9F640032-940E-454D-80FC-A1C5F407FFDB}"/>
                  </a:ext>
                </a:extLst>
              </p:cNvPr>
              <p:cNvGrpSpPr/>
              <p:nvPr/>
            </p:nvGrpSpPr>
            <p:grpSpPr>
              <a:xfrm>
                <a:off x="1113277" y="5360988"/>
                <a:ext cx="590683" cy="612648"/>
                <a:chOff x="1113277" y="5360988"/>
                <a:chExt cx="590683" cy="612648"/>
              </a:xfrm>
            </p:grpSpPr>
            <p:sp>
              <p:nvSpPr>
                <p:cNvPr id="382" name="Flussdiagramm: Magnetplattenspeicher 381">
                  <a:extLst>
                    <a:ext uri="{FF2B5EF4-FFF2-40B4-BE49-F238E27FC236}">
                      <a16:creationId xmlns:a16="http://schemas.microsoft.com/office/drawing/2014/main" id="{FDB0F76F-5C83-4A73-B17F-BB3B402D3254}"/>
                    </a:ext>
                  </a:extLst>
                </p:cNvPr>
                <p:cNvSpPr/>
                <p:nvPr/>
              </p:nvSpPr>
              <p:spPr bwMode="gray">
                <a:xfrm>
                  <a:off x="1113277" y="5360988"/>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83" name="Gruppieren 382">
                  <a:extLst>
                    <a:ext uri="{FF2B5EF4-FFF2-40B4-BE49-F238E27FC236}">
                      <a16:creationId xmlns:a16="http://schemas.microsoft.com/office/drawing/2014/main" id="{1CBED19E-8CD9-4F9C-90C5-36BABDCD3B41}"/>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384" name="Gruppieren 383">
                    <a:extLst>
                      <a:ext uri="{FF2B5EF4-FFF2-40B4-BE49-F238E27FC236}">
                        <a16:creationId xmlns:a16="http://schemas.microsoft.com/office/drawing/2014/main" id="{7608A4E5-64C4-4405-A789-7A96230917CE}"/>
                      </a:ext>
                    </a:extLst>
                  </p:cNvPr>
                  <p:cNvGrpSpPr/>
                  <p:nvPr/>
                </p:nvGrpSpPr>
                <p:grpSpPr>
                  <a:xfrm>
                    <a:off x="7097171" y="5144526"/>
                    <a:ext cx="524260" cy="115171"/>
                    <a:chOff x="7588031" y="2811143"/>
                    <a:chExt cx="1057877" cy="232397"/>
                  </a:xfrm>
                </p:grpSpPr>
                <p:sp>
                  <p:nvSpPr>
                    <p:cNvPr id="395" name="Rechteck: abgerundete Ecken 394">
                      <a:extLst>
                        <a:ext uri="{FF2B5EF4-FFF2-40B4-BE49-F238E27FC236}">
                          <a16:creationId xmlns:a16="http://schemas.microsoft.com/office/drawing/2014/main" id="{DD485FAA-EE46-4822-8D63-9AEA245A1A6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6" name="Rechteck: abgerundete Ecken 395">
                      <a:extLst>
                        <a:ext uri="{FF2B5EF4-FFF2-40B4-BE49-F238E27FC236}">
                          <a16:creationId xmlns:a16="http://schemas.microsoft.com/office/drawing/2014/main" id="{61AAFE88-CAA9-4591-84BA-E30B3896DFA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7" name="Rechteck: abgerundete Ecken 396">
                      <a:extLst>
                        <a:ext uri="{FF2B5EF4-FFF2-40B4-BE49-F238E27FC236}">
                          <a16:creationId xmlns:a16="http://schemas.microsoft.com/office/drawing/2014/main" id="{6C6BDF17-AD42-4993-B918-F040BEBBFC3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85" name="Gruppieren 384">
                    <a:extLst>
                      <a:ext uri="{FF2B5EF4-FFF2-40B4-BE49-F238E27FC236}">
                        <a16:creationId xmlns:a16="http://schemas.microsoft.com/office/drawing/2014/main" id="{830CAFA9-1C62-405D-B967-5EEBDCB9148A}"/>
                      </a:ext>
                    </a:extLst>
                  </p:cNvPr>
                  <p:cNvGrpSpPr/>
                  <p:nvPr/>
                </p:nvGrpSpPr>
                <p:grpSpPr>
                  <a:xfrm>
                    <a:off x="8377355" y="5144526"/>
                    <a:ext cx="524260" cy="115171"/>
                    <a:chOff x="7588031" y="2811143"/>
                    <a:chExt cx="1057877" cy="232397"/>
                  </a:xfrm>
                </p:grpSpPr>
                <p:sp>
                  <p:nvSpPr>
                    <p:cNvPr id="392" name="Rechteck: abgerundete Ecken 391">
                      <a:extLst>
                        <a:ext uri="{FF2B5EF4-FFF2-40B4-BE49-F238E27FC236}">
                          <a16:creationId xmlns:a16="http://schemas.microsoft.com/office/drawing/2014/main" id="{4B86F245-F766-472D-91E7-A20D42AF4A3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3" name="Rechteck: abgerundete Ecken 392">
                      <a:extLst>
                        <a:ext uri="{FF2B5EF4-FFF2-40B4-BE49-F238E27FC236}">
                          <a16:creationId xmlns:a16="http://schemas.microsoft.com/office/drawing/2014/main" id="{197FE8BF-86AF-441C-93E3-DE12783FB6E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4" name="Rechteck: abgerundete Ecken 393">
                      <a:extLst>
                        <a:ext uri="{FF2B5EF4-FFF2-40B4-BE49-F238E27FC236}">
                          <a16:creationId xmlns:a16="http://schemas.microsoft.com/office/drawing/2014/main" id="{79CBAC48-98D6-4597-A402-B8536F6662A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6" name="Rechteck 385">
                    <a:extLst>
                      <a:ext uri="{FF2B5EF4-FFF2-40B4-BE49-F238E27FC236}">
                        <a16:creationId xmlns:a16="http://schemas.microsoft.com/office/drawing/2014/main" id="{3C913F98-A718-412A-B9BF-AFCF597F40D5}"/>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7" name="Rechteck 386">
                    <a:extLst>
                      <a:ext uri="{FF2B5EF4-FFF2-40B4-BE49-F238E27FC236}">
                        <a16:creationId xmlns:a16="http://schemas.microsoft.com/office/drawing/2014/main" id="{1F32001E-0B9E-48D1-93E5-78CF8B8EFCA3}"/>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8" name="Rechteck 387">
                    <a:extLst>
                      <a:ext uri="{FF2B5EF4-FFF2-40B4-BE49-F238E27FC236}">
                        <a16:creationId xmlns:a16="http://schemas.microsoft.com/office/drawing/2014/main" id="{31938A48-9E37-48BF-B047-FA4741CCE381}"/>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9" name="Grafik 388">
                    <a:extLst>
                      <a:ext uri="{FF2B5EF4-FFF2-40B4-BE49-F238E27FC236}">
                        <a16:creationId xmlns:a16="http://schemas.microsoft.com/office/drawing/2014/main" id="{B8A14FF2-1CFA-4D8E-871D-CDCB3B6D8D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90" name="Grafik 389">
                    <a:extLst>
                      <a:ext uri="{FF2B5EF4-FFF2-40B4-BE49-F238E27FC236}">
                        <a16:creationId xmlns:a16="http://schemas.microsoft.com/office/drawing/2014/main" id="{DEC08106-4D4C-45D1-A405-AA88EB0D42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91" name="Grafik 390">
                    <a:extLst>
                      <a:ext uri="{FF2B5EF4-FFF2-40B4-BE49-F238E27FC236}">
                        <a16:creationId xmlns:a16="http://schemas.microsoft.com/office/drawing/2014/main" id="{DC1A0E49-88A5-4F82-ACEF-53C00CF3FF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306" name="Gruppieren 305">
                <a:extLst>
                  <a:ext uri="{FF2B5EF4-FFF2-40B4-BE49-F238E27FC236}">
                    <a16:creationId xmlns:a16="http://schemas.microsoft.com/office/drawing/2014/main" id="{CAB14197-5580-46F6-82D7-BB7FB2090001}"/>
                  </a:ext>
                </a:extLst>
              </p:cNvPr>
              <p:cNvGrpSpPr/>
              <p:nvPr/>
            </p:nvGrpSpPr>
            <p:grpSpPr>
              <a:xfrm>
                <a:off x="2330731" y="4941888"/>
                <a:ext cx="590683" cy="612648"/>
                <a:chOff x="2330731" y="4941888"/>
                <a:chExt cx="590683" cy="612648"/>
              </a:xfrm>
            </p:grpSpPr>
            <p:sp>
              <p:nvSpPr>
                <p:cNvPr id="366" name="Flussdiagramm: Magnetplattenspeicher 365">
                  <a:extLst>
                    <a:ext uri="{FF2B5EF4-FFF2-40B4-BE49-F238E27FC236}">
                      <a16:creationId xmlns:a16="http://schemas.microsoft.com/office/drawing/2014/main" id="{7DC8FC37-C7A7-4653-BD3B-EFE6A3361DF8}"/>
                    </a:ext>
                  </a:extLst>
                </p:cNvPr>
                <p:cNvSpPr/>
                <p:nvPr/>
              </p:nvSpPr>
              <p:spPr bwMode="gray">
                <a:xfrm>
                  <a:off x="2330731" y="4941888"/>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7" name="Gruppieren 366">
                  <a:extLst>
                    <a:ext uri="{FF2B5EF4-FFF2-40B4-BE49-F238E27FC236}">
                      <a16:creationId xmlns:a16="http://schemas.microsoft.com/office/drawing/2014/main" id="{811CA41E-CE00-4D77-9A51-5A07FBBDAEE5}"/>
                    </a:ext>
                  </a:extLst>
                </p:cNvPr>
                <p:cNvGrpSpPr/>
                <p:nvPr/>
              </p:nvGrpSpPr>
              <p:grpSpPr>
                <a:xfrm>
                  <a:off x="2374811" y="5263360"/>
                  <a:ext cx="502523" cy="132241"/>
                  <a:chOff x="6262010" y="4744911"/>
                  <a:chExt cx="3474766" cy="914400"/>
                </a:xfrm>
                <a:effectLst>
                  <a:reflection blurRad="6350" stA="50000" endA="300" endPos="55000" dir="5400000" sy="-100000" algn="bl" rotWithShape="0"/>
                </a:effectLst>
              </p:grpSpPr>
              <p:grpSp>
                <p:nvGrpSpPr>
                  <p:cNvPr id="368" name="Gruppieren 367">
                    <a:extLst>
                      <a:ext uri="{FF2B5EF4-FFF2-40B4-BE49-F238E27FC236}">
                        <a16:creationId xmlns:a16="http://schemas.microsoft.com/office/drawing/2014/main" id="{2A463947-FC00-4A43-B8D4-779104ADA1C4}"/>
                      </a:ext>
                    </a:extLst>
                  </p:cNvPr>
                  <p:cNvGrpSpPr/>
                  <p:nvPr/>
                </p:nvGrpSpPr>
                <p:grpSpPr>
                  <a:xfrm>
                    <a:off x="7097171" y="5144526"/>
                    <a:ext cx="524260" cy="115171"/>
                    <a:chOff x="7588031" y="2811143"/>
                    <a:chExt cx="1057877" cy="232397"/>
                  </a:xfrm>
                </p:grpSpPr>
                <p:sp>
                  <p:nvSpPr>
                    <p:cNvPr id="379" name="Rechteck: abgerundete Ecken 378">
                      <a:extLst>
                        <a:ext uri="{FF2B5EF4-FFF2-40B4-BE49-F238E27FC236}">
                          <a16:creationId xmlns:a16="http://schemas.microsoft.com/office/drawing/2014/main" id="{05AA5F2E-C05E-4493-B82C-5A00A87571C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0" name="Rechteck: abgerundete Ecken 379">
                      <a:extLst>
                        <a:ext uri="{FF2B5EF4-FFF2-40B4-BE49-F238E27FC236}">
                          <a16:creationId xmlns:a16="http://schemas.microsoft.com/office/drawing/2014/main" id="{B560B29F-12AC-4CEA-A5ED-45D4CDFA55C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1" name="Rechteck: abgerundete Ecken 380">
                      <a:extLst>
                        <a:ext uri="{FF2B5EF4-FFF2-40B4-BE49-F238E27FC236}">
                          <a16:creationId xmlns:a16="http://schemas.microsoft.com/office/drawing/2014/main" id="{DDAC17FF-0FD8-44D8-A783-47B9828B292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9" name="Gruppieren 368">
                    <a:extLst>
                      <a:ext uri="{FF2B5EF4-FFF2-40B4-BE49-F238E27FC236}">
                        <a16:creationId xmlns:a16="http://schemas.microsoft.com/office/drawing/2014/main" id="{76E33590-0E7D-4297-8CA3-72737D8CCF1B}"/>
                      </a:ext>
                    </a:extLst>
                  </p:cNvPr>
                  <p:cNvGrpSpPr/>
                  <p:nvPr/>
                </p:nvGrpSpPr>
                <p:grpSpPr>
                  <a:xfrm>
                    <a:off x="8377355" y="5144526"/>
                    <a:ext cx="524260" cy="115171"/>
                    <a:chOff x="7588031" y="2811143"/>
                    <a:chExt cx="1057877" cy="232397"/>
                  </a:xfrm>
                </p:grpSpPr>
                <p:sp>
                  <p:nvSpPr>
                    <p:cNvPr id="376" name="Rechteck: abgerundete Ecken 375">
                      <a:extLst>
                        <a:ext uri="{FF2B5EF4-FFF2-40B4-BE49-F238E27FC236}">
                          <a16:creationId xmlns:a16="http://schemas.microsoft.com/office/drawing/2014/main" id="{CEB03643-40DC-4EE7-8016-42B9E5D72F60}"/>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7" name="Rechteck: abgerundete Ecken 376">
                      <a:extLst>
                        <a:ext uri="{FF2B5EF4-FFF2-40B4-BE49-F238E27FC236}">
                          <a16:creationId xmlns:a16="http://schemas.microsoft.com/office/drawing/2014/main" id="{DC9B3212-6ED3-4236-A410-1EE150635CF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8" name="Rechteck: abgerundete Ecken 377">
                      <a:extLst>
                        <a:ext uri="{FF2B5EF4-FFF2-40B4-BE49-F238E27FC236}">
                          <a16:creationId xmlns:a16="http://schemas.microsoft.com/office/drawing/2014/main" id="{2FF5961E-9C60-4FBF-B426-65A5064DF67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70" name="Rechteck 369">
                    <a:extLst>
                      <a:ext uri="{FF2B5EF4-FFF2-40B4-BE49-F238E27FC236}">
                        <a16:creationId xmlns:a16="http://schemas.microsoft.com/office/drawing/2014/main" id="{B2A0A6A0-66E9-4222-AED7-D62BAB9F6B68}"/>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1" name="Rechteck 370">
                    <a:extLst>
                      <a:ext uri="{FF2B5EF4-FFF2-40B4-BE49-F238E27FC236}">
                        <a16:creationId xmlns:a16="http://schemas.microsoft.com/office/drawing/2014/main" id="{94F84E2C-794B-47A6-9691-C9823D282D1D}"/>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2" name="Rechteck 371">
                    <a:extLst>
                      <a:ext uri="{FF2B5EF4-FFF2-40B4-BE49-F238E27FC236}">
                        <a16:creationId xmlns:a16="http://schemas.microsoft.com/office/drawing/2014/main" id="{4994E2AA-7E25-4DFF-8366-6E7E2071F7BC}"/>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3" name="Grafik 372">
                    <a:extLst>
                      <a:ext uri="{FF2B5EF4-FFF2-40B4-BE49-F238E27FC236}">
                        <a16:creationId xmlns:a16="http://schemas.microsoft.com/office/drawing/2014/main" id="{8D482D16-6AF9-425A-82C5-7DB017E627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74" name="Grafik 373">
                    <a:extLst>
                      <a:ext uri="{FF2B5EF4-FFF2-40B4-BE49-F238E27FC236}">
                        <a16:creationId xmlns:a16="http://schemas.microsoft.com/office/drawing/2014/main" id="{A3282BA1-B504-429A-BDB5-4C7AB0F8CB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75" name="Grafik 374">
                    <a:extLst>
                      <a:ext uri="{FF2B5EF4-FFF2-40B4-BE49-F238E27FC236}">
                        <a16:creationId xmlns:a16="http://schemas.microsoft.com/office/drawing/2014/main" id="{F0174767-2221-40DC-A7DD-CB4B8C5AFC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sp>
            <p:nvSpPr>
              <p:cNvPr id="307" name="Flussdiagramm: Magnetplattenspeicher 306">
                <a:extLst>
                  <a:ext uri="{FF2B5EF4-FFF2-40B4-BE49-F238E27FC236}">
                    <a16:creationId xmlns:a16="http://schemas.microsoft.com/office/drawing/2014/main" id="{9E831043-4DBD-4A08-993C-BC26043B83ED}"/>
                  </a:ext>
                </a:extLst>
              </p:cNvPr>
              <p:cNvSpPr/>
              <p:nvPr/>
            </p:nvSpPr>
            <p:spPr bwMode="gray">
              <a:xfrm>
                <a:off x="1583971" y="4227513"/>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08" name="Gruppieren 307">
                <a:extLst>
                  <a:ext uri="{FF2B5EF4-FFF2-40B4-BE49-F238E27FC236}">
                    <a16:creationId xmlns:a16="http://schemas.microsoft.com/office/drawing/2014/main" id="{75BE418A-9942-4A51-BC21-6982D396EAC2}"/>
                  </a:ext>
                </a:extLst>
              </p:cNvPr>
              <p:cNvGrpSpPr/>
              <p:nvPr/>
            </p:nvGrpSpPr>
            <p:grpSpPr>
              <a:xfrm>
                <a:off x="1628051" y="4548985"/>
                <a:ext cx="502523" cy="132241"/>
                <a:chOff x="6262010" y="4744911"/>
                <a:chExt cx="3474766" cy="914400"/>
              </a:xfrm>
              <a:effectLst>
                <a:reflection blurRad="6350" stA="50000" endA="300" endPos="55000" dir="5400000" sy="-100000" algn="bl" rotWithShape="0"/>
              </a:effectLst>
            </p:grpSpPr>
            <p:grpSp>
              <p:nvGrpSpPr>
                <p:cNvPr id="352" name="Gruppieren 351">
                  <a:extLst>
                    <a:ext uri="{FF2B5EF4-FFF2-40B4-BE49-F238E27FC236}">
                      <a16:creationId xmlns:a16="http://schemas.microsoft.com/office/drawing/2014/main" id="{6E693311-1479-4A29-8C20-9485B584ECA7}"/>
                    </a:ext>
                  </a:extLst>
                </p:cNvPr>
                <p:cNvGrpSpPr/>
                <p:nvPr/>
              </p:nvGrpSpPr>
              <p:grpSpPr>
                <a:xfrm>
                  <a:off x="7097171" y="5144526"/>
                  <a:ext cx="524260" cy="115171"/>
                  <a:chOff x="7588031" y="2811143"/>
                  <a:chExt cx="1057877" cy="232397"/>
                </a:xfrm>
              </p:grpSpPr>
              <p:sp>
                <p:nvSpPr>
                  <p:cNvPr id="363" name="Rechteck: abgerundete Ecken 362">
                    <a:extLst>
                      <a:ext uri="{FF2B5EF4-FFF2-40B4-BE49-F238E27FC236}">
                        <a16:creationId xmlns:a16="http://schemas.microsoft.com/office/drawing/2014/main" id="{8BA165D3-5FE5-4718-8904-EE73B94726E0}"/>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4" name="Rechteck: abgerundete Ecken 363">
                    <a:extLst>
                      <a:ext uri="{FF2B5EF4-FFF2-40B4-BE49-F238E27FC236}">
                        <a16:creationId xmlns:a16="http://schemas.microsoft.com/office/drawing/2014/main" id="{66A41336-A647-44D6-B3C9-03A8BDA3229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5" name="Rechteck: abgerundete Ecken 364">
                    <a:extLst>
                      <a:ext uri="{FF2B5EF4-FFF2-40B4-BE49-F238E27FC236}">
                        <a16:creationId xmlns:a16="http://schemas.microsoft.com/office/drawing/2014/main" id="{FFE87FDC-F088-45E8-9304-3D3724620495}"/>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3" name="Gruppieren 352">
                  <a:extLst>
                    <a:ext uri="{FF2B5EF4-FFF2-40B4-BE49-F238E27FC236}">
                      <a16:creationId xmlns:a16="http://schemas.microsoft.com/office/drawing/2014/main" id="{8D6C6696-E416-4084-94CB-8BF1AF8B1009}"/>
                    </a:ext>
                  </a:extLst>
                </p:cNvPr>
                <p:cNvGrpSpPr/>
                <p:nvPr/>
              </p:nvGrpSpPr>
              <p:grpSpPr>
                <a:xfrm>
                  <a:off x="8377355" y="5144526"/>
                  <a:ext cx="524260" cy="115171"/>
                  <a:chOff x="7588031" y="2811143"/>
                  <a:chExt cx="1057877" cy="232397"/>
                </a:xfrm>
              </p:grpSpPr>
              <p:sp>
                <p:nvSpPr>
                  <p:cNvPr id="360" name="Rechteck: abgerundete Ecken 359">
                    <a:extLst>
                      <a:ext uri="{FF2B5EF4-FFF2-40B4-BE49-F238E27FC236}">
                        <a16:creationId xmlns:a16="http://schemas.microsoft.com/office/drawing/2014/main" id="{D7D295AB-6AB2-467A-8AB5-3C34AD9926E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1" name="Rechteck: abgerundete Ecken 360">
                    <a:extLst>
                      <a:ext uri="{FF2B5EF4-FFF2-40B4-BE49-F238E27FC236}">
                        <a16:creationId xmlns:a16="http://schemas.microsoft.com/office/drawing/2014/main" id="{B14D4E91-D1B6-4CDA-8002-449CD6288EF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2" name="Rechteck: abgerundete Ecken 361">
                    <a:extLst>
                      <a:ext uri="{FF2B5EF4-FFF2-40B4-BE49-F238E27FC236}">
                        <a16:creationId xmlns:a16="http://schemas.microsoft.com/office/drawing/2014/main" id="{9825E684-6D11-4CBE-9EF6-609909FCFDD4}"/>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54" name="Rechteck 353">
                  <a:extLst>
                    <a:ext uri="{FF2B5EF4-FFF2-40B4-BE49-F238E27FC236}">
                      <a16:creationId xmlns:a16="http://schemas.microsoft.com/office/drawing/2014/main" id="{541F99BD-0DD4-47DE-9138-8C8BEB9D61A5}"/>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5" name="Rechteck 354">
                  <a:extLst>
                    <a:ext uri="{FF2B5EF4-FFF2-40B4-BE49-F238E27FC236}">
                      <a16:creationId xmlns:a16="http://schemas.microsoft.com/office/drawing/2014/main" id="{16933DBA-8113-4FFD-9937-A2B9BBCA1B06}"/>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Rechteck 355">
                  <a:extLst>
                    <a:ext uri="{FF2B5EF4-FFF2-40B4-BE49-F238E27FC236}">
                      <a16:creationId xmlns:a16="http://schemas.microsoft.com/office/drawing/2014/main" id="{E68526DF-13FF-4DAB-8B60-CEE53072A400}"/>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57" name="Grafik 356">
                  <a:extLst>
                    <a:ext uri="{FF2B5EF4-FFF2-40B4-BE49-F238E27FC236}">
                      <a16:creationId xmlns:a16="http://schemas.microsoft.com/office/drawing/2014/main" id="{145DC7D0-D927-4281-BBB3-B0D64F2966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58" name="Grafik 357">
                  <a:extLst>
                    <a:ext uri="{FF2B5EF4-FFF2-40B4-BE49-F238E27FC236}">
                      <a16:creationId xmlns:a16="http://schemas.microsoft.com/office/drawing/2014/main" id="{76E06C0D-9668-4271-B6CB-B01BDD149D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59" name="Grafik 358">
                  <a:extLst>
                    <a:ext uri="{FF2B5EF4-FFF2-40B4-BE49-F238E27FC236}">
                      <a16:creationId xmlns:a16="http://schemas.microsoft.com/office/drawing/2014/main" id="{6DC53EF3-C7A1-4023-AC0B-A5EB1EEA73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nvGrpSpPr>
              <p:cNvPr id="309" name="Gruppieren 308">
                <a:extLst>
                  <a:ext uri="{FF2B5EF4-FFF2-40B4-BE49-F238E27FC236}">
                    <a16:creationId xmlns:a16="http://schemas.microsoft.com/office/drawing/2014/main" id="{01A65898-7927-4657-8C0D-39834D7CAC29}"/>
                  </a:ext>
                </a:extLst>
              </p:cNvPr>
              <p:cNvGrpSpPr/>
              <p:nvPr/>
            </p:nvGrpSpPr>
            <p:grpSpPr>
              <a:xfrm>
                <a:off x="3852908" y="4132263"/>
                <a:ext cx="590683" cy="612648"/>
                <a:chOff x="3852908" y="4132263"/>
                <a:chExt cx="590683" cy="612648"/>
              </a:xfrm>
            </p:grpSpPr>
            <p:sp>
              <p:nvSpPr>
                <p:cNvPr id="336" name="Flussdiagramm: Magnetplattenspeicher 335">
                  <a:extLst>
                    <a:ext uri="{FF2B5EF4-FFF2-40B4-BE49-F238E27FC236}">
                      <a16:creationId xmlns:a16="http://schemas.microsoft.com/office/drawing/2014/main" id="{17B6E5F2-B384-42E6-B169-C73CDA7B2823}"/>
                    </a:ext>
                  </a:extLst>
                </p:cNvPr>
                <p:cNvSpPr/>
                <p:nvPr/>
              </p:nvSpPr>
              <p:spPr bwMode="gray">
                <a:xfrm>
                  <a:off x="3852908" y="4132263"/>
                  <a:ext cx="590683" cy="612648"/>
                </a:xfrm>
                <a:prstGeom prst="flowChartMagneticDisk">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37" name="Gruppieren 336">
                  <a:extLst>
                    <a:ext uri="{FF2B5EF4-FFF2-40B4-BE49-F238E27FC236}">
                      <a16:creationId xmlns:a16="http://schemas.microsoft.com/office/drawing/2014/main" id="{F9A1AFF8-970D-492D-BD1D-26088A6F8365}"/>
                    </a:ext>
                  </a:extLst>
                </p:cNvPr>
                <p:cNvGrpSpPr/>
                <p:nvPr/>
              </p:nvGrpSpPr>
              <p:grpSpPr>
                <a:xfrm>
                  <a:off x="3896988" y="4453735"/>
                  <a:ext cx="502523" cy="132241"/>
                  <a:chOff x="6262010" y="4744911"/>
                  <a:chExt cx="3474766" cy="914400"/>
                </a:xfrm>
                <a:effectLst>
                  <a:reflection blurRad="6350" stA="50000" endA="300" endPos="55000" dir="5400000" sy="-100000" algn="bl" rotWithShape="0"/>
                </a:effectLst>
              </p:grpSpPr>
              <p:grpSp>
                <p:nvGrpSpPr>
                  <p:cNvPr id="338" name="Gruppieren 337">
                    <a:extLst>
                      <a:ext uri="{FF2B5EF4-FFF2-40B4-BE49-F238E27FC236}">
                        <a16:creationId xmlns:a16="http://schemas.microsoft.com/office/drawing/2014/main" id="{056E67B5-1A1C-43FD-ADFC-A6ED996F97DF}"/>
                      </a:ext>
                    </a:extLst>
                  </p:cNvPr>
                  <p:cNvGrpSpPr/>
                  <p:nvPr/>
                </p:nvGrpSpPr>
                <p:grpSpPr>
                  <a:xfrm>
                    <a:off x="7097171" y="5144526"/>
                    <a:ext cx="524260" cy="115171"/>
                    <a:chOff x="7588031" y="2811143"/>
                    <a:chExt cx="1057877" cy="232397"/>
                  </a:xfrm>
                </p:grpSpPr>
                <p:sp>
                  <p:nvSpPr>
                    <p:cNvPr id="349" name="Rechteck: abgerundete Ecken 348">
                      <a:extLst>
                        <a:ext uri="{FF2B5EF4-FFF2-40B4-BE49-F238E27FC236}">
                          <a16:creationId xmlns:a16="http://schemas.microsoft.com/office/drawing/2014/main" id="{1484DBE1-2B42-4F56-BE37-AF52D04BBE06}"/>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0" name="Rechteck: abgerundete Ecken 349">
                      <a:extLst>
                        <a:ext uri="{FF2B5EF4-FFF2-40B4-BE49-F238E27FC236}">
                          <a16:creationId xmlns:a16="http://schemas.microsoft.com/office/drawing/2014/main" id="{E8F3CA18-BA07-4B86-853C-D2EC36578E88}"/>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1" name="Rechteck: abgerundete Ecken 350">
                      <a:extLst>
                        <a:ext uri="{FF2B5EF4-FFF2-40B4-BE49-F238E27FC236}">
                          <a16:creationId xmlns:a16="http://schemas.microsoft.com/office/drawing/2014/main" id="{6862DCA7-D980-4254-8977-FBEF2FA009E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9" name="Gruppieren 338">
                    <a:extLst>
                      <a:ext uri="{FF2B5EF4-FFF2-40B4-BE49-F238E27FC236}">
                        <a16:creationId xmlns:a16="http://schemas.microsoft.com/office/drawing/2014/main" id="{E57E6617-F72F-4A43-A5BD-FC76E5741262}"/>
                      </a:ext>
                    </a:extLst>
                  </p:cNvPr>
                  <p:cNvGrpSpPr/>
                  <p:nvPr/>
                </p:nvGrpSpPr>
                <p:grpSpPr>
                  <a:xfrm>
                    <a:off x="8377355" y="5144526"/>
                    <a:ext cx="524260" cy="115171"/>
                    <a:chOff x="7588031" y="2811143"/>
                    <a:chExt cx="1057877" cy="232397"/>
                  </a:xfrm>
                </p:grpSpPr>
                <p:sp>
                  <p:nvSpPr>
                    <p:cNvPr id="346" name="Rechteck: abgerundete Ecken 345">
                      <a:extLst>
                        <a:ext uri="{FF2B5EF4-FFF2-40B4-BE49-F238E27FC236}">
                          <a16:creationId xmlns:a16="http://schemas.microsoft.com/office/drawing/2014/main" id="{3D05B49D-BE05-4B5D-9EF1-6D7A8F1CBAE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7" name="Rechteck: abgerundete Ecken 346">
                      <a:extLst>
                        <a:ext uri="{FF2B5EF4-FFF2-40B4-BE49-F238E27FC236}">
                          <a16:creationId xmlns:a16="http://schemas.microsoft.com/office/drawing/2014/main" id="{057BC11D-6F88-48D7-830D-1597CD107D54}"/>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8" name="Rechteck: abgerundete Ecken 347">
                      <a:extLst>
                        <a:ext uri="{FF2B5EF4-FFF2-40B4-BE49-F238E27FC236}">
                          <a16:creationId xmlns:a16="http://schemas.microsoft.com/office/drawing/2014/main" id="{E9C4A369-5925-4EF1-A1DC-93449233AA0F}"/>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40" name="Rechteck 339">
                    <a:extLst>
                      <a:ext uri="{FF2B5EF4-FFF2-40B4-BE49-F238E27FC236}">
                        <a16:creationId xmlns:a16="http://schemas.microsoft.com/office/drawing/2014/main" id="{3D61FD21-38B5-4B3A-B737-B80BDB651F5D}"/>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1" name="Rechteck 340">
                    <a:extLst>
                      <a:ext uri="{FF2B5EF4-FFF2-40B4-BE49-F238E27FC236}">
                        <a16:creationId xmlns:a16="http://schemas.microsoft.com/office/drawing/2014/main" id="{06E12627-8D08-47BD-B4EF-5FB8734428F8}"/>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2" name="Rechteck 341">
                    <a:extLst>
                      <a:ext uri="{FF2B5EF4-FFF2-40B4-BE49-F238E27FC236}">
                        <a16:creationId xmlns:a16="http://schemas.microsoft.com/office/drawing/2014/main" id="{0386AE01-31B2-4744-A826-04B12BE1010C}"/>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3" name="Grafik 342">
                    <a:extLst>
                      <a:ext uri="{FF2B5EF4-FFF2-40B4-BE49-F238E27FC236}">
                        <a16:creationId xmlns:a16="http://schemas.microsoft.com/office/drawing/2014/main" id="{69F78CD0-CDAE-4F35-8E68-151AF4D21B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44" name="Grafik 343">
                    <a:extLst>
                      <a:ext uri="{FF2B5EF4-FFF2-40B4-BE49-F238E27FC236}">
                        <a16:creationId xmlns:a16="http://schemas.microsoft.com/office/drawing/2014/main" id="{01AB9737-664D-4E8C-9346-0D8F397772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45" name="Grafik 344">
                    <a:extLst>
                      <a:ext uri="{FF2B5EF4-FFF2-40B4-BE49-F238E27FC236}">
                        <a16:creationId xmlns:a16="http://schemas.microsoft.com/office/drawing/2014/main" id="{E728B446-95B7-4328-8B44-43FBEC25C7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310" name="Gruppieren 309">
                <a:extLst>
                  <a:ext uri="{FF2B5EF4-FFF2-40B4-BE49-F238E27FC236}">
                    <a16:creationId xmlns:a16="http://schemas.microsoft.com/office/drawing/2014/main" id="{7120CD71-1266-4EFD-8236-EE54F6AA613C}"/>
                  </a:ext>
                </a:extLst>
              </p:cNvPr>
              <p:cNvGrpSpPr/>
              <p:nvPr/>
            </p:nvGrpSpPr>
            <p:grpSpPr>
              <a:xfrm>
                <a:off x="4626179" y="5132388"/>
                <a:ext cx="590683" cy="612648"/>
                <a:chOff x="4626179" y="5132388"/>
                <a:chExt cx="590683" cy="612648"/>
              </a:xfrm>
            </p:grpSpPr>
            <p:sp>
              <p:nvSpPr>
                <p:cNvPr id="320" name="Flussdiagramm: Magnetplattenspeicher 319">
                  <a:extLst>
                    <a:ext uri="{FF2B5EF4-FFF2-40B4-BE49-F238E27FC236}">
                      <a16:creationId xmlns:a16="http://schemas.microsoft.com/office/drawing/2014/main" id="{EEF3BC3B-2D52-44C2-AE3F-5699C2881B7F}"/>
                    </a:ext>
                  </a:extLst>
                </p:cNvPr>
                <p:cNvSpPr/>
                <p:nvPr/>
              </p:nvSpPr>
              <p:spPr bwMode="gray">
                <a:xfrm>
                  <a:off x="4626179" y="5132388"/>
                  <a:ext cx="590683" cy="612648"/>
                </a:xfrm>
                <a:prstGeom prst="flowChartMagneticDisk">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21" name="Gruppieren 320">
                  <a:extLst>
                    <a:ext uri="{FF2B5EF4-FFF2-40B4-BE49-F238E27FC236}">
                      <a16:creationId xmlns:a16="http://schemas.microsoft.com/office/drawing/2014/main" id="{38D26C9E-DC00-4B5F-8E6B-2DC2514514E5}"/>
                    </a:ext>
                  </a:extLst>
                </p:cNvPr>
                <p:cNvGrpSpPr/>
                <p:nvPr/>
              </p:nvGrpSpPr>
              <p:grpSpPr>
                <a:xfrm>
                  <a:off x="4670259" y="5453860"/>
                  <a:ext cx="502523" cy="132241"/>
                  <a:chOff x="6262010" y="4744911"/>
                  <a:chExt cx="3474766" cy="914400"/>
                </a:xfrm>
                <a:effectLst>
                  <a:reflection blurRad="6350" stA="50000" endA="300" endPos="55000" dir="5400000" sy="-100000" algn="bl" rotWithShape="0"/>
                </a:effectLst>
              </p:grpSpPr>
              <p:grpSp>
                <p:nvGrpSpPr>
                  <p:cNvPr id="322" name="Gruppieren 321">
                    <a:extLst>
                      <a:ext uri="{FF2B5EF4-FFF2-40B4-BE49-F238E27FC236}">
                        <a16:creationId xmlns:a16="http://schemas.microsoft.com/office/drawing/2014/main" id="{8CE30800-0E21-423B-9451-7651C4B75F74}"/>
                      </a:ext>
                    </a:extLst>
                  </p:cNvPr>
                  <p:cNvGrpSpPr/>
                  <p:nvPr/>
                </p:nvGrpSpPr>
                <p:grpSpPr>
                  <a:xfrm>
                    <a:off x="7097171" y="5144526"/>
                    <a:ext cx="524260" cy="115171"/>
                    <a:chOff x="7588031" y="2811143"/>
                    <a:chExt cx="1057877" cy="232397"/>
                  </a:xfrm>
                </p:grpSpPr>
                <p:sp>
                  <p:nvSpPr>
                    <p:cNvPr id="333" name="Rechteck: abgerundete Ecken 332">
                      <a:extLst>
                        <a:ext uri="{FF2B5EF4-FFF2-40B4-BE49-F238E27FC236}">
                          <a16:creationId xmlns:a16="http://schemas.microsoft.com/office/drawing/2014/main" id="{051733AB-6276-4FF1-AE21-5201A38BD1CB}"/>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4" name="Rechteck: abgerundete Ecken 333">
                      <a:extLst>
                        <a:ext uri="{FF2B5EF4-FFF2-40B4-BE49-F238E27FC236}">
                          <a16:creationId xmlns:a16="http://schemas.microsoft.com/office/drawing/2014/main" id="{281C602E-CE5A-4DCD-9EB5-7BA73DB7B90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5" name="Rechteck: abgerundete Ecken 334">
                      <a:extLst>
                        <a:ext uri="{FF2B5EF4-FFF2-40B4-BE49-F238E27FC236}">
                          <a16:creationId xmlns:a16="http://schemas.microsoft.com/office/drawing/2014/main" id="{7374DC62-C3C7-44D5-B0BD-B013466FAAD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3" name="Gruppieren 322">
                    <a:extLst>
                      <a:ext uri="{FF2B5EF4-FFF2-40B4-BE49-F238E27FC236}">
                        <a16:creationId xmlns:a16="http://schemas.microsoft.com/office/drawing/2014/main" id="{FBD996FE-A57E-4D01-9ADB-3F1B6C746655}"/>
                      </a:ext>
                    </a:extLst>
                  </p:cNvPr>
                  <p:cNvGrpSpPr/>
                  <p:nvPr/>
                </p:nvGrpSpPr>
                <p:grpSpPr>
                  <a:xfrm>
                    <a:off x="8377355" y="5144526"/>
                    <a:ext cx="524260" cy="115171"/>
                    <a:chOff x="7588031" y="2811143"/>
                    <a:chExt cx="1057877" cy="232397"/>
                  </a:xfrm>
                </p:grpSpPr>
                <p:sp>
                  <p:nvSpPr>
                    <p:cNvPr id="330" name="Rechteck: abgerundete Ecken 329">
                      <a:extLst>
                        <a:ext uri="{FF2B5EF4-FFF2-40B4-BE49-F238E27FC236}">
                          <a16:creationId xmlns:a16="http://schemas.microsoft.com/office/drawing/2014/main" id="{9FDA0DD8-1FE0-4C20-8831-D9E0A568CB5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1" name="Rechteck: abgerundete Ecken 330">
                      <a:extLst>
                        <a:ext uri="{FF2B5EF4-FFF2-40B4-BE49-F238E27FC236}">
                          <a16:creationId xmlns:a16="http://schemas.microsoft.com/office/drawing/2014/main" id="{ED0153E8-CE28-4CB8-BB3C-496B7F95F5D2}"/>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2" name="Rechteck: abgerundete Ecken 331">
                      <a:extLst>
                        <a:ext uri="{FF2B5EF4-FFF2-40B4-BE49-F238E27FC236}">
                          <a16:creationId xmlns:a16="http://schemas.microsoft.com/office/drawing/2014/main" id="{02862DFD-6F0F-4155-872E-88166910FB1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4" name="Rechteck 323">
                    <a:extLst>
                      <a:ext uri="{FF2B5EF4-FFF2-40B4-BE49-F238E27FC236}">
                        <a16:creationId xmlns:a16="http://schemas.microsoft.com/office/drawing/2014/main" id="{FB97F614-E42E-48E6-9148-45750216A3BF}"/>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5" name="Rechteck 324">
                    <a:extLst>
                      <a:ext uri="{FF2B5EF4-FFF2-40B4-BE49-F238E27FC236}">
                        <a16:creationId xmlns:a16="http://schemas.microsoft.com/office/drawing/2014/main" id="{CE5CDAAA-D033-4007-8040-B8F45202EA7B}"/>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6" name="Rechteck 325">
                    <a:extLst>
                      <a:ext uri="{FF2B5EF4-FFF2-40B4-BE49-F238E27FC236}">
                        <a16:creationId xmlns:a16="http://schemas.microsoft.com/office/drawing/2014/main" id="{78D6D95C-FD03-4B16-BB35-725F7876E2A4}"/>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27" name="Grafik 326">
                    <a:extLst>
                      <a:ext uri="{FF2B5EF4-FFF2-40B4-BE49-F238E27FC236}">
                        <a16:creationId xmlns:a16="http://schemas.microsoft.com/office/drawing/2014/main" id="{23E665B1-E84F-45D6-80CC-C44A0E1F62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28" name="Grafik 327">
                    <a:extLst>
                      <a:ext uri="{FF2B5EF4-FFF2-40B4-BE49-F238E27FC236}">
                        <a16:creationId xmlns:a16="http://schemas.microsoft.com/office/drawing/2014/main" id="{CE81D8F8-D9AA-4F5B-AF8C-9C00CC9B27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29" name="Grafik 328">
                    <a:extLst>
                      <a:ext uri="{FF2B5EF4-FFF2-40B4-BE49-F238E27FC236}">
                        <a16:creationId xmlns:a16="http://schemas.microsoft.com/office/drawing/2014/main" id="{0B56842B-8C33-4865-B302-D8A7C7755D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cxnSp>
            <p:nvCxnSpPr>
              <p:cNvPr id="311" name="Gerader Verbinder 310">
                <a:extLst>
                  <a:ext uri="{FF2B5EF4-FFF2-40B4-BE49-F238E27FC236}">
                    <a16:creationId xmlns:a16="http://schemas.microsoft.com/office/drawing/2014/main" id="{CE6025D6-D8B9-48FF-AFA2-E87EFBA40CCE}"/>
                  </a:ext>
                </a:extLst>
              </p:cNvPr>
              <p:cNvCxnSpPr>
                <a:cxnSpLocks/>
              </p:cNvCxnSpPr>
              <p:nvPr/>
            </p:nvCxnSpPr>
            <p:spPr>
              <a:xfrm flipH="1">
                <a:off x="1554267" y="4897953"/>
                <a:ext cx="270385" cy="42799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2" name="Gerader Verbinder 311">
                <a:extLst>
                  <a:ext uri="{FF2B5EF4-FFF2-40B4-BE49-F238E27FC236}">
                    <a16:creationId xmlns:a16="http://schemas.microsoft.com/office/drawing/2014/main" id="{721C5040-45A9-408B-A86A-A1866E1D38D8}"/>
                  </a:ext>
                </a:extLst>
              </p:cNvPr>
              <p:cNvCxnSpPr>
                <a:cxnSpLocks/>
                <a:stCxn id="336" idx="2"/>
                <a:endCxn id="307" idx="4"/>
              </p:cNvCxnSpPr>
              <p:nvPr/>
            </p:nvCxnSpPr>
            <p:spPr>
              <a:xfrm flipH="1">
                <a:off x="2250939" y="4438587"/>
                <a:ext cx="1525685" cy="9525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3" name="Gerader Verbinder 312">
                <a:extLst>
                  <a:ext uri="{FF2B5EF4-FFF2-40B4-BE49-F238E27FC236}">
                    <a16:creationId xmlns:a16="http://schemas.microsoft.com/office/drawing/2014/main" id="{5F6BF189-DF06-4963-948E-0A1E8ACF0C4D}"/>
                  </a:ext>
                </a:extLst>
              </p:cNvPr>
              <p:cNvCxnSpPr>
                <a:cxnSpLocks/>
              </p:cNvCxnSpPr>
              <p:nvPr/>
            </p:nvCxnSpPr>
            <p:spPr>
              <a:xfrm flipH="1" flipV="1">
                <a:off x="4457677" y="4767412"/>
                <a:ext cx="289194" cy="26195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4" name="Gerader Verbinder 313">
                <a:extLst>
                  <a:ext uri="{FF2B5EF4-FFF2-40B4-BE49-F238E27FC236}">
                    <a16:creationId xmlns:a16="http://schemas.microsoft.com/office/drawing/2014/main" id="{493305A1-1FDD-4E57-9525-351A66B6F396}"/>
                  </a:ext>
                </a:extLst>
              </p:cNvPr>
              <p:cNvCxnSpPr>
                <a:cxnSpLocks/>
              </p:cNvCxnSpPr>
              <p:nvPr/>
            </p:nvCxnSpPr>
            <p:spPr>
              <a:xfrm flipH="1">
                <a:off x="3020473" y="4735774"/>
                <a:ext cx="832435" cy="49316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5" name="Gerader Verbinder 314">
                <a:extLst>
                  <a:ext uri="{FF2B5EF4-FFF2-40B4-BE49-F238E27FC236}">
                    <a16:creationId xmlns:a16="http://schemas.microsoft.com/office/drawing/2014/main" id="{F8438474-4B13-4B64-ABFB-04FC0EC28625}"/>
                  </a:ext>
                </a:extLst>
              </p:cNvPr>
              <p:cNvCxnSpPr>
                <a:cxnSpLocks/>
              </p:cNvCxnSpPr>
              <p:nvPr/>
            </p:nvCxnSpPr>
            <p:spPr>
              <a:xfrm flipH="1">
                <a:off x="3709361" y="5691448"/>
                <a:ext cx="808551" cy="28218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6" name="Gerader Verbinder 315">
                <a:extLst>
                  <a:ext uri="{FF2B5EF4-FFF2-40B4-BE49-F238E27FC236}">
                    <a16:creationId xmlns:a16="http://schemas.microsoft.com/office/drawing/2014/main" id="{D77EEE79-3EF1-4FAF-9521-1FF0D182EF34}"/>
                  </a:ext>
                </a:extLst>
              </p:cNvPr>
              <p:cNvCxnSpPr>
                <a:cxnSpLocks/>
              </p:cNvCxnSpPr>
              <p:nvPr/>
            </p:nvCxnSpPr>
            <p:spPr>
              <a:xfrm flipH="1" flipV="1">
                <a:off x="1813192" y="5808866"/>
                <a:ext cx="1108223" cy="2617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7" name="Gerader Verbinder 316">
                <a:extLst>
                  <a:ext uri="{FF2B5EF4-FFF2-40B4-BE49-F238E27FC236}">
                    <a16:creationId xmlns:a16="http://schemas.microsoft.com/office/drawing/2014/main" id="{C726143A-C7F0-4853-A73F-7B2BD6177526}"/>
                  </a:ext>
                </a:extLst>
              </p:cNvPr>
              <p:cNvCxnSpPr>
                <a:cxnSpLocks/>
              </p:cNvCxnSpPr>
              <p:nvPr/>
            </p:nvCxnSpPr>
            <p:spPr>
              <a:xfrm>
                <a:off x="2130575" y="4897456"/>
                <a:ext cx="148993" cy="10462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8" name="Gerader Verbinder 317">
                <a:extLst>
                  <a:ext uri="{FF2B5EF4-FFF2-40B4-BE49-F238E27FC236}">
                    <a16:creationId xmlns:a16="http://schemas.microsoft.com/office/drawing/2014/main" id="{2C08AC48-CD3B-4EA0-9775-2327AE2F63E2}"/>
                  </a:ext>
                </a:extLst>
              </p:cNvPr>
              <p:cNvCxnSpPr>
                <a:cxnSpLocks/>
              </p:cNvCxnSpPr>
              <p:nvPr/>
            </p:nvCxnSpPr>
            <p:spPr>
              <a:xfrm>
                <a:off x="2861170" y="5620696"/>
                <a:ext cx="124431" cy="14700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9" name="Gerader Verbinder 318">
                <a:extLst>
                  <a:ext uri="{FF2B5EF4-FFF2-40B4-BE49-F238E27FC236}">
                    <a16:creationId xmlns:a16="http://schemas.microsoft.com/office/drawing/2014/main" id="{FD007023-7764-4D39-B3DE-D4DC2FA7D265}"/>
                  </a:ext>
                </a:extLst>
              </p:cNvPr>
              <p:cNvCxnSpPr>
                <a:cxnSpLocks/>
              </p:cNvCxnSpPr>
              <p:nvPr/>
            </p:nvCxnSpPr>
            <p:spPr>
              <a:xfrm flipH="1">
                <a:off x="1824653" y="5475881"/>
                <a:ext cx="422068" cy="10580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62" name="Gruppieren 461">
              <a:extLst>
                <a:ext uri="{FF2B5EF4-FFF2-40B4-BE49-F238E27FC236}">
                  <a16:creationId xmlns:a16="http://schemas.microsoft.com/office/drawing/2014/main" id="{37027B45-8F5F-43D3-8AD4-8263939B77AC}"/>
                </a:ext>
              </a:extLst>
            </p:cNvPr>
            <p:cNvGrpSpPr/>
            <p:nvPr/>
          </p:nvGrpSpPr>
          <p:grpSpPr>
            <a:xfrm>
              <a:off x="7029863" y="4822651"/>
              <a:ext cx="808191" cy="1532034"/>
              <a:chOff x="6735758" y="4822651"/>
              <a:chExt cx="808191" cy="1532034"/>
            </a:xfrm>
          </p:grpSpPr>
          <p:grpSp>
            <p:nvGrpSpPr>
              <p:cNvPr id="416" name="Group 26">
                <a:extLst>
                  <a:ext uri="{FF2B5EF4-FFF2-40B4-BE49-F238E27FC236}">
                    <a16:creationId xmlns:a16="http://schemas.microsoft.com/office/drawing/2014/main" id="{7A3494AC-4ECB-47C6-8BCD-191D482A298F}"/>
                  </a:ext>
                </a:extLst>
              </p:cNvPr>
              <p:cNvGrpSpPr>
                <a:grpSpLocks noChangeAspect="1"/>
              </p:cNvGrpSpPr>
              <p:nvPr/>
            </p:nvGrpSpPr>
            <p:grpSpPr bwMode="auto">
              <a:xfrm>
                <a:off x="6735758" y="5234559"/>
                <a:ext cx="614343" cy="1120126"/>
                <a:chOff x="803" y="803"/>
                <a:chExt cx="249" cy="454"/>
              </a:xfrm>
              <a:solidFill>
                <a:schemeClr val="accent1"/>
              </a:solidFill>
            </p:grpSpPr>
            <p:sp>
              <p:nvSpPr>
                <p:cNvPr id="418" name="Oval 27">
                  <a:extLst>
                    <a:ext uri="{FF2B5EF4-FFF2-40B4-BE49-F238E27FC236}">
                      <a16:creationId xmlns:a16="http://schemas.microsoft.com/office/drawing/2014/main" id="{58EFA53A-868F-44E6-9756-7BE4F19DDC91}"/>
                    </a:ext>
                  </a:extLst>
                </p:cNvPr>
                <p:cNvSpPr>
                  <a:spLocks noChangeArrowheads="1"/>
                </p:cNvSpPr>
                <p:nvPr/>
              </p:nvSpPr>
              <p:spPr bwMode="auto">
                <a:xfrm>
                  <a:off x="829" y="803"/>
                  <a:ext cx="96" cy="97"/>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19" name="Freeform 28">
                  <a:extLst>
                    <a:ext uri="{FF2B5EF4-FFF2-40B4-BE49-F238E27FC236}">
                      <a16:creationId xmlns:a16="http://schemas.microsoft.com/office/drawing/2014/main" id="{73D36B7F-1A07-485B-85F9-183B7179604F}"/>
                    </a:ext>
                  </a:extLst>
                </p:cNvPr>
                <p:cNvSpPr>
                  <a:spLocks/>
                </p:cNvSpPr>
                <p:nvPr/>
              </p:nvSpPr>
              <p:spPr bwMode="auto">
                <a:xfrm>
                  <a:off x="803" y="889"/>
                  <a:ext cx="249" cy="368"/>
                </a:xfrm>
                <a:custGeom>
                  <a:avLst/>
                  <a:gdLst>
                    <a:gd name="T0" fmla="*/ 2024 w 2064"/>
                    <a:gd name="T1" fmla="*/ 68 h 3064"/>
                    <a:gd name="T2" fmla="*/ 1850 w 2064"/>
                    <a:gd name="T3" fmla="*/ 54 h 3064"/>
                    <a:gd name="T4" fmla="*/ 1435 w 2064"/>
                    <a:gd name="T5" fmla="*/ 471 h 3064"/>
                    <a:gd name="T6" fmla="*/ 1073 w 2064"/>
                    <a:gd name="T7" fmla="*/ 162 h 3064"/>
                    <a:gd name="T8" fmla="*/ 912 w 2064"/>
                    <a:gd name="T9" fmla="*/ 95 h 3064"/>
                    <a:gd name="T10" fmla="*/ 617 w 2064"/>
                    <a:gd name="T11" fmla="*/ 202 h 3064"/>
                    <a:gd name="T12" fmla="*/ 322 w 2064"/>
                    <a:gd name="T13" fmla="*/ 95 h 3064"/>
                    <a:gd name="T14" fmla="*/ 309 w 2064"/>
                    <a:gd name="T15" fmla="*/ 95 h 3064"/>
                    <a:gd name="T16" fmla="*/ 0 w 2064"/>
                    <a:gd name="T17" fmla="*/ 511 h 3064"/>
                    <a:gd name="T18" fmla="*/ 0 w 2064"/>
                    <a:gd name="T19" fmla="*/ 646 h 3064"/>
                    <a:gd name="T20" fmla="*/ 0 w 2064"/>
                    <a:gd name="T21" fmla="*/ 646 h 3064"/>
                    <a:gd name="T22" fmla="*/ 0 w 2064"/>
                    <a:gd name="T23" fmla="*/ 672 h 3064"/>
                    <a:gd name="T24" fmla="*/ 0 w 2064"/>
                    <a:gd name="T25" fmla="*/ 672 h 3064"/>
                    <a:gd name="T26" fmla="*/ 41 w 2064"/>
                    <a:gd name="T27" fmla="*/ 1022 h 3064"/>
                    <a:gd name="T28" fmla="*/ 202 w 2064"/>
                    <a:gd name="T29" fmla="*/ 1371 h 3064"/>
                    <a:gd name="T30" fmla="*/ 255 w 2064"/>
                    <a:gd name="T31" fmla="*/ 1546 h 3064"/>
                    <a:gd name="T32" fmla="*/ 403 w 2064"/>
                    <a:gd name="T33" fmla="*/ 2984 h 3064"/>
                    <a:gd name="T34" fmla="*/ 496 w 2064"/>
                    <a:gd name="T35" fmla="*/ 3064 h 3064"/>
                    <a:gd name="T36" fmla="*/ 630 w 2064"/>
                    <a:gd name="T37" fmla="*/ 3064 h 3064"/>
                    <a:gd name="T38" fmla="*/ 764 w 2064"/>
                    <a:gd name="T39" fmla="*/ 3064 h 3064"/>
                    <a:gd name="T40" fmla="*/ 764 w 2064"/>
                    <a:gd name="T41" fmla="*/ 3064 h 3064"/>
                    <a:gd name="T42" fmla="*/ 764 w 2064"/>
                    <a:gd name="T43" fmla="*/ 3064 h 3064"/>
                    <a:gd name="T44" fmla="*/ 858 w 2064"/>
                    <a:gd name="T45" fmla="*/ 2984 h 3064"/>
                    <a:gd name="T46" fmla="*/ 965 w 2064"/>
                    <a:gd name="T47" fmla="*/ 1855 h 3064"/>
                    <a:gd name="T48" fmla="*/ 965 w 2064"/>
                    <a:gd name="T49" fmla="*/ 1828 h 3064"/>
                    <a:gd name="T50" fmla="*/ 1006 w 2064"/>
                    <a:gd name="T51" fmla="*/ 1465 h 3064"/>
                    <a:gd name="T52" fmla="*/ 1099 w 2064"/>
                    <a:gd name="T53" fmla="*/ 632 h 3064"/>
                    <a:gd name="T54" fmla="*/ 1113 w 2064"/>
                    <a:gd name="T55" fmla="*/ 632 h 3064"/>
                    <a:gd name="T56" fmla="*/ 1274 w 2064"/>
                    <a:gd name="T57" fmla="*/ 753 h 3064"/>
                    <a:gd name="T58" fmla="*/ 1582 w 2064"/>
                    <a:gd name="T59" fmla="*/ 740 h 3064"/>
                    <a:gd name="T60" fmla="*/ 2011 w 2064"/>
                    <a:gd name="T61" fmla="*/ 215 h 3064"/>
                    <a:gd name="T62" fmla="*/ 2024 w 2064"/>
                    <a:gd name="T63" fmla="*/ 68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4" h="3064">
                      <a:moveTo>
                        <a:pt x="2024" y="68"/>
                      </a:moveTo>
                      <a:cubicBezTo>
                        <a:pt x="1984" y="0"/>
                        <a:pt x="1904" y="0"/>
                        <a:pt x="1850" y="54"/>
                      </a:cubicBezTo>
                      <a:cubicBezTo>
                        <a:pt x="1435" y="471"/>
                        <a:pt x="1435" y="471"/>
                        <a:pt x="1435" y="471"/>
                      </a:cubicBezTo>
                      <a:cubicBezTo>
                        <a:pt x="1220" y="283"/>
                        <a:pt x="1073" y="162"/>
                        <a:pt x="1073" y="162"/>
                      </a:cubicBezTo>
                      <a:cubicBezTo>
                        <a:pt x="965" y="81"/>
                        <a:pt x="912" y="95"/>
                        <a:pt x="912" y="95"/>
                      </a:cubicBezTo>
                      <a:cubicBezTo>
                        <a:pt x="898" y="121"/>
                        <a:pt x="805" y="202"/>
                        <a:pt x="617" y="202"/>
                      </a:cubicBezTo>
                      <a:cubicBezTo>
                        <a:pt x="443" y="202"/>
                        <a:pt x="336" y="108"/>
                        <a:pt x="322" y="95"/>
                      </a:cubicBezTo>
                      <a:cubicBezTo>
                        <a:pt x="309" y="95"/>
                        <a:pt x="309" y="95"/>
                        <a:pt x="309" y="95"/>
                      </a:cubicBezTo>
                      <a:cubicBezTo>
                        <a:pt x="134" y="108"/>
                        <a:pt x="0" y="336"/>
                        <a:pt x="0" y="511"/>
                      </a:cubicBezTo>
                      <a:cubicBezTo>
                        <a:pt x="0" y="646"/>
                        <a:pt x="0" y="646"/>
                        <a:pt x="0" y="646"/>
                      </a:cubicBezTo>
                      <a:cubicBezTo>
                        <a:pt x="0" y="646"/>
                        <a:pt x="0" y="646"/>
                        <a:pt x="0" y="646"/>
                      </a:cubicBezTo>
                      <a:cubicBezTo>
                        <a:pt x="0" y="672"/>
                        <a:pt x="0" y="672"/>
                        <a:pt x="0" y="672"/>
                      </a:cubicBezTo>
                      <a:cubicBezTo>
                        <a:pt x="0" y="672"/>
                        <a:pt x="0" y="672"/>
                        <a:pt x="0" y="672"/>
                      </a:cubicBezTo>
                      <a:cubicBezTo>
                        <a:pt x="0" y="807"/>
                        <a:pt x="27" y="955"/>
                        <a:pt x="41" y="1022"/>
                      </a:cubicBezTo>
                      <a:cubicBezTo>
                        <a:pt x="81" y="1170"/>
                        <a:pt x="202" y="1371"/>
                        <a:pt x="202" y="1371"/>
                      </a:cubicBezTo>
                      <a:cubicBezTo>
                        <a:pt x="228" y="1425"/>
                        <a:pt x="242" y="1479"/>
                        <a:pt x="255" y="1546"/>
                      </a:cubicBezTo>
                      <a:cubicBezTo>
                        <a:pt x="403" y="2984"/>
                        <a:pt x="403" y="2984"/>
                        <a:pt x="403" y="2984"/>
                      </a:cubicBezTo>
                      <a:cubicBezTo>
                        <a:pt x="403" y="3024"/>
                        <a:pt x="443" y="3064"/>
                        <a:pt x="496" y="3064"/>
                      </a:cubicBezTo>
                      <a:cubicBezTo>
                        <a:pt x="630" y="3064"/>
                        <a:pt x="630" y="3064"/>
                        <a:pt x="630" y="3064"/>
                      </a:cubicBezTo>
                      <a:cubicBezTo>
                        <a:pt x="764" y="3064"/>
                        <a:pt x="764" y="3064"/>
                        <a:pt x="764" y="3064"/>
                      </a:cubicBezTo>
                      <a:cubicBezTo>
                        <a:pt x="764" y="3064"/>
                        <a:pt x="764" y="3064"/>
                        <a:pt x="764" y="3064"/>
                      </a:cubicBezTo>
                      <a:cubicBezTo>
                        <a:pt x="764" y="3064"/>
                        <a:pt x="764" y="3064"/>
                        <a:pt x="764" y="3064"/>
                      </a:cubicBezTo>
                      <a:cubicBezTo>
                        <a:pt x="805" y="3064"/>
                        <a:pt x="845" y="3024"/>
                        <a:pt x="858" y="2984"/>
                      </a:cubicBezTo>
                      <a:cubicBezTo>
                        <a:pt x="965" y="1855"/>
                        <a:pt x="965" y="1855"/>
                        <a:pt x="965" y="1855"/>
                      </a:cubicBezTo>
                      <a:cubicBezTo>
                        <a:pt x="965" y="1828"/>
                        <a:pt x="965" y="1828"/>
                        <a:pt x="965" y="1828"/>
                      </a:cubicBezTo>
                      <a:cubicBezTo>
                        <a:pt x="1006" y="1465"/>
                        <a:pt x="1006" y="1465"/>
                        <a:pt x="1006" y="1465"/>
                      </a:cubicBezTo>
                      <a:cubicBezTo>
                        <a:pt x="1086" y="753"/>
                        <a:pt x="1099" y="632"/>
                        <a:pt x="1099" y="632"/>
                      </a:cubicBezTo>
                      <a:cubicBezTo>
                        <a:pt x="1099" y="632"/>
                        <a:pt x="1113" y="619"/>
                        <a:pt x="1113" y="632"/>
                      </a:cubicBezTo>
                      <a:cubicBezTo>
                        <a:pt x="1113" y="632"/>
                        <a:pt x="1274" y="753"/>
                        <a:pt x="1274" y="753"/>
                      </a:cubicBezTo>
                      <a:cubicBezTo>
                        <a:pt x="1354" y="834"/>
                        <a:pt x="1502" y="834"/>
                        <a:pt x="1582" y="740"/>
                      </a:cubicBezTo>
                      <a:cubicBezTo>
                        <a:pt x="2011" y="215"/>
                        <a:pt x="2011" y="215"/>
                        <a:pt x="2011" y="215"/>
                      </a:cubicBezTo>
                      <a:cubicBezTo>
                        <a:pt x="2051" y="175"/>
                        <a:pt x="2064" y="108"/>
                        <a:pt x="2024" y="6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8" name="Gruppieren 447">
                <a:extLst>
                  <a:ext uri="{FF2B5EF4-FFF2-40B4-BE49-F238E27FC236}">
                    <a16:creationId xmlns:a16="http://schemas.microsoft.com/office/drawing/2014/main" id="{EE4E3655-43E2-4707-8ADA-00AAE6CB21ED}"/>
                  </a:ext>
                </a:extLst>
              </p:cNvPr>
              <p:cNvGrpSpPr/>
              <p:nvPr/>
            </p:nvGrpSpPr>
            <p:grpSpPr>
              <a:xfrm rot="1482797">
                <a:off x="7335730" y="4822651"/>
                <a:ext cx="208219" cy="828261"/>
                <a:chOff x="7527960" y="4406240"/>
                <a:chExt cx="397538" cy="1581345"/>
              </a:xfrm>
            </p:grpSpPr>
            <p:sp>
              <p:nvSpPr>
                <p:cNvPr id="449" name="Rechteck 448">
                  <a:extLst>
                    <a:ext uri="{FF2B5EF4-FFF2-40B4-BE49-F238E27FC236}">
                      <a16:creationId xmlns:a16="http://schemas.microsoft.com/office/drawing/2014/main" id="{7A1C6FA3-ED79-4EE0-BFCC-7F4592B6A8E4}"/>
                    </a:ext>
                  </a:extLst>
                </p:cNvPr>
                <p:cNvSpPr/>
                <p:nvPr/>
              </p:nvSpPr>
              <p:spPr bwMode="gray">
                <a:xfrm>
                  <a:off x="7632378" y="4574974"/>
                  <a:ext cx="181244" cy="97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0" name="Gleichschenkliges Dreieck 449">
                  <a:extLst>
                    <a:ext uri="{FF2B5EF4-FFF2-40B4-BE49-F238E27FC236}">
                      <a16:creationId xmlns:a16="http://schemas.microsoft.com/office/drawing/2014/main" id="{724B2B84-93B6-4C8F-A376-0B75DC18ABF2}"/>
                    </a:ext>
                  </a:extLst>
                </p:cNvPr>
                <p:cNvSpPr/>
                <p:nvPr/>
              </p:nvSpPr>
              <p:spPr bwMode="gray">
                <a:xfrm>
                  <a:off x="7631472" y="4406240"/>
                  <a:ext cx="183057" cy="1680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1" name="Rechteck: abgerundete Ecken 450">
                  <a:extLst>
                    <a:ext uri="{FF2B5EF4-FFF2-40B4-BE49-F238E27FC236}">
                      <a16:creationId xmlns:a16="http://schemas.microsoft.com/office/drawing/2014/main" id="{9D0563C8-3482-4707-A5D8-54D079A73E45}"/>
                    </a:ext>
                  </a:extLst>
                </p:cNvPr>
                <p:cNvSpPr/>
                <p:nvPr/>
              </p:nvSpPr>
              <p:spPr bwMode="gray">
                <a:xfrm>
                  <a:off x="7629651" y="5613553"/>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2" name="Rechteck: abgerundete Ecken 451">
                  <a:extLst>
                    <a:ext uri="{FF2B5EF4-FFF2-40B4-BE49-F238E27FC236}">
                      <a16:creationId xmlns:a16="http://schemas.microsoft.com/office/drawing/2014/main" id="{12DE7B81-FC46-4ABA-B06E-ACC224162029}"/>
                    </a:ext>
                  </a:extLst>
                </p:cNvPr>
                <p:cNvSpPr/>
                <p:nvPr/>
              </p:nvSpPr>
              <p:spPr bwMode="gray">
                <a:xfrm>
                  <a:off x="7629651" y="5653052"/>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3" name="Rechteck: abgerundete Ecken 452">
                  <a:extLst>
                    <a:ext uri="{FF2B5EF4-FFF2-40B4-BE49-F238E27FC236}">
                      <a16:creationId xmlns:a16="http://schemas.microsoft.com/office/drawing/2014/main" id="{9F8A7FAC-1D56-47A0-BF57-05541C38D14F}"/>
                    </a:ext>
                  </a:extLst>
                </p:cNvPr>
                <p:cNvSpPr/>
                <p:nvPr/>
              </p:nvSpPr>
              <p:spPr bwMode="gray">
                <a:xfrm>
                  <a:off x="7629651" y="5692551"/>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4" name="Rechteck: abgerundete Ecken 453">
                  <a:extLst>
                    <a:ext uri="{FF2B5EF4-FFF2-40B4-BE49-F238E27FC236}">
                      <a16:creationId xmlns:a16="http://schemas.microsoft.com/office/drawing/2014/main" id="{1D8B1534-6D60-4915-9C30-C54CEF9EC986}"/>
                    </a:ext>
                  </a:extLst>
                </p:cNvPr>
                <p:cNvSpPr/>
                <p:nvPr/>
              </p:nvSpPr>
              <p:spPr bwMode="gray">
                <a:xfrm>
                  <a:off x="7629651" y="5732050"/>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5" name="Rechteck: abgerundete Ecken 454">
                  <a:extLst>
                    <a:ext uri="{FF2B5EF4-FFF2-40B4-BE49-F238E27FC236}">
                      <a16:creationId xmlns:a16="http://schemas.microsoft.com/office/drawing/2014/main" id="{3ACD335B-C013-4339-93C1-08EA5C46597F}"/>
                    </a:ext>
                  </a:extLst>
                </p:cNvPr>
                <p:cNvSpPr/>
                <p:nvPr/>
              </p:nvSpPr>
              <p:spPr bwMode="gray">
                <a:xfrm>
                  <a:off x="7629651" y="5771549"/>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6" name="Rechteck: abgerundete Ecken 455">
                  <a:extLst>
                    <a:ext uri="{FF2B5EF4-FFF2-40B4-BE49-F238E27FC236}">
                      <a16:creationId xmlns:a16="http://schemas.microsoft.com/office/drawing/2014/main" id="{242299CA-8F79-4328-90DC-2081F7E40954}"/>
                    </a:ext>
                  </a:extLst>
                </p:cNvPr>
                <p:cNvSpPr/>
                <p:nvPr/>
              </p:nvSpPr>
              <p:spPr bwMode="gray">
                <a:xfrm>
                  <a:off x="7629651" y="5811048"/>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7" name="Rechteck: abgerundete Ecken 456">
                  <a:extLst>
                    <a:ext uri="{FF2B5EF4-FFF2-40B4-BE49-F238E27FC236}">
                      <a16:creationId xmlns:a16="http://schemas.microsoft.com/office/drawing/2014/main" id="{693ED459-3467-40C2-847A-F563B66FE8CD}"/>
                    </a:ext>
                  </a:extLst>
                </p:cNvPr>
                <p:cNvSpPr/>
                <p:nvPr/>
              </p:nvSpPr>
              <p:spPr bwMode="gray">
                <a:xfrm>
                  <a:off x="7629651" y="5850547"/>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8" name="Rechteck: abgerundete Ecken 457">
                  <a:extLst>
                    <a:ext uri="{FF2B5EF4-FFF2-40B4-BE49-F238E27FC236}">
                      <a16:creationId xmlns:a16="http://schemas.microsoft.com/office/drawing/2014/main" id="{263A800A-F835-4AD9-911C-CB8FA5D33D07}"/>
                    </a:ext>
                  </a:extLst>
                </p:cNvPr>
                <p:cNvSpPr/>
                <p:nvPr/>
              </p:nvSpPr>
              <p:spPr bwMode="gray">
                <a:xfrm>
                  <a:off x="7629651" y="5890047"/>
                  <a:ext cx="18545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9" name="Rechteck: abgerundete Ecken 458">
                  <a:extLst>
                    <a:ext uri="{FF2B5EF4-FFF2-40B4-BE49-F238E27FC236}">
                      <a16:creationId xmlns:a16="http://schemas.microsoft.com/office/drawing/2014/main" id="{F093CF83-DF1D-41F4-89CD-21D71D9D51B7}"/>
                    </a:ext>
                  </a:extLst>
                </p:cNvPr>
                <p:cNvSpPr/>
                <p:nvPr/>
              </p:nvSpPr>
              <p:spPr bwMode="gray">
                <a:xfrm>
                  <a:off x="7527960" y="5554536"/>
                  <a:ext cx="397538" cy="661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0" name="Rechteck: abgerundete Ecken 459">
                  <a:extLst>
                    <a:ext uri="{FF2B5EF4-FFF2-40B4-BE49-F238E27FC236}">
                      <a16:creationId xmlns:a16="http://schemas.microsoft.com/office/drawing/2014/main" id="{93AF7AB0-F50C-451B-99D4-A3D34FD769AF}"/>
                    </a:ext>
                  </a:extLst>
                </p:cNvPr>
                <p:cNvSpPr/>
                <p:nvPr/>
              </p:nvSpPr>
              <p:spPr bwMode="gray">
                <a:xfrm>
                  <a:off x="7652712" y="5926919"/>
                  <a:ext cx="139335" cy="60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61" name="Gerader Verbinder 460">
                  <a:extLst>
                    <a:ext uri="{FF2B5EF4-FFF2-40B4-BE49-F238E27FC236}">
                      <a16:creationId xmlns:a16="http://schemas.microsoft.com/office/drawing/2014/main" id="{3478D982-A0EF-4CE6-885A-72FB264A0F33}"/>
                    </a:ext>
                  </a:extLst>
                </p:cNvPr>
                <p:cNvCxnSpPr>
                  <a:stCxn id="449" idx="0"/>
                  <a:endCxn id="449" idx="2"/>
                </p:cNvCxnSpPr>
                <p:nvPr/>
              </p:nvCxnSpPr>
              <p:spPr>
                <a:xfrm>
                  <a:off x="7723000" y="4619500"/>
                  <a:ext cx="0" cy="8905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293" name="Fußzeilenplatzhalter 2">
            <a:extLst>
              <a:ext uri="{FF2B5EF4-FFF2-40B4-BE49-F238E27FC236}">
                <a16:creationId xmlns:a16="http://schemas.microsoft.com/office/drawing/2014/main" id="{446CE9A8-E332-41B3-82D9-CA8D40D4C4DE}"/>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0457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7660B16-D7A0-43A2-898F-80F5309E849A}"/>
              </a:ext>
            </a:extLst>
          </p:cNvPr>
          <p:cNvGraphicFramePr>
            <a:graphicFrameLocks noChangeAspect="1"/>
          </p:cNvGraphicFramePr>
          <p:nvPr>
            <p:custDataLst>
              <p:tags r:id="rId2"/>
            </p:custDataLst>
            <p:extLst>
              <p:ext uri="{D42A27DB-BD31-4B8C-83A1-F6EECF244321}">
                <p14:modId xmlns:p14="http://schemas.microsoft.com/office/powerpoint/2010/main" val="232912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834"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B8C764BF-61F9-41B7-836B-AAF10E4D6AE3}"/>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10" name="Rechteck 9">
            <a:extLst>
              <a:ext uri="{FF2B5EF4-FFF2-40B4-BE49-F238E27FC236}">
                <a16:creationId xmlns:a16="http://schemas.microsoft.com/office/drawing/2014/main" id="{2ADC1495-A05F-468B-8054-21BDAA46B1B4}"/>
              </a:ext>
            </a:extLst>
          </p:cNvPr>
          <p:cNvSpPr/>
          <p:nvPr/>
        </p:nvSpPr>
        <p:spPr bwMode="gray">
          <a:xfrm>
            <a:off x="349489" y="884238"/>
            <a:ext cx="11470051" cy="561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el 1">
            <a:extLst>
              <a:ext uri="{FF2B5EF4-FFF2-40B4-BE49-F238E27FC236}">
                <a16:creationId xmlns:a16="http://schemas.microsoft.com/office/drawing/2014/main" id="{96EB8BE1-62D7-4D8E-814B-CF291A28D6E5}"/>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a:t>
            </a:r>
          </a:p>
        </p:txBody>
      </p:sp>
      <p:sp>
        <p:nvSpPr>
          <p:cNvPr id="4" name="Foliennummernplatzhalter 3">
            <a:extLst>
              <a:ext uri="{FF2B5EF4-FFF2-40B4-BE49-F238E27FC236}">
                <a16:creationId xmlns:a16="http://schemas.microsoft.com/office/drawing/2014/main" id="{8CACD173-F9C6-427A-AFC3-BCA85CFA7451}"/>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6</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E306325B-C941-47B7-8605-AD61710885C8}"/>
              </a:ext>
            </a:extLst>
          </p:cNvPr>
          <p:cNvSpPr>
            <a:spLocks noGrp="1"/>
          </p:cNvSpPr>
          <p:nvPr>
            <p:ph type="dt" sz="half" idx="2"/>
          </p:nvPr>
        </p:nvSpPr>
        <p:spPr/>
        <p:txBody>
          <a:bodyPr/>
          <a:lstStyle/>
          <a:p>
            <a:fld id="{546CE899-9E58-4EE5-929E-92C8213AD88F}"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Inhaltsplatzhalter 5">
            <a:extLst>
              <a:ext uri="{FF2B5EF4-FFF2-40B4-BE49-F238E27FC236}">
                <a16:creationId xmlns:a16="http://schemas.microsoft.com/office/drawing/2014/main" id="{EE4CC4DF-A9CA-487F-8CBD-A08605FDE3C1}"/>
              </a:ext>
            </a:extLst>
          </p:cNvPr>
          <p:cNvSpPr>
            <a:spLocks noGrp="1"/>
          </p:cNvSpPr>
          <p:nvPr>
            <p:ph idx="1"/>
          </p:nvPr>
        </p:nvSpPr>
        <p:spPr/>
        <p:txBody>
          <a:bodyPr anchor="ctr"/>
          <a:lstStyle/>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Blockchains are </a:t>
            </a:r>
            <a:r>
              <a:rPr lang="en-US" sz="1300" b="1" dirty="0">
                <a:latin typeface="Open Sans" panose="020B0606030504020204" pitchFamily="34" charset="0"/>
                <a:ea typeface="Open Sans" panose="020B0606030504020204" pitchFamily="34" charset="0"/>
                <a:cs typeface="Open Sans" panose="020B0606030504020204" pitchFamily="34" charset="0"/>
              </a:rPr>
              <a:t>shared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immutable </a:t>
            </a:r>
            <a:r>
              <a:rPr lang="en-US" sz="1300" dirty="0">
                <a:latin typeface="Open Sans" panose="020B0606030504020204" pitchFamily="34" charset="0"/>
                <a:ea typeface="Open Sans" panose="020B0606030504020204" pitchFamily="34" charset="0"/>
                <a:cs typeface="Open Sans" panose="020B0606030504020204" pitchFamily="34" charset="0"/>
              </a:rPr>
              <a:t>data stores that provide </a:t>
            </a:r>
            <a:r>
              <a:rPr lang="en-US" sz="1300" b="1" dirty="0">
                <a:latin typeface="Open Sans" panose="020B0606030504020204" pitchFamily="34" charset="0"/>
                <a:ea typeface="Open Sans" panose="020B0606030504020204" pitchFamily="34" charset="0"/>
                <a:cs typeface="Open Sans" panose="020B0606030504020204" pitchFamily="34" charset="0"/>
              </a:rPr>
              <a:t>trust </a:t>
            </a:r>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trustless environments</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They allow to </a:t>
            </a:r>
            <a:r>
              <a:rPr lang="en-US" sz="1300" b="1" dirty="0">
                <a:latin typeface="Open Sans" panose="020B0606030504020204" pitchFamily="34" charset="0"/>
                <a:ea typeface="Open Sans" panose="020B0606030504020204" pitchFamily="34" charset="0"/>
                <a:cs typeface="Open Sans" panose="020B0606030504020204" pitchFamily="34" charset="0"/>
              </a:rPr>
              <a:t>save costs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increase process efficiency</a:t>
            </a:r>
            <a:r>
              <a:rPr lang="en-US" sz="1300" dirty="0">
                <a:latin typeface="Open Sans" panose="020B0606030504020204" pitchFamily="34" charset="0"/>
                <a:ea typeface="Open Sans" panose="020B0606030504020204" pitchFamily="34" charset="0"/>
                <a:cs typeface="Open Sans" panose="020B0606030504020204" pitchFamily="34" charset="0"/>
              </a:rPr>
              <a:t> through </a:t>
            </a:r>
            <a:r>
              <a:rPr lang="en-US" sz="1300" b="1" dirty="0">
                <a:latin typeface="Open Sans" panose="020B0606030504020204" pitchFamily="34" charset="0"/>
                <a:ea typeface="Open Sans" panose="020B0606030504020204" pitchFamily="34" charset="0"/>
                <a:cs typeface="Open Sans" panose="020B0606030504020204" pitchFamily="34" charset="0"/>
              </a:rPr>
              <a:t>disintermediation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They are operated by </a:t>
            </a:r>
            <a:r>
              <a:rPr lang="en-US" sz="1300" b="1" dirty="0">
                <a:latin typeface="Open Sans" panose="020B0606030504020204" pitchFamily="34" charset="0"/>
                <a:ea typeface="Open Sans" panose="020B0606030504020204" pitchFamily="34" charset="0"/>
                <a:cs typeface="Open Sans" panose="020B0606030504020204" pitchFamily="34" charset="0"/>
              </a:rPr>
              <a:t>distributed Peer-to-Peer networks </a:t>
            </a:r>
            <a:br>
              <a:rPr lang="en-US" sz="1300" b="1"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which makes them very </a:t>
            </a:r>
            <a:r>
              <a:rPr lang="en-US" sz="1300" b="1" dirty="0">
                <a:latin typeface="Open Sans" panose="020B0606030504020204" pitchFamily="34" charset="0"/>
                <a:ea typeface="Open Sans" panose="020B0606030504020204" pitchFamily="34" charset="0"/>
                <a:cs typeface="Open Sans" panose="020B0606030504020204" pitchFamily="34" charset="0"/>
              </a:rPr>
              <a:t>reliable </a:t>
            </a:r>
            <a:r>
              <a:rPr lang="en-US" sz="1300" dirty="0">
                <a:latin typeface="Open Sans" panose="020B0606030504020204" pitchFamily="34" charset="0"/>
                <a:ea typeface="Open Sans" panose="020B0606030504020204" pitchFamily="34" charset="0"/>
                <a:cs typeface="Open Sans" panose="020B0606030504020204" pitchFamily="34" charset="0"/>
              </a:rPr>
              <a:t>as there is </a:t>
            </a:r>
            <a:r>
              <a:rPr lang="en-US" sz="1300" b="1" dirty="0">
                <a:latin typeface="Open Sans" panose="020B0606030504020204" pitchFamily="34" charset="0"/>
                <a:ea typeface="Open Sans" panose="020B0606030504020204" pitchFamily="34" charset="0"/>
                <a:cs typeface="Open Sans" panose="020B0606030504020204" pitchFamily="34" charset="0"/>
              </a:rPr>
              <a:t>no single point of failure</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They can be used to provide </a:t>
            </a:r>
            <a:r>
              <a:rPr lang="en-US" sz="1300" b="1" dirty="0">
                <a:latin typeface="Open Sans" panose="020B0606030504020204" pitchFamily="34" charset="0"/>
                <a:ea typeface="Open Sans" panose="020B0606030504020204" pitchFamily="34" charset="0"/>
                <a:cs typeface="Open Sans" panose="020B0606030504020204" pitchFamily="34" charset="0"/>
              </a:rPr>
              <a:t>transparent documentation </a:t>
            </a:r>
            <a:br>
              <a:rPr lang="en-US" sz="1300" b="1"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with </a:t>
            </a:r>
            <a:r>
              <a:rPr lang="en-US" sz="1300" b="1" dirty="0">
                <a:latin typeface="Open Sans" panose="020B0606030504020204" pitchFamily="34" charset="0"/>
                <a:ea typeface="Open Sans" panose="020B0606030504020204" pitchFamily="34" charset="0"/>
                <a:cs typeface="Open Sans" panose="020B0606030504020204" pitchFamily="34" charset="0"/>
              </a:rPr>
              <a:t>selective privacy </a:t>
            </a:r>
            <a:r>
              <a:rPr lang="en-US" sz="1300" dirty="0">
                <a:latin typeface="Open Sans" panose="020B0606030504020204" pitchFamily="34" charset="0"/>
                <a:ea typeface="Open Sans" panose="020B0606030504020204" pitchFamily="34" charset="0"/>
                <a:cs typeface="Open Sans" panose="020B0606030504020204" pitchFamily="34" charset="0"/>
              </a:rPr>
              <a:t>enabling </a:t>
            </a:r>
            <a:r>
              <a:rPr lang="en-US" sz="1300" b="1" dirty="0">
                <a:latin typeface="Open Sans" panose="020B0606030504020204" pitchFamily="34" charset="0"/>
                <a:ea typeface="Open Sans" panose="020B0606030504020204" pitchFamily="34" charset="0"/>
                <a:cs typeface="Open Sans" panose="020B0606030504020204" pitchFamily="34" charset="0"/>
              </a:rPr>
              <a:t>traceability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auditability</a:t>
            </a:r>
            <a:r>
              <a:rPr lang="en-US" sz="1300" dirty="0">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50000"/>
              </a:lnSpc>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50000"/>
              </a:lnSpc>
              <a:buNone/>
            </a:pPr>
            <a:r>
              <a:rPr lang="en-US" sz="1300" dirty="0">
                <a:latin typeface="Open Sans" panose="020B0606030504020204" pitchFamily="34" charset="0"/>
                <a:ea typeface="Open Sans" panose="020B0606030504020204" pitchFamily="34" charset="0"/>
                <a:cs typeface="Open Sans" panose="020B0606030504020204" pitchFamily="34" charset="0"/>
              </a:rPr>
              <a:t>Their combination of immutability and </a:t>
            </a:r>
            <a:r>
              <a:rPr lang="en-US" sz="1300" b="1" dirty="0">
                <a:latin typeface="Open Sans" panose="020B0606030504020204" pitchFamily="34" charset="0"/>
                <a:ea typeface="Open Sans" panose="020B0606030504020204" pitchFamily="34" charset="0"/>
                <a:cs typeface="Open Sans" panose="020B0606030504020204" pitchFamily="34" charset="0"/>
              </a:rPr>
              <a:t>accessibility </a:t>
            </a:r>
            <a:r>
              <a:rPr lang="en-US" sz="1300" dirty="0">
                <a:latin typeface="Open Sans" panose="020B0606030504020204" pitchFamily="34" charset="0"/>
                <a:ea typeface="Open Sans" panose="020B0606030504020204" pitchFamily="34" charset="0"/>
                <a:cs typeface="Open Sans" panose="020B0606030504020204" pitchFamily="34" charset="0"/>
              </a:rPr>
              <a:t>enables </a:t>
            </a:r>
            <a:r>
              <a:rPr lang="en-US" sz="1300" b="1" dirty="0">
                <a:latin typeface="Open Sans" panose="020B0606030504020204" pitchFamily="34" charset="0"/>
                <a:ea typeface="Open Sans" panose="020B0606030504020204" pitchFamily="34" charset="0"/>
                <a:cs typeface="Open Sans" panose="020B0606030504020204" pitchFamily="34" charset="0"/>
              </a:rPr>
              <a:t>revocable certificates</a:t>
            </a:r>
            <a:r>
              <a:rPr lang="en-US" sz="1300"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26" name="Gruppieren 25">
            <a:extLst>
              <a:ext uri="{FF2B5EF4-FFF2-40B4-BE49-F238E27FC236}">
                <a16:creationId xmlns:a16="http://schemas.microsoft.com/office/drawing/2014/main" id="{6D5F48D5-6D9F-432A-A60F-F5EE75BB260B}"/>
              </a:ext>
            </a:extLst>
          </p:cNvPr>
          <p:cNvGrpSpPr/>
          <p:nvPr/>
        </p:nvGrpSpPr>
        <p:grpSpPr>
          <a:xfrm>
            <a:off x="10555826" y="1332150"/>
            <a:ext cx="574063" cy="677728"/>
            <a:chOff x="-1097938" y="2021356"/>
            <a:chExt cx="727075" cy="858371"/>
          </a:xfrm>
        </p:grpSpPr>
        <p:grpSp>
          <p:nvGrpSpPr>
            <p:cNvPr id="13" name="Group 82">
              <a:extLst>
                <a:ext uri="{FF2B5EF4-FFF2-40B4-BE49-F238E27FC236}">
                  <a16:creationId xmlns:a16="http://schemas.microsoft.com/office/drawing/2014/main" id="{9F3570C9-BCB6-4210-B2E8-FD511970F7F4}"/>
                </a:ext>
              </a:extLst>
            </p:cNvPr>
            <p:cNvGrpSpPr>
              <a:grpSpLocks noChangeAspect="1"/>
            </p:cNvGrpSpPr>
            <p:nvPr/>
          </p:nvGrpSpPr>
          <p:grpSpPr bwMode="auto">
            <a:xfrm>
              <a:off x="-1097938" y="2303464"/>
              <a:ext cx="727075" cy="576263"/>
              <a:chOff x="803" y="803"/>
              <a:chExt cx="458" cy="363"/>
            </a:xfrm>
            <a:solidFill>
              <a:schemeClr val="accent1"/>
            </a:solidFill>
          </p:grpSpPr>
          <p:sp>
            <p:nvSpPr>
              <p:cNvPr id="15" name="Freeform 83">
                <a:extLst>
                  <a:ext uri="{FF2B5EF4-FFF2-40B4-BE49-F238E27FC236}">
                    <a16:creationId xmlns:a16="http://schemas.microsoft.com/office/drawing/2014/main" id="{96AE4294-CDC5-4B32-80F4-2E2C193D7C9D}"/>
                  </a:ext>
                </a:extLst>
              </p:cNvPr>
              <p:cNvSpPr>
                <a:spLocks/>
              </p:cNvSpPr>
              <p:nvPr/>
            </p:nvSpPr>
            <p:spPr bwMode="auto">
              <a:xfrm>
                <a:off x="928" y="811"/>
                <a:ext cx="333" cy="194"/>
              </a:xfrm>
              <a:custGeom>
                <a:avLst/>
                <a:gdLst>
                  <a:gd name="T0" fmla="*/ 2776 w 2776"/>
                  <a:gd name="T1" fmla="*/ 854 h 1616"/>
                  <a:gd name="T2" fmla="*/ 2770 w 2776"/>
                  <a:gd name="T3" fmla="*/ 840 h 1616"/>
                  <a:gd name="T4" fmla="*/ 2009 w 2776"/>
                  <a:gd name="T5" fmla="*/ 8 h 1616"/>
                  <a:gd name="T6" fmla="*/ 1995 w 2776"/>
                  <a:gd name="T7" fmla="*/ 0 h 1616"/>
                  <a:gd name="T8" fmla="*/ 1979 w 2776"/>
                  <a:gd name="T9" fmla="*/ 7 h 1616"/>
                  <a:gd name="T10" fmla="*/ 1661 w 2776"/>
                  <a:gd name="T11" fmla="*/ 294 h 1616"/>
                  <a:gd name="T12" fmla="*/ 1654 w 2776"/>
                  <a:gd name="T13" fmla="*/ 309 h 1616"/>
                  <a:gd name="T14" fmla="*/ 1660 w 2776"/>
                  <a:gd name="T15" fmla="*/ 324 h 1616"/>
                  <a:gd name="T16" fmla="*/ 1724 w 2776"/>
                  <a:gd name="T17" fmla="*/ 393 h 1616"/>
                  <a:gd name="T18" fmla="*/ 1683 w 2776"/>
                  <a:gd name="T19" fmla="*/ 429 h 1616"/>
                  <a:gd name="T20" fmla="*/ 1417 w 2776"/>
                  <a:gd name="T21" fmla="*/ 492 h 1616"/>
                  <a:gd name="T22" fmla="*/ 1315 w 2776"/>
                  <a:gd name="T23" fmla="*/ 476 h 1616"/>
                  <a:gd name="T24" fmla="*/ 1096 w 2776"/>
                  <a:gd name="T25" fmla="*/ 446 h 1616"/>
                  <a:gd name="T26" fmla="*/ 720 w 2776"/>
                  <a:gd name="T27" fmla="*/ 548 h 1616"/>
                  <a:gd name="T28" fmla="*/ 75 w 2776"/>
                  <a:gd name="T29" fmla="*/ 1018 h 1616"/>
                  <a:gd name="T30" fmla="*/ 46 w 2776"/>
                  <a:gd name="T31" fmla="*/ 1180 h 1616"/>
                  <a:gd name="T32" fmla="*/ 189 w 2776"/>
                  <a:gd name="T33" fmla="*/ 1214 h 1616"/>
                  <a:gd name="T34" fmla="*/ 384 w 2776"/>
                  <a:gd name="T35" fmla="*/ 1103 h 1616"/>
                  <a:gd name="T36" fmla="*/ 821 w 2776"/>
                  <a:gd name="T37" fmla="*/ 871 h 1616"/>
                  <a:gd name="T38" fmla="*/ 843 w 2776"/>
                  <a:gd name="T39" fmla="*/ 879 h 1616"/>
                  <a:gd name="T40" fmla="*/ 1290 w 2776"/>
                  <a:gd name="T41" fmla="*/ 941 h 1616"/>
                  <a:gd name="T42" fmla="*/ 1307 w 2776"/>
                  <a:gd name="T43" fmla="*/ 935 h 1616"/>
                  <a:gd name="T44" fmla="*/ 1324 w 2776"/>
                  <a:gd name="T45" fmla="*/ 941 h 1616"/>
                  <a:gd name="T46" fmla="*/ 2072 w 2776"/>
                  <a:gd name="T47" fmla="*/ 1616 h 1616"/>
                  <a:gd name="T48" fmla="*/ 2122 w 2776"/>
                  <a:gd name="T49" fmla="*/ 1475 h 1616"/>
                  <a:gd name="T50" fmla="*/ 2320 w 2776"/>
                  <a:gd name="T51" fmla="*/ 1103 h 1616"/>
                  <a:gd name="T52" fmla="*/ 2355 w 2776"/>
                  <a:gd name="T53" fmla="*/ 1083 h 1616"/>
                  <a:gd name="T54" fmla="*/ 2422 w 2776"/>
                  <a:gd name="T55" fmla="*/ 1155 h 1616"/>
                  <a:gd name="T56" fmla="*/ 2437 w 2776"/>
                  <a:gd name="T57" fmla="*/ 1163 h 1616"/>
                  <a:gd name="T58" fmla="*/ 2452 w 2776"/>
                  <a:gd name="T59" fmla="*/ 1158 h 1616"/>
                  <a:gd name="T60" fmla="*/ 2770 w 2776"/>
                  <a:gd name="T61" fmla="*/ 869 h 1616"/>
                  <a:gd name="T62" fmla="*/ 2776 w 2776"/>
                  <a:gd name="T63" fmla="*/ 85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6" h="1616">
                    <a:moveTo>
                      <a:pt x="2776" y="854"/>
                    </a:moveTo>
                    <a:cubicBezTo>
                      <a:pt x="2776" y="851"/>
                      <a:pt x="2776" y="846"/>
                      <a:pt x="2770" y="840"/>
                    </a:cubicBezTo>
                    <a:cubicBezTo>
                      <a:pt x="2009" y="8"/>
                      <a:pt x="2009" y="8"/>
                      <a:pt x="2009" y="8"/>
                    </a:cubicBezTo>
                    <a:cubicBezTo>
                      <a:pt x="2003" y="2"/>
                      <a:pt x="1999" y="0"/>
                      <a:pt x="1995" y="0"/>
                    </a:cubicBezTo>
                    <a:cubicBezTo>
                      <a:pt x="1989" y="0"/>
                      <a:pt x="1985" y="2"/>
                      <a:pt x="1979" y="7"/>
                    </a:cubicBezTo>
                    <a:cubicBezTo>
                      <a:pt x="1661" y="294"/>
                      <a:pt x="1661" y="294"/>
                      <a:pt x="1661" y="294"/>
                    </a:cubicBezTo>
                    <a:cubicBezTo>
                      <a:pt x="1655" y="299"/>
                      <a:pt x="1654" y="304"/>
                      <a:pt x="1654" y="309"/>
                    </a:cubicBezTo>
                    <a:cubicBezTo>
                      <a:pt x="1654" y="313"/>
                      <a:pt x="1655" y="319"/>
                      <a:pt x="1660" y="324"/>
                    </a:cubicBezTo>
                    <a:cubicBezTo>
                      <a:pt x="1724" y="393"/>
                      <a:pt x="1724" y="393"/>
                      <a:pt x="1724" y="393"/>
                    </a:cubicBezTo>
                    <a:cubicBezTo>
                      <a:pt x="1683" y="429"/>
                      <a:pt x="1683" y="429"/>
                      <a:pt x="1683" y="429"/>
                    </a:cubicBezTo>
                    <a:cubicBezTo>
                      <a:pt x="1614" y="487"/>
                      <a:pt x="1527" y="508"/>
                      <a:pt x="1417" y="492"/>
                    </a:cubicBezTo>
                    <a:cubicBezTo>
                      <a:pt x="1382" y="487"/>
                      <a:pt x="1348" y="481"/>
                      <a:pt x="1315" y="476"/>
                    </a:cubicBezTo>
                    <a:cubicBezTo>
                      <a:pt x="1236" y="464"/>
                      <a:pt x="1163" y="452"/>
                      <a:pt x="1096" y="446"/>
                    </a:cubicBezTo>
                    <a:cubicBezTo>
                      <a:pt x="946" y="444"/>
                      <a:pt x="825" y="476"/>
                      <a:pt x="720" y="548"/>
                    </a:cubicBezTo>
                    <a:cubicBezTo>
                      <a:pt x="499" y="699"/>
                      <a:pt x="138" y="968"/>
                      <a:pt x="75" y="1018"/>
                    </a:cubicBezTo>
                    <a:cubicBezTo>
                      <a:pt x="8" y="1069"/>
                      <a:pt x="0" y="1116"/>
                      <a:pt x="46" y="1180"/>
                    </a:cubicBezTo>
                    <a:cubicBezTo>
                      <a:pt x="95" y="1246"/>
                      <a:pt x="138" y="1235"/>
                      <a:pt x="189" y="1214"/>
                    </a:cubicBezTo>
                    <a:cubicBezTo>
                      <a:pt x="208" y="1205"/>
                      <a:pt x="301" y="1152"/>
                      <a:pt x="384" y="1103"/>
                    </a:cubicBezTo>
                    <a:cubicBezTo>
                      <a:pt x="766" y="880"/>
                      <a:pt x="793" y="869"/>
                      <a:pt x="821" y="871"/>
                    </a:cubicBezTo>
                    <a:cubicBezTo>
                      <a:pt x="843" y="879"/>
                      <a:pt x="843" y="879"/>
                      <a:pt x="843" y="879"/>
                    </a:cubicBezTo>
                    <a:cubicBezTo>
                      <a:pt x="1048" y="996"/>
                      <a:pt x="1189" y="973"/>
                      <a:pt x="1290" y="941"/>
                    </a:cubicBezTo>
                    <a:cubicBezTo>
                      <a:pt x="1307" y="935"/>
                      <a:pt x="1307" y="935"/>
                      <a:pt x="1307" y="935"/>
                    </a:cubicBezTo>
                    <a:cubicBezTo>
                      <a:pt x="1324" y="941"/>
                      <a:pt x="1324" y="941"/>
                      <a:pt x="1324" y="941"/>
                    </a:cubicBezTo>
                    <a:cubicBezTo>
                      <a:pt x="1337" y="946"/>
                      <a:pt x="1357" y="954"/>
                      <a:pt x="2072" y="1616"/>
                    </a:cubicBezTo>
                    <a:cubicBezTo>
                      <a:pt x="2086" y="1585"/>
                      <a:pt x="2104" y="1531"/>
                      <a:pt x="2122" y="1475"/>
                    </a:cubicBezTo>
                    <a:cubicBezTo>
                      <a:pt x="2169" y="1325"/>
                      <a:pt x="2223" y="1155"/>
                      <a:pt x="2320" y="1103"/>
                    </a:cubicBezTo>
                    <a:cubicBezTo>
                      <a:pt x="2355" y="1083"/>
                      <a:pt x="2355" y="1083"/>
                      <a:pt x="2355" y="1083"/>
                    </a:cubicBezTo>
                    <a:cubicBezTo>
                      <a:pt x="2422" y="1155"/>
                      <a:pt x="2422" y="1155"/>
                      <a:pt x="2422" y="1155"/>
                    </a:cubicBezTo>
                    <a:cubicBezTo>
                      <a:pt x="2427" y="1162"/>
                      <a:pt x="2433" y="1163"/>
                      <a:pt x="2437" y="1163"/>
                    </a:cubicBezTo>
                    <a:cubicBezTo>
                      <a:pt x="2443" y="1164"/>
                      <a:pt x="2447" y="1163"/>
                      <a:pt x="2452" y="1158"/>
                    </a:cubicBezTo>
                    <a:cubicBezTo>
                      <a:pt x="2770" y="869"/>
                      <a:pt x="2770" y="869"/>
                      <a:pt x="2770" y="869"/>
                    </a:cubicBezTo>
                    <a:cubicBezTo>
                      <a:pt x="2775" y="864"/>
                      <a:pt x="2776" y="859"/>
                      <a:pt x="2776" y="85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84">
                <a:extLst>
                  <a:ext uri="{FF2B5EF4-FFF2-40B4-BE49-F238E27FC236}">
                    <a16:creationId xmlns:a16="http://schemas.microsoft.com/office/drawing/2014/main" id="{41CF5329-EF10-430F-A421-4F400D819CF3}"/>
                  </a:ext>
                </a:extLst>
              </p:cNvPr>
              <p:cNvSpPr>
                <a:spLocks/>
              </p:cNvSpPr>
              <p:nvPr/>
            </p:nvSpPr>
            <p:spPr bwMode="auto">
              <a:xfrm>
                <a:off x="952" y="1092"/>
                <a:ext cx="50" cy="52"/>
              </a:xfrm>
              <a:custGeom>
                <a:avLst/>
                <a:gdLst>
                  <a:gd name="T0" fmla="*/ 371 w 416"/>
                  <a:gd name="T1" fmla="*/ 268 h 432"/>
                  <a:gd name="T2" fmla="*/ 397 w 416"/>
                  <a:gd name="T3" fmla="*/ 204 h 432"/>
                  <a:gd name="T4" fmla="*/ 334 w 416"/>
                  <a:gd name="T5" fmla="*/ 40 h 432"/>
                  <a:gd name="T6" fmla="*/ 165 w 416"/>
                  <a:gd name="T7" fmla="*/ 36 h 432"/>
                  <a:gd name="T8" fmla="*/ 85 w 416"/>
                  <a:gd name="T9" fmla="*/ 82 h 432"/>
                  <a:gd name="T10" fmla="*/ 48 w 416"/>
                  <a:gd name="T11" fmla="*/ 176 h 432"/>
                  <a:gd name="T12" fmla="*/ 76 w 416"/>
                  <a:gd name="T13" fmla="*/ 349 h 432"/>
                  <a:gd name="T14" fmla="*/ 298 w 416"/>
                  <a:gd name="T15" fmla="*/ 346 h 432"/>
                  <a:gd name="T16" fmla="*/ 371 w 416"/>
                  <a:gd name="T17" fmla="*/ 26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32">
                    <a:moveTo>
                      <a:pt x="371" y="268"/>
                    </a:moveTo>
                    <a:cubicBezTo>
                      <a:pt x="397" y="204"/>
                      <a:pt x="397" y="204"/>
                      <a:pt x="397" y="204"/>
                    </a:cubicBezTo>
                    <a:cubicBezTo>
                      <a:pt x="416" y="157"/>
                      <a:pt x="404" y="85"/>
                      <a:pt x="334" y="40"/>
                    </a:cubicBezTo>
                    <a:cubicBezTo>
                      <a:pt x="274" y="2"/>
                      <a:pt x="225" y="0"/>
                      <a:pt x="165" y="36"/>
                    </a:cubicBezTo>
                    <a:cubicBezTo>
                      <a:pt x="85" y="82"/>
                      <a:pt x="85" y="82"/>
                      <a:pt x="85" y="82"/>
                    </a:cubicBezTo>
                    <a:cubicBezTo>
                      <a:pt x="48" y="176"/>
                      <a:pt x="48" y="176"/>
                      <a:pt x="48" y="176"/>
                    </a:cubicBezTo>
                    <a:cubicBezTo>
                      <a:pt x="0" y="295"/>
                      <a:pt x="57" y="336"/>
                      <a:pt x="76" y="349"/>
                    </a:cubicBezTo>
                    <a:cubicBezTo>
                      <a:pt x="192" y="432"/>
                      <a:pt x="259" y="387"/>
                      <a:pt x="298" y="346"/>
                    </a:cubicBezTo>
                    <a:lnTo>
                      <a:pt x="371" y="268"/>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85">
                <a:extLst>
                  <a:ext uri="{FF2B5EF4-FFF2-40B4-BE49-F238E27FC236}">
                    <a16:creationId xmlns:a16="http://schemas.microsoft.com/office/drawing/2014/main" id="{B1631126-26F3-46F6-AF11-67F86D3B0344}"/>
                  </a:ext>
                </a:extLst>
              </p:cNvPr>
              <p:cNvSpPr>
                <a:spLocks/>
              </p:cNvSpPr>
              <p:nvPr/>
            </p:nvSpPr>
            <p:spPr bwMode="auto">
              <a:xfrm>
                <a:off x="879" y="1022"/>
                <a:ext cx="54" cy="53"/>
              </a:xfrm>
              <a:custGeom>
                <a:avLst/>
                <a:gdLst>
                  <a:gd name="T0" fmla="*/ 416 w 448"/>
                  <a:gd name="T1" fmla="*/ 255 h 440"/>
                  <a:gd name="T2" fmla="*/ 439 w 448"/>
                  <a:gd name="T3" fmla="*/ 124 h 440"/>
                  <a:gd name="T4" fmla="*/ 390 w 448"/>
                  <a:gd name="T5" fmla="*/ 42 h 440"/>
                  <a:gd name="T6" fmla="*/ 285 w 448"/>
                  <a:gd name="T7" fmla="*/ 0 h 440"/>
                  <a:gd name="T8" fmla="*/ 113 w 448"/>
                  <a:gd name="T9" fmla="*/ 100 h 440"/>
                  <a:gd name="T10" fmla="*/ 85 w 448"/>
                  <a:gd name="T11" fmla="*/ 379 h 440"/>
                  <a:gd name="T12" fmla="*/ 278 w 448"/>
                  <a:gd name="T13" fmla="*/ 404 h 440"/>
                  <a:gd name="T14" fmla="*/ 341 w 448"/>
                  <a:gd name="T15" fmla="*/ 367 h 440"/>
                  <a:gd name="T16" fmla="*/ 416 w 448"/>
                  <a:gd name="T17" fmla="*/ 25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440">
                    <a:moveTo>
                      <a:pt x="416" y="255"/>
                    </a:moveTo>
                    <a:cubicBezTo>
                      <a:pt x="439" y="221"/>
                      <a:pt x="448" y="171"/>
                      <a:pt x="439" y="124"/>
                    </a:cubicBezTo>
                    <a:cubicBezTo>
                      <a:pt x="433" y="87"/>
                      <a:pt x="414" y="58"/>
                      <a:pt x="390" y="42"/>
                    </a:cubicBezTo>
                    <a:cubicBezTo>
                      <a:pt x="362" y="23"/>
                      <a:pt x="329" y="0"/>
                      <a:pt x="285" y="0"/>
                    </a:cubicBezTo>
                    <a:cubicBezTo>
                      <a:pt x="240" y="0"/>
                      <a:pt x="185" y="24"/>
                      <a:pt x="113" y="100"/>
                    </a:cubicBezTo>
                    <a:cubicBezTo>
                      <a:pt x="0" y="217"/>
                      <a:pt x="27" y="324"/>
                      <a:pt x="85" y="379"/>
                    </a:cubicBezTo>
                    <a:cubicBezTo>
                      <a:pt x="137" y="432"/>
                      <a:pt x="213" y="440"/>
                      <a:pt x="278" y="404"/>
                    </a:cubicBezTo>
                    <a:cubicBezTo>
                      <a:pt x="341" y="367"/>
                      <a:pt x="341" y="367"/>
                      <a:pt x="341" y="367"/>
                    </a:cubicBezTo>
                    <a:lnTo>
                      <a:pt x="416" y="255"/>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86">
                <a:extLst>
                  <a:ext uri="{FF2B5EF4-FFF2-40B4-BE49-F238E27FC236}">
                    <a16:creationId xmlns:a16="http://schemas.microsoft.com/office/drawing/2014/main" id="{CE4AC8D5-E4B7-428B-A7D2-9FBDE3A0DC46}"/>
                  </a:ext>
                </a:extLst>
              </p:cNvPr>
              <p:cNvSpPr>
                <a:spLocks/>
              </p:cNvSpPr>
              <p:nvPr/>
            </p:nvSpPr>
            <p:spPr bwMode="auto">
              <a:xfrm>
                <a:off x="994" y="1117"/>
                <a:ext cx="49" cy="49"/>
              </a:xfrm>
              <a:custGeom>
                <a:avLst/>
                <a:gdLst>
                  <a:gd name="T0" fmla="*/ 66 w 408"/>
                  <a:gd name="T1" fmla="*/ 350 h 408"/>
                  <a:gd name="T2" fmla="*/ 295 w 408"/>
                  <a:gd name="T3" fmla="*/ 313 h 408"/>
                  <a:gd name="T4" fmla="*/ 305 w 408"/>
                  <a:gd name="T5" fmla="*/ 89 h 408"/>
                  <a:gd name="T6" fmla="*/ 120 w 408"/>
                  <a:gd name="T7" fmla="*/ 57 h 408"/>
                  <a:gd name="T8" fmla="*/ 58 w 408"/>
                  <a:gd name="T9" fmla="*/ 108 h 408"/>
                  <a:gd name="T10" fmla="*/ 26 w 408"/>
                  <a:gd name="T11" fmla="*/ 193 h 408"/>
                  <a:gd name="T12" fmla="*/ 66 w 408"/>
                  <a:gd name="T13" fmla="*/ 350 h 408"/>
                </a:gdLst>
                <a:ahLst/>
                <a:cxnLst>
                  <a:cxn ang="0">
                    <a:pos x="T0" y="T1"/>
                  </a:cxn>
                  <a:cxn ang="0">
                    <a:pos x="T2" y="T3"/>
                  </a:cxn>
                  <a:cxn ang="0">
                    <a:pos x="T4" y="T5"/>
                  </a:cxn>
                  <a:cxn ang="0">
                    <a:pos x="T6" y="T7"/>
                  </a:cxn>
                  <a:cxn ang="0">
                    <a:pos x="T8" y="T9"/>
                  </a:cxn>
                  <a:cxn ang="0">
                    <a:pos x="T10" y="T11"/>
                  </a:cxn>
                  <a:cxn ang="0">
                    <a:pos x="T12" y="T13"/>
                  </a:cxn>
                </a:cxnLst>
                <a:rect l="0" t="0" r="r" b="b"/>
                <a:pathLst>
                  <a:path w="408" h="408">
                    <a:moveTo>
                      <a:pt x="66" y="350"/>
                    </a:moveTo>
                    <a:cubicBezTo>
                      <a:pt x="151" y="408"/>
                      <a:pt x="217" y="397"/>
                      <a:pt x="295" y="313"/>
                    </a:cubicBezTo>
                    <a:cubicBezTo>
                      <a:pt x="408" y="190"/>
                      <a:pt x="330" y="113"/>
                      <a:pt x="305" y="89"/>
                    </a:cubicBezTo>
                    <a:cubicBezTo>
                      <a:pt x="259" y="43"/>
                      <a:pt x="190" y="0"/>
                      <a:pt x="120" y="57"/>
                    </a:cubicBezTo>
                    <a:cubicBezTo>
                      <a:pt x="58" y="108"/>
                      <a:pt x="58" y="108"/>
                      <a:pt x="58" y="108"/>
                    </a:cubicBezTo>
                    <a:cubicBezTo>
                      <a:pt x="26" y="193"/>
                      <a:pt x="26" y="193"/>
                      <a:pt x="26" y="193"/>
                    </a:cubicBezTo>
                    <a:cubicBezTo>
                      <a:pt x="0" y="264"/>
                      <a:pt x="13" y="313"/>
                      <a:pt x="66" y="35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87">
                <a:extLst>
                  <a:ext uri="{FF2B5EF4-FFF2-40B4-BE49-F238E27FC236}">
                    <a16:creationId xmlns:a16="http://schemas.microsoft.com/office/drawing/2014/main" id="{15568C74-76E2-4FD5-95BD-E9D4B99F9325}"/>
                  </a:ext>
                </a:extLst>
              </p:cNvPr>
              <p:cNvSpPr>
                <a:spLocks/>
              </p:cNvSpPr>
              <p:nvPr/>
            </p:nvSpPr>
            <p:spPr bwMode="auto">
              <a:xfrm>
                <a:off x="915" y="1058"/>
                <a:ext cx="51" cy="55"/>
              </a:xfrm>
              <a:custGeom>
                <a:avLst/>
                <a:gdLst>
                  <a:gd name="T0" fmla="*/ 279 w 432"/>
                  <a:gd name="T1" fmla="*/ 398 h 456"/>
                  <a:gd name="T2" fmla="*/ 359 w 432"/>
                  <a:gd name="T3" fmla="*/ 334 h 456"/>
                  <a:gd name="T4" fmla="*/ 401 w 432"/>
                  <a:gd name="T5" fmla="*/ 249 h 456"/>
                  <a:gd name="T6" fmla="*/ 380 w 432"/>
                  <a:gd name="T7" fmla="*/ 57 h 456"/>
                  <a:gd name="T8" fmla="*/ 189 w 432"/>
                  <a:gd name="T9" fmla="*/ 37 h 456"/>
                  <a:gd name="T10" fmla="*/ 155 w 432"/>
                  <a:gd name="T11" fmla="*/ 57 h 456"/>
                  <a:gd name="T12" fmla="*/ 49 w 432"/>
                  <a:gd name="T13" fmla="*/ 188 h 456"/>
                  <a:gd name="T14" fmla="*/ 62 w 432"/>
                  <a:gd name="T15" fmla="*/ 399 h 456"/>
                  <a:gd name="T16" fmla="*/ 279 w 432"/>
                  <a:gd name="T17" fmla="*/ 39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456">
                    <a:moveTo>
                      <a:pt x="279" y="398"/>
                    </a:moveTo>
                    <a:cubicBezTo>
                      <a:pt x="359" y="334"/>
                      <a:pt x="359" y="334"/>
                      <a:pt x="359" y="334"/>
                    </a:cubicBezTo>
                    <a:cubicBezTo>
                      <a:pt x="401" y="249"/>
                      <a:pt x="401" y="249"/>
                      <a:pt x="401" y="249"/>
                    </a:cubicBezTo>
                    <a:cubicBezTo>
                      <a:pt x="430" y="191"/>
                      <a:pt x="432" y="107"/>
                      <a:pt x="380" y="57"/>
                    </a:cubicBezTo>
                    <a:cubicBezTo>
                      <a:pt x="330" y="9"/>
                      <a:pt x="252" y="0"/>
                      <a:pt x="189" y="37"/>
                    </a:cubicBezTo>
                    <a:cubicBezTo>
                      <a:pt x="155" y="57"/>
                      <a:pt x="155" y="57"/>
                      <a:pt x="155" y="57"/>
                    </a:cubicBezTo>
                    <a:cubicBezTo>
                      <a:pt x="49" y="188"/>
                      <a:pt x="49" y="188"/>
                      <a:pt x="49" y="188"/>
                    </a:cubicBezTo>
                    <a:cubicBezTo>
                      <a:pt x="0" y="249"/>
                      <a:pt x="5" y="346"/>
                      <a:pt x="62" y="399"/>
                    </a:cubicBezTo>
                    <a:cubicBezTo>
                      <a:pt x="121" y="456"/>
                      <a:pt x="219" y="444"/>
                      <a:pt x="279" y="39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8">
                <a:extLst>
                  <a:ext uri="{FF2B5EF4-FFF2-40B4-BE49-F238E27FC236}">
                    <a16:creationId xmlns:a16="http://schemas.microsoft.com/office/drawing/2014/main" id="{6ABE81AB-3E2F-4675-8FF3-012F6CEEFBA3}"/>
                  </a:ext>
                </a:extLst>
              </p:cNvPr>
              <p:cNvSpPr>
                <a:spLocks/>
              </p:cNvSpPr>
              <p:nvPr/>
            </p:nvSpPr>
            <p:spPr bwMode="auto">
              <a:xfrm>
                <a:off x="803" y="803"/>
                <a:ext cx="397" cy="361"/>
              </a:xfrm>
              <a:custGeom>
                <a:avLst/>
                <a:gdLst>
                  <a:gd name="T0" fmla="*/ 3249 w 3312"/>
                  <a:gd name="T1" fmla="*/ 1963 h 3000"/>
                  <a:gd name="T2" fmla="*/ 2308 w 3312"/>
                  <a:gd name="T3" fmla="*/ 1115 h 3000"/>
                  <a:gd name="T4" fmla="*/ 1846 w 3312"/>
                  <a:gd name="T5" fmla="*/ 1041 h 3000"/>
                  <a:gd name="T6" fmla="*/ 1469 w 3312"/>
                  <a:gd name="T7" fmla="*/ 1256 h 3000"/>
                  <a:gd name="T8" fmla="*/ 1265 w 3312"/>
                  <a:gd name="T9" fmla="*/ 1372 h 3000"/>
                  <a:gd name="T10" fmla="*/ 996 w 3312"/>
                  <a:gd name="T11" fmla="*/ 1305 h 3000"/>
                  <a:gd name="T12" fmla="*/ 1045 w 3312"/>
                  <a:gd name="T13" fmla="*/ 998 h 3000"/>
                  <a:gd name="T14" fmla="*/ 1695 w 3312"/>
                  <a:gd name="T15" fmla="*/ 523 h 3000"/>
                  <a:gd name="T16" fmla="*/ 1834 w 3312"/>
                  <a:gd name="T17" fmla="*/ 452 h 3000"/>
                  <a:gd name="T18" fmla="*/ 1734 w 3312"/>
                  <a:gd name="T19" fmla="*/ 450 h 3000"/>
                  <a:gd name="T20" fmla="*/ 1678 w 3312"/>
                  <a:gd name="T21" fmla="*/ 452 h 3000"/>
                  <a:gd name="T22" fmla="*/ 1463 w 3312"/>
                  <a:gd name="T23" fmla="*/ 481 h 3000"/>
                  <a:gd name="T24" fmla="*/ 1361 w 3312"/>
                  <a:gd name="T25" fmla="*/ 498 h 3000"/>
                  <a:gd name="T26" fmla="*/ 1094 w 3312"/>
                  <a:gd name="T27" fmla="*/ 433 h 3000"/>
                  <a:gd name="T28" fmla="*/ 1054 w 3312"/>
                  <a:gd name="T29" fmla="*/ 398 h 3000"/>
                  <a:gd name="T30" fmla="*/ 1117 w 3312"/>
                  <a:gd name="T31" fmla="*/ 329 h 3000"/>
                  <a:gd name="T32" fmla="*/ 1123 w 3312"/>
                  <a:gd name="T33" fmla="*/ 313 h 3000"/>
                  <a:gd name="T34" fmla="*/ 1116 w 3312"/>
                  <a:gd name="T35" fmla="*/ 298 h 3000"/>
                  <a:gd name="T36" fmla="*/ 798 w 3312"/>
                  <a:gd name="T37" fmla="*/ 9 h 3000"/>
                  <a:gd name="T38" fmla="*/ 769 w 3312"/>
                  <a:gd name="T39" fmla="*/ 10 h 3000"/>
                  <a:gd name="T40" fmla="*/ 7 w 3312"/>
                  <a:gd name="T41" fmla="*/ 846 h 3000"/>
                  <a:gd name="T42" fmla="*/ 0 w 3312"/>
                  <a:gd name="T43" fmla="*/ 862 h 3000"/>
                  <a:gd name="T44" fmla="*/ 8 w 3312"/>
                  <a:gd name="T45" fmla="*/ 877 h 3000"/>
                  <a:gd name="T46" fmla="*/ 325 w 3312"/>
                  <a:gd name="T47" fmla="*/ 1166 h 3000"/>
                  <a:gd name="T48" fmla="*/ 340 w 3312"/>
                  <a:gd name="T49" fmla="*/ 1173 h 3000"/>
                  <a:gd name="T50" fmla="*/ 356 w 3312"/>
                  <a:gd name="T51" fmla="*/ 1165 h 3000"/>
                  <a:gd name="T52" fmla="*/ 431 w 3312"/>
                  <a:gd name="T53" fmla="*/ 1083 h 3000"/>
                  <a:gd name="T54" fmla="*/ 468 w 3312"/>
                  <a:gd name="T55" fmla="*/ 1119 h 3000"/>
                  <a:gd name="T56" fmla="*/ 644 w 3312"/>
                  <a:gd name="T57" fmla="*/ 1456 h 3000"/>
                  <a:gd name="T58" fmla="*/ 724 w 3312"/>
                  <a:gd name="T59" fmla="*/ 1665 h 3000"/>
                  <a:gd name="T60" fmla="*/ 782 w 3312"/>
                  <a:gd name="T61" fmla="*/ 1760 h 3000"/>
                  <a:gd name="T62" fmla="*/ 1077 w 3312"/>
                  <a:gd name="T63" fmla="*/ 1782 h 3000"/>
                  <a:gd name="T64" fmla="*/ 1168 w 3312"/>
                  <a:gd name="T65" fmla="*/ 1930 h 3000"/>
                  <a:gd name="T66" fmla="*/ 1171 w 3312"/>
                  <a:gd name="T67" fmla="*/ 2031 h 3000"/>
                  <a:gd name="T68" fmla="*/ 1376 w 3312"/>
                  <a:gd name="T69" fmla="*/ 2099 h 3000"/>
                  <a:gd name="T70" fmla="*/ 1449 w 3312"/>
                  <a:gd name="T71" fmla="*/ 2309 h 3000"/>
                  <a:gd name="T72" fmla="*/ 1623 w 3312"/>
                  <a:gd name="T73" fmla="*/ 2353 h 3000"/>
                  <a:gd name="T74" fmla="*/ 1741 w 3312"/>
                  <a:gd name="T75" fmla="*/ 2538 h 3000"/>
                  <a:gd name="T76" fmla="*/ 1970 w 3312"/>
                  <a:gd name="T77" fmla="*/ 2622 h 3000"/>
                  <a:gd name="T78" fmla="*/ 2027 w 3312"/>
                  <a:gd name="T79" fmla="*/ 2896 h 3000"/>
                  <a:gd name="T80" fmla="*/ 2099 w 3312"/>
                  <a:gd name="T81" fmla="*/ 2947 h 3000"/>
                  <a:gd name="T82" fmla="*/ 2302 w 3312"/>
                  <a:gd name="T83" fmla="*/ 2956 h 3000"/>
                  <a:gd name="T84" fmla="*/ 2360 w 3312"/>
                  <a:gd name="T85" fmla="*/ 2779 h 3000"/>
                  <a:gd name="T86" fmla="*/ 2341 w 3312"/>
                  <a:gd name="T87" fmla="*/ 2672 h 3000"/>
                  <a:gd name="T88" fmla="*/ 2437 w 3312"/>
                  <a:gd name="T89" fmla="*/ 2726 h 3000"/>
                  <a:gd name="T90" fmla="*/ 2644 w 3312"/>
                  <a:gd name="T91" fmla="*/ 2750 h 3000"/>
                  <a:gd name="T92" fmla="*/ 2692 w 3312"/>
                  <a:gd name="T93" fmla="*/ 2592 h 3000"/>
                  <a:gd name="T94" fmla="*/ 2621 w 3312"/>
                  <a:gd name="T95" fmla="*/ 2416 h 3000"/>
                  <a:gd name="T96" fmla="*/ 2771 w 3312"/>
                  <a:gd name="T97" fmla="*/ 2531 h 3000"/>
                  <a:gd name="T98" fmla="*/ 2975 w 3312"/>
                  <a:gd name="T99" fmla="*/ 2520 h 3000"/>
                  <a:gd name="T100" fmla="*/ 2989 w 3312"/>
                  <a:gd name="T101" fmla="*/ 2307 h 3000"/>
                  <a:gd name="T102" fmla="*/ 2810 w 3312"/>
                  <a:gd name="T103" fmla="*/ 2090 h 3000"/>
                  <a:gd name="T104" fmla="*/ 3055 w 3312"/>
                  <a:gd name="T105" fmla="*/ 2229 h 3000"/>
                  <a:gd name="T106" fmla="*/ 3248 w 3312"/>
                  <a:gd name="T107" fmla="*/ 2205 h 3000"/>
                  <a:gd name="T108" fmla="*/ 3249 w 3312"/>
                  <a:gd name="T109" fmla="*/ 1963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2" h="3000">
                    <a:moveTo>
                      <a:pt x="3249" y="1963"/>
                    </a:moveTo>
                    <a:cubicBezTo>
                      <a:pt x="3243" y="1957"/>
                      <a:pt x="2746" y="1494"/>
                      <a:pt x="2308" y="1115"/>
                    </a:cubicBezTo>
                    <a:cubicBezTo>
                      <a:pt x="2201" y="1142"/>
                      <a:pt x="2047" y="1150"/>
                      <a:pt x="1846" y="1041"/>
                    </a:cubicBezTo>
                    <a:cubicBezTo>
                      <a:pt x="1785" y="1071"/>
                      <a:pt x="1590" y="1185"/>
                      <a:pt x="1469" y="1256"/>
                    </a:cubicBezTo>
                    <a:cubicBezTo>
                      <a:pt x="1332" y="1337"/>
                      <a:pt x="1282" y="1366"/>
                      <a:pt x="1265" y="1372"/>
                    </a:cubicBezTo>
                    <a:cubicBezTo>
                      <a:pt x="1220" y="1391"/>
                      <a:pt x="1095" y="1441"/>
                      <a:pt x="996" y="1305"/>
                    </a:cubicBezTo>
                    <a:cubicBezTo>
                      <a:pt x="917" y="1195"/>
                      <a:pt x="934" y="1085"/>
                      <a:pt x="1045" y="998"/>
                    </a:cubicBezTo>
                    <a:cubicBezTo>
                      <a:pt x="1110" y="948"/>
                      <a:pt x="1473" y="676"/>
                      <a:pt x="1695" y="523"/>
                    </a:cubicBezTo>
                    <a:cubicBezTo>
                      <a:pt x="1739" y="492"/>
                      <a:pt x="1785" y="470"/>
                      <a:pt x="1834" y="452"/>
                    </a:cubicBezTo>
                    <a:cubicBezTo>
                      <a:pt x="1807" y="449"/>
                      <a:pt x="1778" y="449"/>
                      <a:pt x="1734" y="450"/>
                    </a:cubicBezTo>
                    <a:cubicBezTo>
                      <a:pt x="1678" y="452"/>
                      <a:pt x="1678" y="452"/>
                      <a:pt x="1678" y="452"/>
                    </a:cubicBezTo>
                    <a:cubicBezTo>
                      <a:pt x="1614" y="457"/>
                      <a:pt x="1541" y="469"/>
                      <a:pt x="1463" y="481"/>
                    </a:cubicBezTo>
                    <a:cubicBezTo>
                      <a:pt x="1430" y="487"/>
                      <a:pt x="1396" y="492"/>
                      <a:pt x="1361" y="498"/>
                    </a:cubicBezTo>
                    <a:cubicBezTo>
                      <a:pt x="1250" y="514"/>
                      <a:pt x="1164" y="492"/>
                      <a:pt x="1094" y="433"/>
                    </a:cubicBezTo>
                    <a:cubicBezTo>
                      <a:pt x="1054" y="398"/>
                      <a:pt x="1054" y="398"/>
                      <a:pt x="1054" y="398"/>
                    </a:cubicBezTo>
                    <a:cubicBezTo>
                      <a:pt x="1117" y="329"/>
                      <a:pt x="1117" y="329"/>
                      <a:pt x="1117" y="329"/>
                    </a:cubicBezTo>
                    <a:cubicBezTo>
                      <a:pt x="1123" y="323"/>
                      <a:pt x="1123" y="317"/>
                      <a:pt x="1123" y="313"/>
                    </a:cubicBezTo>
                    <a:cubicBezTo>
                      <a:pt x="1123" y="309"/>
                      <a:pt x="1122" y="303"/>
                      <a:pt x="1116" y="298"/>
                    </a:cubicBezTo>
                    <a:cubicBezTo>
                      <a:pt x="798" y="9"/>
                      <a:pt x="798" y="9"/>
                      <a:pt x="798" y="9"/>
                    </a:cubicBezTo>
                    <a:cubicBezTo>
                      <a:pt x="790" y="0"/>
                      <a:pt x="776" y="2"/>
                      <a:pt x="769" y="10"/>
                    </a:cubicBezTo>
                    <a:cubicBezTo>
                      <a:pt x="7" y="846"/>
                      <a:pt x="7" y="846"/>
                      <a:pt x="7" y="846"/>
                    </a:cubicBezTo>
                    <a:cubicBezTo>
                      <a:pt x="0" y="853"/>
                      <a:pt x="0" y="859"/>
                      <a:pt x="0" y="862"/>
                    </a:cubicBezTo>
                    <a:cubicBezTo>
                      <a:pt x="0" y="866"/>
                      <a:pt x="2" y="872"/>
                      <a:pt x="8" y="877"/>
                    </a:cubicBezTo>
                    <a:cubicBezTo>
                      <a:pt x="325" y="1166"/>
                      <a:pt x="325" y="1166"/>
                      <a:pt x="325" y="1166"/>
                    </a:cubicBezTo>
                    <a:cubicBezTo>
                      <a:pt x="332" y="1171"/>
                      <a:pt x="338" y="1171"/>
                      <a:pt x="340" y="1173"/>
                    </a:cubicBezTo>
                    <a:cubicBezTo>
                      <a:pt x="345" y="1173"/>
                      <a:pt x="350" y="1170"/>
                      <a:pt x="356" y="1165"/>
                    </a:cubicBezTo>
                    <a:cubicBezTo>
                      <a:pt x="431" y="1083"/>
                      <a:pt x="431" y="1083"/>
                      <a:pt x="431" y="1083"/>
                    </a:cubicBezTo>
                    <a:cubicBezTo>
                      <a:pt x="468" y="1119"/>
                      <a:pt x="468" y="1119"/>
                      <a:pt x="468" y="1119"/>
                    </a:cubicBezTo>
                    <a:cubicBezTo>
                      <a:pt x="545" y="1192"/>
                      <a:pt x="576" y="1274"/>
                      <a:pt x="644" y="1456"/>
                    </a:cubicBezTo>
                    <a:cubicBezTo>
                      <a:pt x="665" y="1513"/>
                      <a:pt x="691" y="1583"/>
                      <a:pt x="724" y="1665"/>
                    </a:cubicBezTo>
                    <a:cubicBezTo>
                      <a:pt x="733" y="1690"/>
                      <a:pt x="754" y="1723"/>
                      <a:pt x="782" y="1760"/>
                    </a:cubicBezTo>
                    <a:cubicBezTo>
                      <a:pt x="924" y="1679"/>
                      <a:pt x="1027" y="1748"/>
                      <a:pt x="1077" y="1782"/>
                    </a:cubicBezTo>
                    <a:cubicBezTo>
                      <a:pt x="1123" y="1814"/>
                      <a:pt x="1156" y="1866"/>
                      <a:pt x="1168" y="1930"/>
                    </a:cubicBezTo>
                    <a:cubicBezTo>
                      <a:pt x="1175" y="1965"/>
                      <a:pt x="1176" y="1998"/>
                      <a:pt x="1171" y="2031"/>
                    </a:cubicBezTo>
                    <a:cubicBezTo>
                      <a:pt x="1244" y="2023"/>
                      <a:pt x="1319" y="2048"/>
                      <a:pt x="1376" y="2099"/>
                    </a:cubicBezTo>
                    <a:cubicBezTo>
                      <a:pt x="1431" y="2153"/>
                      <a:pt x="1457" y="2231"/>
                      <a:pt x="1449" y="2309"/>
                    </a:cubicBezTo>
                    <a:cubicBezTo>
                      <a:pt x="1507" y="2302"/>
                      <a:pt x="1565" y="2315"/>
                      <a:pt x="1623" y="2353"/>
                    </a:cubicBezTo>
                    <a:cubicBezTo>
                      <a:pt x="1700" y="2402"/>
                      <a:pt x="1735" y="2472"/>
                      <a:pt x="1741" y="2538"/>
                    </a:cubicBezTo>
                    <a:cubicBezTo>
                      <a:pt x="1817" y="2522"/>
                      <a:pt x="1897" y="2551"/>
                      <a:pt x="1970" y="2622"/>
                    </a:cubicBezTo>
                    <a:cubicBezTo>
                      <a:pt x="2052" y="2704"/>
                      <a:pt x="2071" y="2802"/>
                      <a:pt x="2027" y="2896"/>
                    </a:cubicBezTo>
                    <a:cubicBezTo>
                      <a:pt x="2053" y="2915"/>
                      <a:pt x="2076" y="2932"/>
                      <a:pt x="2099" y="2947"/>
                    </a:cubicBezTo>
                    <a:cubicBezTo>
                      <a:pt x="2178" y="2998"/>
                      <a:pt x="2250" y="3000"/>
                      <a:pt x="2302" y="2956"/>
                    </a:cubicBezTo>
                    <a:cubicBezTo>
                      <a:pt x="2378" y="2891"/>
                      <a:pt x="2367" y="2824"/>
                      <a:pt x="2360" y="2779"/>
                    </a:cubicBezTo>
                    <a:cubicBezTo>
                      <a:pt x="2341" y="2672"/>
                      <a:pt x="2341" y="2672"/>
                      <a:pt x="2341" y="2672"/>
                    </a:cubicBezTo>
                    <a:cubicBezTo>
                      <a:pt x="2437" y="2726"/>
                      <a:pt x="2437" y="2726"/>
                      <a:pt x="2437" y="2726"/>
                    </a:cubicBezTo>
                    <a:cubicBezTo>
                      <a:pt x="2504" y="2765"/>
                      <a:pt x="2586" y="2801"/>
                      <a:pt x="2644" y="2750"/>
                    </a:cubicBezTo>
                    <a:cubicBezTo>
                      <a:pt x="2696" y="2706"/>
                      <a:pt x="2713" y="2646"/>
                      <a:pt x="2692" y="2592"/>
                    </a:cubicBezTo>
                    <a:cubicBezTo>
                      <a:pt x="2621" y="2416"/>
                      <a:pt x="2621" y="2416"/>
                      <a:pt x="2621" y="2416"/>
                    </a:cubicBezTo>
                    <a:cubicBezTo>
                      <a:pt x="2771" y="2531"/>
                      <a:pt x="2771" y="2531"/>
                      <a:pt x="2771" y="2531"/>
                    </a:cubicBezTo>
                    <a:cubicBezTo>
                      <a:pt x="2834" y="2579"/>
                      <a:pt x="2919" y="2575"/>
                      <a:pt x="2975" y="2520"/>
                    </a:cubicBezTo>
                    <a:cubicBezTo>
                      <a:pt x="3034" y="2462"/>
                      <a:pt x="3039" y="2369"/>
                      <a:pt x="2989" y="2307"/>
                    </a:cubicBezTo>
                    <a:cubicBezTo>
                      <a:pt x="2810" y="2090"/>
                      <a:pt x="2810" y="2090"/>
                      <a:pt x="2810" y="2090"/>
                    </a:cubicBezTo>
                    <a:cubicBezTo>
                      <a:pt x="3055" y="2229"/>
                      <a:pt x="3055" y="2229"/>
                      <a:pt x="3055" y="2229"/>
                    </a:cubicBezTo>
                    <a:cubicBezTo>
                      <a:pt x="3117" y="2266"/>
                      <a:pt x="3195" y="2256"/>
                      <a:pt x="3248" y="2205"/>
                    </a:cubicBezTo>
                    <a:cubicBezTo>
                      <a:pt x="3310" y="2134"/>
                      <a:pt x="3312" y="2031"/>
                      <a:pt x="3249" y="196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Freeform 92">
              <a:extLst>
                <a:ext uri="{FF2B5EF4-FFF2-40B4-BE49-F238E27FC236}">
                  <a16:creationId xmlns:a16="http://schemas.microsoft.com/office/drawing/2014/main" id="{B4338730-0A4B-4B1B-9BD0-86CD730D0604}"/>
                </a:ext>
              </a:extLst>
            </p:cNvPr>
            <p:cNvSpPr>
              <a:spLocks noEditPoints="1"/>
            </p:cNvSpPr>
            <p:nvPr/>
          </p:nvSpPr>
          <p:spPr bwMode="auto">
            <a:xfrm>
              <a:off x="-869520" y="2021356"/>
              <a:ext cx="270238" cy="313390"/>
            </a:xfrm>
            <a:custGeom>
              <a:avLst/>
              <a:gdLst>
                <a:gd name="T0" fmla="*/ 1546 w 1588"/>
                <a:gd name="T1" fmla="*/ 301 h 1844"/>
                <a:gd name="T2" fmla="*/ 1360 w 1588"/>
                <a:gd name="T3" fmla="*/ 272 h 1844"/>
                <a:gd name="T4" fmla="*/ 830 w 1588"/>
                <a:gd name="T5" fmla="*/ 43 h 1844"/>
                <a:gd name="T6" fmla="*/ 744 w 1588"/>
                <a:gd name="T7" fmla="*/ 43 h 1844"/>
                <a:gd name="T8" fmla="*/ 43 w 1588"/>
                <a:gd name="T9" fmla="*/ 301 h 1844"/>
                <a:gd name="T10" fmla="*/ 0 w 1588"/>
                <a:gd name="T11" fmla="*/ 358 h 1844"/>
                <a:gd name="T12" fmla="*/ 0 w 1588"/>
                <a:gd name="T13" fmla="*/ 987 h 1844"/>
                <a:gd name="T14" fmla="*/ 15 w 1588"/>
                <a:gd name="T15" fmla="*/ 1158 h 1844"/>
                <a:gd name="T16" fmla="*/ 229 w 1588"/>
                <a:gd name="T17" fmla="*/ 1501 h 1844"/>
                <a:gd name="T18" fmla="*/ 773 w 1588"/>
                <a:gd name="T19" fmla="*/ 1844 h 1844"/>
                <a:gd name="T20" fmla="*/ 816 w 1588"/>
                <a:gd name="T21" fmla="*/ 1844 h 1844"/>
                <a:gd name="T22" fmla="*/ 1031 w 1588"/>
                <a:gd name="T23" fmla="*/ 1744 h 1844"/>
                <a:gd name="T24" fmla="*/ 1445 w 1588"/>
                <a:gd name="T25" fmla="*/ 1401 h 1844"/>
                <a:gd name="T26" fmla="*/ 1588 w 1588"/>
                <a:gd name="T27" fmla="*/ 1058 h 1844"/>
                <a:gd name="T28" fmla="*/ 1588 w 1588"/>
                <a:gd name="T29" fmla="*/ 701 h 1844"/>
                <a:gd name="T30" fmla="*/ 1588 w 1588"/>
                <a:gd name="T31" fmla="*/ 344 h 1844"/>
                <a:gd name="T32" fmla="*/ 1546 w 1588"/>
                <a:gd name="T33" fmla="*/ 301 h 1844"/>
                <a:gd name="T34" fmla="*/ 802 w 1588"/>
                <a:gd name="T35" fmla="*/ 1087 h 1844"/>
                <a:gd name="T36" fmla="*/ 687 w 1588"/>
                <a:gd name="T37" fmla="*/ 1201 h 1844"/>
                <a:gd name="T38" fmla="*/ 558 w 1588"/>
                <a:gd name="T39" fmla="*/ 1087 h 1844"/>
                <a:gd name="T40" fmla="*/ 415 w 1588"/>
                <a:gd name="T41" fmla="*/ 944 h 1844"/>
                <a:gd name="T42" fmla="*/ 544 w 1588"/>
                <a:gd name="T43" fmla="*/ 815 h 1844"/>
                <a:gd name="T44" fmla="*/ 687 w 1588"/>
                <a:gd name="T45" fmla="*/ 958 h 1844"/>
                <a:gd name="T46" fmla="*/ 1045 w 1588"/>
                <a:gd name="T47" fmla="*/ 601 h 1844"/>
                <a:gd name="T48" fmla="*/ 1159 w 1588"/>
                <a:gd name="T49" fmla="*/ 729 h 1844"/>
                <a:gd name="T50" fmla="*/ 802 w 1588"/>
                <a:gd name="T51" fmla="*/ 1087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8" h="1844">
                  <a:moveTo>
                    <a:pt x="1546" y="301"/>
                  </a:moveTo>
                  <a:cubicBezTo>
                    <a:pt x="1488" y="301"/>
                    <a:pt x="1417" y="286"/>
                    <a:pt x="1360" y="272"/>
                  </a:cubicBezTo>
                  <a:cubicBezTo>
                    <a:pt x="1174" y="229"/>
                    <a:pt x="988" y="143"/>
                    <a:pt x="830" y="43"/>
                  </a:cubicBezTo>
                  <a:cubicBezTo>
                    <a:pt x="802" y="15"/>
                    <a:pt x="802" y="0"/>
                    <a:pt x="744" y="43"/>
                  </a:cubicBezTo>
                  <a:cubicBezTo>
                    <a:pt x="544" y="186"/>
                    <a:pt x="315" y="286"/>
                    <a:pt x="43" y="301"/>
                  </a:cubicBezTo>
                  <a:cubicBezTo>
                    <a:pt x="0" y="301"/>
                    <a:pt x="0" y="315"/>
                    <a:pt x="0" y="358"/>
                  </a:cubicBezTo>
                  <a:cubicBezTo>
                    <a:pt x="0" y="572"/>
                    <a:pt x="0" y="787"/>
                    <a:pt x="0" y="987"/>
                  </a:cubicBezTo>
                  <a:cubicBezTo>
                    <a:pt x="0" y="1044"/>
                    <a:pt x="0" y="1101"/>
                    <a:pt x="15" y="1158"/>
                  </a:cubicBezTo>
                  <a:cubicBezTo>
                    <a:pt x="43" y="1287"/>
                    <a:pt x="129" y="1401"/>
                    <a:pt x="229" y="1501"/>
                  </a:cubicBezTo>
                  <a:cubicBezTo>
                    <a:pt x="372" y="1659"/>
                    <a:pt x="573" y="1759"/>
                    <a:pt x="773" y="1844"/>
                  </a:cubicBezTo>
                  <a:cubicBezTo>
                    <a:pt x="787" y="1844"/>
                    <a:pt x="802" y="1844"/>
                    <a:pt x="816" y="1844"/>
                  </a:cubicBezTo>
                  <a:cubicBezTo>
                    <a:pt x="887" y="1802"/>
                    <a:pt x="959" y="1787"/>
                    <a:pt x="1031" y="1744"/>
                  </a:cubicBezTo>
                  <a:cubicBezTo>
                    <a:pt x="1188" y="1659"/>
                    <a:pt x="1331" y="1559"/>
                    <a:pt x="1445" y="1401"/>
                  </a:cubicBezTo>
                  <a:cubicBezTo>
                    <a:pt x="1517" y="1301"/>
                    <a:pt x="1574" y="1187"/>
                    <a:pt x="1588" y="1058"/>
                  </a:cubicBezTo>
                  <a:cubicBezTo>
                    <a:pt x="1588" y="944"/>
                    <a:pt x="1588" y="815"/>
                    <a:pt x="1588" y="701"/>
                  </a:cubicBezTo>
                  <a:cubicBezTo>
                    <a:pt x="1588" y="587"/>
                    <a:pt x="1588" y="472"/>
                    <a:pt x="1588" y="344"/>
                  </a:cubicBezTo>
                  <a:cubicBezTo>
                    <a:pt x="1588" y="315"/>
                    <a:pt x="1574" y="315"/>
                    <a:pt x="1546" y="301"/>
                  </a:cubicBezTo>
                  <a:close/>
                  <a:moveTo>
                    <a:pt x="802" y="1087"/>
                  </a:moveTo>
                  <a:cubicBezTo>
                    <a:pt x="687" y="1201"/>
                    <a:pt x="687" y="1201"/>
                    <a:pt x="687" y="1201"/>
                  </a:cubicBezTo>
                  <a:cubicBezTo>
                    <a:pt x="558" y="1087"/>
                    <a:pt x="558" y="1087"/>
                    <a:pt x="558" y="1087"/>
                  </a:cubicBezTo>
                  <a:cubicBezTo>
                    <a:pt x="415" y="944"/>
                    <a:pt x="415" y="944"/>
                    <a:pt x="415" y="944"/>
                  </a:cubicBezTo>
                  <a:cubicBezTo>
                    <a:pt x="544" y="815"/>
                    <a:pt x="544" y="815"/>
                    <a:pt x="544" y="815"/>
                  </a:cubicBezTo>
                  <a:cubicBezTo>
                    <a:pt x="687" y="958"/>
                    <a:pt x="687" y="958"/>
                    <a:pt x="687" y="958"/>
                  </a:cubicBezTo>
                  <a:cubicBezTo>
                    <a:pt x="1045" y="601"/>
                    <a:pt x="1045" y="601"/>
                    <a:pt x="1045" y="601"/>
                  </a:cubicBezTo>
                  <a:cubicBezTo>
                    <a:pt x="1159" y="729"/>
                    <a:pt x="1159" y="729"/>
                    <a:pt x="1159" y="729"/>
                  </a:cubicBezTo>
                  <a:lnTo>
                    <a:pt x="802" y="1087"/>
                  </a:ln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3" name="Gruppieren 72">
            <a:extLst>
              <a:ext uri="{FF2B5EF4-FFF2-40B4-BE49-F238E27FC236}">
                <a16:creationId xmlns:a16="http://schemas.microsoft.com/office/drawing/2014/main" id="{CD8019CA-F4C5-40E7-B648-7E09E05289BE}"/>
              </a:ext>
            </a:extLst>
          </p:cNvPr>
          <p:cNvGrpSpPr/>
          <p:nvPr/>
        </p:nvGrpSpPr>
        <p:grpSpPr>
          <a:xfrm>
            <a:off x="9821305" y="2218709"/>
            <a:ext cx="1032455" cy="599534"/>
            <a:chOff x="1274764" y="684689"/>
            <a:chExt cx="2338805" cy="1358116"/>
          </a:xfrm>
        </p:grpSpPr>
        <p:grpSp>
          <p:nvGrpSpPr>
            <p:cNvPr id="29" name="Group 95">
              <a:extLst>
                <a:ext uri="{FF2B5EF4-FFF2-40B4-BE49-F238E27FC236}">
                  <a16:creationId xmlns:a16="http://schemas.microsoft.com/office/drawing/2014/main" id="{262AC04D-F344-4A53-B31C-17EB55BD10D1}"/>
                </a:ext>
              </a:extLst>
            </p:cNvPr>
            <p:cNvGrpSpPr>
              <a:grpSpLocks noChangeAspect="1"/>
            </p:cNvGrpSpPr>
            <p:nvPr/>
          </p:nvGrpSpPr>
          <p:grpSpPr bwMode="auto">
            <a:xfrm>
              <a:off x="1274764" y="1274763"/>
              <a:ext cx="588963" cy="720725"/>
              <a:chOff x="803" y="803"/>
              <a:chExt cx="371" cy="454"/>
            </a:xfrm>
            <a:solidFill>
              <a:schemeClr val="accent1"/>
            </a:solidFill>
          </p:grpSpPr>
          <p:sp>
            <p:nvSpPr>
              <p:cNvPr id="31" name="Freeform 96">
                <a:extLst>
                  <a:ext uri="{FF2B5EF4-FFF2-40B4-BE49-F238E27FC236}">
                    <a16:creationId xmlns:a16="http://schemas.microsoft.com/office/drawing/2014/main" id="{C8C85726-C3AE-46C1-92CA-9650CA2F838F}"/>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97">
                <a:extLst>
                  <a:ext uri="{FF2B5EF4-FFF2-40B4-BE49-F238E27FC236}">
                    <a16:creationId xmlns:a16="http://schemas.microsoft.com/office/drawing/2014/main" id="{5051A2F1-4929-44FE-986B-917112D6F775}"/>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100">
              <a:extLst>
                <a:ext uri="{FF2B5EF4-FFF2-40B4-BE49-F238E27FC236}">
                  <a16:creationId xmlns:a16="http://schemas.microsoft.com/office/drawing/2014/main" id="{F08BFC14-299F-412F-B5E1-C1A99E4E6F82}"/>
                </a:ext>
              </a:extLst>
            </p:cNvPr>
            <p:cNvGrpSpPr>
              <a:grpSpLocks noChangeAspect="1"/>
            </p:cNvGrpSpPr>
            <p:nvPr/>
          </p:nvGrpSpPr>
          <p:grpSpPr bwMode="auto">
            <a:xfrm>
              <a:off x="2194930" y="1169988"/>
              <a:ext cx="498475" cy="825500"/>
              <a:chOff x="804" y="803"/>
              <a:chExt cx="314" cy="520"/>
            </a:xfrm>
            <a:solidFill>
              <a:schemeClr val="accent1"/>
            </a:solidFill>
          </p:grpSpPr>
          <p:sp>
            <p:nvSpPr>
              <p:cNvPr id="37" name="Freeform 101">
                <a:extLst>
                  <a:ext uri="{FF2B5EF4-FFF2-40B4-BE49-F238E27FC236}">
                    <a16:creationId xmlns:a16="http://schemas.microsoft.com/office/drawing/2014/main" id="{33F8A9E9-DD79-4CFC-BF8C-E9363BA05BEB}"/>
                  </a:ext>
                </a:extLst>
              </p:cNvPr>
              <p:cNvSpPr>
                <a:spLocks/>
              </p:cNvSpPr>
              <p:nvPr/>
            </p:nvSpPr>
            <p:spPr bwMode="auto">
              <a:xfrm>
                <a:off x="846" y="803"/>
                <a:ext cx="229" cy="173"/>
              </a:xfrm>
              <a:custGeom>
                <a:avLst/>
                <a:gdLst>
                  <a:gd name="T0" fmla="*/ 927 w 956"/>
                  <a:gd name="T1" fmla="*/ 720 h 720"/>
                  <a:gd name="T2" fmla="*/ 956 w 956"/>
                  <a:gd name="T3" fmla="*/ 692 h 720"/>
                  <a:gd name="T4" fmla="*/ 956 w 956"/>
                  <a:gd name="T5" fmla="*/ 620 h 720"/>
                  <a:gd name="T6" fmla="*/ 927 w 956"/>
                  <a:gd name="T7" fmla="*/ 591 h 720"/>
                  <a:gd name="T8" fmla="*/ 736 w 956"/>
                  <a:gd name="T9" fmla="*/ 591 h 720"/>
                  <a:gd name="T10" fmla="*/ 795 w 956"/>
                  <a:gd name="T11" fmla="*/ 29 h 720"/>
                  <a:gd name="T12" fmla="*/ 795 w 956"/>
                  <a:gd name="T13" fmla="*/ 0 h 720"/>
                  <a:gd name="T14" fmla="*/ 780 w 956"/>
                  <a:gd name="T15" fmla="*/ 0 h 720"/>
                  <a:gd name="T16" fmla="*/ 192 w 956"/>
                  <a:gd name="T17" fmla="*/ 0 h 720"/>
                  <a:gd name="T18" fmla="*/ 162 w 956"/>
                  <a:gd name="T19" fmla="*/ 0 h 720"/>
                  <a:gd name="T20" fmla="*/ 162 w 956"/>
                  <a:gd name="T21" fmla="*/ 29 h 720"/>
                  <a:gd name="T22" fmla="*/ 236 w 956"/>
                  <a:gd name="T23" fmla="*/ 591 h 720"/>
                  <a:gd name="T24" fmla="*/ 30 w 956"/>
                  <a:gd name="T25" fmla="*/ 591 h 720"/>
                  <a:gd name="T26" fmla="*/ 0 w 956"/>
                  <a:gd name="T27" fmla="*/ 620 h 720"/>
                  <a:gd name="T28" fmla="*/ 0 w 956"/>
                  <a:gd name="T29" fmla="*/ 692 h 720"/>
                  <a:gd name="T30" fmla="*/ 30 w 956"/>
                  <a:gd name="T31" fmla="*/ 720 h 720"/>
                  <a:gd name="T32" fmla="*/ 927 w 956"/>
                  <a:gd name="T3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6" h="720">
                    <a:moveTo>
                      <a:pt x="927" y="720"/>
                    </a:moveTo>
                    <a:cubicBezTo>
                      <a:pt x="942" y="720"/>
                      <a:pt x="956" y="706"/>
                      <a:pt x="956" y="692"/>
                    </a:cubicBezTo>
                    <a:cubicBezTo>
                      <a:pt x="956" y="620"/>
                      <a:pt x="956" y="620"/>
                      <a:pt x="956" y="620"/>
                    </a:cubicBezTo>
                    <a:cubicBezTo>
                      <a:pt x="956" y="605"/>
                      <a:pt x="942" y="591"/>
                      <a:pt x="927" y="591"/>
                    </a:cubicBezTo>
                    <a:cubicBezTo>
                      <a:pt x="736" y="591"/>
                      <a:pt x="736" y="591"/>
                      <a:pt x="736" y="591"/>
                    </a:cubicBezTo>
                    <a:cubicBezTo>
                      <a:pt x="795" y="29"/>
                      <a:pt x="795" y="29"/>
                      <a:pt x="795" y="29"/>
                    </a:cubicBezTo>
                    <a:cubicBezTo>
                      <a:pt x="795" y="15"/>
                      <a:pt x="795" y="15"/>
                      <a:pt x="795" y="0"/>
                    </a:cubicBezTo>
                    <a:cubicBezTo>
                      <a:pt x="795" y="0"/>
                      <a:pt x="780" y="0"/>
                      <a:pt x="780" y="0"/>
                    </a:cubicBezTo>
                    <a:cubicBezTo>
                      <a:pt x="192" y="0"/>
                      <a:pt x="192" y="0"/>
                      <a:pt x="192" y="0"/>
                    </a:cubicBezTo>
                    <a:cubicBezTo>
                      <a:pt x="177" y="0"/>
                      <a:pt x="177" y="0"/>
                      <a:pt x="162" y="0"/>
                    </a:cubicBezTo>
                    <a:cubicBezTo>
                      <a:pt x="162" y="15"/>
                      <a:pt x="162" y="15"/>
                      <a:pt x="162" y="29"/>
                    </a:cubicBezTo>
                    <a:cubicBezTo>
                      <a:pt x="236" y="591"/>
                      <a:pt x="236" y="591"/>
                      <a:pt x="236" y="591"/>
                    </a:cubicBezTo>
                    <a:cubicBezTo>
                      <a:pt x="30" y="591"/>
                      <a:pt x="30" y="591"/>
                      <a:pt x="30" y="591"/>
                    </a:cubicBezTo>
                    <a:cubicBezTo>
                      <a:pt x="15" y="591"/>
                      <a:pt x="0" y="605"/>
                      <a:pt x="0" y="620"/>
                    </a:cubicBezTo>
                    <a:cubicBezTo>
                      <a:pt x="0" y="692"/>
                      <a:pt x="0" y="692"/>
                      <a:pt x="0" y="692"/>
                    </a:cubicBezTo>
                    <a:cubicBezTo>
                      <a:pt x="0" y="706"/>
                      <a:pt x="15" y="720"/>
                      <a:pt x="30" y="720"/>
                    </a:cubicBezTo>
                    <a:lnTo>
                      <a:pt x="927" y="72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102">
                <a:extLst>
                  <a:ext uri="{FF2B5EF4-FFF2-40B4-BE49-F238E27FC236}">
                    <a16:creationId xmlns:a16="http://schemas.microsoft.com/office/drawing/2014/main" id="{3C2967AC-C279-473F-9518-5836053F4F0F}"/>
                  </a:ext>
                </a:extLst>
              </p:cNvPr>
              <p:cNvSpPr>
                <a:spLocks/>
              </p:cNvSpPr>
              <p:nvPr/>
            </p:nvSpPr>
            <p:spPr bwMode="auto">
              <a:xfrm>
                <a:off x="804" y="1139"/>
                <a:ext cx="314" cy="184"/>
              </a:xfrm>
              <a:custGeom>
                <a:avLst/>
                <a:gdLst>
                  <a:gd name="T0" fmla="*/ 0 w 1304"/>
                  <a:gd name="T1" fmla="*/ 404 h 764"/>
                  <a:gd name="T2" fmla="*/ 0 w 1304"/>
                  <a:gd name="T3" fmla="*/ 764 h 764"/>
                  <a:gd name="T4" fmla="*/ 1304 w 1304"/>
                  <a:gd name="T5" fmla="*/ 764 h 764"/>
                  <a:gd name="T6" fmla="*/ 1304 w 1304"/>
                  <a:gd name="T7" fmla="*/ 404 h 764"/>
                  <a:gd name="T8" fmla="*/ 982 w 1304"/>
                  <a:gd name="T9" fmla="*/ 0 h 764"/>
                  <a:gd name="T10" fmla="*/ 982 w 1304"/>
                  <a:gd name="T11" fmla="*/ 0 h 764"/>
                  <a:gd name="T12" fmla="*/ 645 w 1304"/>
                  <a:gd name="T13" fmla="*/ 101 h 764"/>
                  <a:gd name="T14" fmla="*/ 308 w 1304"/>
                  <a:gd name="T15" fmla="*/ 0 h 764"/>
                  <a:gd name="T16" fmla="*/ 308 w 1304"/>
                  <a:gd name="T17" fmla="*/ 0 h 764"/>
                  <a:gd name="T18" fmla="*/ 0 w 1304"/>
                  <a:gd name="T19" fmla="*/ 40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764">
                    <a:moveTo>
                      <a:pt x="0" y="404"/>
                    </a:moveTo>
                    <a:cubicBezTo>
                      <a:pt x="0" y="764"/>
                      <a:pt x="0" y="764"/>
                      <a:pt x="0" y="764"/>
                    </a:cubicBezTo>
                    <a:cubicBezTo>
                      <a:pt x="1304" y="764"/>
                      <a:pt x="1304" y="764"/>
                      <a:pt x="1304" y="764"/>
                    </a:cubicBezTo>
                    <a:cubicBezTo>
                      <a:pt x="1304" y="404"/>
                      <a:pt x="1304" y="404"/>
                      <a:pt x="1304" y="404"/>
                    </a:cubicBezTo>
                    <a:cubicBezTo>
                      <a:pt x="1304" y="231"/>
                      <a:pt x="1158" y="15"/>
                      <a:pt x="982" y="0"/>
                    </a:cubicBezTo>
                    <a:cubicBezTo>
                      <a:pt x="982" y="0"/>
                      <a:pt x="982" y="0"/>
                      <a:pt x="982" y="0"/>
                    </a:cubicBezTo>
                    <a:cubicBezTo>
                      <a:pt x="880" y="73"/>
                      <a:pt x="762" y="101"/>
                      <a:pt x="645" y="101"/>
                    </a:cubicBezTo>
                    <a:cubicBezTo>
                      <a:pt x="528" y="101"/>
                      <a:pt x="411" y="73"/>
                      <a:pt x="308" y="0"/>
                    </a:cubicBezTo>
                    <a:cubicBezTo>
                      <a:pt x="308" y="0"/>
                      <a:pt x="308" y="0"/>
                      <a:pt x="308" y="0"/>
                    </a:cubicBezTo>
                    <a:cubicBezTo>
                      <a:pt x="132" y="15"/>
                      <a:pt x="0" y="231"/>
                      <a:pt x="0" y="40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103">
                <a:extLst>
                  <a:ext uri="{FF2B5EF4-FFF2-40B4-BE49-F238E27FC236}">
                    <a16:creationId xmlns:a16="http://schemas.microsoft.com/office/drawing/2014/main" id="{1911ABE3-11A7-471C-99AD-C8B829B8CC85}"/>
                  </a:ext>
                </a:extLst>
              </p:cNvPr>
              <p:cNvSpPr>
                <a:spLocks/>
              </p:cNvSpPr>
              <p:nvPr/>
            </p:nvSpPr>
            <p:spPr bwMode="auto">
              <a:xfrm>
                <a:off x="861" y="990"/>
                <a:ext cx="196" cy="147"/>
              </a:xfrm>
              <a:custGeom>
                <a:avLst/>
                <a:gdLst>
                  <a:gd name="T0" fmla="*/ 59 w 816"/>
                  <a:gd name="T1" fmla="*/ 0 h 612"/>
                  <a:gd name="T2" fmla="*/ 0 w 816"/>
                  <a:gd name="T3" fmla="*/ 219 h 612"/>
                  <a:gd name="T4" fmla="*/ 408 w 816"/>
                  <a:gd name="T5" fmla="*/ 612 h 612"/>
                  <a:gd name="T6" fmla="*/ 816 w 816"/>
                  <a:gd name="T7" fmla="*/ 219 h 612"/>
                  <a:gd name="T8" fmla="*/ 758 w 816"/>
                  <a:gd name="T9" fmla="*/ 0 h 612"/>
                  <a:gd name="T10" fmla="*/ 59 w 816"/>
                  <a:gd name="T11" fmla="*/ 0 h 612"/>
                </a:gdLst>
                <a:ahLst/>
                <a:cxnLst>
                  <a:cxn ang="0">
                    <a:pos x="T0" y="T1"/>
                  </a:cxn>
                  <a:cxn ang="0">
                    <a:pos x="T2" y="T3"/>
                  </a:cxn>
                  <a:cxn ang="0">
                    <a:pos x="T4" y="T5"/>
                  </a:cxn>
                  <a:cxn ang="0">
                    <a:pos x="T6" y="T7"/>
                  </a:cxn>
                  <a:cxn ang="0">
                    <a:pos x="T8" y="T9"/>
                  </a:cxn>
                  <a:cxn ang="0">
                    <a:pos x="T10" y="T11"/>
                  </a:cxn>
                </a:cxnLst>
                <a:rect l="0" t="0" r="r" b="b"/>
                <a:pathLst>
                  <a:path w="816" h="612">
                    <a:moveTo>
                      <a:pt x="59" y="0"/>
                    </a:moveTo>
                    <a:cubicBezTo>
                      <a:pt x="30" y="59"/>
                      <a:pt x="0" y="132"/>
                      <a:pt x="0" y="219"/>
                    </a:cubicBezTo>
                    <a:cubicBezTo>
                      <a:pt x="0" y="438"/>
                      <a:pt x="190" y="612"/>
                      <a:pt x="408" y="612"/>
                    </a:cubicBezTo>
                    <a:cubicBezTo>
                      <a:pt x="627" y="612"/>
                      <a:pt x="816" y="438"/>
                      <a:pt x="816" y="219"/>
                    </a:cubicBezTo>
                    <a:cubicBezTo>
                      <a:pt x="816" y="132"/>
                      <a:pt x="787" y="59"/>
                      <a:pt x="758" y="0"/>
                    </a:cubicBezTo>
                    <a:lnTo>
                      <a:pt x="59"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95">
              <a:extLst>
                <a:ext uri="{FF2B5EF4-FFF2-40B4-BE49-F238E27FC236}">
                  <a16:creationId xmlns:a16="http://schemas.microsoft.com/office/drawing/2014/main" id="{D4315A2F-A0A6-4741-8211-3965F0560ED7}"/>
                </a:ext>
              </a:extLst>
            </p:cNvPr>
            <p:cNvGrpSpPr>
              <a:grpSpLocks noChangeAspect="1"/>
            </p:cNvGrpSpPr>
            <p:nvPr/>
          </p:nvGrpSpPr>
          <p:grpSpPr bwMode="auto">
            <a:xfrm>
              <a:off x="3024606" y="1274763"/>
              <a:ext cx="588963" cy="720725"/>
              <a:chOff x="803" y="803"/>
              <a:chExt cx="371" cy="454"/>
            </a:xfrm>
            <a:solidFill>
              <a:schemeClr val="accent1"/>
            </a:solidFill>
          </p:grpSpPr>
          <p:sp>
            <p:nvSpPr>
              <p:cNvPr id="41" name="Freeform 96">
                <a:extLst>
                  <a:ext uri="{FF2B5EF4-FFF2-40B4-BE49-F238E27FC236}">
                    <a16:creationId xmlns:a16="http://schemas.microsoft.com/office/drawing/2014/main" id="{3F2AECF9-7DDC-483E-B2FD-E5694FB94ADB}"/>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Oval 97">
                <a:extLst>
                  <a:ext uri="{FF2B5EF4-FFF2-40B4-BE49-F238E27FC236}">
                    <a16:creationId xmlns:a16="http://schemas.microsoft.com/office/drawing/2014/main" id="{83AF2156-6F0A-4988-8C69-9D6953FBE7E4}"/>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4" name="Verbinder: gekrümmt 43">
              <a:extLst>
                <a:ext uri="{FF2B5EF4-FFF2-40B4-BE49-F238E27FC236}">
                  <a16:creationId xmlns:a16="http://schemas.microsoft.com/office/drawing/2014/main" id="{2EE8308C-92FF-42B9-8FAA-1123C24F0E9D}"/>
                </a:ext>
              </a:extLst>
            </p:cNvPr>
            <p:cNvCxnSpPr>
              <a:cxnSpLocks/>
            </p:cNvCxnSpPr>
            <p:nvPr/>
          </p:nvCxnSpPr>
          <p:spPr>
            <a:xfrm rot="5400000" flipH="1" flipV="1">
              <a:off x="2440198" y="298242"/>
              <a:ext cx="12700" cy="1749842"/>
            </a:xfrm>
            <a:prstGeom prst="curvedConnector3">
              <a:avLst>
                <a:gd name="adj1" fmla="val 3150000"/>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7" name="Gruppieren 66">
              <a:extLst>
                <a:ext uri="{FF2B5EF4-FFF2-40B4-BE49-F238E27FC236}">
                  <a16:creationId xmlns:a16="http://schemas.microsoft.com/office/drawing/2014/main" id="{1A830331-CD41-4A9A-B68D-13ECA063B66F}"/>
                </a:ext>
              </a:extLst>
            </p:cNvPr>
            <p:cNvGrpSpPr/>
            <p:nvPr/>
          </p:nvGrpSpPr>
          <p:grpSpPr>
            <a:xfrm>
              <a:off x="2085392" y="684689"/>
              <a:ext cx="717549" cy="224473"/>
              <a:chOff x="2085392" y="684689"/>
              <a:chExt cx="717549" cy="224473"/>
            </a:xfrm>
          </p:grpSpPr>
          <p:sp>
            <p:nvSpPr>
              <p:cNvPr id="48" name="Flussdiagramm: Prozess 47">
                <a:extLst>
                  <a:ext uri="{FF2B5EF4-FFF2-40B4-BE49-F238E27FC236}">
                    <a16:creationId xmlns:a16="http://schemas.microsoft.com/office/drawing/2014/main" id="{570CE338-9D1E-4B58-B10B-AA49B0AFB470}"/>
                  </a:ext>
                </a:extLst>
              </p:cNvPr>
              <p:cNvSpPr/>
              <p:nvPr/>
            </p:nvSpPr>
            <p:spPr bwMode="gray">
              <a:xfrm>
                <a:off x="2085392" y="684689"/>
                <a:ext cx="717549" cy="224473"/>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Flussdiagramm: Prozess 48">
                <a:extLst>
                  <a:ext uri="{FF2B5EF4-FFF2-40B4-BE49-F238E27FC236}">
                    <a16:creationId xmlns:a16="http://schemas.microsoft.com/office/drawing/2014/main" id="{898A442D-72C2-4B45-925B-2AC8FF7F67F2}"/>
                  </a:ext>
                </a:extLst>
              </p:cNvPr>
              <p:cNvSpPr/>
              <p:nvPr/>
            </p:nvSpPr>
            <p:spPr bwMode="gray">
              <a:xfrm>
                <a:off x="2135348"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Flussdiagramm: Prozess 49">
                <a:extLst>
                  <a:ext uri="{FF2B5EF4-FFF2-40B4-BE49-F238E27FC236}">
                    <a16:creationId xmlns:a16="http://schemas.microsoft.com/office/drawing/2014/main" id="{44EAB003-424E-485F-B2F5-30940E75041C}"/>
                  </a:ext>
                </a:extLst>
              </p:cNvPr>
              <p:cNvSpPr/>
              <p:nvPr/>
            </p:nvSpPr>
            <p:spPr bwMode="gray">
              <a:xfrm>
                <a:off x="2372167"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Flussdiagramm: Prozess 50">
                <a:extLst>
                  <a:ext uri="{FF2B5EF4-FFF2-40B4-BE49-F238E27FC236}">
                    <a16:creationId xmlns:a16="http://schemas.microsoft.com/office/drawing/2014/main" id="{96EF1D69-4F59-4353-BBBA-9D7AA4CBFAEB}"/>
                  </a:ext>
                </a:extLst>
              </p:cNvPr>
              <p:cNvSpPr/>
              <p:nvPr/>
            </p:nvSpPr>
            <p:spPr bwMode="gray">
              <a:xfrm>
                <a:off x="2608986"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4" name="Gerader Verbinder 53">
                <a:extLst>
                  <a:ext uri="{FF2B5EF4-FFF2-40B4-BE49-F238E27FC236}">
                    <a16:creationId xmlns:a16="http://schemas.microsoft.com/office/drawing/2014/main" id="{17224D49-1C88-4DAA-8DF6-2D67B669857B}"/>
                  </a:ext>
                </a:extLst>
              </p:cNvPr>
              <p:cNvCxnSpPr>
                <a:stCxn id="49" idx="3"/>
                <a:endCxn id="50" idx="1"/>
              </p:cNvCxnSpPr>
              <p:nvPr/>
            </p:nvCxnSpPr>
            <p:spPr>
              <a:xfrm>
                <a:off x="2279348"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005956AE-8B8A-48BA-9CFE-538F70762846}"/>
                  </a:ext>
                </a:extLst>
              </p:cNvPr>
              <p:cNvCxnSpPr>
                <a:cxnSpLocks/>
                <a:stCxn id="50" idx="3"/>
                <a:endCxn id="51" idx="1"/>
              </p:cNvCxnSpPr>
              <p:nvPr/>
            </p:nvCxnSpPr>
            <p:spPr>
              <a:xfrm>
                <a:off x="2516167"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8" name="Multiplikationszeichen 57">
              <a:extLst>
                <a:ext uri="{FF2B5EF4-FFF2-40B4-BE49-F238E27FC236}">
                  <a16:creationId xmlns:a16="http://schemas.microsoft.com/office/drawing/2014/main" id="{D4F1A013-2EEE-40FB-B523-100B42006F12}"/>
                </a:ext>
              </a:extLst>
            </p:cNvPr>
            <p:cNvSpPr/>
            <p:nvPr/>
          </p:nvSpPr>
          <p:spPr bwMode="gray">
            <a:xfrm>
              <a:off x="2263192" y="1680855"/>
              <a:ext cx="361950" cy="361950"/>
            </a:xfrm>
            <a:prstGeom prst="mathMultiply">
              <a:avLst>
                <a:gd name="adj1" fmla="val 1449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1" name="Gerade Verbindung mit Pfeil 60">
              <a:extLst>
                <a:ext uri="{FF2B5EF4-FFF2-40B4-BE49-F238E27FC236}">
                  <a16:creationId xmlns:a16="http://schemas.microsoft.com/office/drawing/2014/main" id="{DAB7A294-14FA-4CD3-89D8-94FC1E2927E7}"/>
                </a:ext>
              </a:extLst>
            </p:cNvPr>
            <p:cNvCxnSpPr>
              <a:cxnSpLocks/>
            </p:cNvCxnSpPr>
            <p:nvPr/>
          </p:nvCxnSpPr>
          <p:spPr>
            <a:xfrm>
              <a:off x="1875563" y="1857849"/>
              <a:ext cx="307531" cy="0"/>
            </a:xfrm>
            <a:prstGeom prst="straightConnector1">
              <a:avLst/>
            </a:prstGeom>
            <a:ln w="9525">
              <a:solidFill>
                <a:srgbClr val="2C7DF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479CD57E-8095-471A-9639-8D29D792B201}"/>
                </a:ext>
              </a:extLst>
            </p:cNvPr>
            <p:cNvCxnSpPr>
              <a:cxnSpLocks/>
            </p:cNvCxnSpPr>
            <p:nvPr/>
          </p:nvCxnSpPr>
          <p:spPr>
            <a:xfrm>
              <a:off x="2705240" y="1857849"/>
              <a:ext cx="307531" cy="0"/>
            </a:xfrm>
            <a:prstGeom prst="straightConnector1">
              <a:avLst/>
            </a:prstGeom>
            <a:ln w="9525">
              <a:solidFill>
                <a:srgbClr val="2C7DF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uppieren 68">
              <a:extLst>
                <a:ext uri="{FF2B5EF4-FFF2-40B4-BE49-F238E27FC236}">
                  <a16:creationId xmlns:a16="http://schemas.microsoft.com/office/drawing/2014/main" id="{A5508E6C-F97C-4869-96E5-BEBB90A520F5}"/>
                </a:ext>
              </a:extLst>
            </p:cNvPr>
            <p:cNvGrpSpPr/>
            <p:nvPr/>
          </p:nvGrpSpPr>
          <p:grpSpPr>
            <a:xfrm>
              <a:off x="1956710" y="1778612"/>
              <a:ext cx="149448" cy="149448"/>
              <a:chOff x="1525701" y="1764326"/>
              <a:chExt cx="149448" cy="149448"/>
            </a:xfrm>
          </p:grpSpPr>
          <p:sp>
            <p:nvSpPr>
              <p:cNvPr id="66" name="Flussdiagramm: Prozess 65">
                <a:extLst>
                  <a:ext uri="{FF2B5EF4-FFF2-40B4-BE49-F238E27FC236}">
                    <a16:creationId xmlns:a16="http://schemas.microsoft.com/office/drawing/2014/main" id="{BD29737A-53B3-4914-AB1C-608117F7CF45}"/>
                  </a:ext>
                </a:extLst>
              </p:cNvPr>
              <p:cNvSpPr/>
              <p:nvPr/>
            </p:nvSpPr>
            <p:spPr bwMode="gray">
              <a:xfrm>
                <a:off x="1546425" y="1785050"/>
                <a:ext cx="108000" cy="108000"/>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Multiplikationszeichen 64">
                <a:extLst>
                  <a:ext uri="{FF2B5EF4-FFF2-40B4-BE49-F238E27FC236}">
                    <a16:creationId xmlns:a16="http://schemas.microsoft.com/office/drawing/2014/main" id="{EF646F1A-A1A1-4018-962B-7BBB32E78958}"/>
                  </a:ext>
                </a:extLst>
              </p:cNvPr>
              <p:cNvSpPr/>
              <p:nvPr/>
            </p:nvSpPr>
            <p:spPr bwMode="gray">
              <a:xfrm>
                <a:off x="1525701" y="1764326"/>
                <a:ext cx="149448" cy="149448"/>
              </a:xfrm>
              <a:prstGeom prst="mathMultiply">
                <a:avLst>
                  <a:gd name="adj1" fmla="val 14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0" name="Gruppieren 69">
              <a:extLst>
                <a:ext uri="{FF2B5EF4-FFF2-40B4-BE49-F238E27FC236}">
                  <a16:creationId xmlns:a16="http://schemas.microsoft.com/office/drawing/2014/main" id="{7205F679-B0B8-4578-A0D1-32C0E2902BAC}"/>
                </a:ext>
              </a:extLst>
            </p:cNvPr>
            <p:cNvGrpSpPr/>
            <p:nvPr/>
          </p:nvGrpSpPr>
          <p:grpSpPr>
            <a:xfrm>
              <a:off x="2784281" y="1778612"/>
              <a:ext cx="149448" cy="149448"/>
              <a:chOff x="1525701" y="1764326"/>
              <a:chExt cx="149448" cy="149448"/>
            </a:xfrm>
          </p:grpSpPr>
          <p:sp>
            <p:nvSpPr>
              <p:cNvPr id="71" name="Flussdiagramm: Prozess 70">
                <a:extLst>
                  <a:ext uri="{FF2B5EF4-FFF2-40B4-BE49-F238E27FC236}">
                    <a16:creationId xmlns:a16="http://schemas.microsoft.com/office/drawing/2014/main" id="{D8B7CF48-2DE3-4215-87E6-DC076B490D85}"/>
                  </a:ext>
                </a:extLst>
              </p:cNvPr>
              <p:cNvSpPr/>
              <p:nvPr/>
            </p:nvSpPr>
            <p:spPr bwMode="gray">
              <a:xfrm>
                <a:off x="1546425" y="1785050"/>
                <a:ext cx="108000" cy="108000"/>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Multiplikationszeichen 71">
                <a:extLst>
                  <a:ext uri="{FF2B5EF4-FFF2-40B4-BE49-F238E27FC236}">
                    <a16:creationId xmlns:a16="http://schemas.microsoft.com/office/drawing/2014/main" id="{D6B2792A-C92C-4D2B-BEC4-8097A9D7DB4D}"/>
                  </a:ext>
                </a:extLst>
              </p:cNvPr>
              <p:cNvSpPr/>
              <p:nvPr/>
            </p:nvSpPr>
            <p:spPr bwMode="gray">
              <a:xfrm>
                <a:off x="1525701" y="1764326"/>
                <a:ext cx="149448" cy="149448"/>
              </a:xfrm>
              <a:prstGeom prst="mathMultiply">
                <a:avLst>
                  <a:gd name="adj1" fmla="val 14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03" name="Gruppieren 102">
            <a:extLst>
              <a:ext uri="{FF2B5EF4-FFF2-40B4-BE49-F238E27FC236}">
                <a16:creationId xmlns:a16="http://schemas.microsoft.com/office/drawing/2014/main" id="{8C0CCBB0-4137-4949-84F8-C68C8350D1E0}"/>
              </a:ext>
            </a:extLst>
          </p:cNvPr>
          <p:cNvGrpSpPr/>
          <p:nvPr/>
        </p:nvGrpSpPr>
        <p:grpSpPr>
          <a:xfrm>
            <a:off x="895935" y="2312612"/>
            <a:ext cx="1277737" cy="505631"/>
            <a:chOff x="-1141521" y="2002604"/>
            <a:chExt cx="1695984" cy="671142"/>
          </a:xfrm>
        </p:grpSpPr>
        <p:grpSp>
          <p:nvGrpSpPr>
            <p:cNvPr id="100" name="Gruppieren 99">
              <a:extLst>
                <a:ext uri="{FF2B5EF4-FFF2-40B4-BE49-F238E27FC236}">
                  <a16:creationId xmlns:a16="http://schemas.microsoft.com/office/drawing/2014/main" id="{D72D37CB-E9B3-4861-9F07-ADC4D7C1908F}"/>
                </a:ext>
              </a:extLst>
            </p:cNvPr>
            <p:cNvGrpSpPr/>
            <p:nvPr/>
          </p:nvGrpSpPr>
          <p:grpSpPr>
            <a:xfrm>
              <a:off x="-1141521" y="2025241"/>
              <a:ext cx="723901" cy="648505"/>
              <a:chOff x="-1141521" y="2025241"/>
              <a:chExt cx="723901" cy="648505"/>
            </a:xfrm>
          </p:grpSpPr>
          <p:sp>
            <p:nvSpPr>
              <p:cNvPr id="85" name="Freeform 110">
                <a:extLst>
                  <a:ext uri="{FF2B5EF4-FFF2-40B4-BE49-F238E27FC236}">
                    <a16:creationId xmlns:a16="http://schemas.microsoft.com/office/drawing/2014/main" id="{86F39DB0-11C3-4626-8005-ABFAB93B2EFC}"/>
                  </a:ext>
                </a:extLst>
              </p:cNvPr>
              <p:cNvSpPr>
                <a:spLocks noEditPoints="1"/>
              </p:cNvSpPr>
              <p:nvPr/>
            </p:nvSpPr>
            <p:spPr bwMode="auto">
              <a:xfrm>
                <a:off x="-668445" y="2233214"/>
                <a:ext cx="250825" cy="252413"/>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845 w 1320"/>
                  <a:gd name="T11" fmla="*/ 913 h 1320"/>
                  <a:gd name="T12" fmla="*/ 738 w 1320"/>
                  <a:gd name="T13" fmla="*/ 984 h 1320"/>
                  <a:gd name="T14" fmla="*/ 714 w 1320"/>
                  <a:gd name="T15" fmla="*/ 1019 h 1320"/>
                  <a:gd name="T16" fmla="*/ 715 w 1320"/>
                  <a:gd name="T17" fmla="*/ 1077 h 1320"/>
                  <a:gd name="T18" fmla="*/ 689 w 1320"/>
                  <a:gd name="T19" fmla="*/ 1104 h 1320"/>
                  <a:gd name="T20" fmla="*/ 629 w 1320"/>
                  <a:gd name="T21" fmla="*/ 1104 h 1320"/>
                  <a:gd name="T22" fmla="*/ 603 w 1320"/>
                  <a:gd name="T23" fmla="*/ 1077 h 1320"/>
                  <a:gd name="T24" fmla="*/ 601 w 1320"/>
                  <a:gd name="T25" fmla="*/ 1035 h 1320"/>
                  <a:gd name="T26" fmla="*/ 570 w 1320"/>
                  <a:gd name="T27" fmla="*/ 999 h 1320"/>
                  <a:gd name="T28" fmla="*/ 461 w 1320"/>
                  <a:gd name="T29" fmla="*/ 968 h 1320"/>
                  <a:gd name="T30" fmla="*/ 437 w 1320"/>
                  <a:gd name="T31" fmla="*/ 921 h 1320"/>
                  <a:gd name="T32" fmla="*/ 454 w 1320"/>
                  <a:gd name="T33" fmla="*/ 856 h 1320"/>
                  <a:gd name="T34" fmla="*/ 490 w 1320"/>
                  <a:gd name="T35" fmla="*/ 840 h 1320"/>
                  <a:gd name="T36" fmla="*/ 612 w 1320"/>
                  <a:gd name="T37" fmla="*/ 874 h 1320"/>
                  <a:gd name="T38" fmla="*/ 692 w 1320"/>
                  <a:gd name="T39" fmla="*/ 862 h 1320"/>
                  <a:gd name="T40" fmla="*/ 704 w 1320"/>
                  <a:gd name="T41" fmla="*/ 754 h 1320"/>
                  <a:gd name="T42" fmla="*/ 658 w 1320"/>
                  <a:gd name="T43" fmla="*/ 728 h 1320"/>
                  <a:gd name="T44" fmla="*/ 535 w 1320"/>
                  <a:gd name="T45" fmla="*/ 674 h 1320"/>
                  <a:gd name="T46" fmla="*/ 433 w 1320"/>
                  <a:gd name="T47" fmla="*/ 505 h 1320"/>
                  <a:gd name="T48" fmla="*/ 564 w 1320"/>
                  <a:gd name="T49" fmla="*/ 332 h 1320"/>
                  <a:gd name="T50" fmla="*/ 598 w 1320"/>
                  <a:gd name="T51" fmla="*/ 285 h 1320"/>
                  <a:gd name="T52" fmla="*/ 596 w 1320"/>
                  <a:gd name="T53" fmla="*/ 249 h 1320"/>
                  <a:gd name="T54" fmla="*/ 627 w 1320"/>
                  <a:gd name="T55" fmla="*/ 218 h 1320"/>
                  <a:gd name="T56" fmla="*/ 652 w 1320"/>
                  <a:gd name="T57" fmla="*/ 217 h 1320"/>
                  <a:gd name="T58" fmla="*/ 709 w 1320"/>
                  <a:gd name="T59" fmla="*/ 271 h 1320"/>
                  <a:gd name="T60" fmla="*/ 746 w 1320"/>
                  <a:gd name="T61" fmla="*/ 317 h 1320"/>
                  <a:gd name="T62" fmla="*/ 833 w 1320"/>
                  <a:gd name="T63" fmla="*/ 342 h 1320"/>
                  <a:gd name="T64" fmla="*/ 850 w 1320"/>
                  <a:gd name="T65" fmla="*/ 374 h 1320"/>
                  <a:gd name="T66" fmla="*/ 830 w 1320"/>
                  <a:gd name="T67" fmla="*/ 448 h 1320"/>
                  <a:gd name="T68" fmla="*/ 794 w 1320"/>
                  <a:gd name="T69" fmla="*/ 464 h 1320"/>
                  <a:gd name="T70" fmla="*/ 658 w 1320"/>
                  <a:gd name="T71" fmla="*/ 437 h 1320"/>
                  <a:gd name="T72" fmla="*/ 623 w 1320"/>
                  <a:gd name="T73" fmla="*/ 447 h 1320"/>
                  <a:gd name="T74" fmla="*/ 610 w 1320"/>
                  <a:gd name="T75" fmla="*/ 538 h 1320"/>
                  <a:gd name="T76" fmla="*/ 671 w 1320"/>
                  <a:gd name="T77" fmla="*/ 570 h 1320"/>
                  <a:gd name="T78" fmla="*/ 779 w 1320"/>
                  <a:gd name="T79" fmla="*/ 618 h 1320"/>
                  <a:gd name="T80" fmla="*/ 845 w 1320"/>
                  <a:gd name="T81" fmla="*/ 91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0" h="1320">
                    <a:moveTo>
                      <a:pt x="660" y="0"/>
                    </a:moveTo>
                    <a:cubicBezTo>
                      <a:pt x="295" y="0"/>
                      <a:pt x="0" y="295"/>
                      <a:pt x="0" y="660"/>
                    </a:cubicBezTo>
                    <a:cubicBezTo>
                      <a:pt x="0" y="1024"/>
                      <a:pt x="295" y="1320"/>
                      <a:pt x="660" y="1320"/>
                    </a:cubicBezTo>
                    <a:cubicBezTo>
                      <a:pt x="1024" y="1320"/>
                      <a:pt x="1320" y="1024"/>
                      <a:pt x="1320" y="660"/>
                    </a:cubicBezTo>
                    <a:cubicBezTo>
                      <a:pt x="1320" y="295"/>
                      <a:pt x="1024" y="0"/>
                      <a:pt x="660" y="0"/>
                    </a:cubicBezTo>
                    <a:close/>
                    <a:moveTo>
                      <a:pt x="845" y="913"/>
                    </a:moveTo>
                    <a:cubicBezTo>
                      <a:pt x="817" y="948"/>
                      <a:pt x="782" y="972"/>
                      <a:pt x="738" y="984"/>
                    </a:cubicBezTo>
                    <a:cubicBezTo>
                      <a:pt x="721" y="990"/>
                      <a:pt x="712" y="999"/>
                      <a:pt x="714" y="1019"/>
                    </a:cubicBezTo>
                    <a:cubicBezTo>
                      <a:pt x="715" y="1039"/>
                      <a:pt x="715" y="1056"/>
                      <a:pt x="715" y="1077"/>
                    </a:cubicBezTo>
                    <a:cubicBezTo>
                      <a:pt x="715" y="1094"/>
                      <a:pt x="706" y="1103"/>
                      <a:pt x="689" y="1104"/>
                    </a:cubicBezTo>
                    <a:cubicBezTo>
                      <a:pt x="671" y="1104"/>
                      <a:pt x="649" y="1104"/>
                      <a:pt x="629" y="1104"/>
                    </a:cubicBezTo>
                    <a:cubicBezTo>
                      <a:pt x="610" y="1104"/>
                      <a:pt x="603" y="1095"/>
                      <a:pt x="603" y="1077"/>
                    </a:cubicBezTo>
                    <a:cubicBezTo>
                      <a:pt x="603" y="1063"/>
                      <a:pt x="601" y="1049"/>
                      <a:pt x="601" y="1035"/>
                    </a:cubicBezTo>
                    <a:cubicBezTo>
                      <a:pt x="599" y="1004"/>
                      <a:pt x="599" y="1002"/>
                      <a:pt x="570" y="999"/>
                    </a:cubicBezTo>
                    <a:cubicBezTo>
                      <a:pt x="532" y="993"/>
                      <a:pt x="496" y="984"/>
                      <a:pt x="461" y="968"/>
                    </a:cubicBezTo>
                    <a:cubicBezTo>
                      <a:pt x="433" y="956"/>
                      <a:pt x="430" y="950"/>
                      <a:pt x="437" y="921"/>
                    </a:cubicBezTo>
                    <a:cubicBezTo>
                      <a:pt x="444" y="899"/>
                      <a:pt x="448" y="877"/>
                      <a:pt x="454" y="856"/>
                    </a:cubicBezTo>
                    <a:cubicBezTo>
                      <a:pt x="462" y="831"/>
                      <a:pt x="468" y="830"/>
                      <a:pt x="490" y="840"/>
                    </a:cubicBezTo>
                    <a:cubicBezTo>
                      <a:pt x="528" y="860"/>
                      <a:pt x="570" y="870"/>
                      <a:pt x="612" y="874"/>
                    </a:cubicBezTo>
                    <a:cubicBezTo>
                      <a:pt x="640" y="877"/>
                      <a:pt x="666" y="874"/>
                      <a:pt x="692" y="862"/>
                    </a:cubicBezTo>
                    <a:cubicBezTo>
                      <a:pt x="738" y="842"/>
                      <a:pt x="745" y="786"/>
                      <a:pt x="704" y="754"/>
                    </a:cubicBezTo>
                    <a:cubicBezTo>
                      <a:pt x="691" y="742"/>
                      <a:pt x="675" y="734"/>
                      <a:pt x="658" y="728"/>
                    </a:cubicBezTo>
                    <a:cubicBezTo>
                      <a:pt x="618" y="709"/>
                      <a:pt x="573" y="697"/>
                      <a:pt x="535" y="674"/>
                    </a:cubicBezTo>
                    <a:cubicBezTo>
                      <a:pt x="471" y="635"/>
                      <a:pt x="430" y="584"/>
                      <a:pt x="433" y="505"/>
                    </a:cubicBezTo>
                    <a:cubicBezTo>
                      <a:pt x="437" y="417"/>
                      <a:pt x="485" y="362"/>
                      <a:pt x="564" y="332"/>
                    </a:cubicBezTo>
                    <a:cubicBezTo>
                      <a:pt x="598" y="319"/>
                      <a:pt x="598" y="319"/>
                      <a:pt x="598" y="285"/>
                    </a:cubicBezTo>
                    <a:cubicBezTo>
                      <a:pt x="598" y="272"/>
                      <a:pt x="596" y="261"/>
                      <a:pt x="596" y="249"/>
                    </a:cubicBezTo>
                    <a:cubicBezTo>
                      <a:pt x="598" y="223"/>
                      <a:pt x="603" y="218"/>
                      <a:pt x="627" y="218"/>
                    </a:cubicBezTo>
                    <a:cubicBezTo>
                      <a:pt x="635" y="217"/>
                      <a:pt x="644" y="217"/>
                      <a:pt x="652" y="217"/>
                    </a:cubicBezTo>
                    <a:cubicBezTo>
                      <a:pt x="708" y="215"/>
                      <a:pt x="708" y="215"/>
                      <a:pt x="709" y="271"/>
                    </a:cubicBezTo>
                    <a:cubicBezTo>
                      <a:pt x="709" y="311"/>
                      <a:pt x="709" y="311"/>
                      <a:pt x="746" y="317"/>
                    </a:cubicBezTo>
                    <a:cubicBezTo>
                      <a:pt x="777" y="322"/>
                      <a:pt x="806" y="329"/>
                      <a:pt x="833" y="342"/>
                    </a:cubicBezTo>
                    <a:cubicBezTo>
                      <a:pt x="848" y="348"/>
                      <a:pt x="854" y="359"/>
                      <a:pt x="850" y="374"/>
                    </a:cubicBezTo>
                    <a:cubicBezTo>
                      <a:pt x="843" y="399"/>
                      <a:pt x="837" y="423"/>
                      <a:pt x="830" y="448"/>
                    </a:cubicBezTo>
                    <a:cubicBezTo>
                      <a:pt x="823" y="470"/>
                      <a:pt x="816" y="473"/>
                      <a:pt x="794" y="464"/>
                    </a:cubicBezTo>
                    <a:cubicBezTo>
                      <a:pt x="752" y="442"/>
                      <a:pt x="706" y="434"/>
                      <a:pt x="658" y="437"/>
                    </a:cubicBezTo>
                    <a:cubicBezTo>
                      <a:pt x="647" y="439"/>
                      <a:pt x="633" y="440"/>
                      <a:pt x="623" y="447"/>
                    </a:cubicBezTo>
                    <a:cubicBezTo>
                      <a:pt x="581" y="464"/>
                      <a:pt x="576" y="511"/>
                      <a:pt x="610" y="538"/>
                    </a:cubicBezTo>
                    <a:cubicBezTo>
                      <a:pt x="629" y="553"/>
                      <a:pt x="649" y="561"/>
                      <a:pt x="671" y="570"/>
                    </a:cubicBezTo>
                    <a:cubicBezTo>
                      <a:pt x="708" y="586"/>
                      <a:pt x="745" y="599"/>
                      <a:pt x="779" y="618"/>
                    </a:cubicBezTo>
                    <a:cubicBezTo>
                      <a:pt x="890" y="678"/>
                      <a:pt x="921" y="817"/>
                      <a:pt x="845" y="913"/>
                    </a:cubicBez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uppieren 90">
                <a:extLst>
                  <a:ext uri="{FF2B5EF4-FFF2-40B4-BE49-F238E27FC236}">
                    <a16:creationId xmlns:a16="http://schemas.microsoft.com/office/drawing/2014/main" id="{724C5251-8485-4B98-96A5-F523BBBB19D6}"/>
                  </a:ext>
                </a:extLst>
              </p:cNvPr>
              <p:cNvGrpSpPr/>
              <p:nvPr/>
            </p:nvGrpSpPr>
            <p:grpSpPr>
              <a:xfrm flipH="1">
                <a:off x="-1141521" y="2297508"/>
                <a:ext cx="657226" cy="376238"/>
                <a:chOff x="-1141521" y="2297508"/>
                <a:chExt cx="657226" cy="376238"/>
              </a:xfrm>
            </p:grpSpPr>
            <p:sp>
              <p:nvSpPr>
                <p:cNvPr id="86" name="Freeform 111">
                  <a:extLst>
                    <a:ext uri="{FF2B5EF4-FFF2-40B4-BE49-F238E27FC236}">
                      <a16:creationId xmlns:a16="http://schemas.microsoft.com/office/drawing/2014/main" id="{686CB141-6CA2-4850-85ED-C271BB7F6511}"/>
                    </a:ext>
                  </a:extLst>
                </p:cNvPr>
                <p:cNvSpPr>
                  <a:spLocks/>
                </p:cNvSpPr>
                <p:nvPr/>
              </p:nvSpPr>
              <p:spPr bwMode="auto">
                <a:xfrm>
                  <a:off x="-1141521" y="2530871"/>
                  <a:ext cx="122238" cy="142875"/>
                </a:xfrm>
                <a:custGeom>
                  <a:avLst/>
                  <a:gdLst>
                    <a:gd name="T0" fmla="*/ 503 w 640"/>
                    <a:gd name="T1" fmla="*/ 0 h 744"/>
                    <a:gd name="T2" fmla="*/ 137 w 640"/>
                    <a:gd name="T3" fmla="*/ 0 h 744"/>
                    <a:gd name="T4" fmla="*/ 0 w 640"/>
                    <a:gd name="T5" fmla="*/ 136 h 744"/>
                    <a:gd name="T6" fmla="*/ 0 w 640"/>
                    <a:gd name="T7" fmla="*/ 609 h 744"/>
                    <a:gd name="T8" fmla="*/ 137 w 640"/>
                    <a:gd name="T9" fmla="*/ 744 h 744"/>
                    <a:gd name="T10" fmla="*/ 503 w 640"/>
                    <a:gd name="T11" fmla="*/ 744 h 744"/>
                    <a:gd name="T12" fmla="*/ 640 w 640"/>
                    <a:gd name="T13" fmla="*/ 609 h 744"/>
                    <a:gd name="T14" fmla="*/ 640 w 640"/>
                    <a:gd name="T15" fmla="*/ 136 h 744"/>
                    <a:gd name="T16" fmla="*/ 503 w 640"/>
                    <a:gd name="T1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744">
                      <a:moveTo>
                        <a:pt x="503" y="0"/>
                      </a:moveTo>
                      <a:cubicBezTo>
                        <a:pt x="137" y="0"/>
                        <a:pt x="137" y="0"/>
                        <a:pt x="137" y="0"/>
                      </a:cubicBezTo>
                      <a:cubicBezTo>
                        <a:pt x="59" y="0"/>
                        <a:pt x="0" y="61"/>
                        <a:pt x="0" y="136"/>
                      </a:cubicBezTo>
                      <a:cubicBezTo>
                        <a:pt x="0" y="609"/>
                        <a:pt x="0" y="609"/>
                        <a:pt x="0" y="609"/>
                      </a:cubicBezTo>
                      <a:cubicBezTo>
                        <a:pt x="0" y="684"/>
                        <a:pt x="59" y="744"/>
                        <a:pt x="137" y="744"/>
                      </a:cubicBezTo>
                      <a:cubicBezTo>
                        <a:pt x="503" y="744"/>
                        <a:pt x="503" y="744"/>
                        <a:pt x="503" y="744"/>
                      </a:cubicBezTo>
                      <a:cubicBezTo>
                        <a:pt x="579" y="744"/>
                        <a:pt x="640" y="684"/>
                        <a:pt x="640" y="609"/>
                      </a:cubicBezTo>
                      <a:cubicBezTo>
                        <a:pt x="640" y="136"/>
                        <a:pt x="640" y="136"/>
                        <a:pt x="640" y="136"/>
                      </a:cubicBezTo>
                      <a:cubicBezTo>
                        <a:pt x="640" y="61"/>
                        <a:pt x="579" y="0"/>
                        <a:pt x="503"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Freeform 112">
                  <a:extLst>
                    <a:ext uri="{FF2B5EF4-FFF2-40B4-BE49-F238E27FC236}">
                      <a16:creationId xmlns:a16="http://schemas.microsoft.com/office/drawing/2014/main" id="{B0EB47FA-87A5-4686-8A8E-F06446B7386E}"/>
                    </a:ext>
                  </a:extLst>
                </p:cNvPr>
                <p:cNvSpPr>
                  <a:spLocks/>
                </p:cNvSpPr>
                <p:nvPr/>
              </p:nvSpPr>
              <p:spPr bwMode="auto">
                <a:xfrm>
                  <a:off x="-965308" y="2500708"/>
                  <a:ext cx="131763" cy="173038"/>
                </a:xfrm>
                <a:custGeom>
                  <a:avLst/>
                  <a:gdLst>
                    <a:gd name="T0" fmla="*/ 549 w 696"/>
                    <a:gd name="T1" fmla="*/ 0 h 904"/>
                    <a:gd name="T2" fmla="*/ 148 w 696"/>
                    <a:gd name="T3" fmla="*/ 0 h 904"/>
                    <a:gd name="T4" fmla="*/ 0 w 696"/>
                    <a:gd name="T5" fmla="*/ 136 h 904"/>
                    <a:gd name="T6" fmla="*/ 0 w 696"/>
                    <a:gd name="T7" fmla="*/ 769 h 904"/>
                    <a:gd name="T8" fmla="*/ 148 w 696"/>
                    <a:gd name="T9" fmla="*/ 904 h 904"/>
                    <a:gd name="T10" fmla="*/ 549 w 696"/>
                    <a:gd name="T11" fmla="*/ 904 h 904"/>
                    <a:gd name="T12" fmla="*/ 696 w 696"/>
                    <a:gd name="T13" fmla="*/ 769 h 904"/>
                    <a:gd name="T14" fmla="*/ 696 w 696"/>
                    <a:gd name="T15" fmla="*/ 136 h 904"/>
                    <a:gd name="T16" fmla="*/ 549 w 696"/>
                    <a:gd name="T17"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904">
                      <a:moveTo>
                        <a:pt x="549" y="0"/>
                      </a:moveTo>
                      <a:cubicBezTo>
                        <a:pt x="148" y="0"/>
                        <a:pt x="148" y="0"/>
                        <a:pt x="148" y="0"/>
                      </a:cubicBezTo>
                      <a:cubicBezTo>
                        <a:pt x="67" y="0"/>
                        <a:pt x="0" y="61"/>
                        <a:pt x="0" y="136"/>
                      </a:cubicBezTo>
                      <a:cubicBezTo>
                        <a:pt x="0" y="769"/>
                        <a:pt x="0" y="769"/>
                        <a:pt x="0" y="769"/>
                      </a:cubicBezTo>
                      <a:cubicBezTo>
                        <a:pt x="0" y="844"/>
                        <a:pt x="67" y="904"/>
                        <a:pt x="148" y="904"/>
                      </a:cubicBezTo>
                      <a:cubicBezTo>
                        <a:pt x="549" y="904"/>
                        <a:pt x="549" y="904"/>
                        <a:pt x="549" y="904"/>
                      </a:cubicBezTo>
                      <a:cubicBezTo>
                        <a:pt x="631" y="904"/>
                        <a:pt x="696" y="844"/>
                        <a:pt x="696" y="769"/>
                      </a:cubicBezTo>
                      <a:cubicBezTo>
                        <a:pt x="696" y="136"/>
                        <a:pt x="696" y="136"/>
                        <a:pt x="696" y="136"/>
                      </a:cubicBezTo>
                      <a:cubicBezTo>
                        <a:pt x="696" y="61"/>
                        <a:pt x="631" y="0"/>
                        <a:pt x="54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Freeform 113">
                  <a:extLst>
                    <a:ext uri="{FF2B5EF4-FFF2-40B4-BE49-F238E27FC236}">
                      <a16:creationId xmlns:a16="http://schemas.microsoft.com/office/drawing/2014/main" id="{7CC276F5-F67A-451B-9A31-6A2D4D6B49F4}"/>
                    </a:ext>
                  </a:extLst>
                </p:cNvPr>
                <p:cNvSpPr>
                  <a:spLocks/>
                </p:cNvSpPr>
                <p:nvPr/>
              </p:nvSpPr>
              <p:spPr bwMode="auto">
                <a:xfrm>
                  <a:off x="-779571" y="2429271"/>
                  <a:ext cx="120650" cy="244475"/>
                </a:xfrm>
                <a:custGeom>
                  <a:avLst/>
                  <a:gdLst>
                    <a:gd name="T0" fmla="*/ 506 w 640"/>
                    <a:gd name="T1" fmla="*/ 0 h 1280"/>
                    <a:gd name="T2" fmla="*/ 137 w 640"/>
                    <a:gd name="T3" fmla="*/ 0 h 1280"/>
                    <a:gd name="T4" fmla="*/ 0 w 640"/>
                    <a:gd name="T5" fmla="*/ 138 h 1280"/>
                    <a:gd name="T6" fmla="*/ 0 w 640"/>
                    <a:gd name="T7" fmla="*/ 1143 h 1280"/>
                    <a:gd name="T8" fmla="*/ 137 w 640"/>
                    <a:gd name="T9" fmla="*/ 1280 h 1280"/>
                    <a:gd name="T10" fmla="*/ 506 w 640"/>
                    <a:gd name="T11" fmla="*/ 1280 h 1280"/>
                    <a:gd name="T12" fmla="*/ 640 w 640"/>
                    <a:gd name="T13" fmla="*/ 1143 h 1280"/>
                    <a:gd name="T14" fmla="*/ 640 w 640"/>
                    <a:gd name="T15" fmla="*/ 138 h 1280"/>
                    <a:gd name="T16" fmla="*/ 506 w 640"/>
                    <a:gd name="T17"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280">
                      <a:moveTo>
                        <a:pt x="506" y="0"/>
                      </a:moveTo>
                      <a:cubicBezTo>
                        <a:pt x="137" y="0"/>
                        <a:pt x="137" y="0"/>
                        <a:pt x="137" y="0"/>
                      </a:cubicBezTo>
                      <a:cubicBezTo>
                        <a:pt x="61" y="0"/>
                        <a:pt x="0" y="64"/>
                        <a:pt x="0" y="138"/>
                      </a:cubicBezTo>
                      <a:cubicBezTo>
                        <a:pt x="0" y="1143"/>
                        <a:pt x="0" y="1143"/>
                        <a:pt x="0" y="1143"/>
                      </a:cubicBezTo>
                      <a:cubicBezTo>
                        <a:pt x="0" y="1220"/>
                        <a:pt x="61" y="1280"/>
                        <a:pt x="137" y="1280"/>
                      </a:cubicBezTo>
                      <a:cubicBezTo>
                        <a:pt x="506" y="1280"/>
                        <a:pt x="506" y="1280"/>
                        <a:pt x="506" y="1280"/>
                      </a:cubicBezTo>
                      <a:cubicBezTo>
                        <a:pt x="579" y="1280"/>
                        <a:pt x="640" y="1220"/>
                        <a:pt x="640" y="1143"/>
                      </a:cubicBezTo>
                      <a:cubicBezTo>
                        <a:pt x="640" y="138"/>
                        <a:pt x="640" y="138"/>
                        <a:pt x="640" y="138"/>
                      </a:cubicBezTo>
                      <a:cubicBezTo>
                        <a:pt x="640" y="64"/>
                        <a:pt x="579" y="0"/>
                        <a:pt x="506"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9" name="Freeform 114">
                  <a:extLst>
                    <a:ext uri="{FF2B5EF4-FFF2-40B4-BE49-F238E27FC236}">
                      <a16:creationId xmlns:a16="http://schemas.microsoft.com/office/drawing/2014/main" id="{9CEC3378-E293-402F-A331-BD6CDBFAB8A4}"/>
                    </a:ext>
                  </a:extLst>
                </p:cNvPr>
                <p:cNvSpPr>
                  <a:spLocks/>
                </p:cNvSpPr>
                <p:nvPr/>
              </p:nvSpPr>
              <p:spPr bwMode="auto">
                <a:xfrm>
                  <a:off x="-604945" y="2297508"/>
                  <a:ext cx="120650" cy="376238"/>
                </a:xfrm>
                <a:custGeom>
                  <a:avLst/>
                  <a:gdLst>
                    <a:gd name="T0" fmla="*/ 506 w 640"/>
                    <a:gd name="T1" fmla="*/ 0 h 1968"/>
                    <a:gd name="T2" fmla="*/ 137 w 640"/>
                    <a:gd name="T3" fmla="*/ 0 h 1968"/>
                    <a:gd name="T4" fmla="*/ 0 w 640"/>
                    <a:gd name="T5" fmla="*/ 139 h 1968"/>
                    <a:gd name="T6" fmla="*/ 0 w 640"/>
                    <a:gd name="T7" fmla="*/ 1827 h 1968"/>
                    <a:gd name="T8" fmla="*/ 137 w 640"/>
                    <a:gd name="T9" fmla="*/ 1968 h 1968"/>
                    <a:gd name="T10" fmla="*/ 506 w 640"/>
                    <a:gd name="T11" fmla="*/ 1968 h 1968"/>
                    <a:gd name="T12" fmla="*/ 640 w 640"/>
                    <a:gd name="T13" fmla="*/ 1827 h 1968"/>
                    <a:gd name="T14" fmla="*/ 640 w 640"/>
                    <a:gd name="T15" fmla="*/ 139 h 1968"/>
                    <a:gd name="T16" fmla="*/ 506 w 640"/>
                    <a:gd name="T17"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968">
                      <a:moveTo>
                        <a:pt x="506" y="0"/>
                      </a:moveTo>
                      <a:cubicBezTo>
                        <a:pt x="137" y="0"/>
                        <a:pt x="137" y="0"/>
                        <a:pt x="137" y="0"/>
                      </a:cubicBezTo>
                      <a:cubicBezTo>
                        <a:pt x="62" y="0"/>
                        <a:pt x="0" y="64"/>
                        <a:pt x="0" y="139"/>
                      </a:cubicBezTo>
                      <a:cubicBezTo>
                        <a:pt x="0" y="1827"/>
                        <a:pt x="0" y="1827"/>
                        <a:pt x="0" y="1827"/>
                      </a:cubicBezTo>
                      <a:cubicBezTo>
                        <a:pt x="0" y="1907"/>
                        <a:pt x="62" y="1968"/>
                        <a:pt x="137" y="1968"/>
                      </a:cubicBezTo>
                      <a:cubicBezTo>
                        <a:pt x="506" y="1968"/>
                        <a:pt x="506" y="1968"/>
                        <a:pt x="506" y="1968"/>
                      </a:cubicBezTo>
                      <a:cubicBezTo>
                        <a:pt x="582" y="1968"/>
                        <a:pt x="640" y="1907"/>
                        <a:pt x="640" y="1827"/>
                      </a:cubicBezTo>
                      <a:cubicBezTo>
                        <a:pt x="640" y="139"/>
                        <a:pt x="640" y="139"/>
                        <a:pt x="640" y="139"/>
                      </a:cubicBezTo>
                      <a:cubicBezTo>
                        <a:pt x="640" y="64"/>
                        <a:pt x="582" y="0"/>
                        <a:pt x="506"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0" name="Freeform 115">
                <a:extLst>
                  <a:ext uri="{FF2B5EF4-FFF2-40B4-BE49-F238E27FC236}">
                    <a16:creationId xmlns:a16="http://schemas.microsoft.com/office/drawing/2014/main" id="{B44D7D40-DFFB-4B11-80E2-82F76035D807}"/>
                  </a:ext>
                </a:extLst>
              </p:cNvPr>
              <p:cNvSpPr>
                <a:spLocks/>
              </p:cNvSpPr>
              <p:nvPr/>
            </p:nvSpPr>
            <p:spPr bwMode="auto">
              <a:xfrm rot="3171328">
                <a:off x="-1131995" y="2118110"/>
                <a:ext cx="404813" cy="219075"/>
              </a:xfrm>
              <a:custGeom>
                <a:avLst/>
                <a:gdLst>
                  <a:gd name="T0" fmla="*/ 2128 w 2128"/>
                  <a:gd name="T1" fmla="*/ 0 h 1152"/>
                  <a:gd name="T2" fmla="*/ 1574 w 2128"/>
                  <a:gd name="T3" fmla="*/ 0 h 1152"/>
                  <a:gd name="T4" fmla="*/ 1784 w 2128"/>
                  <a:gd name="T5" fmla="*/ 191 h 1152"/>
                  <a:gd name="T6" fmla="*/ 0 w 2128"/>
                  <a:gd name="T7" fmla="*/ 974 h 1152"/>
                  <a:gd name="T8" fmla="*/ 0 w 2128"/>
                  <a:gd name="T9" fmla="*/ 1152 h 1152"/>
                  <a:gd name="T10" fmla="*/ 1923 w 2128"/>
                  <a:gd name="T11" fmla="*/ 316 h 1152"/>
                  <a:gd name="T12" fmla="*/ 2128 w 2128"/>
                  <a:gd name="T13" fmla="*/ 502 h 1152"/>
                  <a:gd name="T14" fmla="*/ 2128 w 2128"/>
                  <a:gd name="T15" fmla="*/ 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152">
                    <a:moveTo>
                      <a:pt x="2128" y="0"/>
                    </a:moveTo>
                    <a:cubicBezTo>
                      <a:pt x="1574" y="0"/>
                      <a:pt x="1574" y="0"/>
                      <a:pt x="1574" y="0"/>
                    </a:cubicBezTo>
                    <a:cubicBezTo>
                      <a:pt x="1784" y="191"/>
                      <a:pt x="1784" y="191"/>
                      <a:pt x="1784" y="191"/>
                    </a:cubicBezTo>
                    <a:cubicBezTo>
                      <a:pt x="1239" y="711"/>
                      <a:pt x="638" y="974"/>
                      <a:pt x="0" y="974"/>
                    </a:cubicBezTo>
                    <a:cubicBezTo>
                      <a:pt x="0" y="1152"/>
                      <a:pt x="0" y="1152"/>
                      <a:pt x="0" y="1152"/>
                    </a:cubicBezTo>
                    <a:cubicBezTo>
                      <a:pt x="482" y="1152"/>
                      <a:pt x="1199" y="1004"/>
                      <a:pt x="1923" y="316"/>
                    </a:cubicBezTo>
                    <a:cubicBezTo>
                      <a:pt x="2128" y="502"/>
                      <a:pt x="2128" y="502"/>
                      <a:pt x="2128" y="502"/>
                    </a:cubicBezTo>
                    <a:lnTo>
                      <a:pt x="2128" y="0"/>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uppieren 98">
              <a:extLst>
                <a:ext uri="{FF2B5EF4-FFF2-40B4-BE49-F238E27FC236}">
                  <a16:creationId xmlns:a16="http://schemas.microsoft.com/office/drawing/2014/main" id="{61F93CEE-BCC2-4298-AED2-B0B519CCB00F}"/>
                </a:ext>
              </a:extLst>
            </p:cNvPr>
            <p:cNvGrpSpPr/>
            <p:nvPr/>
          </p:nvGrpSpPr>
          <p:grpSpPr>
            <a:xfrm>
              <a:off x="-173446" y="2002604"/>
              <a:ext cx="727909" cy="671142"/>
              <a:chOff x="-2080459" y="2002604"/>
              <a:chExt cx="727909" cy="671142"/>
            </a:xfrm>
          </p:grpSpPr>
          <p:sp>
            <p:nvSpPr>
              <p:cNvPr id="79" name="Freeform 111">
                <a:extLst>
                  <a:ext uri="{FF2B5EF4-FFF2-40B4-BE49-F238E27FC236}">
                    <a16:creationId xmlns:a16="http://schemas.microsoft.com/office/drawing/2014/main" id="{A283BD65-6D07-4BEB-9AE9-21681C40F0F5}"/>
                  </a:ext>
                </a:extLst>
              </p:cNvPr>
              <p:cNvSpPr>
                <a:spLocks/>
              </p:cNvSpPr>
              <p:nvPr/>
            </p:nvSpPr>
            <p:spPr bwMode="auto">
              <a:xfrm>
                <a:off x="-2080459" y="2530871"/>
                <a:ext cx="122238" cy="142875"/>
              </a:xfrm>
              <a:custGeom>
                <a:avLst/>
                <a:gdLst>
                  <a:gd name="T0" fmla="*/ 503 w 640"/>
                  <a:gd name="T1" fmla="*/ 0 h 744"/>
                  <a:gd name="T2" fmla="*/ 137 w 640"/>
                  <a:gd name="T3" fmla="*/ 0 h 744"/>
                  <a:gd name="T4" fmla="*/ 0 w 640"/>
                  <a:gd name="T5" fmla="*/ 136 h 744"/>
                  <a:gd name="T6" fmla="*/ 0 w 640"/>
                  <a:gd name="T7" fmla="*/ 609 h 744"/>
                  <a:gd name="T8" fmla="*/ 137 w 640"/>
                  <a:gd name="T9" fmla="*/ 744 h 744"/>
                  <a:gd name="T10" fmla="*/ 503 w 640"/>
                  <a:gd name="T11" fmla="*/ 744 h 744"/>
                  <a:gd name="T12" fmla="*/ 640 w 640"/>
                  <a:gd name="T13" fmla="*/ 609 h 744"/>
                  <a:gd name="T14" fmla="*/ 640 w 640"/>
                  <a:gd name="T15" fmla="*/ 136 h 744"/>
                  <a:gd name="T16" fmla="*/ 503 w 640"/>
                  <a:gd name="T1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744">
                    <a:moveTo>
                      <a:pt x="503" y="0"/>
                    </a:moveTo>
                    <a:cubicBezTo>
                      <a:pt x="137" y="0"/>
                      <a:pt x="137" y="0"/>
                      <a:pt x="137" y="0"/>
                    </a:cubicBezTo>
                    <a:cubicBezTo>
                      <a:pt x="59" y="0"/>
                      <a:pt x="0" y="61"/>
                      <a:pt x="0" y="136"/>
                    </a:cubicBezTo>
                    <a:cubicBezTo>
                      <a:pt x="0" y="609"/>
                      <a:pt x="0" y="609"/>
                      <a:pt x="0" y="609"/>
                    </a:cubicBezTo>
                    <a:cubicBezTo>
                      <a:pt x="0" y="684"/>
                      <a:pt x="59" y="744"/>
                      <a:pt x="137" y="744"/>
                    </a:cubicBezTo>
                    <a:cubicBezTo>
                      <a:pt x="503" y="744"/>
                      <a:pt x="503" y="744"/>
                      <a:pt x="503" y="744"/>
                    </a:cubicBezTo>
                    <a:cubicBezTo>
                      <a:pt x="579" y="744"/>
                      <a:pt x="640" y="684"/>
                      <a:pt x="640" y="609"/>
                    </a:cubicBezTo>
                    <a:cubicBezTo>
                      <a:pt x="640" y="136"/>
                      <a:pt x="640" y="136"/>
                      <a:pt x="640" y="136"/>
                    </a:cubicBezTo>
                    <a:cubicBezTo>
                      <a:pt x="640" y="61"/>
                      <a:pt x="579" y="0"/>
                      <a:pt x="503"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112">
                <a:extLst>
                  <a:ext uri="{FF2B5EF4-FFF2-40B4-BE49-F238E27FC236}">
                    <a16:creationId xmlns:a16="http://schemas.microsoft.com/office/drawing/2014/main" id="{0E9F6A22-66C9-4BE1-9A72-AF95FB390201}"/>
                  </a:ext>
                </a:extLst>
              </p:cNvPr>
              <p:cNvSpPr>
                <a:spLocks/>
              </p:cNvSpPr>
              <p:nvPr/>
            </p:nvSpPr>
            <p:spPr bwMode="auto">
              <a:xfrm>
                <a:off x="-1904246" y="2500708"/>
                <a:ext cx="131763" cy="173038"/>
              </a:xfrm>
              <a:custGeom>
                <a:avLst/>
                <a:gdLst>
                  <a:gd name="T0" fmla="*/ 549 w 696"/>
                  <a:gd name="T1" fmla="*/ 0 h 904"/>
                  <a:gd name="T2" fmla="*/ 148 w 696"/>
                  <a:gd name="T3" fmla="*/ 0 h 904"/>
                  <a:gd name="T4" fmla="*/ 0 w 696"/>
                  <a:gd name="T5" fmla="*/ 136 h 904"/>
                  <a:gd name="T6" fmla="*/ 0 w 696"/>
                  <a:gd name="T7" fmla="*/ 769 h 904"/>
                  <a:gd name="T8" fmla="*/ 148 w 696"/>
                  <a:gd name="T9" fmla="*/ 904 h 904"/>
                  <a:gd name="T10" fmla="*/ 549 w 696"/>
                  <a:gd name="T11" fmla="*/ 904 h 904"/>
                  <a:gd name="T12" fmla="*/ 696 w 696"/>
                  <a:gd name="T13" fmla="*/ 769 h 904"/>
                  <a:gd name="T14" fmla="*/ 696 w 696"/>
                  <a:gd name="T15" fmla="*/ 136 h 904"/>
                  <a:gd name="T16" fmla="*/ 549 w 696"/>
                  <a:gd name="T17"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904">
                    <a:moveTo>
                      <a:pt x="549" y="0"/>
                    </a:moveTo>
                    <a:cubicBezTo>
                      <a:pt x="148" y="0"/>
                      <a:pt x="148" y="0"/>
                      <a:pt x="148" y="0"/>
                    </a:cubicBezTo>
                    <a:cubicBezTo>
                      <a:pt x="67" y="0"/>
                      <a:pt x="0" y="61"/>
                      <a:pt x="0" y="136"/>
                    </a:cubicBezTo>
                    <a:cubicBezTo>
                      <a:pt x="0" y="769"/>
                      <a:pt x="0" y="769"/>
                      <a:pt x="0" y="769"/>
                    </a:cubicBezTo>
                    <a:cubicBezTo>
                      <a:pt x="0" y="844"/>
                      <a:pt x="67" y="904"/>
                      <a:pt x="148" y="904"/>
                    </a:cubicBezTo>
                    <a:cubicBezTo>
                      <a:pt x="549" y="904"/>
                      <a:pt x="549" y="904"/>
                      <a:pt x="549" y="904"/>
                    </a:cubicBezTo>
                    <a:cubicBezTo>
                      <a:pt x="631" y="904"/>
                      <a:pt x="696" y="844"/>
                      <a:pt x="696" y="769"/>
                    </a:cubicBezTo>
                    <a:cubicBezTo>
                      <a:pt x="696" y="136"/>
                      <a:pt x="696" y="136"/>
                      <a:pt x="696" y="136"/>
                    </a:cubicBezTo>
                    <a:cubicBezTo>
                      <a:pt x="696" y="61"/>
                      <a:pt x="631" y="0"/>
                      <a:pt x="549"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113">
                <a:extLst>
                  <a:ext uri="{FF2B5EF4-FFF2-40B4-BE49-F238E27FC236}">
                    <a16:creationId xmlns:a16="http://schemas.microsoft.com/office/drawing/2014/main" id="{CB0A5B66-2597-4E9C-BE70-6EB4D7A2A7B3}"/>
                  </a:ext>
                </a:extLst>
              </p:cNvPr>
              <p:cNvSpPr>
                <a:spLocks/>
              </p:cNvSpPr>
              <p:nvPr/>
            </p:nvSpPr>
            <p:spPr bwMode="auto">
              <a:xfrm>
                <a:off x="-1718509" y="2429271"/>
                <a:ext cx="120650" cy="244475"/>
              </a:xfrm>
              <a:custGeom>
                <a:avLst/>
                <a:gdLst>
                  <a:gd name="T0" fmla="*/ 506 w 640"/>
                  <a:gd name="T1" fmla="*/ 0 h 1280"/>
                  <a:gd name="T2" fmla="*/ 137 w 640"/>
                  <a:gd name="T3" fmla="*/ 0 h 1280"/>
                  <a:gd name="T4" fmla="*/ 0 w 640"/>
                  <a:gd name="T5" fmla="*/ 138 h 1280"/>
                  <a:gd name="T6" fmla="*/ 0 w 640"/>
                  <a:gd name="T7" fmla="*/ 1143 h 1280"/>
                  <a:gd name="T8" fmla="*/ 137 w 640"/>
                  <a:gd name="T9" fmla="*/ 1280 h 1280"/>
                  <a:gd name="T10" fmla="*/ 506 w 640"/>
                  <a:gd name="T11" fmla="*/ 1280 h 1280"/>
                  <a:gd name="T12" fmla="*/ 640 w 640"/>
                  <a:gd name="T13" fmla="*/ 1143 h 1280"/>
                  <a:gd name="T14" fmla="*/ 640 w 640"/>
                  <a:gd name="T15" fmla="*/ 138 h 1280"/>
                  <a:gd name="T16" fmla="*/ 506 w 640"/>
                  <a:gd name="T17"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280">
                    <a:moveTo>
                      <a:pt x="506" y="0"/>
                    </a:moveTo>
                    <a:cubicBezTo>
                      <a:pt x="137" y="0"/>
                      <a:pt x="137" y="0"/>
                      <a:pt x="137" y="0"/>
                    </a:cubicBezTo>
                    <a:cubicBezTo>
                      <a:pt x="61" y="0"/>
                      <a:pt x="0" y="64"/>
                      <a:pt x="0" y="138"/>
                    </a:cubicBezTo>
                    <a:cubicBezTo>
                      <a:pt x="0" y="1143"/>
                      <a:pt x="0" y="1143"/>
                      <a:pt x="0" y="1143"/>
                    </a:cubicBezTo>
                    <a:cubicBezTo>
                      <a:pt x="0" y="1220"/>
                      <a:pt x="61" y="1280"/>
                      <a:pt x="137" y="1280"/>
                    </a:cubicBezTo>
                    <a:cubicBezTo>
                      <a:pt x="506" y="1280"/>
                      <a:pt x="506" y="1280"/>
                      <a:pt x="506" y="1280"/>
                    </a:cubicBezTo>
                    <a:cubicBezTo>
                      <a:pt x="579" y="1280"/>
                      <a:pt x="640" y="1220"/>
                      <a:pt x="640" y="1143"/>
                    </a:cubicBezTo>
                    <a:cubicBezTo>
                      <a:pt x="640" y="138"/>
                      <a:pt x="640" y="138"/>
                      <a:pt x="640" y="138"/>
                    </a:cubicBezTo>
                    <a:cubicBezTo>
                      <a:pt x="640" y="64"/>
                      <a:pt x="579" y="0"/>
                      <a:pt x="506"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Freeform 114">
                <a:extLst>
                  <a:ext uri="{FF2B5EF4-FFF2-40B4-BE49-F238E27FC236}">
                    <a16:creationId xmlns:a16="http://schemas.microsoft.com/office/drawing/2014/main" id="{51AA74C4-75A4-472C-91DE-3D83B20338E3}"/>
                  </a:ext>
                </a:extLst>
              </p:cNvPr>
              <p:cNvSpPr>
                <a:spLocks/>
              </p:cNvSpPr>
              <p:nvPr/>
            </p:nvSpPr>
            <p:spPr bwMode="auto">
              <a:xfrm>
                <a:off x="-1543883" y="2297508"/>
                <a:ext cx="120650" cy="376238"/>
              </a:xfrm>
              <a:custGeom>
                <a:avLst/>
                <a:gdLst>
                  <a:gd name="T0" fmla="*/ 506 w 640"/>
                  <a:gd name="T1" fmla="*/ 0 h 1968"/>
                  <a:gd name="T2" fmla="*/ 137 w 640"/>
                  <a:gd name="T3" fmla="*/ 0 h 1968"/>
                  <a:gd name="T4" fmla="*/ 0 w 640"/>
                  <a:gd name="T5" fmla="*/ 139 h 1968"/>
                  <a:gd name="T6" fmla="*/ 0 w 640"/>
                  <a:gd name="T7" fmla="*/ 1827 h 1968"/>
                  <a:gd name="T8" fmla="*/ 137 w 640"/>
                  <a:gd name="T9" fmla="*/ 1968 h 1968"/>
                  <a:gd name="T10" fmla="*/ 506 w 640"/>
                  <a:gd name="T11" fmla="*/ 1968 h 1968"/>
                  <a:gd name="T12" fmla="*/ 640 w 640"/>
                  <a:gd name="T13" fmla="*/ 1827 h 1968"/>
                  <a:gd name="T14" fmla="*/ 640 w 640"/>
                  <a:gd name="T15" fmla="*/ 139 h 1968"/>
                  <a:gd name="T16" fmla="*/ 506 w 640"/>
                  <a:gd name="T17"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968">
                    <a:moveTo>
                      <a:pt x="506" y="0"/>
                    </a:moveTo>
                    <a:cubicBezTo>
                      <a:pt x="137" y="0"/>
                      <a:pt x="137" y="0"/>
                      <a:pt x="137" y="0"/>
                    </a:cubicBezTo>
                    <a:cubicBezTo>
                      <a:pt x="62" y="0"/>
                      <a:pt x="0" y="64"/>
                      <a:pt x="0" y="139"/>
                    </a:cubicBezTo>
                    <a:cubicBezTo>
                      <a:pt x="0" y="1827"/>
                      <a:pt x="0" y="1827"/>
                      <a:pt x="0" y="1827"/>
                    </a:cubicBezTo>
                    <a:cubicBezTo>
                      <a:pt x="0" y="1907"/>
                      <a:pt x="62" y="1968"/>
                      <a:pt x="137" y="1968"/>
                    </a:cubicBezTo>
                    <a:cubicBezTo>
                      <a:pt x="506" y="1968"/>
                      <a:pt x="506" y="1968"/>
                      <a:pt x="506" y="1968"/>
                    </a:cubicBezTo>
                    <a:cubicBezTo>
                      <a:pt x="582" y="1968"/>
                      <a:pt x="640" y="1907"/>
                      <a:pt x="640" y="1827"/>
                    </a:cubicBezTo>
                    <a:cubicBezTo>
                      <a:pt x="640" y="139"/>
                      <a:pt x="640" y="139"/>
                      <a:pt x="640" y="139"/>
                    </a:cubicBezTo>
                    <a:cubicBezTo>
                      <a:pt x="640" y="64"/>
                      <a:pt x="582" y="0"/>
                      <a:pt x="506" y="0"/>
                    </a:cubicBezTo>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15">
                <a:extLst>
                  <a:ext uri="{FF2B5EF4-FFF2-40B4-BE49-F238E27FC236}">
                    <a16:creationId xmlns:a16="http://schemas.microsoft.com/office/drawing/2014/main" id="{E1F6025C-1A0C-475A-A622-CDFD6222E666}"/>
                  </a:ext>
                </a:extLst>
              </p:cNvPr>
              <p:cNvSpPr>
                <a:spLocks/>
              </p:cNvSpPr>
              <p:nvPr/>
            </p:nvSpPr>
            <p:spPr bwMode="auto">
              <a:xfrm>
                <a:off x="-2080459" y="2241946"/>
                <a:ext cx="404813" cy="219075"/>
              </a:xfrm>
              <a:custGeom>
                <a:avLst/>
                <a:gdLst>
                  <a:gd name="T0" fmla="*/ 2128 w 2128"/>
                  <a:gd name="T1" fmla="*/ 0 h 1152"/>
                  <a:gd name="T2" fmla="*/ 1574 w 2128"/>
                  <a:gd name="T3" fmla="*/ 0 h 1152"/>
                  <a:gd name="T4" fmla="*/ 1784 w 2128"/>
                  <a:gd name="T5" fmla="*/ 191 h 1152"/>
                  <a:gd name="T6" fmla="*/ 0 w 2128"/>
                  <a:gd name="T7" fmla="*/ 974 h 1152"/>
                  <a:gd name="T8" fmla="*/ 0 w 2128"/>
                  <a:gd name="T9" fmla="*/ 1152 h 1152"/>
                  <a:gd name="T10" fmla="*/ 1923 w 2128"/>
                  <a:gd name="T11" fmla="*/ 316 h 1152"/>
                  <a:gd name="T12" fmla="*/ 2128 w 2128"/>
                  <a:gd name="T13" fmla="*/ 502 h 1152"/>
                  <a:gd name="T14" fmla="*/ 2128 w 2128"/>
                  <a:gd name="T15" fmla="*/ 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152">
                    <a:moveTo>
                      <a:pt x="2128" y="0"/>
                    </a:moveTo>
                    <a:cubicBezTo>
                      <a:pt x="1574" y="0"/>
                      <a:pt x="1574" y="0"/>
                      <a:pt x="1574" y="0"/>
                    </a:cubicBezTo>
                    <a:cubicBezTo>
                      <a:pt x="1784" y="191"/>
                      <a:pt x="1784" y="191"/>
                      <a:pt x="1784" y="191"/>
                    </a:cubicBezTo>
                    <a:cubicBezTo>
                      <a:pt x="1239" y="711"/>
                      <a:pt x="638" y="974"/>
                      <a:pt x="0" y="974"/>
                    </a:cubicBezTo>
                    <a:cubicBezTo>
                      <a:pt x="0" y="1152"/>
                      <a:pt x="0" y="1152"/>
                      <a:pt x="0" y="1152"/>
                    </a:cubicBezTo>
                    <a:cubicBezTo>
                      <a:pt x="482" y="1152"/>
                      <a:pt x="1199" y="1004"/>
                      <a:pt x="1923" y="316"/>
                    </a:cubicBezTo>
                    <a:cubicBezTo>
                      <a:pt x="2128" y="502"/>
                      <a:pt x="2128" y="502"/>
                      <a:pt x="2128" y="502"/>
                    </a:cubicBezTo>
                    <a:lnTo>
                      <a:pt x="2128" y="0"/>
                    </a:lnTo>
                    <a:close/>
                  </a:path>
                </a:pathLst>
              </a:custGeom>
              <a:solidFill>
                <a:schemeClr val="accent1"/>
              </a:solid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4" name="Group 118">
                <a:extLst>
                  <a:ext uri="{FF2B5EF4-FFF2-40B4-BE49-F238E27FC236}">
                    <a16:creationId xmlns:a16="http://schemas.microsoft.com/office/drawing/2014/main" id="{479AF265-0C16-4E3F-AB67-60DCF0B093A3}"/>
                  </a:ext>
                </a:extLst>
              </p:cNvPr>
              <p:cNvGrpSpPr>
                <a:grpSpLocks noChangeAspect="1"/>
              </p:cNvGrpSpPr>
              <p:nvPr/>
            </p:nvGrpSpPr>
            <p:grpSpPr bwMode="auto">
              <a:xfrm>
                <a:off x="-1614566" y="2002604"/>
                <a:ext cx="262016" cy="264940"/>
                <a:chOff x="803" y="803"/>
                <a:chExt cx="448" cy="453"/>
              </a:xfrm>
              <a:solidFill>
                <a:schemeClr val="accent1"/>
              </a:solidFill>
            </p:grpSpPr>
            <p:sp>
              <p:nvSpPr>
                <p:cNvPr id="96" name="Freeform 119">
                  <a:extLst>
                    <a:ext uri="{FF2B5EF4-FFF2-40B4-BE49-F238E27FC236}">
                      <a16:creationId xmlns:a16="http://schemas.microsoft.com/office/drawing/2014/main" id="{1F60625D-40D0-4BCC-B0EB-8CB0BFA283ED}"/>
                    </a:ext>
                  </a:extLst>
                </p:cNvPr>
                <p:cNvSpPr>
                  <a:spLocks noEditPoints="1"/>
                </p:cNvSpPr>
                <p:nvPr/>
              </p:nvSpPr>
              <p:spPr bwMode="auto">
                <a:xfrm>
                  <a:off x="803" y="803"/>
                  <a:ext cx="286" cy="287"/>
                </a:xfrm>
                <a:custGeom>
                  <a:avLst/>
                  <a:gdLst>
                    <a:gd name="T0" fmla="*/ 3036 w 4768"/>
                    <a:gd name="T1" fmla="*/ 284 h 4768"/>
                    <a:gd name="T2" fmla="*/ 2845 w 4768"/>
                    <a:gd name="T3" fmla="*/ 74 h 4768"/>
                    <a:gd name="T4" fmla="*/ 2350 w 4768"/>
                    <a:gd name="T5" fmla="*/ 25 h 4768"/>
                    <a:gd name="T6" fmla="*/ 2110 w 4768"/>
                    <a:gd name="T7" fmla="*/ 191 h 4768"/>
                    <a:gd name="T8" fmla="*/ 2042 w 4768"/>
                    <a:gd name="T9" fmla="*/ 500 h 4768"/>
                    <a:gd name="T10" fmla="*/ 1591 w 4768"/>
                    <a:gd name="T11" fmla="*/ 642 h 4768"/>
                    <a:gd name="T12" fmla="*/ 1352 w 4768"/>
                    <a:gd name="T13" fmla="*/ 426 h 4768"/>
                    <a:gd name="T14" fmla="*/ 1068 w 4768"/>
                    <a:gd name="T15" fmla="*/ 407 h 4768"/>
                    <a:gd name="T16" fmla="*/ 686 w 4768"/>
                    <a:gd name="T17" fmla="*/ 735 h 4768"/>
                    <a:gd name="T18" fmla="*/ 642 w 4768"/>
                    <a:gd name="T19" fmla="*/ 1024 h 4768"/>
                    <a:gd name="T20" fmla="*/ 808 w 4768"/>
                    <a:gd name="T21" fmla="*/ 1283 h 4768"/>
                    <a:gd name="T22" fmla="*/ 544 w 4768"/>
                    <a:gd name="T23" fmla="*/ 1733 h 4768"/>
                    <a:gd name="T24" fmla="*/ 260 w 4768"/>
                    <a:gd name="T25" fmla="*/ 1758 h 4768"/>
                    <a:gd name="T26" fmla="*/ 49 w 4768"/>
                    <a:gd name="T27" fmla="*/ 1949 h 4768"/>
                    <a:gd name="T28" fmla="*/ 0 w 4768"/>
                    <a:gd name="T29" fmla="*/ 2443 h 4768"/>
                    <a:gd name="T30" fmla="*/ 191 w 4768"/>
                    <a:gd name="T31" fmla="*/ 2683 h 4768"/>
                    <a:gd name="T32" fmla="*/ 475 w 4768"/>
                    <a:gd name="T33" fmla="*/ 2727 h 4768"/>
                    <a:gd name="T34" fmla="*/ 617 w 4768"/>
                    <a:gd name="T35" fmla="*/ 3226 h 4768"/>
                    <a:gd name="T36" fmla="*/ 426 w 4768"/>
                    <a:gd name="T37" fmla="*/ 3442 h 4768"/>
                    <a:gd name="T38" fmla="*/ 426 w 4768"/>
                    <a:gd name="T39" fmla="*/ 3726 h 4768"/>
                    <a:gd name="T40" fmla="*/ 735 w 4768"/>
                    <a:gd name="T41" fmla="*/ 4108 h 4768"/>
                    <a:gd name="T42" fmla="*/ 1019 w 4768"/>
                    <a:gd name="T43" fmla="*/ 4152 h 4768"/>
                    <a:gd name="T44" fmla="*/ 1283 w 4768"/>
                    <a:gd name="T45" fmla="*/ 3985 h 4768"/>
                    <a:gd name="T46" fmla="*/ 1709 w 4768"/>
                    <a:gd name="T47" fmla="*/ 4201 h 4768"/>
                    <a:gd name="T48" fmla="*/ 1709 w 4768"/>
                    <a:gd name="T49" fmla="*/ 4509 h 4768"/>
                    <a:gd name="T50" fmla="*/ 1919 w 4768"/>
                    <a:gd name="T51" fmla="*/ 4720 h 4768"/>
                    <a:gd name="T52" fmla="*/ 2419 w 4768"/>
                    <a:gd name="T53" fmla="*/ 4744 h 4768"/>
                    <a:gd name="T54" fmla="*/ 2659 w 4768"/>
                    <a:gd name="T55" fmla="*/ 4578 h 4768"/>
                    <a:gd name="T56" fmla="*/ 2703 w 4768"/>
                    <a:gd name="T57" fmla="*/ 4294 h 4768"/>
                    <a:gd name="T58" fmla="*/ 3178 w 4768"/>
                    <a:gd name="T59" fmla="*/ 4127 h 4768"/>
                    <a:gd name="T60" fmla="*/ 3417 w 4768"/>
                    <a:gd name="T61" fmla="*/ 4343 h 4768"/>
                    <a:gd name="T62" fmla="*/ 3701 w 4768"/>
                    <a:gd name="T63" fmla="*/ 4367 h 4768"/>
                    <a:gd name="T64" fmla="*/ 4083 w 4768"/>
                    <a:gd name="T65" fmla="*/ 4034 h 4768"/>
                    <a:gd name="T66" fmla="*/ 4127 w 4768"/>
                    <a:gd name="T67" fmla="*/ 3750 h 4768"/>
                    <a:gd name="T68" fmla="*/ 3936 w 4768"/>
                    <a:gd name="T69" fmla="*/ 3491 h 4768"/>
                    <a:gd name="T70" fmla="*/ 4176 w 4768"/>
                    <a:gd name="T71" fmla="*/ 3036 h 4768"/>
                    <a:gd name="T72" fmla="*/ 4509 w 4768"/>
                    <a:gd name="T73" fmla="*/ 3036 h 4768"/>
                    <a:gd name="T74" fmla="*/ 4700 w 4768"/>
                    <a:gd name="T75" fmla="*/ 2825 h 4768"/>
                    <a:gd name="T76" fmla="*/ 4744 w 4768"/>
                    <a:gd name="T77" fmla="*/ 2326 h 4768"/>
                    <a:gd name="T78" fmla="*/ 4578 w 4768"/>
                    <a:gd name="T79" fmla="*/ 2091 h 4768"/>
                    <a:gd name="T80" fmla="*/ 4245 w 4768"/>
                    <a:gd name="T81" fmla="*/ 2042 h 4768"/>
                    <a:gd name="T82" fmla="*/ 4103 w 4768"/>
                    <a:gd name="T83" fmla="*/ 1591 h 4768"/>
                    <a:gd name="T84" fmla="*/ 4343 w 4768"/>
                    <a:gd name="T85" fmla="*/ 1352 h 4768"/>
                    <a:gd name="T86" fmla="*/ 4343 w 4768"/>
                    <a:gd name="T87" fmla="*/ 1068 h 4768"/>
                    <a:gd name="T88" fmla="*/ 4010 w 4768"/>
                    <a:gd name="T89" fmla="*/ 666 h 4768"/>
                    <a:gd name="T90" fmla="*/ 3726 w 4768"/>
                    <a:gd name="T91" fmla="*/ 617 h 4768"/>
                    <a:gd name="T92" fmla="*/ 3442 w 4768"/>
                    <a:gd name="T93" fmla="*/ 808 h 4768"/>
                    <a:gd name="T94" fmla="*/ 3060 w 4768"/>
                    <a:gd name="T95" fmla="*/ 617 h 4768"/>
                    <a:gd name="T96" fmla="*/ 3036 w 4768"/>
                    <a:gd name="T97" fmla="*/ 284 h 4768"/>
                    <a:gd name="T98" fmla="*/ 3036 w 4768"/>
                    <a:gd name="T99" fmla="*/ 284 h 4768"/>
                    <a:gd name="T100" fmla="*/ 1518 w 4768"/>
                    <a:gd name="T101" fmla="*/ 2326 h 4768"/>
                    <a:gd name="T102" fmla="*/ 2443 w 4768"/>
                    <a:gd name="T103" fmla="*/ 1567 h 4768"/>
                    <a:gd name="T104" fmla="*/ 3202 w 4768"/>
                    <a:gd name="T105" fmla="*/ 2468 h 4768"/>
                    <a:gd name="T106" fmla="*/ 2277 w 4768"/>
                    <a:gd name="T107" fmla="*/ 3226 h 4768"/>
                    <a:gd name="T108" fmla="*/ 1518 w 4768"/>
                    <a:gd name="T109" fmla="*/ 2326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68" h="4768">
                      <a:moveTo>
                        <a:pt x="3036" y="284"/>
                      </a:moveTo>
                      <a:cubicBezTo>
                        <a:pt x="3036" y="167"/>
                        <a:pt x="2967" y="74"/>
                        <a:pt x="2845" y="74"/>
                      </a:cubicBezTo>
                      <a:cubicBezTo>
                        <a:pt x="2350" y="25"/>
                        <a:pt x="2350" y="25"/>
                        <a:pt x="2350" y="25"/>
                      </a:cubicBezTo>
                      <a:cubicBezTo>
                        <a:pt x="2228" y="0"/>
                        <a:pt x="2135" y="98"/>
                        <a:pt x="2110" y="191"/>
                      </a:cubicBezTo>
                      <a:cubicBezTo>
                        <a:pt x="2042" y="500"/>
                        <a:pt x="2042" y="500"/>
                        <a:pt x="2042" y="500"/>
                      </a:cubicBezTo>
                      <a:cubicBezTo>
                        <a:pt x="1900" y="524"/>
                        <a:pt x="1733" y="568"/>
                        <a:pt x="1591" y="642"/>
                      </a:cubicBezTo>
                      <a:cubicBezTo>
                        <a:pt x="1352" y="426"/>
                        <a:pt x="1352" y="426"/>
                        <a:pt x="1352" y="426"/>
                      </a:cubicBezTo>
                      <a:cubicBezTo>
                        <a:pt x="1283" y="358"/>
                        <a:pt x="1136" y="358"/>
                        <a:pt x="1068" y="407"/>
                      </a:cubicBezTo>
                      <a:cubicBezTo>
                        <a:pt x="686" y="735"/>
                        <a:pt x="686" y="735"/>
                        <a:pt x="686" y="735"/>
                      </a:cubicBezTo>
                      <a:cubicBezTo>
                        <a:pt x="593" y="808"/>
                        <a:pt x="568" y="926"/>
                        <a:pt x="642" y="1024"/>
                      </a:cubicBezTo>
                      <a:cubicBezTo>
                        <a:pt x="808" y="1283"/>
                        <a:pt x="808" y="1283"/>
                        <a:pt x="808" y="1283"/>
                      </a:cubicBezTo>
                      <a:cubicBezTo>
                        <a:pt x="686" y="1425"/>
                        <a:pt x="617" y="1567"/>
                        <a:pt x="544" y="1733"/>
                      </a:cubicBezTo>
                      <a:cubicBezTo>
                        <a:pt x="260" y="1758"/>
                        <a:pt x="260" y="1758"/>
                        <a:pt x="260" y="1758"/>
                      </a:cubicBezTo>
                      <a:cubicBezTo>
                        <a:pt x="142" y="1758"/>
                        <a:pt x="69" y="1826"/>
                        <a:pt x="49" y="1949"/>
                      </a:cubicBezTo>
                      <a:cubicBezTo>
                        <a:pt x="0" y="2443"/>
                        <a:pt x="0" y="2443"/>
                        <a:pt x="0" y="2443"/>
                      </a:cubicBezTo>
                      <a:cubicBezTo>
                        <a:pt x="0" y="2566"/>
                        <a:pt x="69" y="2659"/>
                        <a:pt x="191" y="2683"/>
                      </a:cubicBezTo>
                      <a:cubicBezTo>
                        <a:pt x="475" y="2727"/>
                        <a:pt x="475" y="2727"/>
                        <a:pt x="475" y="2727"/>
                      </a:cubicBezTo>
                      <a:cubicBezTo>
                        <a:pt x="500" y="2918"/>
                        <a:pt x="544" y="3060"/>
                        <a:pt x="617" y="3226"/>
                      </a:cubicBezTo>
                      <a:cubicBezTo>
                        <a:pt x="426" y="3442"/>
                        <a:pt x="426" y="3442"/>
                        <a:pt x="426" y="3442"/>
                      </a:cubicBezTo>
                      <a:cubicBezTo>
                        <a:pt x="358" y="3510"/>
                        <a:pt x="358" y="3633"/>
                        <a:pt x="426" y="3726"/>
                      </a:cubicBezTo>
                      <a:cubicBezTo>
                        <a:pt x="735" y="4108"/>
                        <a:pt x="735" y="4108"/>
                        <a:pt x="735" y="4108"/>
                      </a:cubicBezTo>
                      <a:cubicBezTo>
                        <a:pt x="808" y="4201"/>
                        <a:pt x="950" y="4201"/>
                        <a:pt x="1019" y="4152"/>
                      </a:cubicBezTo>
                      <a:cubicBezTo>
                        <a:pt x="1283" y="3985"/>
                        <a:pt x="1283" y="3985"/>
                        <a:pt x="1283" y="3985"/>
                      </a:cubicBezTo>
                      <a:cubicBezTo>
                        <a:pt x="1401" y="4083"/>
                        <a:pt x="1567" y="4152"/>
                        <a:pt x="1709" y="4201"/>
                      </a:cubicBezTo>
                      <a:cubicBezTo>
                        <a:pt x="1709" y="4509"/>
                        <a:pt x="1709" y="4509"/>
                        <a:pt x="1709" y="4509"/>
                      </a:cubicBezTo>
                      <a:cubicBezTo>
                        <a:pt x="1709" y="4602"/>
                        <a:pt x="1802" y="4700"/>
                        <a:pt x="1919" y="4720"/>
                      </a:cubicBezTo>
                      <a:cubicBezTo>
                        <a:pt x="2419" y="4744"/>
                        <a:pt x="2419" y="4744"/>
                        <a:pt x="2419" y="4744"/>
                      </a:cubicBezTo>
                      <a:cubicBezTo>
                        <a:pt x="2536" y="4768"/>
                        <a:pt x="2634" y="4700"/>
                        <a:pt x="2659" y="4578"/>
                      </a:cubicBezTo>
                      <a:cubicBezTo>
                        <a:pt x="2703" y="4294"/>
                        <a:pt x="2703" y="4294"/>
                        <a:pt x="2703" y="4294"/>
                      </a:cubicBezTo>
                      <a:cubicBezTo>
                        <a:pt x="2869" y="4250"/>
                        <a:pt x="3036" y="4201"/>
                        <a:pt x="3178" y="4127"/>
                      </a:cubicBezTo>
                      <a:cubicBezTo>
                        <a:pt x="3417" y="4343"/>
                        <a:pt x="3417" y="4343"/>
                        <a:pt x="3417" y="4343"/>
                      </a:cubicBezTo>
                      <a:cubicBezTo>
                        <a:pt x="3486" y="4436"/>
                        <a:pt x="3608" y="4436"/>
                        <a:pt x="3701" y="4367"/>
                      </a:cubicBezTo>
                      <a:cubicBezTo>
                        <a:pt x="4083" y="4034"/>
                        <a:pt x="4083" y="4034"/>
                        <a:pt x="4083" y="4034"/>
                      </a:cubicBezTo>
                      <a:cubicBezTo>
                        <a:pt x="4176" y="3961"/>
                        <a:pt x="4176" y="3843"/>
                        <a:pt x="4127" y="3750"/>
                      </a:cubicBezTo>
                      <a:cubicBezTo>
                        <a:pt x="3936" y="3491"/>
                        <a:pt x="3936" y="3491"/>
                        <a:pt x="3936" y="3491"/>
                      </a:cubicBezTo>
                      <a:cubicBezTo>
                        <a:pt x="4034" y="3344"/>
                        <a:pt x="4103" y="3202"/>
                        <a:pt x="4176" y="3036"/>
                      </a:cubicBezTo>
                      <a:cubicBezTo>
                        <a:pt x="4509" y="3036"/>
                        <a:pt x="4509" y="3036"/>
                        <a:pt x="4509" y="3036"/>
                      </a:cubicBezTo>
                      <a:cubicBezTo>
                        <a:pt x="4602" y="3036"/>
                        <a:pt x="4700" y="2943"/>
                        <a:pt x="4700" y="2825"/>
                      </a:cubicBezTo>
                      <a:cubicBezTo>
                        <a:pt x="4744" y="2326"/>
                        <a:pt x="4744" y="2326"/>
                        <a:pt x="4744" y="2326"/>
                      </a:cubicBezTo>
                      <a:cubicBezTo>
                        <a:pt x="4768" y="2233"/>
                        <a:pt x="4675" y="2110"/>
                        <a:pt x="4578" y="2091"/>
                      </a:cubicBezTo>
                      <a:cubicBezTo>
                        <a:pt x="4245" y="2042"/>
                        <a:pt x="4245" y="2042"/>
                        <a:pt x="4245" y="2042"/>
                      </a:cubicBezTo>
                      <a:cubicBezTo>
                        <a:pt x="4225" y="1875"/>
                        <a:pt x="4176" y="1733"/>
                        <a:pt x="4103" y="1591"/>
                      </a:cubicBezTo>
                      <a:cubicBezTo>
                        <a:pt x="4343" y="1352"/>
                        <a:pt x="4343" y="1352"/>
                        <a:pt x="4343" y="1352"/>
                      </a:cubicBezTo>
                      <a:cubicBezTo>
                        <a:pt x="4411" y="1259"/>
                        <a:pt x="4411" y="1141"/>
                        <a:pt x="4343" y="1068"/>
                      </a:cubicBezTo>
                      <a:cubicBezTo>
                        <a:pt x="4010" y="666"/>
                        <a:pt x="4010" y="666"/>
                        <a:pt x="4010" y="666"/>
                      </a:cubicBezTo>
                      <a:cubicBezTo>
                        <a:pt x="3936" y="593"/>
                        <a:pt x="3819" y="568"/>
                        <a:pt x="3726" y="617"/>
                      </a:cubicBezTo>
                      <a:cubicBezTo>
                        <a:pt x="3442" y="808"/>
                        <a:pt x="3442" y="808"/>
                        <a:pt x="3442" y="808"/>
                      </a:cubicBezTo>
                      <a:cubicBezTo>
                        <a:pt x="3319" y="735"/>
                        <a:pt x="3202" y="666"/>
                        <a:pt x="3060" y="617"/>
                      </a:cubicBezTo>
                      <a:cubicBezTo>
                        <a:pt x="3036" y="284"/>
                        <a:pt x="3036" y="284"/>
                        <a:pt x="3036" y="284"/>
                      </a:cubicBezTo>
                      <a:cubicBezTo>
                        <a:pt x="3036" y="284"/>
                        <a:pt x="3036" y="284"/>
                        <a:pt x="3036" y="284"/>
                      </a:cubicBezTo>
                      <a:close/>
                      <a:moveTo>
                        <a:pt x="1518" y="2326"/>
                      </a:moveTo>
                      <a:cubicBezTo>
                        <a:pt x="1567" y="1875"/>
                        <a:pt x="1968" y="1518"/>
                        <a:pt x="2443" y="1567"/>
                      </a:cubicBezTo>
                      <a:cubicBezTo>
                        <a:pt x="2894" y="1591"/>
                        <a:pt x="3251" y="2017"/>
                        <a:pt x="3202" y="2468"/>
                      </a:cubicBezTo>
                      <a:cubicBezTo>
                        <a:pt x="3153" y="2943"/>
                        <a:pt x="2752" y="3275"/>
                        <a:pt x="2277" y="3226"/>
                      </a:cubicBezTo>
                      <a:cubicBezTo>
                        <a:pt x="1826" y="3202"/>
                        <a:pt x="1469" y="2776"/>
                        <a:pt x="1518" y="232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20">
                  <a:extLst>
                    <a:ext uri="{FF2B5EF4-FFF2-40B4-BE49-F238E27FC236}">
                      <a16:creationId xmlns:a16="http://schemas.microsoft.com/office/drawing/2014/main" id="{2CF48DFB-D5D8-40E2-81CD-46E389F008E3}"/>
                    </a:ext>
                  </a:extLst>
                </p:cNvPr>
                <p:cNvSpPr>
                  <a:spLocks noEditPoints="1"/>
                </p:cNvSpPr>
                <p:nvPr/>
              </p:nvSpPr>
              <p:spPr bwMode="auto">
                <a:xfrm>
                  <a:off x="1057" y="951"/>
                  <a:ext cx="194" cy="194"/>
                </a:xfrm>
                <a:custGeom>
                  <a:avLst/>
                  <a:gdLst>
                    <a:gd name="T0" fmla="*/ 84 w 1616"/>
                    <a:gd name="T1" fmla="*/ 1200 h 1616"/>
                    <a:gd name="T2" fmla="*/ 189 w 1616"/>
                    <a:gd name="T3" fmla="*/ 1247 h 1616"/>
                    <a:gd name="T4" fmla="*/ 284 w 1616"/>
                    <a:gd name="T5" fmla="*/ 1225 h 1616"/>
                    <a:gd name="T6" fmla="*/ 402 w 1616"/>
                    <a:gd name="T7" fmla="*/ 1342 h 1616"/>
                    <a:gd name="T8" fmla="*/ 378 w 1616"/>
                    <a:gd name="T9" fmla="*/ 1425 h 1616"/>
                    <a:gd name="T10" fmla="*/ 427 w 1616"/>
                    <a:gd name="T11" fmla="*/ 1533 h 1616"/>
                    <a:gd name="T12" fmla="*/ 566 w 1616"/>
                    <a:gd name="T13" fmla="*/ 1592 h 1616"/>
                    <a:gd name="T14" fmla="*/ 674 w 1616"/>
                    <a:gd name="T15" fmla="*/ 1555 h 1616"/>
                    <a:gd name="T16" fmla="*/ 720 w 1616"/>
                    <a:gd name="T17" fmla="*/ 1472 h 1616"/>
                    <a:gd name="T18" fmla="*/ 897 w 1616"/>
                    <a:gd name="T19" fmla="*/ 1472 h 1616"/>
                    <a:gd name="T20" fmla="*/ 943 w 1616"/>
                    <a:gd name="T21" fmla="*/ 1555 h 1616"/>
                    <a:gd name="T22" fmla="*/ 1051 w 1616"/>
                    <a:gd name="T23" fmla="*/ 1592 h 1616"/>
                    <a:gd name="T24" fmla="*/ 1193 w 1616"/>
                    <a:gd name="T25" fmla="*/ 1533 h 1616"/>
                    <a:gd name="T26" fmla="*/ 1239 w 1616"/>
                    <a:gd name="T27" fmla="*/ 1425 h 1616"/>
                    <a:gd name="T28" fmla="*/ 1215 w 1616"/>
                    <a:gd name="T29" fmla="*/ 1330 h 1616"/>
                    <a:gd name="T30" fmla="*/ 1332 w 1616"/>
                    <a:gd name="T31" fmla="*/ 1212 h 1616"/>
                    <a:gd name="T32" fmla="*/ 1428 w 1616"/>
                    <a:gd name="T33" fmla="*/ 1235 h 1616"/>
                    <a:gd name="T34" fmla="*/ 1533 w 1616"/>
                    <a:gd name="T35" fmla="*/ 1176 h 1616"/>
                    <a:gd name="T36" fmla="*/ 1592 w 1616"/>
                    <a:gd name="T37" fmla="*/ 1046 h 1616"/>
                    <a:gd name="T38" fmla="*/ 1558 w 1616"/>
                    <a:gd name="T39" fmla="*/ 926 h 1616"/>
                    <a:gd name="T40" fmla="*/ 1462 w 1616"/>
                    <a:gd name="T41" fmla="*/ 879 h 1616"/>
                    <a:gd name="T42" fmla="*/ 1462 w 1616"/>
                    <a:gd name="T43" fmla="*/ 713 h 1616"/>
                    <a:gd name="T44" fmla="*/ 1545 w 1616"/>
                    <a:gd name="T45" fmla="*/ 666 h 1616"/>
                    <a:gd name="T46" fmla="*/ 1592 w 1616"/>
                    <a:gd name="T47" fmla="*/ 546 h 1616"/>
                    <a:gd name="T48" fmla="*/ 1533 w 1616"/>
                    <a:gd name="T49" fmla="*/ 417 h 1616"/>
                    <a:gd name="T50" fmla="*/ 1428 w 1616"/>
                    <a:gd name="T51" fmla="*/ 355 h 1616"/>
                    <a:gd name="T52" fmla="*/ 1323 w 1616"/>
                    <a:gd name="T53" fmla="*/ 392 h 1616"/>
                    <a:gd name="T54" fmla="*/ 1215 w 1616"/>
                    <a:gd name="T55" fmla="*/ 272 h 1616"/>
                    <a:gd name="T56" fmla="*/ 1239 w 1616"/>
                    <a:gd name="T57" fmla="*/ 179 h 1616"/>
                    <a:gd name="T58" fmla="*/ 1193 w 1616"/>
                    <a:gd name="T59" fmla="*/ 71 h 1616"/>
                    <a:gd name="T60" fmla="*/ 1051 w 1616"/>
                    <a:gd name="T61" fmla="*/ 13 h 1616"/>
                    <a:gd name="T62" fmla="*/ 933 w 1616"/>
                    <a:gd name="T63" fmla="*/ 59 h 1616"/>
                    <a:gd name="T64" fmla="*/ 884 w 1616"/>
                    <a:gd name="T65" fmla="*/ 142 h 1616"/>
                    <a:gd name="T66" fmla="*/ 720 w 1616"/>
                    <a:gd name="T67" fmla="*/ 130 h 1616"/>
                    <a:gd name="T68" fmla="*/ 674 w 1616"/>
                    <a:gd name="T69" fmla="*/ 47 h 1616"/>
                    <a:gd name="T70" fmla="*/ 566 w 1616"/>
                    <a:gd name="T71" fmla="*/ 13 h 1616"/>
                    <a:gd name="T72" fmla="*/ 427 w 1616"/>
                    <a:gd name="T73" fmla="*/ 71 h 1616"/>
                    <a:gd name="T74" fmla="*/ 378 w 1616"/>
                    <a:gd name="T75" fmla="*/ 179 h 1616"/>
                    <a:gd name="T76" fmla="*/ 402 w 1616"/>
                    <a:gd name="T77" fmla="*/ 272 h 1616"/>
                    <a:gd name="T78" fmla="*/ 272 w 1616"/>
                    <a:gd name="T79" fmla="*/ 392 h 1616"/>
                    <a:gd name="T80" fmla="*/ 189 w 1616"/>
                    <a:gd name="T81" fmla="*/ 368 h 1616"/>
                    <a:gd name="T82" fmla="*/ 71 w 1616"/>
                    <a:gd name="T83" fmla="*/ 429 h 1616"/>
                    <a:gd name="T84" fmla="*/ 25 w 1616"/>
                    <a:gd name="T85" fmla="*/ 571 h 1616"/>
                    <a:gd name="T86" fmla="*/ 59 w 1616"/>
                    <a:gd name="T87" fmla="*/ 676 h 1616"/>
                    <a:gd name="T88" fmla="*/ 142 w 1616"/>
                    <a:gd name="T89" fmla="*/ 725 h 1616"/>
                    <a:gd name="T90" fmla="*/ 142 w 1616"/>
                    <a:gd name="T91" fmla="*/ 904 h 1616"/>
                    <a:gd name="T92" fmla="*/ 59 w 1616"/>
                    <a:gd name="T93" fmla="*/ 938 h 1616"/>
                    <a:gd name="T94" fmla="*/ 25 w 1616"/>
                    <a:gd name="T95" fmla="*/ 1058 h 1616"/>
                    <a:gd name="T96" fmla="*/ 84 w 1616"/>
                    <a:gd name="T97" fmla="*/ 1200 h 1616"/>
                    <a:gd name="T98" fmla="*/ 1073 w 1616"/>
                    <a:gd name="T99" fmla="*/ 914 h 1616"/>
                    <a:gd name="T100" fmla="*/ 686 w 1616"/>
                    <a:gd name="T101" fmla="*/ 1080 h 1616"/>
                    <a:gd name="T102" fmla="*/ 532 w 1616"/>
                    <a:gd name="T103" fmla="*/ 688 h 1616"/>
                    <a:gd name="T104" fmla="*/ 909 w 1616"/>
                    <a:gd name="T105" fmla="*/ 534 h 1616"/>
                    <a:gd name="T106" fmla="*/ 1073 w 1616"/>
                    <a:gd name="T107" fmla="*/ 914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616">
                      <a:moveTo>
                        <a:pt x="84" y="1200"/>
                      </a:moveTo>
                      <a:cubicBezTo>
                        <a:pt x="106" y="1235"/>
                        <a:pt x="142" y="1259"/>
                        <a:pt x="189" y="1247"/>
                      </a:cubicBezTo>
                      <a:cubicBezTo>
                        <a:pt x="284" y="1225"/>
                        <a:pt x="284" y="1225"/>
                        <a:pt x="284" y="1225"/>
                      </a:cubicBezTo>
                      <a:cubicBezTo>
                        <a:pt x="307" y="1259"/>
                        <a:pt x="355" y="1308"/>
                        <a:pt x="402" y="1342"/>
                      </a:cubicBezTo>
                      <a:cubicBezTo>
                        <a:pt x="378" y="1425"/>
                        <a:pt x="378" y="1425"/>
                        <a:pt x="378" y="1425"/>
                      </a:cubicBezTo>
                      <a:cubicBezTo>
                        <a:pt x="365" y="1472"/>
                        <a:pt x="378" y="1521"/>
                        <a:pt x="427" y="1533"/>
                      </a:cubicBezTo>
                      <a:cubicBezTo>
                        <a:pt x="566" y="1592"/>
                        <a:pt x="566" y="1592"/>
                        <a:pt x="566" y="1592"/>
                      </a:cubicBezTo>
                      <a:cubicBezTo>
                        <a:pt x="603" y="1604"/>
                        <a:pt x="662" y="1592"/>
                        <a:pt x="674" y="1555"/>
                      </a:cubicBezTo>
                      <a:cubicBezTo>
                        <a:pt x="720" y="1472"/>
                        <a:pt x="720" y="1472"/>
                        <a:pt x="720" y="1472"/>
                      </a:cubicBezTo>
                      <a:cubicBezTo>
                        <a:pt x="779" y="1472"/>
                        <a:pt x="838" y="1472"/>
                        <a:pt x="897" y="1472"/>
                      </a:cubicBezTo>
                      <a:cubicBezTo>
                        <a:pt x="943" y="1555"/>
                        <a:pt x="943" y="1555"/>
                        <a:pt x="943" y="1555"/>
                      </a:cubicBezTo>
                      <a:cubicBezTo>
                        <a:pt x="955" y="1592"/>
                        <a:pt x="1014" y="1616"/>
                        <a:pt x="1051" y="1592"/>
                      </a:cubicBezTo>
                      <a:cubicBezTo>
                        <a:pt x="1193" y="1533"/>
                        <a:pt x="1193" y="1533"/>
                        <a:pt x="1193" y="1533"/>
                      </a:cubicBezTo>
                      <a:cubicBezTo>
                        <a:pt x="1227" y="1521"/>
                        <a:pt x="1252" y="1472"/>
                        <a:pt x="1239" y="1425"/>
                      </a:cubicBezTo>
                      <a:cubicBezTo>
                        <a:pt x="1215" y="1330"/>
                        <a:pt x="1215" y="1330"/>
                        <a:pt x="1215" y="1330"/>
                      </a:cubicBezTo>
                      <a:cubicBezTo>
                        <a:pt x="1264" y="1296"/>
                        <a:pt x="1298" y="1247"/>
                        <a:pt x="1332" y="1212"/>
                      </a:cubicBezTo>
                      <a:cubicBezTo>
                        <a:pt x="1428" y="1235"/>
                        <a:pt x="1428" y="1235"/>
                        <a:pt x="1428" y="1235"/>
                      </a:cubicBezTo>
                      <a:cubicBezTo>
                        <a:pt x="1474" y="1247"/>
                        <a:pt x="1523" y="1225"/>
                        <a:pt x="1533" y="1176"/>
                      </a:cubicBezTo>
                      <a:cubicBezTo>
                        <a:pt x="1592" y="1046"/>
                        <a:pt x="1592" y="1046"/>
                        <a:pt x="1592" y="1046"/>
                      </a:cubicBezTo>
                      <a:cubicBezTo>
                        <a:pt x="1616" y="997"/>
                        <a:pt x="1592" y="950"/>
                        <a:pt x="1558" y="926"/>
                      </a:cubicBezTo>
                      <a:cubicBezTo>
                        <a:pt x="1462" y="879"/>
                        <a:pt x="1462" y="879"/>
                        <a:pt x="1462" y="879"/>
                      </a:cubicBezTo>
                      <a:cubicBezTo>
                        <a:pt x="1462" y="821"/>
                        <a:pt x="1462" y="772"/>
                        <a:pt x="1462" y="713"/>
                      </a:cubicBezTo>
                      <a:cubicBezTo>
                        <a:pt x="1545" y="666"/>
                        <a:pt x="1545" y="666"/>
                        <a:pt x="1545" y="666"/>
                      </a:cubicBezTo>
                      <a:cubicBezTo>
                        <a:pt x="1592" y="642"/>
                        <a:pt x="1604" y="593"/>
                        <a:pt x="1592" y="546"/>
                      </a:cubicBezTo>
                      <a:cubicBezTo>
                        <a:pt x="1533" y="417"/>
                        <a:pt x="1533" y="417"/>
                        <a:pt x="1533" y="417"/>
                      </a:cubicBezTo>
                      <a:cubicBezTo>
                        <a:pt x="1511" y="368"/>
                        <a:pt x="1462" y="346"/>
                        <a:pt x="1428" y="355"/>
                      </a:cubicBezTo>
                      <a:cubicBezTo>
                        <a:pt x="1323" y="392"/>
                        <a:pt x="1323" y="392"/>
                        <a:pt x="1323" y="392"/>
                      </a:cubicBezTo>
                      <a:cubicBezTo>
                        <a:pt x="1286" y="346"/>
                        <a:pt x="1252" y="309"/>
                        <a:pt x="1215" y="272"/>
                      </a:cubicBezTo>
                      <a:cubicBezTo>
                        <a:pt x="1239" y="179"/>
                        <a:pt x="1239" y="179"/>
                        <a:pt x="1239" y="179"/>
                      </a:cubicBezTo>
                      <a:cubicBezTo>
                        <a:pt x="1252" y="130"/>
                        <a:pt x="1227" y="84"/>
                        <a:pt x="1193" y="71"/>
                      </a:cubicBezTo>
                      <a:cubicBezTo>
                        <a:pt x="1051" y="13"/>
                        <a:pt x="1051" y="13"/>
                        <a:pt x="1051" y="13"/>
                      </a:cubicBezTo>
                      <a:cubicBezTo>
                        <a:pt x="1004" y="0"/>
                        <a:pt x="955" y="13"/>
                        <a:pt x="933" y="59"/>
                      </a:cubicBezTo>
                      <a:cubicBezTo>
                        <a:pt x="884" y="142"/>
                        <a:pt x="884" y="142"/>
                        <a:pt x="884" y="142"/>
                      </a:cubicBezTo>
                      <a:cubicBezTo>
                        <a:pt x="838" y="130"/>
                        <a:pt x="779" y="130"/>
                        <a:pt x="720" y="130"/>
                      </a:cubicBezTo>
                      <a:cubicBezTo>
                        <a:pt x="674" y="47"/>
                        <a:pt x="674" y="47"/>
                        <a:pt x="674" y="47"/>
                      </a:cubicBezTo>
                      <a:cubicBezTo>
                        <a:pt x="649" y="13"/>
                        <a:pt x="603" y="0"/>
                        <a:pt x="566" y="13"/>
                      </a:cubicBezTo>
                      <a:cubicBezTo>
                        <a:pt x="427" y="71"/>
                        <a:pt x="427" y="71"/>
                        <a:pt x="427" y="71"/>
                      </a:cubicBezTo>
                      <a:cubicBezTo>
                        <a:pt x="378" y="96"/>
                        <a:pt x="355" y="130"/>
                        <a:pt x="378" y="179"/>
                      </a:cubicBezTo>
                      <a:cubicBezTo>
                        <a:pt x="402" y="272"/>
                        <a:pt x="402" y="272"/>
                        <a:pt x="402" y="272"/>
                      </a:cubicBezTo>
                      <a:cubicBezTo>
                        <a:pt x="355" y="309"/>
                        <a:pt x="307" y="346"/>
                        <a:pt x="272" y="392"/>
                      </a:cubicBezTo>
                      <a:cubicBezTo>
                        <a:pt x="189" y="368"/>
                        <a:pt x="189" y="368"/>
                        <a:pt x="189" y="368"/>
                      </a:cubicBezTo>
                      <a:cubicBezTo>
                        <a:pt x="142" y="355"/>
                        <a:pt x="96" y="380"/>
                        <a:pt x="71" y="429"/>
                      </a:cubicBezTo>
                      <a:cubicBezTo>
                        <a:pt x="25" y="571"/>
                        <a:pt x="25" y="571"/>
                        <a:pt x="25" y="571"/>
                      </a:cubicBezTo>
                      <a:cubicBezTo>
                        <a:pt x="0" y="605"/>
                        <a:pt x="25" y="654"/>
                        <a:pt x="59" y="676"/>
                      </a:cubicBezTo>
                      <a:cubicBezTo>
                        <a:pt x="142" y="725"/>
                        <a:pt x="142" y="725"/>
                        <a:pt x="142" y="725"/>
                      </a:cubicBezTo>
                      <a:cubicBezTo>
                        <a:pt x="130" y="784"/>
                        <a:pt x="130" y="843"/>
                        <a:pt x="142" y="904"/>
                      </a:cubicBezTo>
                      <a:cubicBezTo>
                        <a:pt x="59" y="938"/>
                        <a:pt x="59" y="938"/>
                        <a:pt x="59" y="938"/>
                      </a:cubicBezTo>
                      <a:cubicBezTo>
                        <a:pt x="25" y="963"/>
                        <a:pt x="13" y="1009"/>
                        <a:pt x="25" y="1058"/>
                      </a:cubicBezTo>
                      <a:cubicBezTo>
                        <a:pt x="84" y="1200"/>
                        <a:pt x="84" y="1200"/>
                        <a:pt x="84" y="1200"/>
                      </a:cubicBezTo>
                      <a:moveTo>
                        <a:pt x="1073" y="914"/>
                      </a:moveTo>
                      <a:cubicBezTo>
                        <a:pt x="1014" y="1070"/>
                        <a:pt x="838" y="1141"/>
                        <a:pt x="686" y="1080"/>
                      </a:cubicBezTo>
                      <a:cubicBezTo>
                        <a:pt x="544" y="1009"/>
                        <a:pt x="473" y="843"/>
                        <a:pt x="532" y="688"/>
                      </a:cubicBezTo>
                      <a:cubicBezTo>
                        <a:pt x="591" y="546"/>
                        <a:pt x="755" y="475"/>
                        <a:pt x="909" y="534"/>
                      </a:cubicBezTo>
                      <a:cubicBezTo>
                        <a:pt x="1063" y="593"/>
                        <a:pt x="1134" y="759"/>
                        <a:pt x="1073" y="91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121">
                  <a:extLst>
                    <a:ext uri="{FF2B5EF4-FFF2-40B4-BE49-F238E27FC236}">
                      <a16:creationId xmlns:a16="http://schemas.microsoft.com/office/drawing/2014/main" id="{E31FF203-BE7C-47D9-B700-C8DB48A7848F}"/>
                    </a:ext>
                  </a:extLst>
                </p:cNvPr>
                <p:cNvSpPr>
                  <a:spLocks noEditPoints="1"/>
                </p:cNvSpPr>
                <p:nvPr/>
              </p:nvSpPr>
              <p:spPr bwMode="auto">
                <a:xfrm>
                  <a:off x="976" y="1106"/>
                  <a:ext cx="148" cy="150"/>
                </a:xfrm>
                <a:custGeom>
                  <a:avLst/>
                  <a:gdLst>
                    <a:gd name="T0" fmla="*/ 40 w 1232"/>
                    <a:gd name="T1" fmla="*/ 868 h 1248"/>
                    <a:gd name="T2" fmla="*/ 118 w 1232"/>
                    <a:gd name="T3" fmla="*/ 912 h 1248"/>
                    <a:gd name="T4" fmla="*/ 191 w 1232"/>
                    <a:gd name="T5" fmla="*/ 900 h 1248"/>
                    <a:gd name="T6" fmla="*/ 271 w 1232"/>
                    <a:gd name="T7" fmla="*/ 1000 h 1248"/>
                    <a:gd name="T8" fmla="*/ 247 w 1232"/>
                    <a:gd name="T9" fmla="*/ 1061 h 1248"/>
                    <a:gd name="T10" fmla="*/ 276 w 1232"/>
                    <a:gd name="T11" fmla="*/ 1144 h 1248"/>
                    <a:gd name="T12" fmla="*/ 379 w 1232"/>
                    <a:gd name="T13" fmla="*/ 1200 h 1248"/>
                    <a:gd name="T14" fmla="*/ 462 w 1232"/>
                    <a:gd name="T15" fmla="*/ 1180 h 1248"/>
                    <a:gd name="T16" fmla="*/ 503 w 1232"/>
                    <a:gd name="T17" fmla="*/ 1119 h 1248"/>
                    <a:gd name="T18" fmla="*/ 637 w 1232"/>
                    <a:gd name="T19" fmla="*/ 1134 h 1248"/>
                    <a:gd name="T20" fmla="*/ 666 w 1232"/>
                    <a:gd name="T21" fmla="*/ 1200 h 1248"/>
                    <a:gd name="T22" fmla="*/ 745 w 1232"/>
                    <a:gd name="T23" fmla="*/ 1234 h 1248"/>
                    <a:gd name="T24" fmla="*/ 854 w 1232"/>
                    <a:gd name="T25" fmla="*/ 1200 h 1248"/>
                    <a:gd name="T26" fmla="*/ 898 w 1232"/>
                    <a:gd name="T27" fmla="*/ 1122 h 1248"/>
                    <a:gd name="T28" fmla="*/ 886 w 1232"/>
                    <a:gd name="T29" fmla="*/ 1049 h 1248"/>
                    <a:gd name="T30" fmla="*/ 984 w 1232"/>
                    <a:gd name="T31" fmla="*/ 966 h 1248"/>
                    <a:gd name="T32" fmla="*/ 1054 w 1232"/>
                    <a:gd name="T33" fmla="*/ 990 h 1248"/>
                    <a:gd name="T34" fmla="*/ 1140 w 1232"/>
                    <a:gd name="T35" fmla="*/ 954 h 1248"/>
                    <a:gd name="T36" fmla="*/ 1193 w 1232"/>
                    <a:gd name="T37" fmla="*/ 858 h 1248"/>
                    <a:gd name="T38" fmla="*/ 1174 w 1232"/>
                    <a:gd name="T39" fmla="*/ 768 h 1248"/>
                    <a:gd name="T40" fmla="*/ 1106 w 1232"/>
                    <a:gd name="T41" fmla="*/ 724 h 1248"/>
                    <a:gd name="T42" fmla="*/ 1118 w 1232"/>
                    <a:gd name="T43" fmla="*/ 600 h 1248"/>
                    <a:gd name="T44" fmla="*/ 1184 w 1232"/>
                    <a:gd name="T45" fmla="*/ 568 h 1248"/>
                    <a:gd name="T46" fmla="*/ 1228 w 1232"/>
                    <a:gd name="T47" fmla="*/ 483 h 1248"/>
                    <a:gd name="T48" fmla="*/ 1193 w 1232"/>
                    <a:gd name="T49" fmla="*/ 381 h 1248"/>
                    <a:gd name="T50" fmla="*/ 1118 w 1232"/>
                    <a:gd name="T51" fmla="*/ 327 h 1248"/>
                    <a:gd name="T52" fmla="*/ 1035 w 1232"/>
                    <a:gd name="T53" fmla="*/ 347 h 1248"/>
                    <a:gd name="T54" fmla="*/ 962 w 1232"/>
                    <a:gd name="T55" fmla="*/ 249 h 1248"/>
                    <a:gd name="T56" fmla="*/ 986 w 1232"/>
                    <a:gd name="T57" fmla="*/ 178 h 1248"/>
                    <a:gd name="T58" fmla="*/ 959 w 1232"/>
                    <a:gd name="T59" fmla="*/ 96 h 1248"/>
                    <a:gd name="T60" fmla="*/ 857 w 1232"/>
                    <a:gd name="T61" fmla="*/ 39 h 1248"/>
                    <a:gd name="T62" fmla="*/ 764 w 1232"/>
                    <a:gd name="T63" fmla="*/ 69 h 1248"/>
                    <a:gd name="T64" fmla="*/ 723 w 1232"/>
                    <a:gd name="T65" fmla="*/ 127 h 1248"/>
                    <a:gd name="T66" fmla="*/ 598 w 1232"/>
                    <a:gd name="T67" fmla="*/ 108 h 1248"/>
                    <a:gd name="T68" fmla="*/ 569 w 1232"/>
                    <a:gd name="T69" fmla="*/ 39 h 1248"/>
                    <a:gd name="T70" fmla="*/ 491 w 1232"/>
                    <a:gd name="T71" fmla="*/ 5 h 1248"/>
                    <a:gd name="T72" fmla="*/ 379 w 1232"/>
                    <a:gd name="T73" fmla="*/ 42 h 1248"/>
                    <a:gd name="T74" fmla="*/ 337 w 1232"/>
                    <a:gd name="T75" fmla="*/ 117 h 1248"/>
                    <a:gd name="T76" fmla="*/ 347 w 1232"/>
                    <a:gd name="T77" fmla="*/ 191 h 1248"/>
                    <a:gd name="T78" fmla="*/ 240 w 1232"/>
                    <a:gd name="T79" fmla="*/ 271 h 1248"/>
                    <a:gd name="T80" fmla="*/ 181 w 1232"/>
                    <a:gd name="T81" fmla="*/ 249 h 1248"/>
                    <a:gd name="T82" fmla="*/ 86 w 1232"/>
                    <a:gd name="T83" fmla="*/ 286 h 1248"/>
                    <a:gd name="T84" fmla="*/ 40 w 1232"/>
                    <a:gd name="T85" fmla="*/ 388 h 1248"/>
                    <a:gd name="T86" fmla="*/ 59 w 1232"/>
                    <a:gd name="T87" fmla="*/ 473 h 1248"/>
                    <a:gd name="T88" fmla="*/ 120 w 1232"/>
                    <a:gd name="T89" fmla="*/ 515 h 1248"/>
                    <a:gd name="T90" fmla="*/ 105 w 1232"/>
                    <a:gd name="T91" fmla="*/ 649 h 1248"/>
                    <a:gd name="T92" fmla="*/ 42 w 1232"/>
                    <a:gd name="T93" fmla="*/ 668 h 1248"/>
                    <a:gd name="T94" fmla="*/ 5 w 1232"/>
                    <a:gd name="T95" fmla="*/ 756 h 1248"/>
                    <a:gd name="T96" fmla="*/ 40 w 1232"/>
                    <a:gd name="T97" fmla="*/ 868 h 1248"/>
                    <a:gd name="T98" fmla="*/ 810 w 1232"/>
                    <a:gd name="T99" fmla="*/ 724 h 1248"/>
                    <a:gd name="T100" fmla="*/ 503 w 1232"/>
                    <a:gd name="T101" fmla="*/ 822 h 1248"/>
                    <a:gd name="T102" fmla="*/ 415 w 1232"/>
                    <a:gd name="T103" fmla="*/ 515 h 1248"/>
                    <a:gd name="T104" fmla="*/ 713 w 1232"/>
                    <a:gd name="T105" fmla="*/ 425 h 1248"/>
                    <a:gd name="T106" fmla="*/ 810 w 1232"/>
                    <a:gd name="T107" fmla="*/ 72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1248">
                      <a:moveTo>
                        <a:pt x="40" y="868"/>
                      </a:moveTo>
                      <a:cubicBezTo>
                        <a:pt x="57" y="897"/>
                        <a:pt x="81" y="917"/>
                        <a:pt x="118" y="912"/>
                      </a:cubicBezTo>
                      <a:cubicBezTo>
                        <a:pt x="191" y="900"/>
                        <a:pt x="191" y="900"/>
                        <a:pt x="191" y="900"/>
                      </a:cubicBezTo>
                      <a:cubicBezTo>
                        <a:pt x="205" y="929"/>
                        <a:pt x="237" y="968"/>
                        <a:pt x="271" y="1000"/>
                      </a:cubicBezTo>
                      <a:cubicBezTo>
                        <a:pt x="247" y="1061"/>
                        <a:pt x="247" y="1061"/>
                        <a:pt x="247" y="1061"/>
                      </a:cubicBezTo>
                      <a:cubicBezTo>
                        <a:pt x="235" y="1095"/>
                        <a:pt x="240" y="1131"/>
                        <a:pt x="276" y="1144"/>
                      </a:cubicBezTo>
                      <a:cubicBezTo>
                        <a:pt x="379" y="1200"/>
                        <a:pt x="379" y="1200"/>
                        <a:pt x="379" y="1200"/>
                      </a:cubicBezTo>
                      <a:cubicBezTo>
                        <a:pt x="403" y="1209"/>
                        <a:pt x="449" y="1205"/>
                        <a:pt x="462" y="1180"/>
                      </a:cubicBezTo>
                      <a:cubicBezTo>
                        <a:pt x="503" y="1119"/>
                        <a:pt x="503" y="1119"/>
                        <a:pt x="503" y="1119"/>
                      </a:cubicBezTo>
                      <a:cubicBezTo>
                        <a:pt x="547" y="1124"/>
                        <a:pt x="591" y="1129"/>
                        <a:pt x="637" y="1134"/>
                      </a:cubicBezTo>
                      <a:cubicBezTo>
                        <a:pt x="666" y="1200"/>
                        <a:pt x="666" y="1200"/>
                        <a:pt x="666" y="1200"/>
                      </a:cubicBezTo>
                      <a:cubicBezTo>
                        <a:pt x="671" y="1227"/>
                        <a:pt x="715" y="1248"/>
                        <a:pt x="745" y="1234"/>
                      </a:cubicBezTo>
                      <a:cubicBezTo>
                        <a:pt x="854" y="1200"/>
                        <a:pt x="854" y="1200"/>
                        <a:pt x="854" y="1200"/>
                      </a:cubicBezTo>
                      <a:cubicBezTo>
                        <a:pt x="881" y="1192"/>
                        <a:pt x="903" y="1158"/>
                        <a:pt x="898" y="1122"/>
                      </a:cubicBezTo>
                      <a:cubicBezTo>
                        <a:pt x="886" y="1049"/>
                        <a:pt x="886" y="1049"/>
                        <a:pt x="886" y="1049"/>
                      </a:cubicBezTo>
                      <a:cubicBezTo>
                        <a:pt x="925" y="1024"/>
                        <a:pt x="954" y="990"/>
                        <a:pt x="984" y="966"/>
                      </a:cubicBezTo>
                      <a:cubicBezTo>
                        <a:pt x="1054" y="990"/>
                        <a:pt x="1054" y="990"/>
                        <a:pt x="1054" y="990"/>
                      </a:cubicBezTo>
                      <a:cubicBezTo>
                        <a:pt x="1089" y="1005"/>
                        <a:pt x="1125" y="990"/>
                        <a:pt x="1140" y="954"/>
                      </a:cubicBezTo>
                      <a:cubicBezTo>
                        <a:pt x="1193" y="858"/>
                        <a:pt x="1193" y="858"/>
                        <a:pt x="1193" y="858"/>
                      </a:cubicBezTo>
                      <a:cubicBezTo>
                        <a:pt x="1213" y="824"/>
                        <a:pt x="1198" y="788"/>
                        <a:pt x="1174" y="768"/>
                      </a:cubicBezTo>
                      <a:cubicBezTo>
                        <a:pt x="1106" y="724"/>
                        <a:pt x="1106" y="724"/>
                        <a:pt x="1106" y="724"/>
                      </a:cubicBezTo>
                      <a:cubicBezTo>
                        <a:pt x="1110" y="681"/>
                        <a:pt x="1113" y="644"/>
                        <a:pt x="1118" y="600"/>
                      </a:cubicBezTo>
                      <a:cubicBezTo>
                        <a:pt x="1184" y="568"/>
                        <a:pt x="1184" y="568"/>
                        <a:pt x="1184" y="568"/>
                      </a:cubicBezTo>
                      <a:cubicBezTo>
                        <a:pt x="1220" y="554"/>
                        <a:pt x="1232" y="520"/>
                        <a:pt x="1228" y="483"/>
                      </a:cubicBezTo>
                      <a:cubicBezTo>
                        <a:pt x="1193" y="381"/>
                        <a:pt x="1193" y="381"/>
                        <a:pt x="1193" y="381"/>
                      </a:cubicBezTo>
                      <a:cubicBezTo>
                        <a:pt x="1179" y="342"/>
                        <a:pt x="1145" y="320"/>
                        <a:pt x="1118" y="327"/>
                      </a:cubicBezTo>
                      <a:cubicBezTo>
                        <a:pt x="1035" y="347"/>
                        <a:pt x="1035" y="347"/>
                        <a:pt x="1035" y="347"/>
                      </a:cubicBezTo>
                      <a:cubicBezTo>
                        <a:pt x="1010" y="308"/>
                        <a:pt x="986" y="278"/>
                        <a:pt x="962" y="249"/>
                      </a:cubicBezTo>
                      <a:cubicBezTo>
                        <a:pt x="986" y="178"/>
                        <a:pt x="986" y="178"/>
                        <a:pt x="986" y="178"/>
                      </a:cubicBezTo>
                      <a:cubicBezTo>
                        <a:pt x="998" y="144"/>
                        <a:pt x="984" y="108"/>
                        <a:pt x="959" y="96"/>
                      </a:cubicBezTo>
                      <a:cubicBezTo>
                        <a:pt x="857" y="39"/>
                        <a:pt x="857" y="39"/>
                        <a:pt x="857" y="39"/>
                      </a:cubicBezTo>
                      <a:cubicBezTo>
                        <a:pt x="820" y="27"/>
                        <a:pt x="784" y="35"/>
                        <a:pt x="764" y="69"/>
                      </a:cubicBezTo>
                      <a:cubicBezTo>
                        <a:pt x="723" y="127"/>
                        <a:pt x="723" y="127"/>
                        <a:pt x="723" y="127"/>
                      </a:cubicBezTo>
                      <a:cubicBezTo>
                        <a:pt x="686" y="115"/>
                        <a:pt x="642" y="110"/>
                        <a:pt x="598" y="108"/>
                      </a:cubicBezTo>
                      <a:cubicBezTo>
                        <a:pt x="569" y="39"/>
                        <a:pt x="569" y="39"/>
                        <a:pt x="569" y="39"/>
                      </a:cubicBezTo>
                      <a:cubicBezTo>
                        <a:pt x="552" y="13"/>
                        <a:pt x="518" y="0"/>
                        <a:pt x="491" y="5"/>
                      </a:cubicBezTo>
                      <a:cubicBezTo>
                        <a:pt x="379" y="42"/>
                        <a:pt x="379" y="42"/>
                        <a:pt x="379" y="42"/>
                      </a:cubicBezTo>
                      <a:cubicBezTo>
                        <a:pt x="342" y="57"/>
                        <a:pt x="322" y="81"/>
                        <a:pt x="337" y="117"/>
                      </a:cubicBezTo>
                      <a:cubicBezTo>
                        <a:pt x="347" y="191"/>
                        <a:pt x="347" y="191"/>
                        <a:pt x="347" y="191"/>
                      </a:cubicBezTo>
                      <a:cubicBezTo>
                        <a:pt x="308" y="215"/>
                        <a:pt x="271" y="239"/>
                        <a:pt x="240" y="271"/>
                      </a:cubicBezTo>
                      <a:cubicBezTo>
                        <a:pt x="181" y="249"/>
                        <a:pt x="181" y="249"/>
                        <a:pt x="181" y="249"/>
                      </a:cubicBezTo>
                      <a:cubicBezTo>
                        <a:pt x="144" y="237"/>
                        <a:pt x="108" y="252"/>
                        <a:pt x="86" y="286"/>
                      </a:cubicBezTo>
                      <a:cubicBezTo>
                        <a:pt x="40" y="388"/>
                        <a:pt x="40" y="388"/>
                        <a:pt x="40" y="388"/>
                      </a:cubicBezTo>
                      <a:cubicBezTo>
                        <a:pt x="20" y="415"/>
                        <a:pt x="35" y="451"/>
                        <a:pt x="59" y="473"/>
                      </a:cubicBezTo>
                      <a:cubicBezTo>
                        <a:pt x="120" y="515"/>
                        <a:pt x="120" y="515"/>
                        <a:pt x="120" y="515"/>
                      </a:cubicBezTo>
                      <a:cubicBezTo>
                        <a:pt x="105" y="559"/>
                        <a:pt x="100" y="603"/>
                        <a:pt x="105" y="649"/>
                      </a:cubicBezTo>
                      <a:cubicBezTo>
                        <a:pt x="42" y="668"/>
                        <a:pt x="42" y="668"/>
                        <a:pt x="42" y="668"/>
                      </a:cubicBezTo>
                      <a:cubicBezTo>
                        <a:pt x="13" y="685"/>
                        <a:pt x="0" y="720"/>
                        <a:pt x="5" y="756"/>
                      </a:cubicBezTo>
                      <a:cubicBezTo>
                        <a:pt x="40" y="868"/>
                        <a:pt x="40" y="868"/>
                        <a:pt x="40" y="868"/>
                      </a:cubicBezTo>
                      <a:moveTo>
                        <a:pt x="810" y="724"/>
                      </a:moveTo>
                      <a:cubicBezTo>
                        <a:pt x="754" y="837"/>
                        <a:pt x="615" y="878"/>
                        <a:pt x="503" y="822"/>
                      </a:cubicBezTo>
                      <a:cubicBezTo>
                        <a:pt x="401" y="759"/>
                        <a:pt x="359" y="627"/>
                        <a:pt x="415" y="515"/>
                      </a:cubicBezTo>
                      <a:cubicBezTo>
                        <a:pt x="471" y="412"/>
                        <a:pt x="601" y="369"/>
                        <a:pt x="713" y="425"/>
                      </a:cubicBezTo>
                      <a:cubicBezTo>
                        <a:pt x="823" y="481"/>
                        <a:pt x="864" y="612"/>
                        <a:pt x="810" y="724"/>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102" name="Gerader Verbinder 101">
              <a:extLst>
                <a:ext uri="{FF2B5EF4-FFF2-40B4-BE49-F238E27FC236}">
                  <a16:creationId xmlns:a16="http://schemas.microsoft.com/office/drawing/2014/main" id="{F2452F03-49FB-44CE-8974-6E2E0EFDB542}"/>
                </a:ext>
              </a:extLst>
            </p:cNvPr>
            <p:cNvCxnSpPr/>
            <p:nvPr/>
          </p:nvCxnSpPr>
          <p:spPr>
            <a:xfrm flipH="1">
              <a:off x="-295533" y="2025746"/>
              <a:ext cx="0" cy="64800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0" name="Gruppieren 149">
            <a:extLst>
              <a:ext uri="{FF2B5EF4-FFF2-40B4-BE49-F238E27FC236}">
                <a16:creationId xmlns:a16="http://schemas.microsoft.com/office/drawing/2014/main" id="{1218710A-42BC-4ACE-9E73-F695063DFD0E}"/>
              </a:ext>
            </a:extLst>
          </p:cNvPr>
          <p:cNvGrpSpPr/>
          <p:nvPr/>
        </p:nvGrpSpPr>
        <p:grpSpPr>
          <a:xfrm>
            <a:off x="8920500" y="4467224"/>
            <a:ext cx="942845" cy="501533"/>
            <a:chOff x="11190815" y="4675237"/>
            <a:chExt cx="1146003" cy="609600"/>
          </a:xfrm>
        </p:grpSpPr>
        <p:grpSp>
          <p:nvGrpSpPr>
            <p:cNvPr id="109" name="Gruppieren 108">
              <a:extLst>
                <a:ext uri="{FF2B5EF4-FFF2-40B4-BE49-F238E27FC236}">
                  <a16:creationId xmlns:a16="http://schemas.microsoft.com/office/drawing/2014/main" id="{47AFFFDF-9F2A-4C11-9714-314DDFBC1C52}"/>
                </a:ext>
              </a:extLst>
            </p:cNvPr>
            <p:cNvGrpSpPr/>
            <p:nvPr/>
          </p:nvGrpSpPr>
          <p:grpSpPr>
            <a:xfrm>
              <a:off x="11276383" y="4879359"/>
              <a:ext cx="316759" cy="99093"/>
              <a:chOff x="2085392" y="684689"/>
              <a:chExt cx="717549" cy="224473"/>
            </a:xfrm>
          </p:grpSpPr>
          <p:sp>
            <p:nvSpPr>
              <p:cNvPr id="119" name="Flussdiagramm: Prozess 118">
                <a:extLst>
                  <a:ext uri="{FF2B5EF4-FFF2-40B4-BE49-F238E27FC236}">
                    <a16:creationId xmlns:a16="http://schemas.microsoft.com/office/drawing/2014/main" id="{5FBE5400-65A0-4D41-85E9-C459C90AFACB}"/>
                  </a:ext>
                </a:extLst>
              </p:cNvPr>
              <p:cNvSpPr/>
              <p:nvPr/>
            </p:nvSpPr>
            <p:spPr bwMode="gray">
              <a:xfrm>
                <a:off x="2085392" y="684689"/>
                <a:ext cx="717549" cy="224473"/>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Flussdiagramm: Prozess 119">
                <a:extLst>
                  <a:ext uri="{FF2B5EF4-FFF2-40B4-BE49-F238E27FC236}">
                    <a16:creationId xmlns:a16="http://schemas.microsoft.com/office/drawing/2014/main" id="{F7DB1282-4A7E-430C-95A9-B04102F14D01}"/>
                  </a:ext>
                </a:extLst>
              </p:cNvPr>
              <p:cNvSpPr/>
              <p:nvPr/>
            </p:nvSpPr>
            <p:spPr bwMode="gray">
              <a:xfrm>
                <a:off x="2135348"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Flussdiagramm: Prozess 120">
                <a:extLst>
                  <a:ext uri="{FF2B5EF4-FFF2-40B4-BE49-F238E27FC236}">
                    <a16:creationId xmlns:a16="http://schemas.microsoft.com/office/drawing/2014/main" id="{A5229ABB-03AE-4375-AB2D-33FE0D683EFA}"/>
                  </a:ext>
                </a:extLst>
              </p:cNvPr>
              <p:cNvSpPr/>
              <p:nvPr/>
            </p:nvSpPr>
            <p:spPr bwMode="gray">
              <a:xfrm>
                <a:off x="2372167"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Flussdiagramm: Prozess 121">
                <a:extLst>
                  <a:ext uri="{FF2B5EF4-FFF2-40B4-BE49-F238E27FC236}">
                    <a16:creationId xmlns:a16="http://schemas.microsoft.com/office/drawing/2014/main" id="{B9EF6EBA-9089-45E4-B324-106DD3378702}"/>
                  </a:ext>
                </a:extLst>
              </p:cNvPr>
              <p:cNvSpPr/>
              <p:nvPr/>
            </p:nvSpPr>
            <p:spPr bwMode="gray">
              <a:xfrm>
                <a:off x="2608986"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3" name="Gerader Verbinder 122">
                <a:extLst>
                  <a:ext uri="{FF2B5EF4-FFF2-40B4-BE49-F238E27FC236}">
                    <a16:creationId xmlns:a16="http://schemas.microsoft.com/office/drawing/2014/main" id="{66941BDD-1352-442B-8D67-4DD68FE492CB}"/>
                  </a:ext>
                </a:extLst>
              </p:cNvPr>
              <p:cNvCxnSpPr>
                <a:stCxn id="120" idx="3"/>
                <a:endCxn id="121" idx="1"/>
              </p:cNvCxnSpPr>
              <p:nvPr/>
            </p:nvCxnSpPr>
            <p:spPr>
              <a:xfrm>
                <a:off x="2279348"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0853ABFE-CAAA-47E3-9E9A-D673E9C71473}"/>
                  </a:ext>
                </a:extLst>
              </p:cNvPr>
              <p:cNvCxnSpPr>
                <a:cxnSpLocks/>
                <a:stCxn id="121" idx="3"/>
                <a:endCxn id="122" idx="1"/>
              </p:cNvCxnSpPr>
              <p:nvPr/>
            </p:nvCxnSpPr>
            <p:spPr>
              <a:xfrm>
                <a:off x="2516167"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6" name="Freeform 125">
              <a:extLst>
                <a:ext uri="{FF2B5EF4-FFF2-40B4-BE49-F238E27FC236}">
                  <a16:creationId xmlns:a16="http://schemas.microsoft.com/office/drawing/2014/main" id="{11A2B902-5A9B-4D91-BDC6-B2C074CE72B9}"/>
                </a:ext>
              </a:extLst>
            </p:cNvPr>
            <p:cNvSpPr>
              <a:spLocks noEditPoints="1"/>
            </p:cNvSpPr>
            <p:nvPr/>
          </p:nvSpPr>
          <p:spPr bwMode="auto">
            <a:xfrm>
              <a:off x="11190815" y="4675237"/>
              <a:ext cx="609600" cy="609600"/>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9" name="Group 128">
              <a:extLst>
                <a:ext uri="{FF2B5EF4-FFF2-40B4-BE49-F238E27FC236}">
                  <a16:creationId xmlns:a16="http://schemas.microsoft.com/office/drawing/2014/main" id="{D9EEF337-4148-4D28-9279-47562BEAE710}"/>
                </a:ext>
              </a:extLst>
            </p:cNvPr>
            <p:cNvGrpSpPr>
              <a:grpSpLocks noChangeAspect="1"/>
            </p:cNvGrpSpPr>
            <p:nvPr/>
          </p:nvGrpSpPr>
          <p:grpSpPr bwMode="auto">
            <a:xfrm>
              <a:off x="11903430" y="4675237"/>
              <a:ext cx="433388" cy="609600"/>
              <a:chOff x="1057" y="803"/>
              <a:chExt cx="273" cy="384"/>
            </a:xfrm>
            <a:solidFill>
              <a:schemeClr val="accent1"/>
            </a:solidFill>
          </p:grpSpPr>
          <p:sp>
            <p:nvSpPr>
              <p:cNvPr id="141" name="Freeform 129">
                <a:extLst>
                  <a:ext uri="{FF2B5EF4-FFF2-40B4-BE49-F238E27FC236}">
                    <a16:creationId xmlns:a16="http://schemas.microsoft.com/office/drawing/2014/main" id="{E5EA4322-9F64-454B-8845-FD9823B1A1FD}"/>
                  </a:ext>
                </a:extLst>
              </p:cNvPr>
              <p:cNvSpPr>
                <a:spLocks/>
              </p:cNvSpPr>
              <p:nvPr/>
            </p:nvSpPr>
            <p:spPr bwMode="auto">
              <a:xfrm>
                <a:off x="1099" y="803"/>
                <a:ext cx="182" cy="36"/>
              </a:xfrm>
              <a:custGeom>
                <a:avLst/>
                <a:gdLst>
                  <a:gd name="T0" fmla="*/ 0 w 182"/>
                  <a:gd name="T1" fmla="*/ 0 h 36"/>
                  <a:gd name="T2" fmla="*/ 11 w 182"/>
                  <a:gd name="T3" fmla="*/ 36 h 36"/>
                  <a:gd name="T4" fmla="*/ 182 w 182"/>
                  <a:gd name="T5" fmla="*/ 36 h 36"/>
                  <a:gd name="T6" fmla="*/ 182 w 182"/>
                  <a:gd name="T7" fmla="*/ 0 h 36"/>
                  <a:gd name="T8" fmla="*/ 0 w 182"/>
                  <a:gd name="T9" fmla="*/ 0 h 36"/>
                </a:gdLst>
                <a:ahLst/>
                <a:cxnLst>
                  <a:cxn ang="0">
                    <a:pos x="T0" y="T1"/>
                  </a:cxn>
                  <a:cxn ang="0">
                    <a:pos x="T2" y="T3"/>
                  </a:cxn>
                  <a:cxn ang="0">
                    <a:pos x="T4" y="T5"/>
                  </a:cxn>
                  <a:cxn ang="0">
                    <a:pos x="T6" y="T7"/>
                  </a:cxn>
                  <a:cxn ang="0">
                    <a:pos x="T8" y="T9"/>
                  </a:cxn>
                </a:cxnLst>
                <a:rect l="0" t="0" r="r" b="b"/>
                <a:pathLst>
                  <a:path w="182" h="36">
                    <a:moveTo>
                      <a:pt x="0" y="0"/>
                    </a:moveTo>
                    <a:lnTo>
                      <a:pt x="11" y="36"/>
                    </a:lnTo>
                    <a:lnTo>
                      <a:pt x="182" y="36"/>
                    </a:lnTo>
                    <a:lnTo>
                      <a:pt x="182" y="0"/>
                    </a:lnTo>
                    <a:lnTo>
                      <a:pt x="0"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Freeform 130">
                <a:extLst>
                  <a:ext uri="{FF2B5EF4-FFF2-40B4-BE49-F238E27FC236}">
                    <a16:creationId xmlns:a16="http://schemas.microsoft.com/office/drawing/2014/main" id="{71AD8D52-84FF-4806-BCC6-892E3ED96F23}"/>
                  </a:ext>
                </a:extLst>
              </p:cNvPr>
              <p:cNvSpPr>
                <a:spLocks/>
              </p:cNvSpPr>
              <p:nvPr/>
            </p:nvSpPr>
            <p:spPr bwMode="auto">
              <a:xfrm>
                <a:off x="1125" y="853"/>
                <a:ext cx="146" cy="39"/>
              </a:xfrm>
              <a:custGeom>
                <a:avLst/>
                <a:gdLst>
                  <a:gd name="T0" fmla="*/ 871 w 1224"/>
                  <a:gd name="T1" fmla="*/ 0 h 320"/>
                  <a:gd name="T2" fmla="*/ 354 w 1224"/>
                  <a:gd name="T3" fmla="*/ 0 h 320"/>
                  <a:gd name="T4" fmla="*/ 0 w 1224"/>
                  <a:gd name="T5" fmla="*/ 320 h 320"/>
                  <a:gd name="T6" fmla="*/ 1224 w 1224"/>
                  <a:gd name="T7" fmla="*/ 320 h 320"/>
                  <a:gd name="T8" fmla="*/ 871 w 1224"/>
                  <a:gd name="T9" fmla="*/ 0 h 320"/>
                </a:gdLst>
                <a:ahLst/>
                <a:cxnLst>
                  <a:cxn ang="0">
                    <a:pos x="T0" y="T1"/>
                  </a:cxn>
                  <a:cxn ang="0">
                    <a:pos x="T2" y="T3"/>
                  </a:cxn>
                  <a:cxn ang="0">
                    <a:pos x="T4" y="T5"/>
                  </a:cxn>
                  <a:cxn ang="0">
                    <a:pos x="T6" y="T7"/>
                  </a:cxn>
                  <a:cxn ang="0">
                    <a:pos x="T8" y="T9"/>
                  </a:cxn>
                </a:cxnLst>
                <a:rect l="0" t="0" r="r" b="b"/>
                <a:pathLst>
                  <a:path w="1224" h="320">
                    <a:moveTo>
                      <a:pt x="871" y="0"/>
                    </a:moveTo>
                    <a:cubicBezTo>
                      <a:pt x="354" y="0"/>
                      <a:pt x="354" y="0"/>
                      <a:pt x="354" y="0"/>
                    </a:cubicBezTo>
                    <a:cubicBezTo>
                      <a:pt x="191" y="54"/>
                      <a:pt x="55" y="160"/>
                      <a:pt x="0" y="320"/>
                    </a:cubicBezTo>
                    <a:cubicBezTo>
                      <a:pt x="1224" y="320"/>
                      <a:pt x="1224" y="320"/>
                      <a:pt x="1224" y="320"/>
                    </a:cubicBezTo>
                    <a:cubicBezTo>
                      <a:pt x="1143" y="160"/>
                      <a:pt x="1007" y="54"/>
                      <a:pt x="871"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131">
                <a:extLst>
                  <a:ext uri="{FF2B5EF4-FFF2-40B4-BE49-F238E27FC236}">
                    <a16:creationId xmlns:a16="http://schemas.microsoft.com/office/drawing/2014/main" id="{A2493B89-69EC-4708-A212-18C8166765B3}"/>
                  </a:ext>
                </a:extLst>
              </p:cNvPr>
              <p:cNvSpPr>
                <a:spLocks/>
              </p:cNvSpPr>
              <p:nvPr/>
            </p:nvSpPr>
            <p:spPr bwMode="auto">
              <a:xfrm>
                <a:off x="1112" y="904"/>
                <a:ext cx="169" cy="109"/>
              </a:xfrm>
              <a:custGeom>
                <a:avLst/>
                <a:gdLst>
                  <a:gd name="T0" fmla="*/ 55 w 1408"/>
                  <a:gd name="T1" fmla="*/ 0 h 904"/>
                  <a:gd name="T2" fmla="*/ 0 w 1408"/>
                  <a:gd name="T3" fmla="*/ 220 h 904"/>
                  <a:gd name="T4" fmla="*/ 704 w 1408"/>
                  <a:gd name="T5" fmla="*/ 904 h 904"/>
                  <a:gd name="T6" fmla="*/ 1408 w 1408"/>
                  <a:gd name="T7" fmla="*/ 220 h 904"/>
                  <a:gd name="T8" fmla="*/ 1381 w 1408"/>
                  <a:gd name="T9" fmla="*/ 0 h 904"/>
                  <a:gd name="T10" fmla="*/ 55 w 1408"/>
                  <a:gd name="T11" fmla="*/ 0 h 904"/>
                </a:gdLst>
                <a:ahLst/>
                <a:cxnLst>
                  <a:cxn ang="0">
                    <a:pos x="T0" y="T1"/>
                  </a:cxn>
                  <a:cxn ang="0">
                    <a:pos x="T2" y="T3"/>
                  </a:cxn>
                  <a:cxn ang="0">
                    <a:pos x="T4" y="T5"/>
                  </a:cxn>
                  <a:cxn ang="0">
                    <a:pos x="T6" y="T7"/>
                  </a:cxn>
                  <a:cxn ang="0">
                    <a:pos x="T8" y="T9"/>
                  </a:cxn>
                  <a:cxn ang="0">
                    <a:pos x="T10" y="T11"/>
                  </a:cxn>
                </a:cxnLst>
                <a:rect l="0" t="0" r="r" b="b"/>
                <a:pathLst>
                  <a:path w="1408" h="904">
                    <a:moveTo>
                      <a:pt x="55" y="0"/>
                    </a:moveTo>
                    <a:cubicBezTo>
                      <a:pt x="28" y="55"/>
                      <a:pt x="0" y="137"/>
                      <a:pt x="0" y="220"/>
                    </a:cubicBezTo>
                    <a:cubicBezTo>
                      <a:pt x="0" y="603"/>
                      <a:pt x="325" y="904"/>
                      <a:pt x="704" y="904"/>
                    </a:cubicBezTo>
                    <a:cubicBezTo>
                      <a:pt x="1111" y="904"/>
                      <a:pt x="1408" y="603"/>
                      <a:pt x="1408" y="220"/>
                    </a:cubicBezTo>
                    <a:cubicBezTo>
                      <a:pt x="1408" y="137"/>
                      <a:pt x="1408" y="55"/>
                      <a:pt x="1381" y="0"/>
                    </a:cubicBezTo>
                    <a:lnTo>
                      <a:pt x="55"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32">
                <a:extLst>
                  <a:ext uri="{FF2B5EF4-FFF2-40B4-BE49-F238E27FC236}">
                    <a16:creationId xmlns:a16="http://schemas.microsoft.com/office/drawing/2014/main" id="{A5286063-1D20-45EA-BB10-9AA4C3C65498}"/>
                  </a:ext>
                </a:extLst>
              </p:cNvPr>
              <p:cNvSpPr>
                <a:spLocks/>
              </p:cNvSpPr>
              <p:nvPr/>
            </p:nvSpPr>
            <p:spPr bwMode="auto">
              <a:xfrm>
                <a:off x="1099" y="853"/>
                <a:ext cx="182" cy="39"/>
              </a:xfrm>
              <a:custGeom>
                <a:avLst/>
                <a:gdLst>
                  <a:gd name="T0" fmla="*/ 11 w 182"/>
                  <a:gd name="T1" fmla="*/ 0 h 39"/>
                  <a:gd name="T2" fmla="*/ 0 w 182"/>
                  <a:gd name="T3" fmla="*/ 39 h 39"/>
                  <a:gd name="T4" fmla="*/ 182 w 182"/>
                  <a:gd name="T5" fmla="*/ 39 h 39"/>
                  <a:gd name="T6" fmla="*/ 182 w 182"/>
                  <a:gd name="T7" fmla="*/ 0 h 39"/>
                  <a:gd name="T8" fmla="*/ 11 w 182"/>
                  <a:gd name="T9" fmla="*/ 0 h 39"/>
                </a:gdLst>
                <a:ahLst/>
                <a:cxnLst>
                  <a:cxn ang="0">
                    <a:pos x="T0" y="T1"/>
                  </a:cxn>
                  <a:cxn ang="0">
                    <a:pos x="T2" y="T3"/>
                  </a:cxn>
                  <a:cxn ang="0">
                    <a:pos x="T4" y="T5"/>
                  </a:cxn>
                  <a:cxn ang="0">
                    <a:pos x="T6" y="T7"/>
                  </a:cxn>
                  <a:cxn ang="0">
                    <a:pos x="T8" y="T9"/>
                  </a:cxn>
                </a:cxnLst>
                <a:rect l="0" t="0" r="r" b="b"/>
                <a:pathLst>
                  <a:path w="182" h="39">
                    <a:moveTo>
                      <a:pt x="11" y="0"/>
                    </a:moveTo>
                    <a:lnTo>
                      <a:pt x="0" y="39"/>
                    </a:lnTo>
                    <a:lnTo>
                      <a:pt x="182" y="39"/>
                    </a:lnTo>
                    <a:lnTo>
                      <a:pt x="182" y="0"/>
                    </a:lnTo>
                    <a:lnTo>
                      <a:pt x="11" y="0"/>
                    </a:lnTo>
                    <a:close/>
                  </a:path>
                </a:pathLst>
              </a:custGeom>
              <a:grpFill/>
              <a:ln w="1270">
                <a:noFill/>
                <a:round/>
                <a:headEnd/>
                <a:tailEnd/>
              </a:ln>
              <a:extLst>
                <a:ext uri="{91240B29-F687-4F45-9708-019B960494DF}">
                  <a14:hiddenLine xmlns:a14="http://schemas.microsoft.com/office/drawing/2010/main" w="127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134">
                <a:extLst>
                  <a:ext uri="{FF2B5EF4-FFF2-40B4-BE49-F238E27FC236}">
                    <a16:creationId xmlns:a16="http://schemas.microsoft.com/office/drawing/2014/main" id="{3EEABC39-524A-4A11-81AC-46D72348955C}"/>
                  </a:ext>
                </a:extLst>
              </p:cNvPr>
              <p:cNvSpPr>
                <a:spLocks/>
              </p:cNvSpPr>
              <p:nvPr/>
            </p:nvSpPr>
            <p:spPr bwMode="auto">
              <a:xfrm>
                <a:off x="1074" y="1016"/>
                <a:ext cx="256" cy="124"/>
              </a:xfrm>
              <a:custGeom>
                <a:avLst/>
                <a:gdLst>
                  <a:gd name="T0" fmla="*/ 1488 w 2136"/>
                  <a:gd name="T1" fmla="*/ 83 h 1040"/>
                  <a:gd name="T2" fmla="*/ 0 w 2136"/>
                  <a:gd name="T3" fmla="*/ 1040 h 1040"/>
                  <a:gd name="T4" fmla="*/ 2136 w 2136"/>
                  <a:gd name="T5" fmla="*/ 1040 h 1040"/>
                  <a:gd name="T6" fmla="*/ 2136 w 2136"/>
                  <a:gd name="T7" fmla="*/ 767 h 1040"/>
                  <a:gd name="T8" fmla="*/ 1596 w 2136"/>
                  <a:gd name="T9" fmla="*/ 0 h 1040"/>
                  <a:gd name="T10" fmla="*/ 1569 w 2136"/>
                  <a:gd name="T11" fmla="*/ 0 h 1040"/>
                  <a:gd name="T12" fmla="*/ 1515 w 2136"/>
                  <a:gd name="T13" fmla="*/ 28 h 1040"/>
                  <a:gd name="T14" fmla="*/ 1488 w 2136"/>
                  <a:gd name="T15" fmla="*/ 83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1040">
                    <a:moveTo>
                      <a:pt x="1488" y="83"/>
                    </a:moveTo>
                    <a:cubicBezTo>
                      <a:pt x="0" y="1040"/>
                      <a:pt x="0" y="1040"/>
                      <a:pt x="0" y="1040"/>
                    </a:cubicBezTo>
                    <a:cubicBezTo>
                      <a:pt x="2136" y="1040"/>
                      <a:pt x="2136" y="1040"/>
                      <a:pt x="2136" y="1040"/>
                    </a:cubicBezTo>
                    <a:cubicBezTo>
                      <a:pt x="2136" y="767"/>
                      <a:pt x="2136" y="767"/>
                      <a:pt x="2136" y="767"/>
                    </a:cubicBezTo>
                    <a:cubicBezTo>
                      <a:pt x="2136" y="411"/>
                      <a:pt x="1920" y="28"/>
                      <a:pt x="1596" y="0"/>
                    </a:cubicBezTo>
                    <a:cubicBezTo>
                      <a:pt x="1569" y="0"/>
                      <a:pt x="1569" y="0"/>
                      <a:pt x="1569" y="0"/>
                    </a:cubicBezTo>
                    <a:cubicBezTo>
                      <a:pt x="1569" y="0"/>
                      <a:pt x="1542" y="28"/>
                      <a:pt x="1515" y="28"/>
                    </a:cubicBezTo>
                    <a:cubicBezTo>
                      <a:pt x="1515" y="55"/>
                      <a:pt x="1515" y="55"/>
                      <a:pt x="1488" y="83"/>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Rectangle 135">
                <a:extLst>
                  <a:ext uri="{FF2B5EF4-FFF2-40B4-BE49-F238E27FC236}">
                    <a16:creationId xmlns:a16="http://schemas.microsoft.com/office/drawing/2014/main" id="{AC8E1D25-03C4-4235-AC1D-0797D39783FF}"/>
                  </a:ext>
                </a:extLst>
              </p:cNvPr>
              <p:cNvSpPr>
                <a:spLocks noChangeArrowheads="1"/>
              </p:cNvSpPr>
              <p:nvPr/>
            </p:nvSpPr>
            <p:spPr bwMode="auto">
              <a:xfrm>
                <a:off x="1057" y="1153"/>
                <a:ext cx="273" cy="34"/>
              </a:xfrm>
              <a:prstGeom prst="rect">
                <a:avLst/>
              </a:prstGeom>
              <a:grpFill/>
              <a:ln w="1270">
                <a:noFill/>
                <a:miter lim="800000"/>
                <a:headEnd/>
                <a:tailEnd/>
              </a:ln>
              <a:extLst>
                <a:ext uri="{91240B29-F687-4F45-9708-019B960494DF}">
                  <a14:hiddenLine xmlns:a14="http://schemas.microsoft.com/office/drawing/2010/main" w="127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136">
                <a:extLst>
                  <a:ext uri="{FF2B5EF4-FFF2-40B4-BE49-F238E27FC236}">
                    <a16:creationId xmlns:a16="http://schemas.microsoft.com/office/drawing/2014/main" id="{6B0D5764-6CE5-4846-9B6F-03A79D72C262}"/>
                  </a:ext>
                </a:extLst>
              </p:cNvPr>
              <p:cNvSpPr>
                <a:spLocks/>
              </p:cNvSpPr>
              <p:nvPr/>
            </p:nvSpPr>
            <p:spPr bwMode="auto">
              <a:xfrm>
                <a:off x="1057" y="1016"/>
                <a:ext cx="149" cy="119"/>
              </a:xfrm>
              <a:custGeom>
                <a:avLst/>
                <a:gdLst>
                  <a:gd name="T0" fmla="*/ 1248 w 1248"/>
                  <a:gd name="T1" fmla="*/ 193 h 992"/>
                  <a:gd name="T2" fmla="*/ 1140 w 1248"/>
                  <a:gd name="T3" fmla="*/ 193 h 992"/>
                  <a:gd name="T4" fmla="*/ 543 w 1248"/>
                  <a:gd name="T5" fmla="*/ 0 h 992"/>
                  <a:gd name="T6" fmla="*/ 543 w 1248"/>
                  <a:gd name="T7" fmla="*/ 0 h 992"/>
                  <a:gd name="T8" fmla="*/ 0 w 1248"/>
                  <a:gd name="T9" fmla="*/ 772 h 992"/>
                  <a:gd name="T10" fmla="*/ 0 w 1248"/>
                  <a:gd name="T11" fmla="*/ 992 h 992"/>
                  <a:gd name="T12" fmla="*/ 1248 w 1248"/>
                  <a:gd name="T13" fmla="*/ 193 h 992"/>
                </a:gdLst>
                <a:ahLst/>
                <a:cxnLst>
                  <a:cxn ang="0">
                    <a:pos x="T0" y="T1"/>
                  </a:cxn>
                  <a:cxn ang="0">
                    <a:pos x="T2" y="T3"/>
                  </a:cxn>
                  <a:cxn ang="0">
                    <a:pos x="T4" y="T5"/>
                  </a:cxn>
                  <a:cxn ang="0">
                    <a:pos x="T6" y="T7"/>
                  </a:cxn>
                  <a:cxn ang="0">
                    <a:pos x="T8" y="T9"/>
                  </a:cxn>
                  <a:cxn ang="0">
                    <a:pos x="T10" y="T11"/>
                  </a:cxn>
                  <a:cxn ang="0">
                    <a:pos x="T12" y="T13"/>
                  </a:cxn>
                </a:cxnLst>
                <a:rect l="0" t="0" r="r" b="b"/>
                <a:pathLst>
                  <a:path w="1248" h="992">
                    <a:moveTo>
                      <a:pt x="1248" y="193"/>
                    </a:moveTo>
                    <a:cubicBezTo>
                      <a:pt x="1194" y="193"/>
                      <a:pt x="1167" y="193"/>
                      <a:pt x="1140" y="193"/>
                    </a:cubicBezTo>
                    <a:cubicBezTo>
                      <a:pt x="950" y="193"/>
                      <a:pt x="760" y="138"/>
                      <a:pt x="543" y="0"/>
                    </a:cubicBezTo>
                    <a:cubicBezTo>
                      <a:pt x="543" y="0"/>
                      <a:pt x="543" y="0"/>
                      <a:pt x="543" y="0"/>
                    </a:cubicBezTo>
                    <a:cubicBezTo>
                      <a:pt x="245" y="28"/>
                      <a:pt x="0" y="414"/>
                      <a:pt x="0" y="772"/>
                    </a:cubicBezTo>
                    <a:cubicBezTo>
                      <a:pt x="0" y="992"/>
                      <a:pt x="0" y="992"/>
                      <a:pt x="0" y="992"/>
                    </a:cubicBezTo>
                    <a:lnTo>
                      <a:pt x="1248" y="193"/>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65" name="Gruppieren 164">
            <a:extLst>
              <a:ext uri="{FF2B5EF4-FFF2-40B4-BE49-F238E27FC236}">
                <a16:creationId xmlns:a16="http://schemas.microsoft.com/office/drawing/2014/main" id="{8144901C-2890-41B1-A8A6-8A403D40FE1D}"/>
              </a:ext>
            </a:extLst>
          </p:cNvPr>
          <p:cNvGrpSpPr/>
          <p:nvPr/>
        </p:nvGrpSpPr>
        <p:grpSpPr>
          <a:xfrm>
            <a:off x="9723732" y="5386264"/>
            <a:ext cx="616206" cy="616206"/>
            <a:chOff x="9352742" y="5228199"/>
            <a:chExt cx="1082586" cy="1082586"/>
          </a:xfrm>
        </p:grpSpPr>
        <p:grpSp>
          <p:nvGrpSpPr>
            <p:cNvPr id="153" name="Group 141">
              <a:extLst>
                <a:ext uri="{FF2B5EF4-FFF2-40B4-BE49-F238E27FC236}">
                  <a16:creationId xmlns:a16="http://schemas.microsoft.com/office/drawing/2014/main" id="{733446A9-82F7-4A40-BE20-210F70AF33C9}"/>
                </a:ext>
              </a:extLst>
            </p:cNvPr>
            <p:cNvGrpSpPr>
              <a:grpSpLocks noChangeAspect="1"/>
            </p:cNvGrpSpPr>
            <p:nvPr/>
          </p:nvGrpSpPr>
          <p:grpSpPr bwMode="auto">
            <a:xfrm>
              <a:off x="9719088" y="5518526"/>
              <a:ext cx="349895" cy="501933"/>
              <a:chOff x="802" y="800"/>
              <a:chExt cx="336" cy="482"/>
            </a:xfrm>
            <a:solidFill>
              <a:schemeClr val="accent1"/>
            </a:solidFill>
          </p:grpSpPr>
          <p:sp>
            <p:nvSpPr>
              <p:cNvPr id="155" name="Freeform 142">
                <a:extLst>
                  <a:ext uri="{FF2B5EF4-FFF2-40B4-BE49-F238E27FC236}">
                    <a16:creationId xmlns:a16="http://schemas.microsoft.com/office/drawing/2014/main" id="{09FB36AC-6A23-416A-83D3-1CE8CB3CFE3C}"/>
                  </a:ext>
                </a:extLst>
              </p:cNvPr>
              <p:cNvSpPr>
                <a:spLocks/>
              </p:cNvSpPr>
              <p:nvPr/>
            </p:nvSpPr>
            <p:spPr bwMode="auto">
              <a:xfrm>
                <a:off x="826" y="1062"/>
                <a:ext cx="153" cy="220"/>
              </a:xfrm>
              <a:custGeom>
                <a:avLst/>
                <a:gdLst>
                  <a:gd name="T0" fmla="*/ 270 w 640"/>
                  <a:gd name="T1" fmla="*/ 0 h 916"/>
                  <a:gd name="T2" fmla="*/ 12 w 640"/>
                  <a:gd name="T3" fmla="*/ 771 h 916"/>
                  <a:gd name="T4" fmla="*/ 45 w 640"/>
                  <a:gd name="T5" fmla="*/ 805 h 916"/>
                  <a:gd name="T6" fmla="*/ 214 w 640"/>
                  <a:gd name="T7" fmla="*/ 738 h 916"/>
                  <a:gd name="T8" fmla="*/ 236 w 640"/>
                  <a:gd name="T9" fmla="*/ 749 h 916"/>
                  <a:gd name="T10" fmla="*/ 326 w 640"/>
                  <a:gd name="T11" fmla="*/ 894 h 916"/>
                  <a:gd name="T12" fmla="*/ 382 w 640"/>
                  <a:gd name="T13" fmla="*/ 894 h 916"/>
                  <a:gd name="T14" fmla="*/ 640 w 640"/>
                  <a:gd name="T15" fmla="*/ 112 h 916"/>
                  <a:gd name="T16" fmla="*/ 270 w 640"/>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6">
                    <a:moveTo>
                      <a:pt x="270" y="0"/>
                    </a:moveTo>
                    <a:cubicBezTo>
                      <a:pt x="102" y="503"/>
                      <a:pt x="12" y="771"/>
                      <a:pt x="12" y="771"/>
                    </a:cubicBezTo>
                    <a:cubicBezTo>
                      <a:pt x="0" y="794"/>
                      <a:pt x="23" y="816"/>
                      <a:pt x="45" y="805"/>
                    </a:cubicBezTo>
                    <a:cubicBezTo>
                      <a:pt x="214" y="738"/>
                      <a:pt x="214" y="738"/>
                      <a:pt x="214" y="738"/>
                    </a:cubicBezTo>
                    <a:cubicBezTo>
                      <a:pt x="225" y="738"/>
                      <a:pt x="225" y="738"/>
                      <a:pt x="236" y="749"/>
                    </a:cubicBezTo>
                    <a:cubicBezTo>
                      <a:pt x="326" y="894"/>
                      <a:pt x="326" y="894"/>
                      <a:pt x="326" y="894"/>
                    </a:cubicBezTo>
                    <a:cubicBezTo>
                      <a:pt x="337" y="916"/>
                      <a:pt x="371" y="916"/>
                      <a:pt x="382" y="894"/>
                    </a:cubicBezTo>
                    <a:cubicBezTo>
                      <a:pt x="450" y="693"/>
                      <a:pt x="573" y="313"/>
                      <a:pt x="640" y="112"/>
                    </a:cubicBezTo>
                    <a:lnTo>
                      <a:pt x="270"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143">
                <a:extLst>
                  <a:ext uri="{FF2B5EF4-FFF2-40B4-BE49-F238E27FC236}">
                    <a16:creationId xmlns:a16="http://schemas.microsoft.com/office/drawing/2014/main" id="{0D4E6D08-2E7A-42D6-979F-9E4FD47F2780}"/>
                  </a:ext>
                </a:extLst>
              </p:cNvPr>
              <p:cNvSpPr>
                <a:spLocks/>
              </p:cNvSpPr>
              <p:nvPr/>
            </p:nvSpPr>
            <p:spPr bwMode="auto">
              <a:xfrm>
                <a:off x="960" y="1062"/>
                <a:ext cx="151" cy="220"/>
              </a:xfrm>
              <a:custGeom>
                <a:avLst/>
                <a:gdLst>
                  <a:gd name="T0" fmla="*/ 371 w 628"/>
                  <a:gd name="T1" fmla="*/ 0 h 916"/>
                  <a:gd name="T2" fmla="*/ 628 w 628"/>
                  <a:gd name="T3" fmla="*/ 771 h 916"/>
                  <a:gd name="T4" fmla="*/ 595 w 628"/>
                  <a:gd name="T5" fmla="*/ 805 h 916"/>
                  <a:gd name="T6" fmla="*/ 427 w 628"/>
                  <a:gd name="T7" fmla="*/ 738 h 916"/>
                  <a:gd name="T8" fmla="*/ 404 w 628"/>
                  <a:gd name="T9" fmla="*/ 749 h 916"/>
                  <a:gd name="T10" fmla="*/ 303 w 628"/>
                  <a:gd name="T11" fmla="*/ 894 h 916"/>
                  <a:gd name="T12" fmla="*/ 258 w 628"/>
                  <a:gd name="T13" fmla="*/ 894 h 916"/>
                  <a:gd name="T14" fmla="*/ 0 w 628"/>
                  <a:gd name="T15" fmla="*/ 112 h 916"/>
                  <a:gd name="T16" fmla="*/ 371 w 628"/>
                  <a:gd name="T1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916">
                    <a:moveTo>
                      <a:pt x="371" y="0"/>
                    </a:moveTo>
                    <a:cubicBezTo>
                      <a:pt x="539" y="503"/>
                      <a:pt x="628" y="771"/>
                      <a:pt x="628" y="771"/>
                    </a:cubicBezTo>
                    <a:cubicBezTo>
                      <a:pt x="628" y="794"/>
                      <a:pt x="606" y="816"/>
                      <a:pt x="595" y="805"/>
                    </a:cubicBezTo>
                    <a:cubicBezTo>
                      <a:pt x="427" y="738"/>
                      <a:pt x="427" y="738"/>
                      <a:pt x="427" y="738"/>
                    </a:cubicBezTo>
                    <a:cubicBezTo>
                      <a:pt x="415" y="738"/>
                      <a:pt x="404" y="738"/>
                      <a:pt x="404" y="749"/>
                    </a:cubicBezTo>
                    <a:cubicBezTo>
                      <a:pt x="303" y="894"/>
                      <a:pt x="303" y="894"/>
                      <a:pt x="303" y="894"/>
                    </a:cubicBezTo>
                    <a:cubicBezTo>
                      <a:pt x="292" y="916"/>
                      <a:pt x="258" y="916"/>
                      <a:pt x="258" y="894"/>
                    </a:cubicBezTo>
                    <a:cubicBezTo>
                      <a:pt x="191" y="693"/>
                      <a:pt x="68" y="313"/>
                      <a:pt x="0" y="112"/>
                    </a:cubicBezTo>
                    <a:lnTo>
                      <a:pt x="371" y="0"/>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144">
                <a:extLst>
                  <a:ext uri="{FF2B5EF4-FFF2-40B4-BE49-F238E27FC236}">
                    <a16:creationId xmlns:a16="http://schemas.microsoft.com/office/drawing/2014/main" id="{0DBCDCD9-7AF0-4B67-9DB1-5C58D9DC39AF}"/>
                  </a:ext>
                </a:extLst>
              </p:cNvPr>
              <p:cNvSpPr>
                <a:spLocks noEditPoints="1"/>
              </p:cNvSpPr>
              <p:nvPr/>
            </p:nvSpPr>
            <p:spPr bwMode="auto">
              <a:xfrm>
                <a:off x="802" y="800"/>
                <a:ext cx="336" cy="335"/>
              </a:xfrm>
              <a:custGeom>
                <a:avLst/>
                <a:gdLst>
                  <a:gd name="T0" fmla="*/ 1333 w 1400"/>
                  <a:gd name="T1" fmla="*/ 615 h 1396"/>
                  <a:gd name="T2" fmla="*/ 1322 w 1400"/>
                  <a:gd name="T3" fmla="*/ 470 h 1396"/>
                  <a:gd name="T4" fmla="*/ 1232 w 1400"/>
                  <a:gd name="T5" fmla="*/ 347 h 1396"/>
                  <a:gd name="T6" fmla="*/ 1165 w 1400"/>
                  <a:gd name="T7" fmla="*/ 224 h 1396"/>
                  <a:gd name="T8" fmla="*/ 1020 w 1400"/>
                  <a:gd name="T9" fmla="*/ 146 h 1396"/>
                  <a:gd name="T10" fmla="*/ 908 w 1400"/>
                  <a:gd name="T11" fmla="*/ 67 h 1396"/>
                  <a:gd name="T12" fmla="*/ 751 w 1400"/>
                  <a:gd name="T13" fmla="*/ 56 h 1396"/>
                  <a:gd name="T14" fmla="*/ 616 w 1400"/>
                  <a:gd name="T15" fmla="*/ 34 h 1396"/>
                  <a:gd name="T16" fmla="*/ 471 w 1400"/>
                  <a:gd name="T17" fmla="*/ 101 h 1396"/>
                  <a:gd name="T18" fmla="*/ 336 w 1400"/>
                  <a:gd name="T19" fmla="*/ 134 h 1396"/>
                  <a:gd name="T20" fmla="*/ 236 w 1400"/>
                  <a:gd name="T21" fmla="*/ 257 h 1396"/>
                  <a:gd name="T22" fmla="*/ 135 w 1400"/>
                  <a:gd name="T23" fmla="*/ 358 h 1396"/>
                  <a:gd name="T24" fmla="*/ 90 w 1400"/>
                  <a:gd name="T25" fmla="*/ 503 h 1396"/>
                  <a:gd name="T26" fmla="*/ 34 w 1400"/>
                  <a:gd name="T27" fmla="*/ 637 h 1396"/>
                  <a:gd name="T28" fmla="*/ 68 w 1400"/>
                  <a:gd name="T29" fmla="*/ 793 h 1396"/>
                  <a:gd name="T30" fmla="*/ 79 w 1400"/>
                  <a:gd name="T31" fmla="*/ 927 h 1396"/>
                  <a:gd name="T32" fmla="*/ 168 w 1400"/>
                  <a:gd name="T33" fmla="*/ 1061 h 1396"/>
                  <a:gd name="T34" fmla="*/ 236 w 1400"/>
                  <a:gd name="T35" fmla="*/ 1184 h 1396"/>
                  <a:gd name="T36" fmla="*/ 370 w 1400"/>
                  <a:gd name="T37" fmla="*/ 1262 h 1396"/>
                  <a:gd name="T38" fmla="*/ 482 w 1400"/>
                  <a:gd name="T39" fmla="*/ 1341 h 1396"/>
                  <a:gd name="T40" fmla="*/ 639 w 1400"/>
                  <a:gd name="T41" fmla="*/ 1352 h 1396"/>
                  <a:gd name="T42" fmla="*/ 773 w 1400"/>
                  <a:gd name="T43" fmla="*/ 1374 h 1396"/>
                  <a:gd name="T44" fmla="*/ 930 w 1400"/>
                  <a:gd name="T45" fmla="*/ 1307 h 1396"/>
                  <a:gd name="T46" fmla="*/ 1053 w 1400"/>
                  <a:gd name="T47" fmla="*/ 1262 h 1396"/>
                  <a:gd name="T48" fmla="*/ 1165 w 1400"/>
                  <a:gd name="T49" fmla="*/ 1151 h 1396"/>
                  <a:gd name="T50" fmla="*/ 1266 w 1400"/>
                  <a:gd name="T51" fmla="*/ 1050 h 1396"/>
                  <a:gd name="T52" fmla="*/ 1311 w 1400"/>
                  <a:gd name="T53" fmla="*/ 894 h 1396"/>
                  <a:gd name="T54" fmla="*/ 1356 w 1400"/>
                  <a:gd name="T55" fmla="*/ 771 h 1396"/>
                  <a:gd name="T56" fmla="*/ 706 w 1400"/>
                  <a:gd name="T57" fmla="*/ 894 h 1396"/>
                  <a:gd name="T58" fmla="*/ 493 w 1400"/>
                  <a:gd name="T59" fmla="*/ 894 h 1396"/>
                  <a:gd name="T60" fmla="*/ 471 w 1400"/>
                  <a:gd name="T61" fmla="*/ 659 h 1396"/>
                  <a:gd name="T62" fmla="*/ 919 w 1400"/>
                  <a:gd name="T63" fmla="*/ 470 h 1396"/>
                  <a:gd name="T64" fmla="*/ 706 w 1400"/>
                  <a:gd name="T65" fmla="*/ 89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0" h="1396">
                    <a:moveTo>
                      <a:pt x="1356" y="637"/>
                    </a:moveTo>
                    <a:cubicBezTo>
                      <a:pt x="1333" y="615"/>
                      <a:pt x="1333" y="615"/>
                      <a:pt x="1333" y="615"/>
                    </a:cubicBezTo>
                    <a:cubicBezTo>
                      <a:pt x="1300" y="581"/>
                      <a:pt x="1288" y="548"/>
                      <a:pt x="1311" y="503"/>
                    </a:cubicBezTo>
                    <a:cubicBezTo>
                      <a:pt x="1322" y="470"/>
                      <a:pt x="1322" y="470"/>
                      <a:pt x="1322" y="470"/>
                    </a:cubicBezTo>
                    <a:cubicBezTo>
                      <a:pt x="1344" y="425"/>
                      <a:pt x="1311" y="369"/>
                      <a:pt x="1266" y="347"/>
                    </a:cubicBezTo>
                    <a:cubicBezTo>
                      <a:pt x="1232" y="347"/>
                      <a:pt x="1232" y="347"/>
                      <a:pt x="1232" y="347"/>
                    </a:cubicBezTo>
                    <a:cubicBezTo>
                      <a:pt x="1188" y="336"/>
                      <a:pt x="1165" y="302"/>
                      <a:pt x="1165" y="257"/>
                    </a:cubicBezTo>
                    <a:cubicBezTo>
                      <a:pt x="1165" y="224"/>
                      <a:pt x="1165" y="224"/>
                      <a:pt x="1165" y="224"/>
                    </a:cubicBezTo>
                    <a:cubicBezTo>
                      <a:pt x="1154" y="168"/>
                      <a:pt x="1109" y="123"/>
                      <a:pt x="1053" y="134"/>
                    </a:cubicBezTo>
                    <a:cubicBezTo>
                      <a:pt x="1020" y="146"/>
                      <a:pt x="1020" y="146"/>
                      <a:pt x="1020" y="146"/>
                    </a:cubicBezTo>
                    <a:cubicBezTo>
                      <a:pt x="986" y="146"/>
                      <a:pt x="941" y="134"/>
                      <a:pt x="930" y="101"/>
                    </a:cubicBezTo>
                    <a:cubicBezTo>
                      <a:pt x="908" y="67"/>
                      <a:pt x="908" y="67"/>
                      <a:pt x="908" y="67"/>
                    </a:cubicBezTo>
                    <a:cubicBezTo>
                      <a:pt x="885" y="23"/>
                      <a:pt x="829" y="0"/>
                      <a:pt x="784" y="34"/>
                    </a:cubicBezTo>
                    <a:cubicBezTo>
                      <a:pt x="751" y="56"/>
                      <a:pt x="751" y="56"/>
                      <a:pt x="751" y="56"/>
                    </a:cubicBezTo>
                    <a:cubicBezTo>
                      <a:pt x="717" y="79"/>
                      <a:pt x="672" y="79"/>
                      <a:pt x="650" y="56"/>
                    </a:cubicBezTo>
                    <a:cubicBezTo>
                      <a:pt x="616" y="34"/>
                      <a:pt x="616" y="34"/>
                      <a:pt x="616" y="34"/>
                    </a:cubicBezTo>
                    <a:cubicBezTo>
                      <a:pt x="572" y="0"/>
                      <a:pt x="516" y="23"/>
                      <a:pt x="482" y="67"/>
                    </a:cubicBezTo>
                    <a:cubicBezTo>
                      <a:pt x="471" y="101"/>
                      <a:pt x="471" y="101"/>
                      <a:pt x="471" y="101"/>
                    </a:cubicBezTo>
                    <a:cubicBezTo>
                      <a:pt x="448" y="134"/>
                      <a:pt x="415" y="157"/>
                      <a:pt x="370" y="146"/>
                    </a:cubicBezTo>
                    <a:cubicBezTo>
                      <a:pt x="336" y="134"/>
                      <a:pt x="336" y="134"/>
                      <a:pt x="336" y="134"/>
                    </a:cubicBezTo>
                    <a:cubicBezTo>
                      <a:pt x="292" y="134"/>
                      <a:pt x="236" y="168"/>
                      <a:pt x="236" y="224"/>
                    </a:cubicBezTo>
                    <a:cubicBezTo>
                      <a:pt x="236" y="257"/>
                      <a:pt x="236" y="257"/>
                      <a:pt x="236" y="257"/>
                    </a:cubicBezTo>
                    <a:cubicBezTo>
                      <a:pt x="236" y="302"/>
                      <a:pt x="202" y="336"/>
                      <a:pt x="168" y="347"/>
                    </a:cubicBezTo>
                    <a:cubicBezTo>
                      <a:pt x="135" y="358"/>
                      <a:pt x="135" y="358"/>
                      <a:pt x="135" y="358"/>
                    </a:cubicBezTo>
                    <a:cubicBezTo>
                      <a:pt x="79" y="369"/>
                      <a:pt x="56" y="425"/>
                      <a:pt x="79" y="481"/>
                    </a:cubicBezTo>
                    <a:cubicBezTo>
                      <a:pt x="90" y="503"/>
                      <a:pt x="90" y="503"/>
                      <a:pt x="90" y="503"/>
                    </a:cubicBezTo>
                    <a:cubicBezTo>
                      <a:pt x="101" y="548"/>
                      <a:pt x="90" y="581"/>
                      <a:pt x="68" y="615"/>
                    </a:cubicBezTo>
                    <a:cubicBezTo>
                      <a:pt x="34" y="637"/>
                      <a:pt x="34" y="637"/>
                      <a:pt x="34" y="637"/>
                    </a:cubicBezTo>
                    <a:cubicBezTo>
                      <a:pt x="0" y="671"/>
                      <a:pt x="0" y="738"/>
                      <a:pt x="34" y="771"/>
                    </a:cubicBezTo>
                    <a:cubicBezTo>
                      <a:pt x="68" y="793"/>
                      <a:pt x="68" y="793"/>
                      <a:pt x="68" y="793"/>
                    </a:cubicBezTo>
                    <a:cubicBezTo>
                      <a:pt x="90" y="827"/>
                      <a:pt x="101" y="860"/>
                      <a:pt x="90" y="894"/>
                    </a:cubicBezTo>
                    <a:cubicBezTo>
                      <a:pt x="79" y="927"/>
                      <a:pt x="79" y="927"/>
                      <a:pt x="79" y="927"/>
                    </a:cubicBezTo>
                    <a:cubicBezTo>
                      <a:pt x="56" y="983"/>
                      <a:pt x="79" y="1039"/>
                      <a:pt x="135" y="1050"/>
                    </a:cubicBezTo>
                    <a:cubicBezTo>
                      <a:pt x="168" y="1061"/>
                      <a:pt x="168" y="1061"/>
                      <a:pt x="168" y="1061"/>
                    </a:cubicBezTo>
                    <a:cubicBezTo>
                      <a:pt x="202" y="1073"/>
                      <a:pt x="224" y="1106"/>
                      <a:pt x="236" y="1151"/>
                    </a:cubicBezTo>
                    <a:cubicBezTo>
                      <a:pt x="236" y="1184"/>
                      <a:pt x="236" y="1184"/>
                      <a:pt x="236" y="1184"/>
                    </a:cubicBezTo>
                    <a:cubicBezTo>
                      <a:pt x="236" y="1240"/>
                      <a:pt x="280" y="1274"/>
                      <a:pt x="336" y="1274"/>
                    </a:cubicBezTo>
                    <a:cubicBezTo>
                      <a:pt x="370" y="1262"/>
                      <a:pt x="370" y="1262"/>
                      <a:pt x="370" y="1262"/>
                    </a:cubicBezTo>
                    <a:cubicBezTo>
                      <a:pt x="415" y="1251"/>
                      <a:pt x="448" y="1274"/>
                      <a:pt x="471" y="1307"/>
                    </a:cubicBezTo>
                    <a:cubicBezTo>
                      <a:pt x="482" y="1341"/>
                      <a:pt x="482" y="1341"/>
                      <a:pt x="482" y="1341"/>
                    </a:cubicBezTo>
                    <a:cubicBezTo>
                      <a:pt x="504" y="1385"/>
                      <a:pt x="572" y="1396"/>
                      <a:pt x="616" y="1374"/>
                    </a:cubicBezTo>
                    <a:cubicBezTo>
                      <a:pt x="639" y="1352"/>
                      <a:pt x="639" y="1352"/>
                      <a:pt x="639" y="1352"/>
                    </a:cubicBezTo>
                    <a:cubicBezTo>
                      <a:pt x="672" y="1329"/>
                      <a:pt x="717" y="1329"/>
                      <a:pt x="751" y="1352"/>
                    </a:cubicBezTo>
                    <a:cubicBezTo>
                      <a:pt x="773" y="1374"/>
                      <a:pt x="773" y="1374"/>
                      <a:pt x="773" y="1374"/>
                    </a:cubicBezTo>
                    <a:cubicBezTo>
                      <a:pt x="818" y="1396"/>
                      <a:pt x="885" y="1385"/>
                      <a:pt x="908" y="1341"/>
                    </a:cubicBezTo>
                    <a:cubicBezTo>
                      <a:pt x="930" y="1307"/>
                      <a:pt x="930" y="1307"/>
                      <a:pt x="930" y="1307"/>
                    </a:cubicBezTo>
                    <a:cubicBezTo>
                      <a:pt x="941" y="1274"/>
                      <a:pt x="986" y="1251"/>
                      <a:pt x="1020" y="1262"/>
                    </a:cubicBezTo>
                    <a:cubicBezTo>
                      <a:pt x="1053" y="1262"/>
                      <a:pt x="1053" y="1262"/>
                      <a:pt x="1053" y="1262"/>
                    </a:cubicBezTo>
                    <a:cubicBezTo>
                      <a:pt x="1109" y="1274"/>
                      <a:pt x="1154" y="1240"/>
                      <a:pt x="1154" y="1184"/>
                    </a:cubicBezTo>
                    <a:cubicBezTo>
                      <a:pt x="1165" y="1151"/>
                      <a:pt x="1165" y="1151"/>
                      <a:pt x="1165" y="1151"/>
                    </a:cubicBezTo>
                    <a:cubicBezTo>
                      <a:pt x="1165" y="1106"/>
                      <a:pt x="1188" y="1073"/>
                      <a:pt x="1232" y="1061"/>
                    </a:cubicBezTo>
                    <a:cubicBezTo>
                      <a:pt x="1266" y="1050"/>
                      <a:pt x="1266" y="1050"/>
                      <a:pt x="1266" y="1050"/>
                    </a:cubicBezTo>
                    <a:cubicBezTo>
                      <a:pt x="1311" y="1039"/>
                      <a:pt x="1344" y="983"/>
                      <a:pt x="1322" y="927"/>
                    </a:cubicBezTo>
                    <a:cubicBezTo>
                      <a:pt x="1311" y="894"/>
                      <a:pt x="1311" y="894"/>
                      <a:pt x="1311" y="894"/>
                    </a:cubicBezTo>
                    <a:cubicBezTo>
                      <a:pt x="1288" y="860"/>
                      <a:pt x="1300" y="816"/>
                      <a:pt x="1333" y="793"/>
                    </a:cubicBezTo>
                    <a:cubicBezTo>
                      <a:pt x="1356" y="771"/>
                      <a:pt x="1356" y="771"/>
                      <a:pt x="1356" y="771"/>
                    </a:cubicBezTo>
                    <a:cubicBezTo>
                      <a:pt x="1400" y="738"/>
                      <a:pt x="1400" y="671"/>
                      <a:pt x="1356" y="637"/>
                    </a:cubicBezTo>
                    <a:close/>
                    <a:moveTo>
                      <a:pt x="706" y="894"/>
                    </a:moveTo>
                    <a:cubicBezTo>
                      <a:pt x="605" y="1006"/>
                      <a:pt x="605" y="1006"/>
                      <a:pt x="605" y="1006"/>
                    </a:cubicBezTo>
                    <a:cubicBezTo>
                      <a:pt x="493" y="894"/>
                      <a:pt x="493" y="894"/>
                      <a:pt x="493" y="894"/>
                    </a:cubicBezTo>
                    <a:cubicBezTo>
                      <a:pt x="370" y="771"/>
                      <a:pt x="370" y="771"/>
                      <a:pt x="370" y="771"/>
                    </a:cubicBezTo>
                    <a:cubicBezTo>
                      <a:pt x="471" y="659"/>
                      <a:pt x="471" y="659"/>
                      <a:pt x="471" y="659"/>
                    </a:cubicBezTo>
                    <a:cubicBezTo>
                      <a:pt x="605" y="793"/>
                      <a:pt x="605" y="793"/>
                      <a:pt x="605" y="793"/>
                    </a:cubicBezTo>
                    <a:cubicBezTo>
                      <a:pt x="919" y="470"/>
                      <a:pt x="919" y="470"/>
                      <a:pt x="919" y="470"/>
                    </a:cubicBezTo>
                    <a:cubicBezTo>
                      <a:pt x="1031" y="581"/>
                      <a:pt x="1031" y="581"/>
                      <a:pt x="1031" y="581"/>
                    </a:cubicBezTo>
                    <a:lnTo>
                      <a:pt x="706" y="894"/>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4" name="Pfeil: gebogen 163">
              <a:extLst>
                <a:ext uri="{FF2B5EF4-FFF2-40B4-BE49-F238E27FC236}">
                  <a16:creationId xmlns:a16="http://schemas.microsoft.com/office/drawing/2014/main" id="{40518E65-08BB-4FBC-A115-47D83D0AF9E8}"/>
                </a:ext>
              </a:extLst>
            </p:cNvPr>
            <p:cNvSpPr/>
            <p:nvPr/>
          </p:nvSpPr>
          <p:spPr bwMode="gray">
            <a:xfrm rot="9286436">
              <a:off x="9352742" y="5228199"/>
              <a:ext cx="1082586" cy="1082586"/>
            </a:xfrm>
            <a:prstGeom prst="circularArrow">
              <a:avLst>
                <a:gd name="adj1" fmla="val 7428"/>
                <a:gd name="adj2" fmla="val 1142319"/>
                <a:gd name="adj3" fmla="val 20380551"/>
                <a:gd name="adj4" fmla="val 4375790"/>
                <a:gd name="adj5" fmla="val 105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7" name="Gruppieren 336">
            <a:extLst>
              <a:ext uri="{FF2B5EF4-FFF2-40B4-BE49-F238E27FC236}">
                <a16:creationId xmlns:a16="http://schemas.microsoft.com/office/drawing/2014/main" id="{031F8468-43D7-4151-8105-0FE979D8B230}"/>
              </a:ext>
            </a:extLst>
          </p:cNvPr>
          <p:cNvGrpSpPr/>
          <p:nvPr/>
        </p:nvGrpSpPr>
        <p:grpSpPr>
          <a:xfrm>
            <a:off x="1540085" y="3204646"/>
            <a:ext cx="1581088" cy="772826"/>
            <a:chOff x="-5628446" y="2142904"/>
            <a:chExt cx="4993029" cy="2440561"/>
          </a:xfrm>
        </p:grpSpPr>
        <p:sp>
          <p:nvSpPr>
            <p:cNvPr id="321" name="Flussdiagramm: Magnetplattenspeicher 320">
              <a:extLst>
                <a:ext uri="{FF2B5EF4-FFF2-40B4-BE49-F238E27FC236}">
                  <a16:creationId xmlns:a16="http://schemas.microsoft.com/office/drawing/2014/main" id="{3760EE7D-41AF-4D11-BDB8-949070E8874F}"/>
                </a:ext>
              </a:extLst>
            </p:cNvPr>
            <p:cNvSpPr/>
            <p:nvPr/>
          </p:nvSpPr>
          <p:spPr bwMode="gray">
            <a:xfrm>
              <a:off x="-3202647" y="3680890"/>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5" name="Flussdiagramm: Magnetplattenspeicher 304">
              <a:extLst>
                <a:ext uri="{FF2B5EF4-FFF2-40B4-BE49-F238E27FC236}">
                  <a16:creationId xmlns:a16="http://schemas.microsoft.com/office/drawing/2014/main" id="{F7C0E44D-315A-46FC-B08B-5F9D67D51797}"/>
                </a:ext>
              </a:extLst>
            </p:cNvPr>
            <p:cNvSpPr/>
            <p:nvPr/>
          </p:nvSpPr>
          <p:spPr bwMode="gray">
            <a:xfrm>
              <a:off x="-5047578" y="3314651"/>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9" name="Flussdiagramm: Magnetplattenspeicher 288">
              <a:extLst>
                <a:ext uri="{FF2B5EF4-FFF2-40B4-BE49-F238E27FC236}">
                  <a16:creationId xmlns:a16="http://schemas.microsoft.com/office/drawing/2014/main" id="{42366DBD-F1EB-4BCD-A055-653F3786A82B}"/>
                </a:ext>
              </a:extLst>
            </p:cNvPr>
            <p:cNvSpPr/>
            <p:nvPr/>
          </p:nvSpPr>
          <p:spPr bwMode="gray">
            <a:xfrm>
              <a:off x="-3886580" y="2914985"/>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Flussdiagramm: Magnetplattenspeicher 169">
              <a:extLst>
                <a:ext uri="{FF2B5EF4-FFF2-40B4-BE49-F238E27FC236}">
                  <a16:creationId xmlns:a16="http://schemas.microsoft.com/office/drawing/2014/main" id="{64D72752-F9F2-41AD-8EC9-BFCF43FBCD4C}"/>
                </a:ext>
              </a:extLst>
            </p:cNvPr>
            <p:cNvSpPr/>
            <p:nvPr/>
          </p:nvSpPr>
          <p:spPr bwMode="gray">
            <a:xfrm>
              <a:off x="-4598711" y="2233737"/>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Flussdiagramm: Magnetplattenspeicher 258">
              <a:extLst>
                <a:ext uri="{FF2B5EF4-FFF2-40B4-BE49-F238E27FC236}">
                  <a16:creationId xmlns:a16="http://schemas.microsoft.com/office/drawing/2014/main" id="{5169AC5A-1056-44DE-A0EF-835D579421EE}"/>
                </a:ext>
              </a:extLst>
            </p:cNvPr>
            <p:cNvSpPr/>
            <p:nvPr/>
          </p:nvSpPr>
          <p:spPr bwMode="gray">
            <a:xfrm>
              <a:off x="-2434988" y="2142904"/>
              <a:ext cx="563292" cy="584239"/>
            </a:xfrm>
            <a:prstGeom prst="flowChartMagneticDisk">
              <a:avLst/>
            </a:prstGeom>
            <a:solidFill>
              <a:schemeClr val="accent1"/>
            </a:solidFill>
            <a:ln w="9525">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3" name="Flussdiagramm: Magnetplattenspeicher 242">
              <a:extLst>
                <a:ext uri="{FF2B5EF4-FFF2-40B4-BE49-F238E27FC236}">
                  <a16:creationId xmlns:a16="http://schemas.microsoft.com/office/drawing/2014/main" id="{D84473E4-A8D4-4269-AF94-2F869B1AB1ED}"/>
                </a:ext>
              </a:extLst>
            </p:cNvPr>
            <p:cNvSpPr/>
            <p:nvPr/>
          </p:nvSpPr>
          <p:spPr bwMode="gray">
            <a:xfrm>
              <a:off x="-1697575" y="3096652"/>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4" name="Gerader Verbinder 173">
              <a:extLst>
                <a:ext uri="{FF2B5EF4-FFF2-40B4-BE49-F238E27FC236}">
                  <a16:creationId xmlns:a16="http://schemas.microsoft.com/office/drawing/2014/main" id="{0E5930E8-0BE0-49BD-8914-31ADF293F812}"/>
                </a:ext>
              </a:extLst>
            </p:cNvPr>
            <p:cNvCxnSpPr>
              <a:cxnSpLocks/>
            </p:cNvCxnSpPr>
            <p:nvPr/>
          </p:nvCxnSpPr>
          <p:spPr>
            <a:xfrm flipH="1">
              <a:off x="-4627038" y="2873088"/>
              <a:ext cx="257847" cy="408149"/>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AA12DCF4-F6BB-44E2-A8AE-0A75EF8689AB}"/>
                </a:ext>
              </a:extLst>
            </p:cNvPr>
            <p:cNvCxnSpPr>
              <a:cxnSpLocks/>
              <a:stCxn id="259" idx="2"/>
              <a:endCxn id="170" idx="4"/>
            </p:cNvCxnSpPr>
            <p:nvPr/>
          </p:nvCxnSpPr>
          <p:spPr>
            <a:xfrm flipH="1">
              <a:off x="-3962672" y="2435023"/>
              <a:ext cx="1454937" cy="90833"/>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7B3C31A7-BABA-4F05-BA3D-3BDEE17F850A}"/>
                </a:ext>
              </a:extLst>
            </p:cNvPr>
            <p:cNvCxnSpPr>
              <a:cxnSpLocks/>
            </p:cNvCxnSpPr>
            <p:nvPr/>
          </p:nvCxnSpPr>
          <p:spPr>
            <a:xfrm flipH="1" flipV="1">
              <a:off x="-1858263" y="2748600"/>
              <a:ext cx="275784" cy="24980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E0918636-62AF-4241-B37B-00B102E4FD1E}"/>
                </a:ext>
              </a:extLst>
            </p:cNvPr>
            <p:cNvCxnSpPr>
              <a:cxnSpLocks/>
            </p:cNvCxnSpPr>
            <p:nvPr/>
          </p:nvCxnSpPr>
          <p:spPr>
            <a:xfrm flipH="1">
              <a:off x="-3228822" y="2718429"/>
              <a:ext cx="793834" cy="470296"/>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F3B556FA-97E7-4829-A6ED-129A6618307C}"/>
                </a:ext>
              </a:extLst>
            </p:cNvPr>
            <p:cNvCxnSpPr>
              <a:cxnSpLocks/>
            </p:cNvCxnSpPr>
            <p:nvPr/>
          </p:nvCxnSpPr>
          <p:spPr>
            <a:xfrm flipH="1">
              <a:off x="-2571879" y="3629787"/>
              <a:ext cx="771057" cy="269102"/>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6262E82B-7D83-4672-8E11-F37D931EFB3B}"/>
                </a:ext>
              </a:extLst>
            </p:cNvPr>
            <p:cNvCxnSpPr>
              <a:cxnSpLocks/>
            </p:cNvCxnSpPr>
            <p:nvPr/>
          </p:nvCxnSpPr>
          <p:spPr>
            <a:xfrm flipH="1" flipV="1">
              <a:off x="-4380120" y="3741760"/>
              <a:ext cx="1056833" cy="24962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7B1DB1FD-B5E2-4758-9F54-51CC4A716327}"/>
                </a:ext>
              </a:extLst>
            </p:cNvPr>
            <p:cNvCxnSpPr>
              <a:cxnSpLocks/>
            </p:cNvCxnSpPr>
            <p:nvPr/>
          </p:nvCxnSpPr>
          <p:spPr>
            <a:xfrm>
              <a:off x="-4077454" y="2872614"/>
              <a:ext cx="142084" cy="99777"/>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1" name="Gerader Verbinder 180">
              <a:extLst>
                <a:ext uri="{FF2B5EF4-FFF2-40B4-BE49-F238E27FC236}">
                  <a16:creationId xmlns:a16="http://schemas.microsoft.com/office/drawing/2014/main" id="{E4C54949-6A23-409E-A725-620A2320D536}"/>
                </a:ext>
              </a:extLst>
            </p:cNvPr>
            <p:cNvCxnSpPr>
              <a:cxnSpLocks/>
            </p:cNvCxnSpPr>
            <p:nvPr/>
          </p:nvCxnSpPr>
          <p:spPr>
            <a:xfrm>
              <a:off x="-3380738" y="3562316"/>
              <a:ext cx="118661" cy="140192"/>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2" name="Gerader Verbinder 181">
              <a:extLst>
                <a:ext uri="{FF2B5EF4-FFF2-40B4-BE49-F238E27FC236}">
                  <a16:creationId xmlns:a16="http://schemas.microsoft.com/office/drawing/2014/main" id="{E6B244DE-7639-4CCE-985B-A3070FC8865D}"/>
                </a:ext>
              </a:extLst>
            </p:cNvPr>
            <p:cNvCxnSpPr>
              <a:cxnSpLocks/>
            </p:cNvCxnSpPr>
            <p:nvPr/>
          </p:nvCxnSpPr>
          <p:spPr>
            <a:xfrm flipH="1">
              <a:off x="-4369190" y="3424216"/>
              <a:ext cx="402496" cy="100902"/>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27" name="Flussdiagramm: Magnetplattenspeicher 226">
              <a:extLst>
                <a:ext uri="{FF2B5EF4-FFF2-40B4-BE49-F238E27FC236}">
                  <a16:creationId xmlns:a16="http://schemas.microsoft.com/office/drawing/2014/main" id="{0B7C954B-A404-4D5C-A8A7-FC029F03F391}"/>
                </a:ext>
              </a:extLst>
            </p:cNvPr>
            <p:cNvSpPr/>
            <p:nvPr/>
          </p:nvSpPr>
          <p:spPr bwMode="gray">
            <a:xfrm>
              <a:off x="-5628446" y="2504582"/>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Flussdiagramm: Magnetplattenspeicher 210">
              <a:extLst>
                <a:ext uri="{FF2B5EF4-FFF2-40B4-BE49-F238E27FC236}">
                  <a16:creationId xmlns:a16="http://schemas.microsoft.com/office/drawing/2014/main" id="{3AE5100E-7FD6-4B59-8AB4-4908E6F8C6D8}"/>
                </a:ext>
              </a:extLst>
            </p:cNvPr>
            <p:cNvSpPr/>
            <p:nvPr/>
          </p:nvSpPr>
          <p:spPr bwMode="gray">
            <a:xfrm>
              <a:off x="-1198709" y="2157350"/>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5" name="Flussdiagramm: Magnetplattenspeicher 194">
              <a:extLst>
                <a:ext uri="{FF2B5EF4-FFF2-40B4-BE49-F238E27FC236}">
                  <a16:creationId xmlns:a16="http://schemas.microsoft.com/office/drawing/2014/main" id="{BE19DDB3-1837-4E96-94BC-5F2260696AE8}"/>
                </a:ext>
              </a:extLst>
            </p:cNvPr>
            <p:cNvSpPr/>
            <p:nvPr/>
          </p:nvSpPr>
          <p:spPr bwMode="gray">
            <a:xfrm>
              <a:off x="-1383577" y="3999226"/>
              <a:ext cx="563292" cy="584239"/>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6" name="Gerader Verbinder 185">
              <a:extLst>
                <a:ext uri="{FF2B5EF4-FFF2-40B4-BE49-F238E27FC236}">
                  <a16:creationId xmlns:a16="http://schemas.microsoft.com/office/drawing/2014/main" id="{45C951EA-63AE-440A-B369-F729141CFFD9}"/>
                </a:ext>
              </a:extLst>
            </p:cNvPr>
            <p:cNvCxnSpPr>
              <a:cxnSpLocks/>
            </p:cNvCxnSpPr>
            <p:nvPr/>
          </p:nvCxnSpPr>
          <p:spPr>
            <a:xfrm flipH="1">
              <a:off x="-5025437" y="2592768"/>
              <a:ext cx="368194" cy="231263"/>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7" name="Gerader Verbinder 186">
              <a:extLst>
                <a:ext uri="{FF2B5EF4-FFF2-40B4-BE49-F238E27FC236}">
                  <a16:creationId xmlns:a16="http://schemas.microsoft.com/office/drawing/2014/main" id="{A0DCAB93-52A2-4824-BB3E-2AED0C385F33}"/>
                </a:ext>
              </a:extLst>
            </p:cNvPr>
            <p:cNvCxnSpPr>
              <a:cxnSpLocks/>
            </p:cNvCxnSpPr>
            <p:nvPr/>
          </p:nvCxnSpPr>
          <p:spPr>
            <a:xfrm flipH="1" flipV="1">
              <a:off x="-5327764" y="3145467"/>
              <a:ext cx="229520" cy="353757"/>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8" name="Gerader Verbinder 187">
              <a:extLst>
                <a:ext uri="{FF2B5EF4-FFF2-40B4-BE49-F238E27FC236}">
                  <a16:creationId xmlns:a16="http://schemas.microsoft.com/office/drawing/2014/main" id="{836C9EAE-F81A-4DE0-B423-6E489D8E2D51}"/>
                </a:ext>
              </a:extLst>
            </p:cNvPr>
            <p:cNvCxnSpPr>
              <a:cxnSpLocks/>
            </p:cNvCxnSpPr>
            <p:nvPr/>
          </p:nvCxnSpPr>
          <p:spPr>
            <a:xfrm flipH="1" flipV="1">
              <a:off x="-1748022" y="2445689"/>
              <a:ext cx="444323" cy="1746"/>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id="{228D2874-6731-4003-A8FD-2CE6F33E39DB}"/>
                </a:ext>
              </a:extLst>
            </p:cNvPr>
            <p:cNvCxnSpPr>
              <a:cxnSpLocks/>
            </p:cNvCxnSpPr>
            <p:nvPr/>
          </p:nvCxnSpPr>
          <p:spPr>
            <a:xfrm flipH="1">
              <a:off x="-1178501" y="2785296"/>
              <a:ext cx="168489" cy="262857"/>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0" name="Gerader Verbinder 189">
              <a:extLst>
                <a:ext uri="{FF2B5EF4-FFF2-40B4-BE49-F238E27FC236}">
                  <a16:creationId xmlns:a16="http://schemas.microsoft.com/office/drawing/2014/main" id="{4809BCCD-9AEC-469C-B089-3D3963D765CE}"/>
                </a:ext>
              </a:extLst>
            </p:cNvPr>
            <p:cNvCxnSpPr>
              <a:cxnSpLocks/>
            </p:cNvCxnSpPr>
            <p:nvPr/>
          </p:nvCxnSpPr>
          <p:spPr>
            <a:xfrm flipH="1">
              <a:off x="-993241" y="2824031"/>
              <a:ext cx="130921" cy="109075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AD11A972-D0D1-4E1D-928E-A1C1BF26F992}"/>
                </a:ext>
              </a:extLst>
            </p:cNvPr>
            <p:cNvCxnSpPr>
              <a:cxnSpLocks/>
            </p:cNvCxnSpPr>
            <p:nvPr/>
          </p:nvCxnSpPr>
          <p:spPr>
            <a:xfrm>
              <a:off x="-1294619" y="3735761"/>
              <a:ext cx="99195" cy="23724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D299728D-E562-421B-A7E8-29D000D205AB}"/>
                </a:ext>
              </a:extLst>
            </p:cNvPr>
            <p:cNvCxnSpPr>
              <a:cxnSpLocks/>
            </p:cNvCxnSpPr>
            <p:nvPr/>
          </p:nvCxnSpPr>
          <p:spPr>
            <a:xfrm>
              <a:off x="-2560932" y="4160704"/>
              <a:ext cx="1072002" cy="162291"/>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368" name="Gruppieren 367">
            <a:extLst>
              <a:ext uri="{FF2B5EF4-FFF2-40B4-BE49-F238E27FC236}">
                <a16:creationId xmlns:a16="http://schemas.microsoft.com/office/drawing/2014/main" id="{D572BF60-7298-4DDB-84CE-4681F5852B12}"/>
              </a:ext>
            </a:extLst>
          </p:cNvPr>
          <p:cNvGrpSpPr/>
          <p:nvPr/>
        </p:nvGrpSpPr>
        <p:grpSpPr>
          <a:xfrm>
            <a:off x="9357557" y="3197104"/>
            <a:ext cx="1250919" cy="787910"/>
            <a:chOff x="9245117" y="3245274"/>
            <a:chExt cx="1650353" cy="1039500"/>
          </a:xfrm>
        </p:grpSpPr>
        <p:grpSp>
          <p:nvGrpSpPr>
            <p:cNvPr id="338" name="Gruppieren 337">
              <a:extLst>
                <a:ext uri="{FF2B5EF4-FFF2-40B4-BE49-F238E27FC236}">
                  <a16:creationId xmlns:a16="http://schemas.microsoft.com/office/drawing/2014/main" id="{1599C1AE-18F5-4606-8903-B81336DDFB91}"/>
                </a:ext>
              </a:extLst>
            </p:cNvPr>
            <p:cNvGrpSpPr/>
            <p:nvPr/>
          </p:nvGrpSpPr>
          <p:grpSpPr>
            <a:xfrm>
              <a:off x="9245117" y="3245274"/>
              <a:ext cx="1650353" cy="1039500"/>
              <a:chOff x="7334755" y="1235879"/>
              <a:chExt cx="3348679" cy="2109217"/>
            </a:xfrm>
          </p:grpSpPr>
          <p:grpSp>
            <p:nvGrpSpPr>
              <p:cNvPr id="339" name="Gruppieren 338">
                <a:extLst>
                  <a:ext uri="{FF2B5EF4-FFF2-40B4-BE49-F238E27FC236}">
                    <a16:creationId xmlns:a16="http://schemas.microsoft.com/office/drawing/2014/main" id="{A813388B-6B06-4718-B90B-085631545740}"/>
                  </a:ext>
                </a:extLst>
              </p:cNvPr>
              <p:cNvGrpSpPr/>
              <p:nvPr/>
            </p:nvGrpSpPr>
            <p:grpSpPr>
              <a:xfrm>
                <a:off x="7334755" y="1235879"/>
                <a:ext cx="3348679" cy="2109217"/>
                <a:chOff x="7334755" y="1067431"/>
                <a:chExt cx="3348679" cy="2109217"/>
              </a:xfrm>
            </p:grpSpPr>
            <p:sp>
              <p:nvSpPr>
                <p:cNvPr id="349" name="Flussdiagramm: Magnetplattenspeicher 348">
                  <a:extLst>
                    <a:ext uri="{FF2B5EF4-FFF2-40B4-BE49-F238E27FC236}">
                      <a16:creationId xmlns:a16="http://schemas.microsoft.com/office/drawing/2014/main" id="{F0F74417-A304-495E-AA09-78DB0B36B06B}"/>
                    </a:ext>
                  </a:extLst>
                </p:cNvPr>
                <p:cNvSpPr/>
                <p:nvPr/>
              </p:nvSpPr>
              <p:spPr bwMode="gray">
                <a:xfrm>
                  <a:off x="8548720" y="1624417"/>
                  <a:ext cx="909627" cy="943452"/>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0" name="Flussdiagramm: Magnetplattenspeicher 349">
                  <a:extLst>
                    <a:ext uri="{FF2B5EF4-FFF2-40B4-BE49-F238E27FC236}">
                      <a16:creationId xmlns:a16="http://schemas.microsoft.com/office/drawing/2014/main" id="{E0A22C48-172B-4D8E-A305-E73AC8F722A3}"/>
                    </a:ext>
                  </a:extLst>
                </p:cNvPr>
                <p:cNvSpPr/>
                <p:nvPr/>
              </p:nvSpPr>
              <p:spPr bwMode="gray">
                <a:xfrm>
                  <a:off x="8805807" y="2766490"/>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1" name="Flussdiagramm: Magnetplattenspeicher 350">
                  <a:extLst>
                    <a:ext uri="{FF2B5EF4-FFF2-40B4-BE49-F238E27FC236}">
                      <a16:creationId xmlns:a16="http://schemas.microsoft.com/office/drawing/2014/main" id="{736FA327-58BF-491D-9693-7E09137E3E84}"/>
                    </a:ext>
                  </a:extLst>
                </p:cNvPr>
                <p:cNvSpPr/>
                <p:nvPr/>
              </p:nvSpPr>
              <p:spPr bwMode="gray">
                <a:xfrm>
                  <a:off x="8805807" y="1067431"/>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2" name="Flussdiagramm: Magnetplattenspeicher 351">
                  <a:extLst>
                    <a:ext uri="{FF2B5EF4-FFF2-40B4-BE49-F238E27FC236}">
                      <a16:creationId xmlns:a16="http://schemas.microsoft.com/office/drawing/2014/main" id="{6237179E-87B3-4154-8373-84C36B30EBC0}"/>
                    </a:ext>
                  </a:extLst>
                </p:cNvPr>
                <p:cNvSpPr/>
                <p:nvPr/>
              </p:nvSpPr>
              <p:spPr bwMode="gray">
                <a:xfrm>
                  <a:off x="7334755" y="1891064"/>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3" name="Flussdiagramm: Magnetplattenspeicher 352">
                  <a:extLst>
                    <a:ext uri="{FF2B5EF4-FFF2-40B4-BE49-F238E27FC236}">
                      <a16:creationId xmlns:a16="http://schemas.microsoft.com/office/drawing/2014/main" id="{A8590F86-BD4C-4EAE-9B9C-E1BB8475681E}"/>
                    </a:ext>
                  </a:extLst>
                </p:cNvPr>
                <p:cNvSpPr/>
                <p:nvPr/>
              </p:nvSpPr>
              <p:spPr bwMode="gray">
                <a:xfrm>
                  <a:off x="10287981" y="1891064"/>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4" name="Flussdiagramm: Magnetplattenspeicher 353">
                  <a:extLst>
                    <a:ext uri="{FF2B5EF4-FFF2-40B4-BE49-F238E27FC236}">
                      <a16:creationId xmlns:a16="http://schemas.microsoft.com/office/drawing/2014/main" id="{EC99299E-4DA5-4EA1-8E32-53FD3F74389A}"/>
                    </a:ext>
                  </a:extLst>
                </p:cNvPr>
                <p:cNvSpPr/>
                <p:nvPr/>
              </p:nvSpPr>
              <p:spPr bwMode="gray">
                <a:xfrm>
                  <a:off x="7844450" y="2547689"/>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5" name="Flussdiagramm: Magnetplattenspeicher 354">
                  <a:extLst>
                    <a:ext uri="{FF2B5EF4-FFF2-40B4-BE49-F238E27FC236}">
                      <a16:creationId xmlns:a16="http://schemas.microsoft.com/office/drawing/2014/main" id="{71C6A638-D542-4D3E-80E2-0036129EC913}"/>
                    </a:ext>
                  </a:extLst>
                </p:cNvPr>
                <p:cNvSpPr/>
                <p:nvPr/>
              </p:nvSpPr>
              <p:spPr bwMode="gray">
                <a:xfrm>
                  <a:off x="9734326" y="2575768"/>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Flussdiagramm: Magnetplattenspeicher 355">
                  <a:extLst>
                    <a:ext uri="{FF2B5EF4-FFF2-40B4-BE49-F238E27FC236}">
                      <a16:creationId xmlns:a16="http://schemas.microsoft.com/office/drawing/2014/main" id="{B03C4A3E-BF2C-49AA-9F2D-71044D606FF5}"/>
                    </a:ext>
                  </a:extLst>
                </p:cNvPr>
                <p:cNvSpPr/>
                <p:nvPr/>
              </p:nvSpPr>
              <p:spPr bwMode="gray">
                <a:xfrm>
                  <a:off x="9762602" y="1227505"/>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Flussdiagramm: Magnetplattenspeicher 356">
                  <a:extLst>
                    <a:ext uri="{FF2B5EF4-FFF2-40B4-BE49-F238E27FC236}">
                      <a16:creationId xmlns:a16="http://schemas.microsoft.com/office/drawing/2014/main" id="{52FD1C65-2CD7-4D0A-B9E8-C0375160CD79}"/>
                    </a:ext>
                  </a:extLst>
                </p:cNvPr>
                <p:cNvSpPr/>
                <p:nvPr/>
              </p:nvSpPr>
              <p:spPr bwMode="gray">
                <a:xfrm>
                  <a:off x="7883942" y="1315132"/>
                  <a:ext cx="395453" cy="410158"/>
                </a:xfrm>
                <a:prstGeom prst="flowChartMagneticDisk">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340" name="Gerader Verbinder 339">
                <a:extLst>
                  <a:ext uri="{FF2B5EF4-FFF2-40B4-BE49-F238E27FC236}">
                    <a16:creationId xmlns:a16="http://schemas.microsoft.com/office/drawing/2014/main" id="{7F1DDC43-0CB6-4E63-A552-34A0D3177BB0}"/>
                  </a:ext>
                </a:extLst>
              </p:cNvPr>
              <p:cNvCxnSpPr>
                <a:cxnSpLocks/>
              </p:cNvCxnSpPr>
              <p:nvPr/>
            </p:nvCxnSpPr>
            <p:spPr>
              <a:xfrm flipH="1" flipV="1">
                <a:off x="7794328" y="2279922"/>
                <a:ext cx="670208" cy="6030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1" name="Gerader Verbinder 340">
                <a:extLst>
                  <a:ext uri="{FF2B5EF4-FFF2-40B4-BE49-F238E27FC236}">
                    <a16:creationId xmlns:a16="http://schemas.microsoft.com/office/drawing/2014/main" id="{BD95FC70-FCFA-4AD6-9D92-858A69B5A4C2}"/>
                  </a:ext>
                </a:extLst>
              </p:cNvPr>
              <p:cNvCxnSpPr>
                <a:cxnSpLocks/>
              </p:cNvCxnSpPr>
              <p:nvPr/>
            </p:nvCxnSpPr>
            <p:spPr>
              <a:xfrm flipH="1">
                <a:off x="8279396" y="2661702"/>
                <a:ext cx="251261" cy="12392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2" name="Gerader Verbinder 341">
                <a:extLst>
                  <a:ext uri="{FF2B5EF4-FFF2-40B4-BE49-F238E27FC236}">
                    <a16:creationId xmlns:a16="http://schemas.microsoft.com/office/drawing/2014/main" id="{92754CC4-0E1A-4198-A96C-621EDECA4B3E}"/>
                  </a:ext>
                </a:extLst>
              </p:cNvPr>
              <p:cNvCxnSpPr>
                <a:cxnSpLocks/>
              </p:cNvCxnSpPr>
              <p:nvPr/>
            </p:nvCxnSpPr>
            <p:spPr>
              <a:xfrm flipH="1" flipV="1">
                <a:off x="8279396" y="1893738"/>
                <a:ext cx="212984" cy="83247"/>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3" name="Gerader Verbinder 342">
                <a:extLst>
                  <a:ext uri="{FF2B5EF4-FFF2-40B4-BE49-F238E27FC236}">
                    <a16:creationId xmlns:a16="http://schemas.microsoft.com/office/drawing/2014/main" id="{E9F9BE9A-3503-4B36-AB4D-F327D57A03E7}"/>
                  </a:ext>
                </a:extLst>
              </p:cNvPr>
              <p:cNvCxnSpPr>
                <a:cxnSpLocks/>
                <a:stCxn id="351" idx="3"/>
                <a:endCxn id="349" idx="1"/>
              </p:cNvCxnSpPr>
              <p:nvPr/>
            </p:nvCxnSpPr>
            <p:spPr>
              <a:xfrm>
                <a:off x="9003534" y="1646037"/>
                <a:ext cx="0" cy="146828"/>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4" name="Gerader Verbinder 343">
                <a:extLst>
                  <a:ext uri="{FF2B5EF4-FFF2-40B4-BE49-F238E27FC236}">
                    <a16:creationId xmlns:a16="http://schemas.microsoft.com/office/drawing/2014/main" id="{0CBBC9A2-2898-44FF-B3A3-1EE77D8425DB}"/>
                  </a:ext>
                </a:extLst>
              </p:cNvPr>
              <p:cNvCxnSpPr>
                <a:cxnSpLocks/>
              </p:cNvCxnSpPr>
              <p:nvPr/>
            </p:nvCxnSpPr>
            <p:spPr>
              <a:xfrm flipH="1">
                <a:off x="9547825" y="1805195"/>
                <a:ext cx="214255" cy="98521"/>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5" name="Gerader Verbinder 344">
                <a:extLst>
                  <a:ext uri="{FF2B5EF4-FFF2-40B4-BE49-F238E27FC236}">
                    <a16:creationId xmlns:a16="http://schemas.microsoft.com/office/drawing/2014/main" id="{4E76CDE3-7ADB-4406-86A8-BDCC0114C4ED}"/>
                  </a:ext>
                </a:extLst>
              </p:cNvPr>
              <p:cNvCxnSpPr>
                <a:cxnSpLocks/>
              </p:cNvCxnSpPr>
              <p:nvPr/>
            </p:nvCxnSpPr>
            <p:spPr>
              <a:xfrm flipH="1">
                <a:off x="9559304" y="2256148"/>
                <a:ext cx="652204" cy="53109"/>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6" name="Gerader Verbinder 345">
                <a:extLst>
                  <a:ext uri="{FF2B5EF4-FFF2-40B4-BE49-F238E27FC236}">
                    <a16:creationId xmlns:a16="http://schemas.microsoft.com/office/drawing/2014/main" id="{8BB2AA6A-439C-40FC-8CC0-A00E6C5F247A}"/>
                  </a:ext>
                </a:extLst>
              </p:cNvPr>
              <p:cNvCxnSpPr>
                <a:cxnSpLocks/>
              </p:cNvCxnSpPr>
              <p:nvPr/>
            </p:nvCxnSpPr>
            <p:spPr>
              <a:xfrm flipH="1" flipV="1">
                <a:off x="9455602" y="2684236"/>
                <a:ext cx="241246" cy="178997"/>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7" name="Gerader Verbinder 346">
                <a:extLst>
                  <a:ext uri="{FF2B5EF4-FFF2-40B4-BE49-F238E27FC236}">
                    <a16:creationId xmlns:a16="http://schemas.microsoft.com/office/drawing/2014/main" id="{07242349-E391-4993-8754-708E37769B8C}"/>
                  </a:ext>
                </a:extLst>
              </p:cNvPr>
              <p:cNvCxnSpPr>
                <a:cxnSpLocks/>
              </p:cNvCxnSpPr>
              <p:nvPr/>
            </p:nvCxnSpPr>
            <p:spPr>
              <a:xfrm flipV="1">
                <a:off x="9003533" y="2771235"/>
                <a:ext cx="0" cy="14400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362" name="Group 148">
              <a:extLst>
                <a:ext uri="{FF2B5EF4-FFF2-40B4-BE49-F238E27FC236}">
                  <a16:creationId xmlns:a16="http://schemas.microsoft.com/office/drawing/2014/main" id="{8708B6C8-4520-490C-9986-DBB8C7D3FF84}"/>
                </a:ext>
              </a:extLst>
            </p:cNvPr>
            <p:cNvGrpSpPr>
              <a:grpSpLocks noChangeAspect="1"/>
            </p:cNvGrpSpPr>
            <p:nvPr/>
          </p:nvGrpSpPr>
          <p:grpSpPr bwMode="auto">
            <a:xfrm>
              <a:off x="9945241" y="3701470"/>
              <a:ext cx="240828" cy="240828"/>
              <a:chOff x="804" y="790"/>
              <a:chExt cx="420" cy="420"/>
            </a:xfrm>
            <a:solidFill>
              <a:schemeClr val="accent1">
                <a:lumMod val="20000"/>
                <a:lumOff val="80000"/>
              </a:schemeClr>
            </a:solidFill>
          </p:grpSpPr>
          <p:sp>
            <p:nvSpPr>
              <p:cNvPr id="364" name="Freeform 149">
                <a:extLst>
                  <a:ext uri="{FF2B5EF4-FFF2-40B4-BE49-F238E27FC236}">
                    <a16:creationId xmlns:a16="http://schemas.microsoft.com/office/drawing/2014/main" id="{69BCDAAF-0F30-436C-8709-BE1043E492DA}"/>
                  </a:ext>
                </a:extLst>
              </p:cNvPr>
              <p:cNvSpPr>
                <a:spLocks/>
              </p:cNvSpPr>
              <p:nvPr/>
            </p:nvSpPr>
            <p:spPr bwMode="auto">
              <a:xfrm>
                <a:off x="1004" y="790"/>
                <a:ext cx="220" cy="220"/>
              </a:xfrm>
              <a:custGeom>
                <a:avLst/>
                <a:gdLst>
                  <a:gd name="T0" fmla="*/ 2207 w 3667"/>
                  <a:gd name="T1" fmla="*/ 3666 h 3666"/>
                  <a:gd name="T2" fmla="*/ 2325 w 3667"/>
                  <a:gd name="T3" fmla="*/ 3627 h 3666"/>
                  <a:gd name="T4" fmla="*/ 2996 w 3667"/>
                  <a:gd name="T5" fmla="*/ 2956 h 3666"/>
                  <a:gd name="T6" fmla="*/ 2918 w 3667"/>
                  <a:gd name="T7" fmla="*/ 748 h 3666"/>
                  <a:gd name="T8" fmla="*/ 711 w 3667"/>
                  <a:gd name="T9" fmla="*/ 671 h 3666"/>
                  <a:gd name="T10" fmla="*/ 40 w 3667"/>
                  <a:gd name="T11" fmla="*/ 1341 h 3666"/>
                  <a:gd name="T12" fmla="*/ 40 w 3667"/>
                  <a:gd name="T13" fmla="*/ 1499 h 3666"/>
                  <a:gd name="T14" fmla="*/ 2207 w 3667"/>
                  <a:gd name="T15" fmla="*/ 3666 h 3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7" h="3666">
                    <a:moveTo>
                      <a:pt x="2207" y="3666"/>
                    </a:moveTo>
                    <a:cubicBezTo>
                      <a:pt x="2207" y="3666"/>
                      <a:pt x="2286" y="3666"/>
                      <a:pt x="2325" y="3627"/>
                    </a:cubicBezTo>
                    <a:cubicBezTo>
                      <a:pt x="2996" y="2956"/>
                      <a:pt x="2996" y="2956"/>
                      <a:pt x="2996" y="2956"/>
                    </a:cubicBezTo>
                    <a:cubicBezTo>
                      <a:pt x="3548" y="2404"/>
                      <a:pt x="3667" y="1497"/>
                      <a:pt x="2918" y="748"/>
                    </a:cubicBezTo>
                    <a:cubicBezTo>
                      <a:pt x="2170" y="0"/>
                      <a:pt x="1223" y="158"/>
                      <a:pt x="711" y="671"/>
                    </a:cubicBezTo>
                    <a:cubicBezTo>
                      <a:pt x="40" y="1341"/>
                      <a:pt x="40" y="1341"/>
                      <a:pt x="40" y="1341"/>
                    </a:cubicBezTo>
                    <a:cubicBezTo>
                      <a:pt x="0" y="1381"/>
                      <a:pt x="0" y="1460"/>
                      <a:pt x="40" y="1499"/>
                    </a:cubicBezTo>
                    <a:lnTo>
                      <a:pt x="2207" y="3666"/>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65" name="Freeform 150">
                <a:extLst>
                  <a:ext uri="{FF2B5EF4-FFF2-40B4-BE49-F238E27FC236}">
                    <a16:creationId xmlns:a16="http://schemas.microsoft.com/office/drawing/2014/main" id="{AB32674F-2B27-4DF5-8F7D-3B772EFED5E5}"/>
                  </a:ext>
                </a:extLst>
              </p:cNvPr>
              <p:cNvSpPr>
                <a:spLocks/>
              </p:cNvSpPr>
              <p:nvPr/>
            </p:nvSpPr>
            <p:spPr bwMode="auto">
              <a:xfrm>
                <a:off x="804" y="958"/>
                <a:ext cx="252" cy="252"/>
              </a:xfrm>
              <a:custGeom>
                <a:avLst/>
                <a:gdLst>
                  <a:gd name="T0" fmla="*/ 3761 w 4200"/>
                  <a:gd name="T1" fmla="*/ 2646 h 4199"/>
                  <a:gd name="T2" fmla="*/ 3406 w 4200"/>
                  <a:gd name="T3" fmla="*/ 2291 h 4199"/>
                  <a:gd name="T4" fmla="*/ 4041 w 4200"/>
                  <a:gd name="T5" fmla="*/ 1656 h 4199"/>
                  <a:gd name="T6" fmla="*/ 4042 w 4200"/>
                  <a:gd name="T7" fmla="*/ 1182 h 4199"/>
                  <a:gd name="T8" fmla="*/ 3568 w 4200"/>
                  <a:gd name="T9" fmla="*/ 1183 h 4199"/>
                  <a:gd name="T10" fmla="*/ 2933 w 4200"/>
                  <a:gd name="T11" fmla="*/ 1818 h 4199"/>
                  <a:gd name="T12" fmla="*/ 2381 w 4200"/>
                  <a:gd name="T13" fmla="*/ 1267 h 4199"/>
                  <a:gd name="T14" fmla="*/ 3016 w 4200"/>
                  <a:gd name="T15" fmla="*/ 632 h 4199"/>
                  <a:gd name="T16" fmla="*/ 3018 w 4200"/>
                  <a:gd name="T17" fmla="*/ 157 h 4199"/>
                  <a:gd name="T18" fmla="*/ 2544 w 4200"/>
                  <a:gd name="T19" fmla="*/ 159 h 4199"/>
                  <a:gd name="T20" fmla="*/ 1909 w 4200"/>
                  <a:gd name="T21" fmla="*/ 794 h 4199"/>
                  <a:gd name="T22" fmla="*/ 1593 w 4200"/>
                  <a:gd name="T23" fmla="*/ 479 h 4199"/>
                  <a:gd name="T24" fmla="*/ 1435 w 4200"/>
                  <a:gd name="T25" fmla="*/ 479 h 4199"/>
                  <a:gd name="T26" fmla="*/ 721 w 4200"/>
                  <a:gd name="T27" fmla="*/ 1193 h 4199"/>
                  <a:gd name="T28" fmla="*/ 596 w 4200"/>
                  <a:gd name="T29" fmla="*/ 3131 h 4199"/>
                  <a:gd name="T30" fmla="*/ 0 w 4200"/>
                  <a:gd name="T31" fmla="*/ 3726 h 4199"/>
                  <a:gd name="T32" fmla="*/ 473 w 4200"/>
                  <a:gd name="T33" fmla="*/ 4199 h 4199"/>
                  <a:gd name="T34" fmla="*/ 1068 w 4200"/>
                  <a:gd name="T35" fmla="*/ 3604 h 4199"/>
                  <a:gd name="T36" fmla="*/ 3006 w 4200"/>
                  <a:gd name="T37" fmla="*/ 3479 h 4199"/>
                  <a:gd name="T38" fmla="*/ 3721 w 4200"/>
                  <a:gd name="T39" fmla="*/ 2764 h 4199"/>
                  <a:gd name="T40" fmla="*/ 3761 w 4200"/>
                  <a:gd name="T41" fmla="*/ 2646 h 4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0" h="4199">
                    <a:moveTo>
                      <a:pt x="3761" y="2646"/>
                    </a:moveTo>
                    <a:cubicBezTo>
                      <a:pt x="3406" y="2291"/>
                      <a:pt x="3406" y="2291"/>
                      <a:pt x="3406" y="2291"/>
                    </a:cubicBezTo>
                    <a:cubicBezTo>
                      <a:pt x="4041" y="1656"/>
                      <a:pt x="4041" y="1656"/>
                      <a:pt x="4041" y="1656"/>
                    </a:cubicBezTo>
                    <a:cubicBezTo>
                      <a:pt x="4200" y="1497"/>
                      <a:pt x="4200" y="1339"/>
                      <a:pt x="4042" y="1182"/>
                    </a:cubicBezTo>
                    <a:cubicBezTo>
                      <a:pt x="3924" y="1063"/>
                      <a:pt x="3727" y="1025"/>
                      <a:pt x="3568" y="1183"/>
                    </a:cubicBezTo>
                    <a:cubicBezTo>
                      <a:pt x="2933" y="1818"/>
                      <a:pt x="2933" y="1818"/>
                      <a:pt x="2933" y="1818"/>
                    </a:cubicBezTo>
                    <a:cubicBezTo>
                      <a:pt x="2381" y="1267"/>
                      <a:pt x="2381" y="1267"/>
                      <a:pt x="2381" y="1267"/>
                    </a:cubicBezTo>
                    <a:cubicBezTo>
                      <a:pt x="3016" y="632"/>
                      <a:pt x="3016" y="632"/>
                      <a:pt x="3016" y="632"/>
                    </a:cubicBezTo>
                    <a:cubicBezTo>
                      <a:pt x="3175" y="473"/>
                      <a:pt x="3176" y="315"/>
                      <a:pt x="3018" y="157"/>
                    </a:cubicBezTo>
                    <a:cubicBezTo>
                      <a:pt x="2900" y="39"/>
                      <a:pt x="2702" y="0"/>
                      <a:pt x="2544" y="159"/>
                    </a:cubicBezTo>
                    <a:cubicBezTo>
                      <a:pt x="1909" y="794"/>
                      <a:pt x="1909" y="794"/>
                      <a:pt x="1909" y="794"/>
                    </a:cubicBezTo>
                    <a:cubicBezTo>
                      <a:pt x="1593" y="479"/>
                      <a:pt x="1593" y="479"/>
                      <a:pt x="1593" y="479"/>
                    </a:cubicBezTo>
                    <a:cubicBezTo>
                      <a:pt x="1554" y="439"/>
                      <a:pt x="1475" y="439"/>
                      <a:pt x="1435" y="479"/>
                    </a:cubicBezTo>
                    <a:cubicBezTo>
                      <a:pt x="721" y="1193"/>
                      <a:pt x="721" y="1193"/>
                      <a:pt x="721" y="1193"/>
                    </a:cubicBezTo>
                    <a:cubicBezTo>
                      <a:pt x="245" y="1669"/>
                      <a:pt x="124" y="2421"/>
                      <a:pt x="596" y="3131"/>
                    </a:cubicBezTo>
                    <a:cubicBezTo>
                      <a:pt x="0" y="3726"/>
                      <a:pt x="0" y="3726"/>
                      <a:pt x="0" y="3726"/>
                    </a:cubicBezTo>
                    <a:cubicBezTo>
                      <a:pt x="473" y="4199"/>
                      <a:pt x="473" y="4199"/>
                      <a:pt x="473" y="4199"/>
                    </a:cubicBezTo>
                    <a:cubicBezTo>
                      <a:pt x="1068" y="3604"/>
                      <a:pt x="1068" y="3604"/>
                      <a:pt x="1068" y="3604"/>
                    </a:cubicBezTo>
                    <a:cubicBezTo>
                      <a:pt x="1818" y="4115"/>
                      <a:pt x="2570" y="3915"/>
                      <a:pt x="3006" y="3479"/>
                    </a:cubicBezTo>
                    <a:cubicBezTo>
                      <a:pt x="3721" y="2764"/>
                      <a:pt x="3721" y="2764"/>
                      <a:pt x="3721" y="2764"/>
                    </a:cubicBezTo>
                    <a:cubicBezTo>
                      <a:pt x="3760" y="2725"/>
                      <a:pt x="3761" y="2646"/>
                      <a:pt x="3761" y="2646"/>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366" name="Freihandform: Form 365">
            <a:extLst>
              <a:ext uri="{FF2B5EF4-FFF2-40B4-BE49-F238E27FC236}">
                <a16:creationId xmlns:a16="http://schemas.microsoft.com/office/drawing/2014/main" id="{63FD874C-6F93-4741-BEFB-3E760181B5AC}"/>
              </a:ext>
            </a:extLst>
          </p:cNvPr>
          <p:cNvSpPr/>
          <p:nvPr/>
        </p:nvSpPr>
        <p:spPr bwMode="gray">
          <a:xfrm>
            <a:off x="926049" y="3355856"/>
            <a:ext cx="470407" cy="470407"/>
          </a:xfrm>
          <a:custGeom>
            <a:avLst/>
            <a:gdLst>
              <a:gd name="connsiteX0" fmla="*/ 212647 w 415518"/>
              <a:gd name="connsiteY0" fmla="*/ 59129 h 415518"/>
              <a:gd name="connsiteX1" fmla="*/ 212647 w 415518"/>
              <a:gd name="connsiteY1" fmla="*/ 260729 h 415518"/>
              <a:gd name="connsiteX2" fmla="*/ 115447 w 415518"/>
              <a:gd name="connsiteY2" fmla="*/ 260729 h 415518"/>
              <a:gd name="connsiteX3" fmla="*/ 115447 w 415518"/>
              <a:gd name="connsiteY3" fmla="*/ 321929 h 415518"/>
              <a:gd name="connsiteX4" fmla="*/ 212647 w 415518"/>
              <a:gd name="connsiteY4" fmla="*/ 321929 h 415518"/>
              <a:gd name="connsiteX5" fmla="*/ 273847 w 415518"/>
              <a:gd name="connsiteY5" fmla="*/ 321929 h 415518"/>
              <a:gd name="connsiteX6" fmla="*/ 273847 w 415518"/>
              <a:gd name="connsiteY6" fmla="*/ 260729 h 415518"/>
              <a:gd name="connsiteX7" fmla="*/ 273847 w 415518"/>
              <a:gd name="connsiteY7" fmla="*/ 59129 h 415518"/>
              <a:gd name="connsiteX8" fmla="*/ 207759 w 415518"/>
              <a:gd name="connsiteY8" fmla="*/ 0 h 415518"/>
              <a:gd name="connsiteX9" fmla="*/ 415518 w 415518"/>
              <a:gd name="connsiteY9" fmla="*/ 207759 h 415518"/>
              <a:gd name="connsiteX10" fmla="*/ 207759 w 415518"/>
              <a:gd name="connsiteY10" fmla="*/ 415518 h 415518"/>
              <a:gd name="connsiteX11" fmla="*/ 0 w 415518"/>
              <a:gd name="connsiteY11" fmla="*/ 207759 h 415518"/>
              <a:gd name="connsiteX12" fmla="*/ 207759 w 415518"/>
              <a:gd name="connsiteY12"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518" h="415518">
                <a:moveTo>
                  <a:pt x="212647" y="59129"/>
                </a:moveTo>
                <a:lnTo>
                  <a:pt x="212647" y="260729"/>
                </a:lnTo>
                <a:lnTo>
                  <a:pt x="115447" y="260729"/>
                </a:lnTo>
                <a:lnTo>
                  <a:pt x="115447" y="321929"/>
                </a:lnTo>
                <a:lnTo>
                  <a:pt x="212647" y="321929"/>
                </a:lnTo>
                <a:lnTo>
                  <a:pt x="273847" y="321929"/>
                </a:lnTo>
                <a:lnTo>
                  <a:pt x="273847" y="260729"/>
                </a:lnTo>
                <a:lnTo>
                  <a:pt x="273847" y="59129"/>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1"/>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7" name="Freihandform: Form 366">
            <a:extLst>
              <a:ext uri="{FF2B5EF4-FFF2-40B4-BE49-F238E27FC236}">
                <a16:creationId xmlns:a16="http://schemas.microsoft.com/office/drawing/2014/main" id="{ACFA06BE-75C5-4742-BC38-28A2915CBA4B}"/>
              </a:ext>
            </a:extLst>
          </p:cNvPr>
          <p:cNvSpPr/>
          <p:nvPr/>
        </p:nvSpPr>
        <p:spPr bwMode="gray">
          <a:xfrm>
            <a:off x="10830996" y="3355856"/>
            <a:ext cx="470407" cy="470407"/>
          </a:xfrm>
          <a:custGeom>
            <a:avLst/>
            <a:gdLst>
              <a:gd name="connsiteX0" fmla="*/ 138333 w 415518"/>
              <a:gd name="connsiteY0" fmla="*/ 87837 h 415518"/>
              <a:gd name="connsiteX1" fmla="*/ 87837 w 415518"/>
              <a:gd name="connsiteY1" fmla="*/ 138333 h 415518"/>
              <a:gd name="connsiteX2" fmla="*/ 157261 w 415518"/>
              <a:gd name="connsiteY2" fmla="*/ 207758 h 415518"/>
              <a:gd name="connsiteX3" fmla="*/ 87837 w 415518"/>
              <a:gd name="connsiteY3" fmla="*/ 277183 h 415518"/>
              <a:gd name="connsiteX4" fmla="*/ 138333 w 415518"/>
              <a:gd name="connsiteY4" fmla="*/ 327679 h 415518"/>
              <a:gd name="connsiteX5" fmla="*/ 207758 w 415518"/>
              <a:gd name="connsiteY5" fmla="*/ 258255 h 415518"/>
              <a:gd name="connsiteX6" fmla="*/ 277183 w 415518"/>
              <a:gd name="connsiteY6" fmla="*/ 327679 h 415518"/>
              <a:gd name="connsiteX7" fmla="*/ 327679 w 415518"/>
              <a:gd name="connsiteY7" fmla="*/ 277183 h 415518"/>
              <a:gd name="connsiteX8" fmla="*/ 258255 w 415518"/>
              <a:gd name="connsiteY8" fmla="*/ 207758 h 415518"/>
              <a:gd name="connsiteX9" fmla="*/ 327679 w 415518"/>
              <a:gd name="connsiteY9" fmla="*/ 138333 h 415518"/>
              <a:gd name="connsiteX10" fmla="*/ 277183 w 415518"/>
              <a:gd name="connsiteY10" fmla="*/ 87837 h 415518"/>
              <a:gd name="connsiteX11" fmla="*/ 207758 w 415518"/>
              <a:gd name="connsiteY11" fmla="*/ 157261 h 415518"/>
              <a:gd name="connsiteX12" fmla="*/ 207759 w 415518"/>
              <a:gd name="connsiteY12" fmla="*/ 0 h 415518"/>
              <a:gd name="connsiteX13" fmla="*/ 415518 w 415518"/>
              <a:gd name="connsiteY13" fmla="*/ 207759 h 415518"/>
              <a:gd name="connsiteX14" fmla="*/ 207759 w 415518"/>
              <a:gd name="connsiteY14" fmla="*/ 415518 h 415518"/>
              <a:gd name="connsiteX15" fmla="*/ 0 w 415518"/>
              <a:gd name="connsiteY15" fmla="*/ 207759 h 415518"/>
              <a:gd name="connsiteX16" fmla="*/ 207759 w 415518"/>
              <a:gd name="connsiteY16" fmla="*/ 0 h 4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518" h="415518">
                <a:moveTo>
                  <a:pt x="138333" y="87837"/>
                </a:moveTo>
                <a:lnTo>
                  <a:pt x="87837" y="138333"/>
                </a:lnTo>
                <a:lnTo>
                  <a:pt x="157261" y="207758"/>
                </a:lnTo>
                <a:lnTo>
                  <a:pt x="87837" y="277183"/>
                </a:lnTo>
                <a:lnTo>
                  <a:pt x="138333" y="327679"/>
                </a:lnTo>
                <a:lnTo>
                  <a:pt x="207758" y="258255"/>
                </a:lnTo>
                <a:lnTo>
                  <a:pt x="277183" y="327679"/>
                </a:lnTo>
                <a:lnTo>
                  <a:pt x="327679" y="277183"/>
                </a:lnTo>
                <a:lnTo>
                  <a:pt x="258255" y="207758"/>
                </a:lnTo>
                <a:lnTo>
                  <a:pt x="327679" y="138333"/>
                </a:lnTo>
                <a:lnTo>
                  <a:pt x="277183" y="87837"/>
                </a:lnTo>
                <a:lnTo>
                  <a:pt x="207758" y="157261"/>
                </a:lnTo>
                <a:close/>
                <a:moveTo>
                  <a:pt x="207759" y="0"/>
                </a:moveTo>
                <a:cubicBezTo>
                  <a:pt x="322501" y="0"/>
                  <a:pt x="415518" y="93017"/>
                  <a:pt x="415518" y="207759"/>
                </a:cubicBezTo>
                <a:cubicBezTo>
                  <a:pt x="415518" y="322501"/>
                  <a:pt x="322501" y="415518"/>
                  <a:pt x="207759" y="415518"/>
                </a:cubicBezTo>
                <a:cubicBezTo>
                  <a:pt x="93017" y="415518"/>
                  <a:pt x="0" y="322501"/>
                  <a:pt x="0" y="207759"/>
                </a:cubicBezTo>
                <a:cubicBezTo>
                  <a:pt x="0" y="93017"/>
                  <a:pt x="93017" y="0"/>
                  <a:pt x="2077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1" name="Group 154">
            <a:extLst>
              <a:ext uri="{FF2B5EF4-FFF2-40B4-BE49-F238E27FC236}">
                <a16:creationId xmlns:a16="http://schemas.microsoft.com/office/drawing/2014/main" id="{7E98C0DC-D00D-4D27-AD90-65EFF903CC60}"/>
              </a:ext>
            </a:extLst>
          </p:cNvPr>
          <p:cNvGrpSpPr>
            <a:grpSpLocks noChangeAspect="1"/>
          </p:cNvGrpSpPr>
          <p:nvPr/>
        </p:nvGrpSpPr>
        <p:grpSpPr bwMode="auto">
          <a:xfrm>
            <a:off x="2511720" y="4476409"/>
            <a:ext cx="758825" cy="474663"/>
            <a:chOff x="803" y="803"/>
            <a:chExt cx="478" cy="299"/>
          </a:xfrm>
          <a:solidFill>
            <a:schemeClr val="accent1"/>
          </a:solidFill>
        </p:grpSpPr>
        <p:sp>
          <p:nvSpPr>
            <p:cNvPr id="373" name="Freeform 155">
              <a:extLst>
                <a:ext uri="{FF2B5EF4-FFF2-40B4-BE49-F238E27FC236}">
                  <a16:creationId xmlns:a16="http://schemas.microsoft.com/office/drawing/2014/main" id="{80D58D29-26E2-48C9-BDE2-9C46F9537DA4}"/>
                </a:ext>
              </a:extLst>
            </p:cNvPr>
            <p:cNvSpPr>
              <a:spLocks/>
            </p:cNvSpPr>
            <p:nvPr/>
          </p:nvSpPr>
          <p:spPr bwMode="auto">
            <a:xfrm>
              <a:off x="983" y="896"/>
              <a:ext cx="117" cy="115"/>
            </a:xfrm>
            <a:custGeom>
              <a:avLst/>
              <a:gdLst>
                <a:gd name="T0" fmla="*/ 244 w 488"/>
                <a:gd name="T1" fmla="*/ 0 h 480"/>
                <a:gd name="T2" fmla="*/ 183 w 488"/>
                <a:gd name="T3" fmla="*/ 0 h 480"/>
                <a:gd name="T4" fmla="*/ 220 w 488"/>
                <a:gd name="T5" fmla="*/ 87 h 480"/>
                <a:gd name="T6" fmla="*/ 86 w 488"/>
                <a:gd name="T7" fmla="*/ 210 h 480"/>
                <a:gd name="T8" fmla="*/ 0 w 488"/>
                <a:gd name="T9" fmla="*/ 185 h 480"/>
                <a:gd name="T10" fmla="*/ 0 w 488"/>
                <a:gd name="T11" fmla="*/ 234 h 480"/>
                <a:gd name="T12" fmla="*/ 244 w 488"/>
                <a:gd name="T13" fmla="*/ 480 h 480"/>
                <a:gd name="T14" fmla="*/ 488 w 488"/>
                <a:gd name="T15" fmla="*/ 234 h 480"/>
                <a:gd name="T16" fmla="*/ 244 w 488"/>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0">
                  <a:moveTo>
                    <a:pt x="244" y="0"/>
                  </a:moveTo>
                  <a:cubicBezTo>
                    <a:pt x="220" y="0"/>
                    <a:pt x="208" y="0"/>
                    <a:pt x="183" y="0"/>
                  </a:cubicBezTo>
                  <a:cubicBezTo>
                    <a:pt x="208" y="25"/>
                    <a:pt x="220" y="62"/>
                    <a:pt x="220" y="87"/>
                  </a:cubicBezTo>
                  <a:cubicBezTo>
                    <a:pt x="220" y="160"/>
                    <a:pt x="159" y="210"/>
                    <a:pt x="86" y="210"/>
                  </a:cubicBezTo>
                  <a:cubicBezTo>
                    <a:pt x="49" y="210"/>
                    <a:pt x="25" y="197"/>
                    <a:pt x="0" y="185"/>
                  </a:cubicBezTo>
                  <a:cubicBezTo>
                    <a:pt x="0" y="197"/>
                    <a:pt x="0" y="222"/>
                    <a:pt x="0" y="234"/>
                  </a:cubicBezTo>
                  <a:cubicBezTo>
                    <a:pt x="0" y="370"/>
                    <a:pt x="110" y="480"/>
                    <a:pt x="244" y="480"/>
                  </a:cubicBezTo>
                  <a:cubicBezTo>
                    <a:pt x="379" y="480"/>
                    <a:pt x="488" y="370"/>
                    <a:pt x="488" y="234"/>
                  </a:cubicBezTo>
                  <a:cubicBezTo>
                    <a:pt x="488" y="99"/>
                    <a:pt x="379" y="0"/>
                    <a:pt x="24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74" name="Freeform 156">
              <a:extLst>
                <a:ext uri="{FF2B5EF4-FFF2-40B4-BE49-F238E27FC236}">
                  <a16:creationId xmlns:a16="http://schemas.microsoft.com/office/drawing/2014/main" id="{673430D9-EA34-4BED-8A45-618E541AA293}"/>
                </a:ext>
              </a:extLst>
            </p:cNvPr>
            <p:cNvSpPr>
              <a:spLocks noEditPoints="1"/>
            </p:cNvSpPr>
            <p:nvPr/>
          </p:nvSpPr>
          <p:spPr bwMode="auto">
            <a:xfrm>
              <a:off x="803" y="803"/>
              <a:ext cx="478" cy="299"/>
            </a:xfrm>
            <a:custGeom>
              <a:avLst/>
              <a:gdLst>
                <a:gd name="T0" fmla="*/ 1988 w 1988"/>
                <a:gd name="T1" fmla="*/ 590 h 1240"/>
                <a:gd name="T2" fmla="*/ 994 w 1988"/>
                <a:gd name="T3" fmla="*/ 0 h 1240"/>
                <a:gd name="T4" fmla="*/ 0 w 1988"/>
                <a:gd name="T5" fmla="*/ 590 h 1240"/>
                <a:gd name="T6" fmla="*/ 0 w 1988"/>
                <a:gd name="T7" fmla="*/ 651 h 1240"/>
                <a:gd name="T8" fmla="*/ 994 w 1988"/>
                <a:gd name="T9" fmla="*/ 1240 h 1240"/>
                <a:gd name="T10" fmla="*/ 1988 w 1988"/>
                <a:gd name="T11" fmla="*/ 651 h 1240"/>
                <a:gd name="T12" fmla="*/ 1988 w 1988"/>
                <a:gd name="T13" fmla="*/ 590 h 1240"/>
                <a:gd name="T14" fmla="*/ 994 w 1988"/>
                <a:gd name="T15" fmla="*/ 1093 h 1240"/>
                <a:gd name="T16" fmla="*/ 522 w 1988"/>
                <a:gd name="T17" fmla="*/ 627 h 1240"/>
                <a:gd name="T18" fmla="*/ 994 w 1988"/>
                <a:gd name="T19" fmla="*/ 148 h 1240"/>
                <a:gd name="T20" fmla="*/ 1467 w 1988"/>
                <a:gd name="T21" fmla="*/ 627 h 1240"/>
                <a:gd name="T22" fmla="*/ 994 w 1988"/>
                <a:gd name="T23" fmla="*/ 1093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8" h="1240">
                  <a:moveTo>
                    <a:pt x="1988" y="590"/>
                  </a:moveTo>
                  <a:cubicBezTo>
                    <a:pt x="1795" y="234"/>
                    <a:pt x="1419" y="0"/>
                    <a:pt x="994" y="0"/>
                  </a:cubicBezTo>
                  <a:cubicBezTo>
                    <a:pt x="570" y="0"/>
                    <a:pt x="194" y="234"/>
                    <a:pt x="0" y="590"/>
                  </a:cubicBezTo>
                  <a:cubicBezTo>
                    <a:pt x="0" y="614"/>
                    <a:pt x="0" y="627"/>
                    <a:pt x="0" y="651"/>
                  </a:cubicBezTo>
                  <a:cubicBezTo>
                    <a:pt x="194" y="1007"/>
                    <a:pt x="570" y="1240"/>
                    <a:pt x="994" y="1240"/>
                  </a:cubicBezTo>
                  <a:cubicBezTo>
                    <a:pt x="1419" y="1240"/>
                    <a:pt x="1795" y="1007"/>
                    <a:pt x="1988" y="651"/>
                  </a:cubicBezTo>
                  <a:cubicBezTo>
                    <a:pt x="1988" y="627"/>
                    <a:pt x="1988" y="614"/>
                    <a:pt x="1988" y="590"/>
                  </a:cubicBezTo>
                  <a:close/>
                  <a:moveTo>
                    <a:pt x="994" y="1093"/>
                  </a:moveTo>
                  <a:cubicBezTo>
                    <a:pt x="728" y="1093"/>
                    <a:pt x="522" y="884"/>
                    <a:pt x="522" y="627"/>
                  </a:cubicBezTo>
                  <a:cubicBezTo>
                    <a:pt x="522" y="357"/>
                    <a:pt x="728" y="148"/>
                    <a:pt x="994" y="148"/>
                  </a:cubicBezTo>
                  <a:cubicBezTo>
                    <a:pt x="1261" y="148"/>
                    <a:pt x="1467" y="357"/>
                    <a:pt x="1467" y="627"/>
                  </a:cubicBezTo>
                  <a:cubicBezTo>
                    <a:pt x="1467" y="884"/>
                    <a:pt x="1261" y="1093"/>
                    <a:pt x="994" y="109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2" name="Gruppieren 441">
            <a:extLst>
              <a:ext uri="{FF2B5EF4-FFF2-40B4-BE49-F238E27FC236}">
                <a16:creationId xmlns:a16="http://schemas.microsoft.com/office/drawing/2014/main" id="{1DC308CF-E504-4D79-939E-E6FE4F9D4F9A}"/>
              </a:ext>
            </a:extLst>
          </p:cNvPr>
          <p:cNvGrpSpPr/>
          <p:nvPr/>
        </p:nvGrpSpPr>
        <p:grpSpPr>
          <a:xfrm>
            <a:off x="1546192" y="5329588"/>
            <a:ext cx="1030700" cy="729559"/>
            <a:chOff x="1546192" y="5170481"/>
            <a:chExt cx="1030700" cy="729559"/>
          </a:xfrm>
        </p:grpSpPr>
        <p:grpSp>
          <p:nvGrpSpPr>
            <p:cNvPr id="410" name="Gruppieren 409">
              <a:extLst>
                <a:ext uri="{FF2B5EF4-FFF2-40B4-BE49-F238E27FC236}">
                  <a16:creationId xmlns:a16="http://schemas.microsoft.com/office/drawing/2014/main" id="{35D0F3B3-C84C-476F-9C2D-B6D7EC9FC50E}"/>
                </a:ext>
              </a:extLst>
            </p:cNvPr>
            <p:cNvGrpSpPr/>
            <p:nvPr/>
          </p:nvGrpSpPr>
          <p:grpSpPr>
            <a:xfrm>
              <a:off x="1546192" y="5577602"/>
              <a:ext cx="1030700" cy="322438"/>
              <a:chOff x="2085392" y="684689"/>
              <a:chExt cx="717549" cy="224473"/>
            </a:xfrm>
          </p:grpSpPr>
          <p:sp>
            <p:nvSpPr>
              <p:cNvPr id="420" name="Flussdiagramm: Prozess 419">
                <a:extLst>
                  <a:ext uri="{FF2B5EF4-FFF2-40B4-BE49-F238E27FC236}">
                    <a16:creationId xmlns:a16="http://schemas.microsoft.com/office/drawing/2014/main" id="{CEAF9770-F23B-42DE-94A8-3092EAF972FA}"/>
                  </a:ext>
                </a:extLst>
              </p:cNvPr>
              <p:cNvSpPr/>
              <p:nvPr/>
            </p:nvSpPr>
            <p:spPr bwMode="gray">
              <a:xfrm>
                <a:off x="2085392" y="684689"/>
                <a:ext cx="717549" cy="224473"/>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1" name="Flussdiagramm: Prozess 420">
                <a:extLst>
                  <a:ext uri="{FF2B5EF4-FFF2-40B4-BE49-F238E27FC236}">
                    <a16:creationId xmlns:a16="http://schemas.microsoft.com/office/drawing/2014/main" id="{770BE829-F708-4344-BB8C-B1D7697CDEA2}"/>
                  </a:ext>
                </a:extLst>
              </p:cNvPr>
              <p:cNvSpPr/>
              <p:nvPr/>
            </p:nvSpPr>
            <p:spPr bwMode="gray">
              <a:xfrm>
                <a:off x="2135348"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2" name="Flussdiagramm: Prozess 421">
                <a:extLst>
                  <a:ext uri="{FF2B5EF4-FFF2-40B4-BE49-F238E27FC236}">
                    <a16:creationId xmlns:a16="http://schemas.microsoft.com/office/drawing/2014/main" id="{B599D566-FAEA-4F5C-B139-EF04176FC5A5}"/>
                  </a:ext>
                </a:extLst>
              </p:cNvPr>
              <p:cNvSpPr/>
              <p:nvPr/>
            </p:nvSpPr>
            <p:spPr bwMode="gray">
              <a:xfrm>
                <a:off x="2372167"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3" name="Flussdiagramm: Prozess 422">
                <a:extLst>
                  <a:ext uri="{FF2B5EF4-FFF2-40B4-BE49-F238E27FC236}">
                    <a16:creationId xmlns:a16="http://schemas.microsoft.com/office/drawing/2014/main" id="{6CA17358-021B-47D7-9BDB-4D44C6F4CDA4}"/>
                  </a:ext>
                </a:extLst>
              </p:cNvPr>
              <p:cNvSpPr/>
              <p:nvPr/>
            </p:nvSpPr>
            <p:spPr bwMode="gray">
              <a:xfrm>
                <a:off x="2608986" y="724925"/>
                <a:ext cx="144000" cy="144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24" name="Gerader Verbinder 423">
                <a:extLst>
                  <a:ext uri="{FF2B5EF4-FFF2-40B4-BE49-F238E27FC236}">
                    <a16:creationId xmlns:a16="http://schemas.microsoft.com/office/drawing/2014/main" id="{3A20AD02-BD73-46D8-805A-4926CB16F4A6}"/>
                  </a:ext>
                </a:extLst>
              </p:cNvPr>
              <p:cNvCxnSpPr>
                <a:stCxn id="421" idx="3"/>
                <a:endCxn id="422" idx="1"/>
              </p:cNvCxnSpPr>
              <p:nvPr/>
            </p:nvCxnSpPr>
            <p:spPr>
              <a:xfrm>
                <a:off x="2279348"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5" name="Gerader Verbinder 424">
                <a:extLst>
                  <a:ext uri="{FF2B5EF4-FFF2-40B4-BE49-F238E27FC236}">
                    <a16:creationId xmlns:a16="http://schemas.microsoft.com/office/drawing/2014/main" id="{2159881D-8E7B-471D-B123-848FD0B4A336}"/>
                  </a:ext>
                </a:extLst>
              </p:cNvPr>
              <p:cNvCxnSpPr>
                <a:cxnSpLocks/>
                <a:stCxn id="422" idx="3"/>
                <a:endCxn id="423" idx="1"/>
              </p:cNvCxnSpPr>
              <p:nvPr/>
            </p:nvCxnSpPr>
            <p:spPr>
              <a:xfrm>
                <a:off x="2516167" y="796925"/>
                <a:ext cx="9281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34" name="Gerade Verbindung mit Pfeil 433">
              <a:extLst>
                <a:ext uri="{FF2B5EF4-FFF2-40B4-BE49-F238E27FC236}">
                  <a16:creationId xmlns:a16="http://schemas.microsoft.com/office/drawing/2014/main" id="{1A6019A7-71B1-4467-9268-488482FE21F3}"/>
                </a:ext>
              </a:extLst>
            </p:cNvPr>
            <p:cNvCxnSpPr>
              <a:cxnSpLocks/>
            </p:cNvCxnSpPr>
            <p:nvPr/>
          </p:nvCxnSpPr>
          <p:spPr>
            <a:xfrm flipV="1">
              <a:off x="2061542" y="5479256"/>
              <a:ext cx="0" cy="1275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437" name="Group 159">
              <a:extLst>
                <a:ext uri="{FF2B5EF4-FFF2-40B4-BE49-F238E27FC236}">
                  <a16:creationId xmlns:a16="http://schemas.microsoft.com/office/drawing/2014/main" id="{FF71387F-4BB7-4019-A4E5-86C90FBE30EB}"/>
                </a:ext>
              </a:extLst>
            </p:cNvPr>
            <p:cNvGrpSpPr>
              <a:grpSpLocks noChangeAspect="1"/>
            </p:cNvGrpSpPr>
            <p:nvPr/>
          </p:nvGrpSpPr>
          <p:grpSpPr bwMode="auto">
            <a:xfrm>
              <a:off x="1958120" y="5170481"/>
              <a:ext cx="206148" cy="280830"/>
              <a:chOff x="803" y="803"/>
              <a:chExt cx="334" cy="455"/>
            </a:xfrm>
            <a:solidFill>
              <a:schemeClr val="accent1"/>
            </a:solidFill>
          </p:grpSpPr>
          <p:sp>
            <p:nvSpPr>
              <p:cNvPr id="439" name="Freeform 160">
                <a:extLst>
                  <a:ext uri="{FF2B5EF4-FFF2-40B4-BE49-F238E27FC236}">
                    <a16:creationId xmlns:a16="http://schemas.microsoft.com/office/drawing/2014/main" id="{2B02F3E8-2D36-45E0-BEC9-A4126918D1B5}"/>
                  </a:ext>
                </a:extLst>
              </p:cNvPr>
              <p:cNvSpPr>
                <a:spLocks/>
              </p:cNvSpPr>
              <p:nvPr/>
            </p:nvSpPr>
            <p:spPr bwMode="auto">
              <a:xfrm>
                <a:off x="1024" y="803"/>
                <a:ext cx="113" cy="112"/>
              </a:xfrm>
              <a:custGeom>
                <a:avLst/>
                <a:gdLst>
                  <a:gd name="T0" fmla="*/ 188 w 936"/>
                  <a:gd name="T1" fmla="*/ 928 h 928"/>
                  <a:gd name="T2" fmla="*/ 936 w 936"/>
                  <a:gd name="T3" fmla="*/ 928 h 928"/>
                  <a:gd name="T4" fmla="*/ 0 w 936"/>
                  <a:gd name="T5" fmla="*/ 0 h 928"/>
                  <a:gd name="T6" fmla="*/ 0 w 936"/>
                  <a:gd name="T7" fmla="*/ 743 h 928"/>
                  <a:gd name="T8" fmla="*/ 188 w 936"/>
                  <a:gd name="T9" fmla="*/ 928 h 928"/>
                </a:gdLst>
                <a:ahLst/>
                <a:cxnLst>
                  <a:cxn ang="0">
                    <a:pos x="T0" y="T1"/>
                  </a:cxn>
                  <a:cxn ang="0">
                    <a:pos x="T2" y="T3"/>
                  </a:cxn>
                  <a:cxn ang="0">
                    <a:pos x="T4" y="T5"/>
                  </a:cxn>
                  <a:cxn ang="0">
                    <a:pos x="T6" y="T7"/>
                  </a:cxn>
                  <a:cxn ang="0">
                    <a:pos x="T8" y="T9"/>
                  </a:cxn>
                </a:cxnLst>
                <a:rect l="0" t="0" r="r" b="b"/>
                <a:pathLst>
                  <a:path w="936" h="928">
                    <a:moveTo>
                      <a:pt x="188" y="928"/>
                    </a:moveTo>
                    <a:cubicBezTo>
                      <a:pt x="936" y="928"/>
                      <a:pt x="936" y="928"/>
                      <a:pt x="936" y="928"/>
                    </a:cubicBezTo>
                    <a:cubicBezTo>
                      <a:pt x="0" y="0"/>
                      <a:pt x="0" y="0"/>
                      <a:pt x="0" y="0"/>
                    </a:cubicBezTo>
                    <a:cubicBezTo>
                      <a:pt x="0" y="743"/>
                      <a:pt x="0" y="743"/>
                      <a:pt x="0" y="743"/>
                    </a:cubicBezTo>
                    <a:cubicBezTo>
                      <a:pt x="0" y="845"/>
                      <a:pt x="85" y="928"/>
                      <a:pt x="188" y="9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0" name="Freeform 161">
                <a:extLst>
                  <a:ext uri="{FF2B5EF4-FFF2-40B4-BE49-F238E27FC236}">
                    <a16:creationId xmlns:a16="http://schemas.microsoft.com/office/drawing/2014/main" id="{8EF3F45C-54BF-447F-A20C-DEF064C9EBF2}"/>
                  </a:ext>
                </a:extLst>
              </p:cNvPr>
              <p:cNvSpPr>
                <a:spLocks noEditPoints="1"/>
              </p:cNvSpPr>
              <p:nvPr/>
            </p:nvSpPr>
            <p:spPr bwMode="auto">
              <a:xfrm>
                <a:off x="803" y="803"/>
                <a:ext cx="332" cy="455"/>
              </a:xfrm>
              <a:custGeom>
                <a:avLst/>
                <a:gdLst>
                  <a:gd name="T0" fmla="*/ 2017 w 2760"/>
                  <a:gd name="T1" fmla="*/ 1018 h 3784"/>
                  <a:gd name="T2" fmla="*/ 1743 w 2760"/>
                  <a:gd name="T3" fmla="*/ 743 h 3784"/>
                  <a:gd name="T4" fmla="*/ 1743 w 2760"/>
                  <a:gd name="T5" fmla="*/ 0 h 3784"/>
                  <a:gd name="T6" fmla="*/ 168 w 2760"/>
                  <a:gd name="T7" fmla="*/ 0 h 3784"/>
                  <a:gd name="T8" fmla="*/ 0 w 2760"/>
                  <a:gd name="T9" fmla="*/ 168 h 3784"/>
                  <a:gd name="T10" fmla="*/ 0 w 2760"/>
                  <a:gd name="T11" fmla="*/ 3617 h 3784"/>
                  <a:gd name="T12" fmla="*/ 168 w 2760"/>
                  <a:gd name="T13" fmla="*/ 3784 h 3784"/>
                  <a:gd name="T14" fmla="*/ 2592 w 2760"/>
                  <a:gd name="T15" fmla="*/ 3784 h 3784"/>
                  <a:gd name="T16" fmla="*/ 2760 w 2760"/>
                  <a:gd name="T17" fmla="*/ 3617 h 3784"/>
                  <a:gd name="T18" fmla="*/ 2760 w 2760"/>
                  <a:gd name="T19" fmla="*/ 1018 h 3784"/>
                  <a:gd name="T20" fmla="*/ 2017 w 2760"/>
                  <a:gd name="T21" fmla="*/ 1018 h 3784"/>
                  <a:gd name="T22" fmla="*/ 1605 w 2760"/>
                  <a:gd name="T23" fmla="*/ 3266 h 3784"/>
                  <a:gd name="T24" fmla="*/ 432 w 2760"/>
                  <a:gd name="T25" fmla="*/ 3266 h 3784"/>
                  <a:gd name="T26" fmla="*/ 329 w 2760"/>
                  <a:gd name="T27" fmla="*/ 3185 h 3784"/>
                  <a:gd name="T28" fmla="*/ 432 w 2760"/>
                  <a:gd name="T29" fmla="*/ 3104 h 3784"/>
                  <a:gd name="T30" fmla="*/ 1605 w 2760"/>
                  <a:gd name="T31" fmla="*/ 3104 h 3784"/>
                  <a:gd name="T32" fmla="*/ 1707 w 2760"/>
                  <a:gd name="T33" fmla="*/ 3185 h 3784"/>
                  <a:gd name="T34" fmla="*/ 1605 w 2760"/>
                  <a:gd name="T35" fmla="*/ 3266 h 3784"/>
                  <a:gd name="T36" fmla="*/ 1605 w 2760"/>
                  <a:gd name="T37" fmla="*/ 2482 h 3784"/>
                  <a:gd name="T38" fmla="*/ 432 w 2760"/>
                  <a:gd name="T39" fmla="*/ 2482 h 3784"/>
                  <a:gd name="T40" fmla="*/ 329 w 2760"/>
                  <a:gd name="T41" fmla="*/ 2401 h 3784"/>
                  <a:gd name="T42" fmla="*/ 432 w 2760"/>
                  <a:gd name="T43" fmla="*/ 2320 h 3784"/>
                  <a:gd name="T44" fmla="*/ 1605 w 2760"/>
                  <a:gd name="T45" fmla="*/ 2320 h 3784"/>
                  <a:gd name="T46" fmla="*/ 1707 w 2760"/>
                  <a:gd name="T47" fmla="*/ 2401 h 3784"/>
                  <a:gd name="T48" fmla="*/ 1605 w 2760"/>
                  <a:gd name="T49" fmla="*/ 2482 h 3784"/>
                  <a:gd name="T50" fmla="*/ 1605 w 2760"/>
                  <a:gd name="T51" fmla="*/ 1698 h 3784"/>
                  <a:gd name="T52" fmla="*/ 432 w 2760"/>
                  <a:gd name="T53" fmla="*/ 1698 h 3784"/>
                  <a:gd name="T54" fmla="*/ 329 w 2760"/>
                  <a:gd name="T55" fmla="*/ 1618 h 3784"/>
                  <a:gd name="T56" fmla="*/ 432 w 2760"/>
                  <a:gd name="T57" fmla="*/ 1536 h 3784"/>
                  <a:gd name="T58" fmla="*/ 1605 w 2760"/>
                  <a:gd name="T59" fmla="*/ 1536 h 3784"/>
                  <a:gd name="T60" fmla="*/ 1707 w 2760"/>
                  <a:gd name="T61" fmla="*/ 1618 h 3784"/>
                  <a:gd name="T62" fmla="*/ 1605 w 2760"/>
                  <a:gd name="T63" fmla="*/ 1698 h 3784"/>
                  <a:gd name="T64" fmla="*/ 2260 w 2760"/>
                  <a:gd name="T65" fmla="*/ 3275 h 3784"/>
                  <a:gd name="T66" fmla="*/ 2148 w 2760"/>
                  <a:gd name="T67" fmla="*/ 3387 h 3784"/>
                  <a:gd name="T68" fmla="*/ 2036 w 2760"/>
                  <a:gd name="T69" fmla="*/ 3275 h 3784"/>
                  <a:gd name="T70" fmla="*/ 1900 w 2760"/>
                  <a:gd name="T71" fmla="*/ 3141 h 3784"/>
                  <a:gd name="T72" fmla="*/ 2012 w 2760"/>
                  <a:gd name="T73" fmla="*/ 3029 h 3784"/>
                  <a:gd name="T74" fmla="*/ 2148 w 2760"/>
                  <a:gd name="T75" fmla="*/ 3162 h 3784"/>
                  <a:gd name="T76" fmla="*/ 2487 w 2760"/>
                  <a:gd name="T77" fmla="*/ 2825 h 3784"/>
                  <a:gd name="T78" fmla="*/ 2599 w 2760"/>
                  <a:gd name="T79" fmla="*/ 2937 h 3784"/>
                  <a:gd name="T80" fmla="*/ 2260 w 2760"/>
                  <a:gd name="T81" fmla="*/ 3275 h 3784"/>
                  <a:gd name="T82" fmla="*/ 2260 w 2760"/>
                  <a:gd name="T83" fmla="*/ 2491 h 3784"/>
                  <a:gd name="T84" fmla="*/ 2148 w 2760"/>
                  <a:gd name="T85" fmla="*/ 2603 h 3784"/>
                  <a:gd name="T86" fmla="*/ 2036 w 2760"/>
                  <a:gd name="T87" fmla="*/ 2491 h 3784"/>
                  <a:gd name="T88" fmla="*/ 1900 w 2760"/>
                  <a:gd name="T89" fmla="*/ 2357 h 3784"/>
                  <a:gd name="T90" fmla="*/ 2012 w 2760"/>
                  <a:gd name="T91" fmla="*/ 2245 h 3784"/>
                  <a:gd name="T92" fmla="*/ 2148 w 2760"/>
                  <a:gd name="T93" fmla="*/ 2379 h 3784"/>
                  <a:gd name="T94" fmla="*/ 2487 w 2760"/>
                  <a:gd name="T95" fmla="*/ 2041 h 3784"/>
                  <a:gd name="T96" fmla="*/ 2599 w 2760"/>
                  <a:gd name="T97" fmla="*/ 2153 h 3784"/>
                  <a:gd name="T98" fmla="*/ 2260 w 2760"/>
                  <a:gd name="T99" fmla="*/ 2491 h 3784"/>
                  <a:gd name="T100" fmla="*/ 2260 w 2760"/>
                  <a:gd name="T101" fmla="*/ 1707 h 3784"/>
                  <a:gd name="T102" fmla="*/ 2148 w 2760"/>
                  <a:gd name="T103" fmla="*/ 1819 h 3784"/>
                  <a:gd name="T104" fmla="*/ 2036 w 2760"/>
                  <a:gd name="T105" fmla="*/ 1707 h 3784"/>
                  <a:gd name="T106" fmla="*/ 1900 w 2760"/>
                  <a:gd name="T107" fmla="*/ 1573 h 3784"/>
                  <a:gd name="T108" fmla="*/ 2012 w 2760"/>
                  <a:gd name="T109" fmla="*/ 1461 h 3784"/>
                  <a:gd name="T110" fmla="*/ 2148 w 2760"/>
                  <a:gd name="T111" fmla="*/ 1595 h 3784"/>
                  <a:gd name="T112" fmla="*/ 2487 w 2760"/>
                  <a:gd name="T113" fmla="*/ 1256 h 3784"/>
                  <a:gd name="T114" fmla="*/ 2599 w 2760"/>
                  <a:gd name="T115" fmla="*/ 1369 h 3784"/>
                  <a:gd name="T116" fmla="*/ 2260 w 2760"/>
                  <a:gd name="T117" fmla="*/ 1707 h 3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3784">
                    <a:moveTo>
                      <a:pt x="2017" y="1018"/>
                    </a:moveTo>
                    <a:cubicBezTo>
                      <a:pt x="1866" y="1018"/>
                      <a:pt x="1743" y="895"/>
                      <a:pt x="1743" y="743"/>
                    </a:cubicBezTo>
                    <a:cubicBezTo>
                      <a:pt x="1743" y="0"/>
                      <a:pt x="1743" y="0"/>
                      <a:pt x="1743" y="0"/>
                    </a:cubicBezTo>
                    <a:cubicBezTo>
                      <a:pt x="168" y="0"/>
                      <a:pt x="168" y="0"/>
                      <a:pt x="168" y="0"/>
                    </a:cubicBezTo>
                    <a:cubicBezTo>
                      <a:pt x="76" y="0"/>
                      <a:pt x="0" y="75"/>
                      <a:pt x="0" y="168"/>
                    </a:cubicBezTo>
                    <a:cubicBezTo>
                      <a:pt x="0" y="3617"/>
                      <a:pt x="0" y="3617"/>
                      <a:pt x="0" y="3617"/>
                    </a:cubicBezTo>
                    <a:cubicBezTo>
                      <a:pt x="0" y="3710"/>
                      <a:pt x="76" y="3784"/>
                      <a:pt x="168" y="3784"/>
                    </a:cubicBezTo>
                    <a:cubicBezTo>
                      <a:pt x="2592" y="3784"/>
                      <a:pt x="2592" y="3784"/>
                      <a:pt x="2592" y="3784"/>
                    </a:cubicBezTo>
                    <a:cubicBezTo>
                      <a:pt x="2685" y="3784"/>
                      <a:pt x="2760" y="3710"/>
                      <a:pt x="2760" y="3617"/>
                    </a:cubicBezTo>
                    <a:cubicBezTo>
                      <a:pt x="2760" y="1018"/>
                      <a:pt x="2760" y="1018"/>
                      <a:pt x="2760" y="1018"/>
                    </a:cubicBezTo>
                    <a:lnTo>
                      <a:pt x="2017" y="1018"/>
                    </a:lnTo>
                    <a:close/>
                    <a:moveTo>
                      <a:pt x="1605" y="3266"/>
                    </a:moveTo>
                    <a:cubicBezTo>
                      <a:pt x="432" y="3266"/>
                      <a:pt x="432" y="3266"/>
                      <a:pt x="432" y="3266"/>
                    </a:cubicBezTo>
                    <a:cubicBezTo>
                      <a:pt x="376" y="3266"/>
                      <a:pt x="329" y="3230"/>
                      <a:pt x="329" y="3185"/>
                    </a:cubicBezTo>
                    <a:cubicBezTo>
                      <a:pt x="329" y="3141"/>
                      <a:pt x="376" y="3104"/>
                      <a:pt x="432" y="3104"/>
                    </a:cubicBezTo>
                    <a:cubicBezTo>
                      <a:pt x="1605" y="3104"/>
                      <a:pt x="1605" y="3104"/>
                      <a:pt x="1605" y="3104"/>
                    </a:cubicBezTo>
                    <a:cubicBezTo>
                      <a:pt x="1661" y="3104"/>
                      <a:pt x="1707" y="3141"/>
                      <a:pt x="1707" y="3185"/>
                    </a:cubicBezTo>
                    <a:cubicBezTo>
                      <a:pt x="1707" y="3230"/>
                      <a:pt x="1661" y="3266"/>
                      <a:pt x="1605" y="3266"/>
                    </a:cubicBezTo>
                    <a:close/>
                    <a:moveTo>
                      <a:pt x="1605" y="2482"/>
                    </a:moveTo>
                    <a:cubicBezTo>
                      <a:pt x="432" y="2482"/>
                      <a:pt x="432" y="2482"/>
                      <a:pt x="432" y="2482"/>
                    </a:cubicBezTo>
                    <a:cubicBezTo>
                      <a:pt x="376" y="2482"/>
                      <a:pt x="329" y="2446"/>
                      <a:pt x="329" y="2401"/>
                    </a:cubicBezTo>
                    <a:cubicBezTo>
                      <a:pt x="329" y="2357"/>
                      <a:pt x="376" y="2320"/>
                      <a:pt x="432" y="2320"/>
                    </a:cubicBezTo>
                    <a:cubicBezTo>
                      <a:pt x="1605" y="2320"/>
                      <a:pt x="1605" y="2320"/>
                      <a:pt x="1605" y="2320"/>
                    </a:cubicBezTo>
                    <a:cubicBezTo>
                      <a:pt x="1661" y="2320"/>
                      <a:pt x="1707" y="2357"/>
                      <a:pt x="1707" y="2401"/>
                    </a:cubicBezTo>
                    <a:cubicBezTo>
                      <a:pt x="1707" y="2446"/>
                      <a:pt x="1661" y="2482"/>
                      <a:pt x="1605" y="2482"/>
                    </a:cubicBezTo>
                    <a:close/>
                    <a:moveTo>
                      <a:pt x="1605" y="1698"/>
                    </a:moveTo>
                    <a:cubicBezTo>
                      <a:pt x="432" y="1698"/>
                      <a:pt x="432" y="1698"/>
                      <a:pt x="432" y="1698"/>
                    </a:cubicBezTo>
                    <a:cubicBezTo>
                      <a:pt x="376" y="1698"/>
                      <a:pt x="329" y="1662"/>
                      <a:pt x="329" y="1618"/>
                    </a:cubicBezTo>
                    <a:cubicBezTo>
                      <a:pt x="329" y="1572"/>
                      <a:pt x="376" y="1536"/>
                      <a:pt x="432" y="1536"/>
                    </a:cubicBezTo>
                    <a:cubicBezTo>
                      <a:pt x="1605" y="1536"/>
                      <a:pt x="1605" y="1536"/>
                      <a:pt x="1605" y="1536"/>
                    </a:cubicBezTo>
                    <a:cubicBezTo>
                      <a:pt x="1661" y="1536"/>
                      <a:pt x="1707" y="1572"/>
                      <a:pt x="1707" y="1618"/>
                    </a:cubicBezTo>
                    <a:cubicBezTo>
                      <a:pt x="1707" y="1662"/>
                      <a:pt x="1661" y="1698"/>
                      <a:pt x="1605" y="1698"/>
                    </a:cubicBezTo>
                    <a:close/>
                    <a:moveTo>
                      <a:pt x="2260" y="3275"/>
                    </a:moveTo>
                    <a:cubicBezTo>
                      <a:pt x="2148" y="3387"/>
                      <a:pt x="2148" y="3387"/>
                      <a:pt x="2148" y="3387"/>
                    </a:cubicBezTo>
                    <a:cubicBezTo>
                      <a:pt x="2036" y="3275"/>
                      <a:pt x="2036" y="3275"/>
                      <a:pt x="2036" y="3275"/>
                    </a:cubicBezTo>
                    <a:cubicBezTo>
                      <a:pt x="1900" y="3141"/>
                      <a:pt x="1900" y="3141"/>
                      <a:pt x="1900" y="3141"/>
                    </a:cubicBezTo>
                    <a:cubicBezTo>
                      <a:pt x="2012" y="3029"/>
                      <a:pt x="2012" y="3029"/>
                      <a:pt x="2012" y="3029"/>
                    </a:cubicBezTo>
                    <a:cubicBezTo>
                      <a:pt x="2148" y="3162"/>
                      <a:pt x="2148" y="3162"/>
                      <a:pt x="2148" y="3162"/>
                    </a:cubicBezTo>
                    <a:cubicBezTo>
                      <a:pt x="2487" y="2825"/>
                      <a:pt x="2487" y="2825"/>
                      <a:pt x="2487" y="2825"/>
                    </a:cubicBezTo>
                    <a:cubicBezTo>
                      <a:pt x="2599" y="2937"/>
                      <a:pt x="2599" y="2937"/>
                      <a:pt x="2599" y="2937"/>
                    </a:cubicBezTo>
                    <a:lnTo>
                      <a:pt x="2260" y="3275"/>
                    </a:lnTo>
                    <a:close/>
                    <a:moveTo>
                      <a:pt x="2260" y="2491"/>
                    </a:moveTo>
                    <a:cubicBezTo>
                      <a:pt x="2148" y="2603"/>
                      <a:pt x="2148" y="2603"/>
                      <a:pt x="2148" y="2603"/>
                    </a:cubicBezTo>
                    <a:cubicBezTo>
                      <a:pt x="2036" y="2491"/>
                      <a:pt x="2036" y="2491"/>
                      <a:pt x="2036" y="2491"/>
                    </a:cubicBezTo>
                    <a:cubicBezTo>
                      <a:pt x="1900" y="2357"/>
                      <a:pt x="1900" y="2357"/>
                      <a:pt x="1900" y="2357"/>
                    </a:cubicBezTo>
                    <a:cubicBezTo>
                      <a:pt x="2012" y="2245"/>
                      <a:pt x="2012" y="2245"/>
                      <a:pt x="2012" y="2245"/>
                    </a:cubicBezTo>
                    <a:cubicBezTo>
                      <a:pt x="2148" y="2379"/>
                      <a:pt x="2148" y="2379"/>
                      <a:pt x="2148" y="2379"/>
                    </a:cubicBezTo>
                    <a:cubicBezTo>
                      <a:pt x="2487" y="2041"/>
                      <a:pt x="2487" y="2041"/>
                      <a:pt x="2487" y="2041"/>
                    </a:cubicBezTo>
                    <a:cubicBezTo>
                      <a:pt x="2599" y="2153"/>
                      <a:pt x="2599" y="2153"/>
                      <a:pt x="2599" y="2153"/>
                    </a:cubicBezTo>
                    <a:lnTo>
                      <a:pt x="2260" y="2491"/>
                    </a:lnTo>
                    <a:close/>
                    <a:moveTo>
                      <a:pt x="2260" y="1707"/>
                    </a:moveTo>
                    <a:cubicBezTo>
                      <a:pt x="2148" y="1819"/>
                      <a:pt x="2148" y="1819"/>
                      <a:pt x="2148" y="1819"/>
                    </a:cubicBezTo>
                    <a:cubicBezTo>
                      <a:pt x="2036" y="1707"/>
                      <a:pt x="2036" y="1707"/>
                      <a:pt x="2036" y="1707"/>
                    </a:cubicBezTo>
                    <a:cubicBezTo>
                      <a:pt x="1900" y="1573"/>
                      <a:pt x="1900" y="1573"/>
                      <a:pt x="1900" y="1573"/>
                    </a:cubicBezTo>
                    <a:cubicBezTo>
                      <a:pt x="2012" y="1461"/>
                      <a:pt x="2012" y="1461"/>
                      <a:pt x="2012" y="1461"/>
                    </a:cubicBezTo>
                    <a:cubicBezTo>
                      <a:pt x="2148" y="1595"/>
                      <a:pt x="2148" y="1595"/>
                      <a:pt x="2148" y="1595"/>
                    </a:cubicBezTo>
                    <a:cubicBezTo>
                      <a:pt x="2487" y="1256"/>
                      <a:pt x="2487" y="1256"/>
                      <a:pt x="2487" y="1256"/>
                    </a:cubicBezTo>
                    <a:cubicBezTo>
                      <a:pt x="2599" y="1369"/>
                      <a:pt x="2599" y="1369"/>
                      <a:pt x="2599" y="1369"/>
                    </a:cubicBezTo>
                    <a:lnTo>
                      <a:pt x="2260" y="1707"/>
                    </a:ln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45" name="Group 165">
            <a:extLst>
              <a:ext uri="{FF2B5EF4-FFF2-40B4-BE49-F238E27FC236}">
                <a16:creationId xmlns:a16="http://schemas.microsoft.com/office/drawing/2014/main" id="{1815DE25-4108-4E2D-913B-2BB58432A99A}"/>
              </a:ext>
            </a:extLst>
          </p:cNvPr>
          <p:cNvGrpSpPr>
            <a:grpSpLocks noChangeAspect="1"/>
          </p:cNvGrpSpPr>
          <p:nvPr/>
        </p:nvGrpSpPr>
        <p:grpSpPr bwMode="auto">
          <a:xfrm flipH="1">
            <a:off x="1439746" y="1391707"/>
            <a:ext cx="539164" cy="536406"/>
            <a:chOff x="803" y="793"/>
            <a:chExt cx="391" cy="389"/>
          </a:xfrm>
          <a:solidFill>
            <a:schemeClr val="accent1"/>
          </a:solidFill>
        </p:grpSpPr>
        <p:sp>
          <p:nvSpPr>
            <p:cNvPr id="447" name="Freeform 166">
              <a:extLst>
                <a:ext uri="{FF2B5EF4-FFF2-40B4-BE49-F238E27FC236}">
                  <a16:creationId xmlns:a16="http://schemas.microsoft.com/office/drawing/2014/main" id="{A0772A60-392A-4C7A-AC03-FC4007DB5309}"/>
                </a:ext>
              </a:extLst>
            </p:cNvPr>
            <p:cNvSpPr>
              <a:spLocks noEditPoints="1"/>
            </p:cNvSpPr>
            <p:nvPr/>
          </p:nvSpPr>
          <p:spPr bwMode="auto">
            <a:xfrm>
              <a:off x="803" y="1045"/>
              <a:ext cx="139" cy="137"/>
            </a:xfrm>
            <a:custGeom>
              <a:avLst/>
              <a:gdLst>
                <a:gd name="T0" fmla="*/ 864 w 1152"/>
                <a:gd name="T1" fmla="*/ 0 h 1136"/>
                <a:gd name="T2" fmla="*/ 21 w 1152"/>
                <a:gd name="T3" fmla="*/ 994 h 1136"/>
                <a:gd name="T4" fmla="*/ 21 w 1152"/>
                <a:gd name="T5" fmla="*/ 1096 h 1136"/>
                <a:gd name="T6" fmla="*/ 144 w 1152"/>
                <a:gd name="T7" fmla="*/ 1116 h 1136"/>
                <a:gd name="T8" fmla="*/ 1152 w 1152"/>
                <a:gd name="T9" fmla="*/ 284 h 1136"/>
                <a:gd name="T10" fmla="*/ 1008 w 1152"/>
                <a:gd name="T11" fmla="*/ 142 h 1136"/>
                <a:gd name="T12" fmla="*/ 864 w 1152"/>
                <a:gd name="T13" fmla="*/ 0 h 1136"/>
                <a:gd name="T14" fmla="*/ 864 w 1152"/>
                <a:gd name="T15" fmla="*/ 0 h 1136"/>
                <a:gd name="T16" fmla="*/ 864 w 1152"/>
                <a:gd name="T17"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2" h="1136">
                  <a:moveTo>
                    <a:pt x="864" y="0"/>
                  </a:moveTo>
                  <a:cubicBezTo>
                    <a:pt x="21" y="994"/>
                    <a:pt x="21" y="994"/>
                    <a:pt x="21" y="994"/>
                  </a:cubicBezTo>
                  <a:cubicBezTo>
                    <a:pt x="0" y="1035"/>
                    <a:pt x="0" y="1076"/>
                    <a:pt x="21" y="1096"/>
                  </a:cubicBezTo>
                  <a:cubicBezTo>
                    <a:pt x="62" y="1136"/>
                    <a:pt x="103" y="1136"/>
                    <a:pt x="144" y="1116"/>
                  </a:cubicBezTo>
                  <a:cubicBezTo>
                    <a:pt x="1152" y="284"/>
                    <a:pt x="1152" y="284"/>
                    <a:pt x="1152" y="284"/>
                  </a:cubicBezTo>
                  <a:cubicBezTo>
                    <a:pt x="1091" y="244"/>
                    <a:pt x="1050" y="203"/>
                    <a:pt x="1008" y="142"/>
                  </a:cubicBezTo>
                  <a:cubicBezTo>
                    <a:pt x="947" y="102"/>
                    <a:pt x="906" y="41"/>
                    <a:pt x="864" y="0"/>
                  </a:cubicBezTo>
                  <a:close/>
                  <a:moveTo>
                    <a:pt x="864" y="0"/>
                  </a:moveTo>
                  <a:cubicBezTo>
                    <a:pt x="864" y="0"/>
                    <a:pt x="864" y="0"/>
                    <a:pt x="864"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48" name="Freeform 167">
              <a:extLst>
                <a:ext uri="{FF2B5EF4-FFF2-40B4-BE49-F238E27FC236}">
                  <a16:creationId xmlns:a16="http://schemas.microsoft.com/office/drawing/2014/main" id="{2B7D54E8-6ED8-4FE9-AD05-4CFE89C898D7}"/>
                </a:ext>
              </a:extLst>
            </p:cNvPr>
            <p:cNvSpPr>
              <a:spLocks noEditPoints="1"/>
            </p:cNvSpPr>
            <p:nvPr/>
          </p:nvSpPr>
          <p:spPr bwMode="auto">
            <a:xfrm>
              <a:off x="865" y="793"/>
              <a:ext cx="329" cy="316"/>
            </a:xfrm>
            <a:custGeom>
              <a:avLst/>
              <a:gdLst>
                <a:gd name="T0" fmla="*/ 2291 w 2720"/>
                <a:gd name="T1" fmla="*/ 428 h 2608"/>
                <a:gd name="T2" fmla="*/ 1575 w 2720"/>
                <a:gd name="T3" fmla="*/ 123 h 2608"/>
                <a:gd name="T4" fmla="*/ 696 w 2720"/>
                <a:gd name="T5" fmla="*/ 1325 h 2608"/>
                <a:gd name="T6" fmla="*/ 225 w 2720"/>
                <a:gd name="T7" fmla="*/ 1101 h 2608"/>
                <a:gd name="T8" fmla="*/ 123 w 2720"/>
                <a:gd name="T9" fmla="*/ 1141 h 2608"/>
                <a:gd name="T10" fmla="*/ 634 w 2720"/>
                <a:gd name="T11" fmla="*/ 2079 h 2608"/>
                <a:gd name="T12" fmla="*/ 1493 w 2720"/>
                <a:gd name="T13" fmla="*/ 2608 h 2608"/>
                <a:gd name="T14" fmla="*/ 1575 w 2720"/>
                <a:gd name="T15" fmla="*/ 2588 h 2608"/>
                <a:gd name="T16" fmla="*/ 1391 w 2720"/>
                <a:gd name="T17" fmla="*/ 2018 h 2608"/>
                <a:gd name="T18" fmla="*/ 2598 w 2720"/>
                <a:gd name="T19" fmla="*/ 1141 h 2608"/>
                <a:gd name="T20" fmla="*/ 2291 w 2720"/>
                <a:gd name="T21" fmla="*/ 428 h 2608"/>
                <a:gd name="T22" fmla="*/ 2291 w 2720"/>
                <a:gd name="T23" fmla="*/ 428 h 2608"/>
                <a:gd name="T24" fmla="*/ 2291 w 2720"/>
                <a:gd name="T25" fmla="*/ 428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0" h="2608">
                  <a:moveTo>
                    <a:pt x="2291" y="428"/>
                  </a:moveTo>
                  <a:cubicBezTo>
                    <a:pt x="2005" y="143"/>
                    <a:pt x="1698" y="0"/>
                    <a:pt x="1575" y="123"/>
                  </a:cubicBezTo>
                  <a:cubicBezTo>
                    <a:pt x="1575" y="123"/>
                    <a:pt x="982" y="917"/>
                    <a:pt x="696" y="1325"/>
                  </a:cubicBezTo>
                  <a:cubicBezTo>
                    <a:pt x="512" y="1182"/>
                    <a:pt x="328" y="1101"/>
                    <a:pt x="225" y="1101"/>
                  </a:cubicBezTo>
                  <a:cubicBezTo>
                    <a:pt x="185" y="1101"/>
                    <a:pt x="144" y="1101"/>
                    <a:pt x="123" y="1141"/>
                  </a:cubicBezTo>
                  <a:cubicBezTo>
                    <a:pt x="0" y="1264"/>
                    <a:pt x="225" y="1671"/>
                    <a:pt x="634" y="2079"/>
                  </a:cubicBezTo>
                  <a:cubicBezTo>
                    <a:pt x="962" y="2405"/>
                    <a:pt x="1309" y="2608"/>
                    <a:pt x="1493" y="2608"/>
                  </a:cubicBezTo>
                  <a:cubicBezTo>
                    <a:pt x="1534" y="2608"/>
                    <a:pt x="1555" y="2608"/>
                    <a:pt x="1575" y="2588"/>
                  </a:cubicBezTo>
                  <a:cubicBezTo>
                    <a:pt x="1677" y="2507"/>
                    <a:pt x="1596" y="2282"/>
                    <a:pt x="1391" y="2018"/>
                  </a:cubicBezTo>
                  <a:cubicBezTo>
                    <a:pt x="1800" y="1732"/>
                    <a:pt x="2598" y="1141"/>
                    <a:pt x="2598" y="1141"/>
                  </a:cubicBezTo>
                  <a:cubicBezTo>
                    <a:pt x="2720" y="1019"/>
                    <a:pt x="2577" y="714"/>
                    <a:pt x="2291" y="428"/>
                  </a:cubicBezTo>
                  <a:close/>
                  <a:moveTo>
                    <a:pt x="2291" y="428"/>
                  </a:moveTo>
                  <a:cubicBezTo>
                    <a:pt x="2291" y="428"/>
                    <a:pt x="2291" y="428"/>
                    <a:pt x="2291" y="428"/>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59" name="Fußzeilenplatzhalter 2">
            <a:extLst>
              <a:ext uri="{FF2B5EF4-FFF2-40B4-BE49-F238E27FC236}">
                <a16:creationId xmlns:a16="http://schemas.microsoft.com/office/drawing/2014/main" id="{34431F97-95A5-4837-A005-034E4E9BCDD2}"/>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33434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51FA4882-612C-44FC-8927-6AE04B8098FD}"/>
              </a:ext>
            </a:extLst>
          </p:cNvPr>
          <p:cNvGraphicFramePr>
            <a:graphicFrameLocks noChangeAspect="1"/>
          </p:cNvGraphicFramePr>
          <p:nvPr>
            <p:custDataLst>
              <p:tags r:id="rId2"/>
            </p:custDataLst>
            <p:extLst>
              <p:ext uri="{D42A27DB-BD31-4B8C-83A1-F6EECF244321}">
                <p14:modId xmlns:p14="http://schemas.microsoft.com/office/powerpoint/2010/main" val="1386458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82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hteck 10" hidden="1">
            <a:extLst>
              <a:ext uri="{FF2B5EF4-FFF2-40B4-BE49-F238E27FC236}">
                <a16:creationId xmlns:a16="http://schemas.microsoft.com/office/drawing/2014/main" id="{19D1C81C-F993-42AF-83DF-FC1F097FB817}"/>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84" name="Rechteck 83">
            <a:extLst>
              <a:ext uri="{FF2B5EF4-FFF2-40B4-BE49-F238E27FC236}">
                <a16:creationId xmlns:a16="http://schemas.microsoft.com/office/drawing/2014/main" id="{6693D80A-6A3A-4E3E-90B6-42DE5CF2BA64}"/>
              </a:ext>
            </a:extLst>
          </p:cNvPr>
          <p:cNvSpPr/>
          <p:nvPr/>
        </p:nvSpPr>
        <p:spPr bwMode="gray">
          <a:xfrm>
            <a:off x="6175375" y="2819234"/>
            <a:ext cx="5654675" cy="1689756"/>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Inhaltsplatzhalter 7">
            <a:extLst>
              <a:ext uri="{FF2B5EF4-FFF2-40B4-BE49-F238E27FC236}">
                <a16:creationId xmlns:a16="http://schemas.microsoft.com/office/drawing/2014/main" id="{59A18078-1984-417C-868F-013596BD503D}"/>
              </a:ext>
            </a:extLst>
          </p:cNvPr>
          <p:cNvSpPr>
            <a:spLocks noGrp="1"/>
          </p:cNvSpPr>
          <p:nvPr>
            <p:ph sz="quarter" idx="13"/>
          </p:nvPr>
        </p:nvSpPr>
        <p:spPr>
          <a:xfrm>
            <a:off x="359999" y="884238"/>
            <a:ext cx="5688375" cy="5613761"/>
          </a:xfrm>
        </p:spPr>
        <p:txBody>
          <a:bodyPr/>
          <a:lstStyle/>
          <a:p>
            <a:r>
              <a:rPr lang="en-US" sz="1300" b="1" dirty="0">
                <a:latin typeface="Open Sans" panose="020B0606030504020204" pitchFamily="34" charset="0"/>
                <a:ea typeface="Open Sans" panose="020B0606030504020204" pitchFamily="34" charset="0"/>
                <a:cs typeface="Open Sans" panose="020B0606030504020204" pitchFamily="34" charset="0"/>
              </a:rPr>
              <a:t>Transactions</a:t>
            </a:r>
            <a:r>
              <a:rPr lang="en-US" sz="1300" dirty="0">
                <a:latin typeface="Open Sans" panose="020B0606030504020204" pitchFamily="34" charset="0"/>
                <a:ea typeface="Open Sans" panose="020B0606030504020204" pitchFamily="34" charset="0"/>
                <a:cs typeface="Open Sans" panose="020B0606030504020204" pitchFamily="34" charset="0"/>
              </a:rPr>
              <a:t> require two or more parties to fulfill their part of the deal.</a:t>
            </a:r>
          </a:p>
          <a:p>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physical transactions</a:t>
            </a:r>
            <a:r>
              <a:rPr lang="en-US" sz="1300" dirty="0">
                <a:latin typeface="Open Sans" panose="020B0606030504020204" pitchFamily="34" charset="0"/>
                <a:ea typeface="Open Sans" panose="020B0606030504020204" pitchFamily="34" charset="0"/>
                <a:cs typeface="Open Sans" panose="020B0606030504020204" pitchFamily="34" charset="0"/>
              </a:rPr>
              <a:t>, little </a:t>
            </a:r>
            <a:r>
              <a:rPr lang="en-US" sz="1300" b="1" dirty="0">
                <a:latin typeface="Open Sans" panose="020B0606030504020204" pitchFamily="34" charset="0"/>
                <a:ea typeface="Open Sans" panose="020B0606030504020204" pitchFamily="34" charset="0"/>
                <a:cs typeface="Open Sans" panose="020B0606030504020204" pitchFamily="34" charset="0"/>
              </a:rPr>
              <a:t>trust </a:t>
            </a:r>
            <a:r>
              <a:rPr lang="en-US" sz="1300" dirty="0">
                <a:latin typeface="Open Sans" panose="020B0606030504020204" pitchFamily="34" charset="0"/>
                <a:ea typeface="Open Sans" panose="020B0606030504020204" pitchFamily="34" charset="0"/>
                <a:cs typeface="Open Sans" panose="020B0606030504020204" pitchFamily="34" charset="0"/>
              </a:rPr>
              <a:t>is needed since goods and/or money are exchanged </a:t>
            </a:r>
            <a:r>
              <a:rPr lang="en-US" sz="1300" b="1" dirty="0">
                <a:latin typeface="Open Sans" panose="020B0606030504020204" pitchFamily="34" charset="0"/>
                <a:ea typeface="Open Sans" panose="020B0606030504020204" pitchFamily="34" charset="0"/>
                <a:cs typeface="Open Sans" panose="020B0606030504020204" pitchFamily="34" charset="0"/>
              </a:rPr>
              <a:t>simultaneously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In contrast, </a:t>
            </a:r>
            <a:r>
              <a:rPr lang="en-US" sz="1300" b="1" dirty="0">
                <a:latin typeface="Open Sans" panose="020B0606030504020204" pitchFamily="34" charset="0"/>
                <a:ea typeface="Open Sans" panose="020B0606030504020204" pitchFamily="34" charset="0"/>
                <a:cs typeface="Open Sans" panose="020B0606030504020204" pitchFamily="34" charset="0"/>
              </a:rPr>
              <a:t>nonphysical transactions </a:t>
            </a:r>
            <a:r>
              <a:rPr lang="en-US" sz="1300" dirty="0">
                <a:latin typeface="Open Sans" panose="020B0606030504020204" pitchFamily="34" charset="0"/>
                <a:ea typeface="Open Sans" panose="020B0606030504020204" pitchFamily="34" charset="0"/>
                <a:cs typeface="Open Sans" panose="020B0606030504020204" pitchFamily="34" charset="0"/>
              </a:rPr>
              <a:t>are theoretically prone to </a:t>
            </a:r>
            <a:r>
              <a:rPr lang="en-US" sz="1300" b="1" dirty="0">
                <a:latin typeface="Open Sans" panose="020B0606030504020204" pitchFamily="34" charset="0"/>
                <a:ea typeface="Open Sans" panose="020B0606030504020204" pitchFamily="34" charset="0"/>
                <a:cs typeface="Open Sans" panose="020B0606030504020204" pitchFamily="34" charset="0"/>
              </a:rPr>
              <a:t>fraud </a:t>
            </a:r>
            <a:r>
              <a:rPr lang="en-US" sz="1300" dirty="0">
                <a:latin typeface="Open Sans" panose="020B0606030504020204" pitchFamily="34" charset="0"/>
                <a:ea typeface="Open Sans" panose="020B0606030504020204" pitchFamily="34" charset="0"/>
                <a:cs typeface="Open Sans" panose="020B0606030504020204" pitchFamily="34" charset="0"/>
              </a:rPr>
              <a:t>as the exchange of goods and/or money happens </a:t>
            </a:r>
            <a:r>
              <a:rPr lang="en-US" sz="1300" b="1" dirty="0">
                <a:latin typeface="Open Sans" panose="020B0606030504020204" pitchFamily="34" charset="0"/>
                <a:ea typeface="Open Sans" panose="020B0606030504020204" pitchFamily="34" charset="0"/>
                <a:cs typeface="Open Sans" panose="020B0606030504020204" pitchFamily="34" charset="0"/>
              </a:rPr>
              <a:t>sequentially</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The traditional solution to this problem is the use of a </a:t>
            </a:r>
            <a:r>
              <a:rPr lang="en-US" sz="1300" b="1" dirty="0">
                <a:latin typeface="Open Sans" panose="020B0606030504020204" pitchFamily="34" charset="0"/>
                <a:ea typeface="Open Sans" panose="020B0606030504020204" pitchFamily="34" charset="0"/>
                <a:cs typeface="Open Sans" panose="020B0606030504020204" pitchFamily="34" charset="0"/>
              </a:rPr>
              <a:t>trusted third party </a:t>
            </a:r>
            <a:r>
              <a:rPr lang="en-US" sz="1300" dirty="0">
                <a:latin typeface="Open Sans" panose="020B0606030504020204" pitchFamily="34" charset="0"/>
                <a:ea typeface="Open Sans" panose="020B0606030504020204" pitchFamily="34" charset="0"/>
                <a:cs typeface="Open Sans" panose="020B0606030504020204" pitchFamily="34" charset="0"/>
              </a:rPr>
              <a:t>– a so called </a:t>
            </a:r>
            <a:r>
              <a:rPr lang="en-US" sz="1300" b="1" dirty="0">
                <a:latin typeface="Open Sans" panose="020B0606030504020204" pitchFamily="34" charset="0"/>
                <a:ea typeface="Open Sans" panose="020B0606030504020204" pitchFamily="34" charset="0"/>
                <a:cs typeface="Open Sans" panose="020B0606030504020204" pitchFamily="34" charset="0"/>
              </a:rPr>
              <a:t>intermediary </a:t>
            </a:r>
            <a:r>
              <a:rPr lang="en-US" sz="1300" dirty="0">
                <a:latin typeface="Open Sans" panose="020B0606030504020204" pitchFamily="34" charset="0"/>
                <a:ea typeface="Open Sans" panose="020B0606030504020204" pitchFamily="34" charset="0"/>
                <a:cs typeface="Open Sans" panose="020B0606030504020204" pitchFamily="34" charset="0"/>
              </a:rPr>
              <a:t>– who operates between the transacting parties:</a:t>
            </a:r>
          </a:p>
          <a:p>
            <a:pPr lvl="1"/>
            <a:r>
              <a:rPr lang="en-US" sz="1300" dirty="0">
                <a:latin typeface="Open Sans" panose="020B0606030504020204" pitchFamily="34" charset="0"/>
                <a:ea typeface="Open Sans" panose="020B0606030504020204" pitchFamily="34" charset="0"/>
                <a:cs typeface="Open Sans" panose="020B0606030504020204" pitchFamily="34" charset="0"/>
              </a:rPr>
              <a:t>If the other party doesn’t fulfill their part of the deal, the intermediary does not release your contribution to the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transaction to that party.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All transacting parties can trust the intermediary because he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has a strong economic incentive to act honestly as his entire business model depends on his </a:t>
            </a:r>
            <a:r>
              <a:rPr lang="en-US" sz="1300" b="1" dirty="0">
                <a:latin typeface="Open Sans" panose="020B0606030504020204" pitchFamily="34" charset="0"/>
                <a:ea typeface="Open Sans" panose="020B0606030504020204" pitchFamily="34" charset="0"/>
                <a:cs typeface="Open Sans" panose="020B0606030504020204" pitchFamily="34" charset="0"/>
              </a:rPr>
              <a:t>reputation</a:t>
            </a:r>
            <a:r>
              <a:rPr lang="en-US" sz="1300" dirty="0">
                <a:latin typeface="Open Sans" panose="020B0606030504020204" pitchFamily="34" charset="0"/>
                <a:ea typeface="Open Sans" panose="020B0606030504020204" pitchFamily="34" charset="0"/>
                <a:cs typeface="Open Sans" panose="020B0606030504020204" pitchFamily="34" charset="0"/>
              </a:rPr>
              <a:t> </a:t>
            </a:r>
          </a:p>
          <a:p>
            <a:r>
              <a:rPr lang="en-US" sz="1300" dirty="0">
                <a:latin typeface="Open Sans" panose="020B0606030504020204" pitchFamily="34" charset="0"/>
                <a:ea typeface="Open Sans" panose="020B0606030504020204" pitchFamily="34" charset="0"/>
                <a:cs typeface="Open Sans" panose="020B0606030504020204" pitchFamily="34" charset="0"/>
              </a:rPr>
              <a:t>Intermediaries cause additional </a:t>
            </a:r>
            <a:r>
              <a:rPr lang="en-US" sz="1300" b="1" dirty="0">
                <a:latin typeface="Open Sans" panose="020B0606030504020204" pitchFamily="34" charset="0"/>
                <a:ea typeface="Open Sans" panose="020B0606030504020204" pitchFamily="34" charset="0"/>
                <a:cs typeface="Open Sans" panose="020B0606030504020204" pitchFamily="34" charset="0"/>
              </a:rPr>
              <a:t>process costs</a:t>
            </a:r>
            <a:r>
              <a:rPr lang="en-US" sz="1300" dirty="0">
                <a:latin typeface="Open Sans" panose="020B0606030504020204" pitchFamily="34" charset="0"/>
                <a:ea typeface="Open Sans" panose="020B0606030504020204" pitchFamily="34" charset="0"/>
                <a:cs typeface="Open Sans" panose="020B0606030504020204" pitchFamily="34" charset="0"/>
              </a:rPr>
              <a:t> (as they need to be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paid for their services) as well as </a:t>
            </a:r>
            <a:r>
              <a:rPr lang="en-US" sz="1300" b="1" dirty="0">
                <a:latin typeface="Open Sans" panose="020B0606030504020204" pitchFamily="34" charset="0"/>
                <a:ea typeface="Open Sans" panose="020B0606030504020204" pitchFamily="34" charset="0"/>
                <a:cs typeface="Open Sans" panose="020B0606030504020204" pitchFamily="34" charset="0"/>
              </a:rPr>
              <a:t>process inefficiencies</a:t>
            </a:r>
            <a:r>
              <a:rPr lang="en-US" sz="1300" dirty="0">
                <a:latin typeface="Open Sans" panose="020B0606030504020204" pitchFamily="34" charset="0"/>
                <a:ea typeface="Open Sans" panose="020B0606030504020204" pitchFamily="34" charset="0"/>
                <a:cs typeface="Open Sans" panose="020B0606030504020204" pitchFamily="34" charset="0"/>
              </a:rPr>
              <a:t> in form of additional process steps and times.</a:t>
            </a:r>
          </a:p>
          <a:p>
            <a:r>
              <a:rPr lang="en-US" sz="1300" dirty="0">
                <a:latin typeface="Open Sans" panose="020B0606030504020204" pitchFamily="34" charset="0"/>
                <a:ea typeface="Open Sans" panose="020B0606030504020204" pitchFamily="34" charset="0"/>
                <a:cs typeface="Open Sans" panose="020B0606030504020204" pitchFamily="34" charset="0"/>
              </a:rPr>
              <a:t>Blockchain technology allows transacting parties to </a:t>
            </a:r>
            <a:r>
              <a:rPr lang="en-US" sz="1300" b="1" dirty="0">
                <a:latin typeface="Open Sans" panose="020B0606030504020204" pitchFamily="34" charset="0"/>
                <a:ea typeface="Open Sans" panose="020B0606030504020204" pitchFamily="34" charset="0"/>
                <a:cs typeface="Open Sans" panose="020B0606030504020204" pitchFamily="34" charset="0"/>
              </a:rPr>
              <a:t>directly interact </a:t>
            </a:r>
            <a:r>
              <a:rPr lang="en-US" sz="1300" dirty="0">
                <a:latin typeface="Open Sans" panose="020B0606030504020204" pitchFamily="34" charset="0"/>
                <a:ea typeface="Open Sans" panose="020B0606030504020204" pitchFamily="34" charset="0"/>
                <a:cs typeface="Open Sans" panose="020B0606030504020204" pitchFamily="34" charset="0"/>
              </a:rPr>
              <a:t>with each other by </a:t>
            </a:r>
            <a:r>
              <a:rPr lang="en-US" sz="1300" b="1" dirty="0">
                <a:latin typeface="Open Sans" panose="020B0606030504020204" pitchFamily="34" charset="0"/>
                <a:ea typeface="Open Sans" panose="020B0606030504020204" pitchFamily="34" charset="0"/>
                <a:cs typeface="Open Sans" panose="020B0606030504020204" pitchFamily="34" charset="0"/>
              </a:rPr>
              <a:t>shifting the required trust </a:t>
            </a:r>
            <a:r>
              <a:rPr lang="en-US" sz="1300" dirty="0">
                <a:latin typeface="Open Sans" panose="020B0606030504020204" pitchFamily="34" charset="0"/>
                <a:ea typeface="Open Sans" panose="020B0606030504020204" pitchFamily="34" charset="0"/>
                <a:cs typeface="Open Sans" panose="020B0606030504020204" pitchFamily="34" charset="0"/>
              </a:rPr>
              <a:t>from the intermediary to the technology – or rather the network maintaining the blockchain – and thus saves costs and allows to realize process potentials. The removal of intermediaries is called </a:t>
            </a:r>
            <a:r>
              <a:rPr lang="en-US" sz="1300" b="1" dirty="0">
                <a:latin typeface="Open Sans" panose="020B0606030504020204" pitchFamily="34" charset="0"/>
                <a:ea typeface="Open Sans" panose="020B0606030504020204" pitchFamily="34" charset="0"/>
                <a:cs typeface="Open Sans" panose="020B0606030504020204" pitchFamily="34" charset="0"/>
              </a:rPr>
              <a:t>disintermediation</a:t>
            </a:r>
            <a:r>
              <a:rPr lang="en-US" sz="1300" dirty="0">
                <a:latin typeface="Open Sans" panose="020B0606030504020204" pitchFamily="34" charset="0"/>
                <a:ea typeface="Open Sans" panose="020B0606030504020204" pitchFamily="34" charset="0"/>
                <a:cs typeface="Open Sans" panose="020B0606030504020204" pitchFamily="34" charset="0"/>
              </a:rPr>
              <a:t>.</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el 6">
            <a:extLst>
              <a:ext uri="{FF2B5EF4-FFF2-40B4-BE49-F238E27FC236}">
                <a16:creationId xmlns:a16="http://schemas.microsoft.com/office/drawing/2014/main" id="{D59BCE2F-4DCD-400C-9648-E487723BCE3B}"/>
              </a:ext>
            </a:extLst>
          </p:cNvPr>
          <p:cNvSpPr>
            <a:spLocks noGrp="1"/>
          </p:cNvSpPr>
          <p:nvPr>
            <p:ph type="title"/>
          </p:nvPr>
        </p:nvSpPr>
        <p:spPr>
          <a:xfrm>
            <a:off x="359999" y="269272"/>
            <a:ext cx="10800000" cy="42480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Disintermediation</a:t>
            </a:r>
          </a:p>
        </p:txBody>
      </p:sp>
      <p:sp>
        <p:nvSpPr>
          <p:cNvPr id="4" name="Foliennummernplatzhalter 3">
            <a:extLst>
              <a:ext uri="{FF2B5EF4-FFF2-40B4-BE49-F238E27FC236}">
                <a16:creationId xmlns:a16="http://schemas.microsoft.com/office/drawing/2014/main" id="{905B7B0E-22F3-4AA9-8F31-BECCFEF01E0F}"/>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7</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Datumsplatzhalter 4">
            <a:extLst>
              <a:ext uri="{FF2B5EF4-FFF2-40B4-BE49-F238E27FC236}">
                <a16:creationId xmlns:a16="http://schemas.microsoft.com/office/drawing/2014/main" id="{8F72877F-F6E9-4E0D-A9BC-625AB3CDCB97}"/>
              </a:ext>
            </a:extLst>
          </p:cNvPr>
          <p:cNvSpPr>
            <a:spLocks noGrp="1"/>
          </p:cNvSpPr>
          <p:nvPr>
            <p:ph type="dt" sz="half" idx="2"/>
          </p:nvPr>
        </p:nvSpPr>
        <p:spPr/>
        <p:txBody>
          <a:bodyPr/>
          <a:lstStyle/>
          <a:p>
            <a:fld id="{8058A45C-69CB-411D-948B-0ACFFE9A1D41}"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12">
            <a:extLst>
              <a:ext uri="{FF2B5EF4-FFF2-40B4-BE49-F238E27FC236}">
                <a16:creationId xmlns:a16="http://schemas.microsoft.com/office/drawing/2014/main" id="{2F549D18-BA86-412C-85B2-A42ED6C25924}"/>
              </a:ext>
            </a:extLst>
          </p:cNvPr>
          <p:cNvGrpSpPr>
            <a:grpSpLocks noChangeAspect="1"/>
          </p:cNvGrpSpPr>
          <p:nvPr/>
        </p:nvGrpSpPr>
        <p:grpSpPr bwMode="auto">
          <a:xfrm>
            <a:off x="8669900" y="1292021"/>
            <a:ext cx="667266" cy="816545"/>
            <a:chOff x="803" y="803"/>
            <a:chExt cx="371" cy="454"/>
          </a:xfrm>
          <a:solidFill>
            <a:schemeClr val="accent1"/>
          </a:solidFill>
        </p:grpSpPr>
        <p:sp>
          <p:nvSpPr>
            <p:cNvPr id="27" name="Freeform 13">
              <a:extLst>
                <a:ext uri="{FF2B5EF4-FFF2-40B4-BE49-F238E27FC236}">
                  <a16:creationId xmlns:a16="http://schemas.microsoft.com/office/drawing/2014/main" id="{52C0D98F-FAE4-40FB-9D29-622B40B5F3F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14">
              <a:extLst>
                <a:ext uri="{FF2B5EF4-FFF2-40B4-BE49-F238E27FC236}">
                  <a16:creationId xmlns:a16="http://schemas.microsoft.com/office/drawing/2014/main" id="{A4150399-8F76-42B7-9BA8-A623E54A7D29}"/>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9" name="Textfeld 28">
            <a:extLst>
              <a:ext uri="{FF2B5EF4-FFF2-40B4-BE49-F238E27FC236}">
                <a16:creationId xmlns:a16="http://schemas.microsoft.com/office/drawing/2014/main" id="{B8E24580-6945-41E6-B8D6-E48D2A7F03BA}"/>
              </a:ext>
            </a:extLst>
          </p:cNvPr>
          <p:cNvSpPr txBox="1"/>
          <p:nvPr/>
        </p:nvSpPr>
        <p:spPr>
          <a:xfrm>
            <a:off x="7737813" y="904001"/>
            <a:ext cx="2531441" cy="388020"/>
          </a:xfrm>
          <a:prstGeom prst="rect">
            <a:avLst/>
          </a:prstGeom>
          <a:noFill/>
        </p:spPr>
        <p:txBody>
          <a:bodyPr wrap="square" lIns="0" tIns="0" rIns="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You</a:t>
            </a:r>
          </a:p>
        </p:txBody>
      </p:sp>
      <p:grpSp>
        <p:nvGrpSpPr>
          <p:cNvPr id="30" name="Group 12">
            <a:extLst>
              <a:ext uri="{FF2B5EF4-FFF2-40B4-BE49-F238E27FC236}">
                <a16:creationId xmlns:a16="http://schemas.microsoft.com/office/drawing/2014/main" id="{965AD496-D43C-4C84-B91D-FA99168562CE}"/>
              </a:ext>
            </a:extLst>
          </p:cNvPr>
          <p:cNvGrpSpPr>
            <a:grpSpLocks noChangeAspect="1"/>
          </p:cNvGrpSpPr>
          <p:nvPr/>
        </p:nvGrpSpPr>
        <p:grpSpPr bwMode="auto">
          <a:xfrm>
            <a:off x="8669900" y="5138055"/>
            <a:ext cx="667266" cy="816545"/>
            <a:chOff x="803" y="803"/>
            <a:chExt cx="371" cy="454"/>
          </a:xfrm>
          <a:solidFill>
            <a:schemeClr val="accent1"/>
          </a:solidFill>
        </p:grpSpPr>
        <p:sp>
          <p:nvSpPr>
            <p:cNvPr id="31" name="Freeform 13">
              <a:extLst>
                <a:ext uri="{FF2B5EF4-FFF2-40B4-BE49-F238E27FC236}">
                  <a16:creationId xmlns:a16="http://schemas.microsoft.com/office/drawing/2014/main" id="{7EC8D87A-7070-4B14-9CA4-BB14CB862E18}"/>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14">
              <a:extLst>
                <a:ext uri="{FF2B5EF4-FFF2-40B4-BE49-F238E27FC236}">
                  <a16:creationId xmlns:a16="http://schemas.microsoft.com/office/drawing/2014/main" id="{7F9564AF-086B-47F7-B682-E02AC14B2982}"/>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oup 12">
            <a:extLst>
              <a:ext uri="{FF2B5EF4-FFF2-40B4-BE49-F238E27FC236}">
                <a16:creationId xmlns:a16="http://schemas.microsoft.com/office/drawing/2014/main" id="{D2D7277F-5056-4C16-A91D-33D07E20EFB8}"/>
              </a:ext>
            </a:extLst>
          </p:cNvPr>
          <p:cNvGrpSpPr>
            <a:grpSpLocks noChangeAspect="1"/>
          </p:cNvGrpSpPr>
          <p:nvPr/>
        </p:nvGrpSpPr>
        <p:grpSpPr bwMode="auto">
          <a:xfrm>
            <a:off x="10566856" y="5138055"/>
            <a:ext cx="667266" cy="816545"/>
            <a:chOff x="803" y="803"/>
            <a:chExt cx="371" cy="454"/>
          </a:xfrm>
          <a:solidFill>
            <a:schemeClr val="accent1"/>
          </a:solidFill>
        </p:grpSpPr>
        <p:sp>
          <p:nvSpPr>
            <p:cNvPr id="34" name="Freeform 13">
              <a:extLst>
                <a:ext uri="{FF2B5EF4-FFF2-40B4-BE49-F238E27FC236}">
                  <a16:creationId xmlns:a16="http://schemas.microsoft.com/office/drawing/2014/main" id="{3A4EB6AA-1F28-4AA1-945A-39F6FA0B58CC}"/>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14">
              <a:extLst>
                <a:ext uri="{FF2B5EF4-FFF2-40B4-BE49-F238E27FC236}">
                  <a16:creationId xmlns:a16="http://schemas.microsoft.com/office/drawing/2014/main" id="{FC6BC418-BD47-4951-969C-9E45A34E6EF9}"/>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 12">
            <a:extLst>
              <a:ext uri="{FF2B5EF4-FFF2-40B4-BE49-F238E27FC236}">
                <a16:creationId xmlns:a16="http://schemas.microsoft.com/office/drawing/2014/main" id="{96C2A256-FDD5-46D7-B9D6-8FCEBCB2CCF7}"/>
              </a:ext>
            </a:extLst>
          </p:cNvPr>
          <p:cNvGrpSpPr>
            <a:grpSpLocks noChangeAspect="1"/>
          </p:cNvGrpSpPr>
          <p:nvPr/>
        </p:nvGrpSpPr>
        <p:grpSpPr bwMode="auto">
          <a:xfrm>
            <a:off x="6772944" y="5138055"/>
            <a:ext cx="667266" cy="816545"/>
            <a:chOff x="803" y="803"/>
            <a:chExt cx="371" cy="454"/>
          </a:xfrm>
          <a:solidFill>
            <a:schemeClr val="accent1"/>
          </a:solidFill>
        </p:grpSpPr>
        <p:sp>
          <p:nvSpPr>
            <p:cNvPr id="37" name="Freeform 13">
              <a:extLst>
                <a:ext uri="{FF2B5EF4-FFF2-40B4-BE49-F238E27FC236}">
                  <a16:creationId xmlns:a16="http://schemas.microsoft.com/office/drawing/2014/main" id="{DA53472B-F81A-411D-AA29-CB177FBC0745}"/>
                </a:ext>
              </a:extLst>
            </p:cNvPr>
            <p:cNvSpPr>
              <a:spLocks/>
            </p:cNvSpPr>
            <p:nvPr/>
          </p:nvSpPr>
          <p:spPr bwMode="auto">
            <a:xfrm>
              <a:off x="803" y="1039"/>
              <a:ext cx="371" cy="218"/>
            </a:xfrm>
            <a:custGeom>
              <a:avLst/>
              <a:gdLst>
                <a:gd name="T0" fmla="*/ 1479 w 6176"/>
                <a:gd name="T1" fmla="*/ 0 h 3632"/>
                <a:gd name="T2" fmla="*/ 1392 w 6176"/>
                <a:gd name="T3" fmla="*/ 0 h 3632"/>
                <a:gd name="T4" fmla="*/ 0 w 6176"/>
                <a:gd name="T5" fmla="*/ 1903 h 3632"/>
                <a:gd name="T6" fmla="*/ 0 w 6176"/>
                <a:gd name="T7" fmla="*/ 3632 h 3632"/>
                <a:gd name="T8" fmla="*/ 6176 w 6176"/>
                <a:gd name="T9" fmla="*/ 3632 h 3632"/>
                <a:gd name="T10" fmla="*/ 6176 w 6176"/>
                <a:gd name="T11" fmla="*/ 1903 h 3632"/>
                <a:gd name="T12" fmla="*/ 4698 w 6176"/>
                <a:gd name="T13" fmla="*/ 0 h 3632"/>
                <a:gd name="T14" fmla="*/ 4611 w 6176"/>
                <a:gd name="T15" fmla="*/ 0 h 3632"/>
                <a:gd name="T16" fmla="*/ 3045 w 6176"/>
                <a:gd name="T17" fmla="*/ 519 h 3632"/>
                <a:gd name="T18" fmla="*/ 1479 w 6176"/>
                <a:gd name="T19" fmla="*/ 0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6" h="3632">
                  <a:moveTo>
                    <a:pt x="1479" y="0"/>
                  </a:moveTo>
                  <a:cubicBezTo>
                    <a:pt x="1392" y="0"/>
                    <a:pt x="1392" y="0"/>
                    <a:pt x="1392" y="0"/>
                  </a:cubicBezTo>
                  <a:cubicBezTo>
                    <a:pt x="609" y="87"/>
                    <a:pt x="0" y="1125"/>
                    <a:pt x="0" y="1903"/>
                  </a:cubicBezTo>
                  <a:cubicBezTo>
                    <a:pt x="0" y="3632"/>
                    <a:pt x="0" y="3632"/>
                    <a:pt x="0" y="3632"/>
                  </a:cubicBezTo>
                  <a:cubicBezTo>
                    <a:pt x="6176" y="3632"/>
                    <a:pt x="6176" y="3632"/>
                    <a:pt x="6176" y="3632"/>
                  </a:cubicBezTo>
                  <a:cubicBezTo>
                    <a:pt x="6176" y="1903"/>
                    <a:pt x="6176" y="1903"/>
                    <a:pt x="6176" y="1903"/>
                  </a:cubicBezTo>
                  <a:cubicBezTo>
                    <a:pt x="6176" y="1125"/>
                    <a:pt x="5481" y="87"/>
                    <a:pt x="4698" y="0"/>
                  </a:cubicBezTo>
                  <a:cubicBezTo>
                    <a:pt x="4611" y="0"/>
                    <a:pt x="4611" y="0"/>
                    <a:pt x="4611" y="0"/>
                  </a:cubicBezTo>
                  <a:cubicBezTo>
                    <a:pt x="4176" y="346"/>
                    <a:pt x="3654" y="519"/>
                    <a:pt x="3045" y="519"/>
                  </a:cubicBezTo>
                  <a:cubicBezTo>
                    <a:pt x="2436" y="519"/>
                    <a:pt x="1914" y="346"/>
                    <a:pt x="1479" y="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14">
              <a:extLst>
                <a:ext uri="{FF2B5EF4-FFF2-40B4-BE49-F238E27FC236}">
                  <a16:creationId xmlns:a16="http://schemas.microsoft.com/office/drawing/2014/main" id="{529BE879-17ED-4017-B08C-4CB401313EAF}"/>
                </a:ext>
              </a:extLst>
            </p:cNvPr>
            <p:cNvSpPr>
              <a:spLocks noChangeArrowheads="1"/>
            </p:cNvSpPr>
            <p:nvPr/>
          </p:nvSpPr>
          <p:spPr bwMode="auto">
            <a:xfrm>
              <a:off x="871" y="803"/>
              <a:ext cx="230" cy="230"/>
            </a:xfrm>
            <a:prstGeom prst="ellipse">
              <a:avLst/>
            </a:pr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1" name="Gerade Verbindung mit Pfeil 40">
            <a:extLst>
              <a:ext uri="{FF2B5EF4-FFF2-40B4-BE49-F238E27FC236}">
                <a16:creationId xmlns:a16="http://schemas.microsoft.com/office/drawing/2014/main" id="{4FC48521-E4B7-4647-9400-025B12ADDF1C}"/>
              </a:ext>
            </a:extLst>
          </p:cNvPr>
          <p:cNvCxnSpPr/>
          <p:nvPr/>
        </p:nvCxnSpPr>
        <p:spPr>
          <a:xfrm>
            <a:off x="8998571" y="2206178"/>
            <a:ext cx="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19DCEDB3-2CD6-429E-8BF9-61D2CFF3E14F}"/>
              </a:ext>
            </a:extLst>
          </p:cNvPr>
          <p:cNvCxnSpPr/>
          <p:nvPr/>
        </p:nvCxnSpPr>
        <p:spPr>
          <a:xfrm>
            <a:off x="9003533" y="4524963"/>
            <a:ext cx="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02FA9A8A-6BD8-4567-8492-CC135B56F65C}"/>
              </a:ext>
            </a:extLst>
          </p:cNvPr>
          <p:cNvSpPr txBox="1"/>
          <p:nvPr/>
        </p:nvSpPr>
        <p:spPr>
          <a:xfrm>
            <a:off x="6761232" y="6028767"/>
            <a:ext cx="4484602" cy="469232"/>
          </a:xfrm>
          <a:prstGeom prst="rect">
            <a:avLst/>
          </a:prstGeom>
          <a:noFill/>
        </p:spPr>
        <p:txBody>
          <a:bodyPr wrap="square" lIns="0" tIns="0" rIns="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Your business partners (suppliers, customers, etc.)</a:t>
            </a:r>
          </a:p>
        </p:txBody>
      </p:sp>
      <p:cxnSp>
        <p:nvCxnSpPr>
          <p:cNvPr id="45" name="Gerade Verbindung mit Pfeil 44">
            <a:extLst>
              <a:ext uri="{FF2B5EF4-FFF2-40B4-BE49-F238E27FC236}">
                <a16:creationId xmlns:a16="http://schemas.microsoft.com/office/drawing/2014/main" id="{236F6204-9019-43D0-90E3-D58EAFA509D4}"/>
              </a:ext>
            </a:extLst>
          </p:cNvPr>
          <p:cNvCxnSpPr/>
          <p:nvPr/>
        </p:nvCxnSpPr>
        <p:spPr>
          <a:xfrm>
            <a:off x="9970837" y="4524963"/>
            <a:ext cx="50760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D143F549-0B94-4B98-A92D-3246DF6E39C6}"/>
              </a:ext>
            </a:extLst>
          </p:cNvPr>
          <p:cNvCxnSpPr>
            <a:cxnSpLocks/>
          </p:cNvCxnSpPr>
          <p:nvPr/>
        </p:nvCxnSpPr>
        <p:spPr>
          <a:xfrm flipH="1">
            <a:off x="7528629" y="4524963"/>
            <a:ext cx="507600" cy="50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Rechteck 63">
            <a:extLst>
              <a:ext uri="{FF2B5EF4-FFF2-40B4-BE49-F238E27FC236}">
                <a16:creationId xmlns:a16="http://schemas.microsoft.com/office/drawing/2014/main" id="{B54FDFCA-3D5A-4BF9-8E93-28575715E33A}"/>
              </a:ext>
            </a:extLst>
          </p:cNvPr>
          <p:cNvSpPr/>
          <p:nvPr/>
        </p:nvSpPr>
        <p:spPr bwMode="gray">
          <a:xfrm>
            <a:off x="6175375" y="2852280"/>
            <a:ext cx="5654675" cy="159851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9">
            <a:extLst>
              <a:ext uri="{FF2B5EF4-FFF2-40B4-BE49-F238E27FC236}">
                <a16:creationId xmlns:a16="http://schemas.microsoft.com/office/drawing/2014/main" id="{B7B2BB2D-D7A6-4AB2-BCA8-C02BD61F7FD4}"/>
              </a:ext>
            </a:extLst>
          </p:cNvPr>
          <p:cNvSpPr>
            <a:spLocks noEditPoints="1"/>
          </p:cNvSpPr>
          <p:nvPr/>
        </p:nvSpPr>
        <p:spPr bwMode="auto">
          <a:xfrm>
            <a:off x="8570161" y="2953340"/>
            <a:ext cx="866745" cy="868843"/>
          </a:xfrm>
          <a:custGeom>
            <a:avLst/>
            <a:gdLst>
              <a:gd name="T0" fmla="*/ 1967 w 3440"/>
              <a:gd name="T1" fmla="*/ 1211 h 3440"/>
              <a:gd name="T2" fmla="*/ 1967 w 3440"/>
              <a:gd name="T3" fmla="*/ 1230 h 3440"/>
              <a:gd name="T4" fmla="*/ 1967 w 3440"/>
              <a:gd name="T5" fmla="*/ 2780 h 3440"/>
              <a:gd name="T6" fmla="*/ 1967 w 3440"/>
              <a:gd name="T7" fmla="*/ 3026 h 3440"/>
              <a:gd name="T8" fmla="*/ 2007 w 3440"/>
              <a:gd name="T9" fmla="*/ 3026 h 3440"/>
              <a:gd name="T10" fmla="*/ 2361 w 3440"/>
              <a:gd name="T11" fmla="*/ 3026 h 3440"/>
              <a:gd name="T12" fmla="*/ 2533 w 3440"/>
              <a:gd name="T13" fmla="*/ 3026 h 3440"/>
              <a:gd name="T14" fmla="*/ 2533 w 3440"/>
              <a:gd name="T15" fmla="*/ 3025 h 3440"/>
              <a:gd name="T16" fmla="*/ 2533 w 3440"/>
              <a:gd name="T17" fmla="*/ 1574 h 3440"/>
              <a:gd name="T18" fmla="*/ 2533 w 3440"/>
              <a:gd name="T19" fmla="*/ 1211 h 3440"/>
              <a:gd name="T20" fmla="*/ 2494 w 3440"/>
              <a:gd name="T21" fmla="*/ 1211 h 3440"/>
              <a:gd name="T22" fmla="*/ 2140 w 3440"/>
              <a:gd name="T23" fmla="*/ 1211 h 3440"/>
              <a:gd name="T24" fmla="*/ 1967 w 3440"/>
              <a:gd name="T25" fmla="*/ 1211 h 3440"/>
              <a:gd name="T26" fmla="*/ 932 w 3440"/>
              <a:gd name="T27" fmla="*/ 1211 h 3440"/>
              <a:gd name="T28" fmla="*/ 932 w 3440"/>
              <a:gd name="T29" fmla="*/ 1230 h 3440"/>
              <a:gd name="T30" fmla="*/ 932 w 3440"/>
              <a:gd name="T31" fmla="*/ 2780 h 3440"/>
              <a:gd name="T32" fmla="*/ 932 w 3440"/>
              <a:gd name="T33" fmla="*/ 3026 h 3440"/>
              <a:gd name="T34" fmla="*/ 950 w 3440"/>
              <a:gd name="T35" fmla="*/ 3026 h 3440"/>
              <a:gd name="T36" fmla="*/ 1315 w 3440"/>
              <a:gd name="T37" fmla="*/ 3026 h 3440"/>
              <a:gd name="T38" fmla="*/ 1490 w 3440"/>
              <a:gd name="T39" fmla="*/ 3026 h 3440"/>
              <a:gd name="T40" fmla="*/ 1490 w 3440"/>
              <a:gd name="T41" fmla="*/ 3025 h 3440"/>
              <a:gd name="T42" fmla="*/ 1490 w 3440"/>
              <a:gd name="T43" fmla="*/ 1574 h 3440"/>
              <a:gd name="T44" fmla="*/ 1490 w 3440"/>
              <a:gd name="T45" fmla="*/ 1211 h 3440"/>
              <a:gd name="T46" fmla="*/ 1453 w 3440"/>
              <a:gd name="T47" fmla="*/ 1211 h 3440"/>
              <a:gd name="T48" fmla="*/ 1087 w 3440"/>
              <a:gd name="T49" fmla="*/ 1211 h 3440"/>
              <a:gd name="T50" fmla="*/ 932 w 3440"/>
              <a:gd name="T51" fmla="*/ 1211 h 3440"/>
              <a:gd name="T52" fmla="*/ 1688 w 3440"/>
              <a:gd name="T53" fmla="*/ 0 h 3440"/>
              <a:gd name="T54" fmla="*/ 1731 w 3440"/>
              <a:gd name="T55" fmla="*/ 0 h 3440"/>
              <a:gd name="T56" fmla="*/ 1753 w 3440"/>
              <a:gd name="T57" fmla="*/ 0 h 3440"/>
              <a:gd name="T58" fmla="*/ 3397 w 3440"/>
              <a:gd name="T59" fmla="*/ 995 h 3440"/>
              <a:gd name="T60" fmla="*/ 3440 w 3440"/>
              <a:gd name="T61" fmla="*/ 1060 h 3440"/>
              <a:gd name="T62" fmla="*/ 3440 w 3440"/>
              <a:gd name="T63" fmla="*/ 1189 h 3440"/>
              <a:gd name="T64" fmla="*/ 3419 w 3440"/>
              <a:gd name="T65" fmla="*/ 1211 h 3440"/>
              <a:gd name="T66" fmla="*/ 3114 w 3440"/>
              <a:gd name="T67" fmla="*/ 1211 h 3440"/>
              <a:gd name="T68" fmla="*/ 3010 w 3440"/>
              <a:gd name="T69" fmla="*/ 1211 h 3440"/>
              <a:gd name="T70" fmla="*/ 3010 w 3440"/>
              <a:gd name="T71" fmla="*/ 1230 h 3440"/>
              <a:gd name="T72" fmla="*/ 3010 w 3440"/>
              <a:gd name="T73" fmla="*/ 2780 h 3440"/>
              <a:gd name="T74" fmla="*/ 3010 w 3440"/>
              <a:gd name="T75" fmla="*/ 3026 h 3440"/>
              <a:gd name="T76" fmla="*/ 3111 w 3440"/>
              <a:gd name="T77" fmla="*/ 3026 h 3440"/>
              <a:gd name="T78" fmla="*/ 3311 w 3440"/>
              <a:gd name="T79" fmla="*/ 3026 h 3440"/>
              <a:gd name="T80" fmla="*/ 3354 w 3440"/>
              <a:gd name="T81" fmla="*/ 3048 h 3440"/>
              <a:gd name="T82" fmla="*/ 3419 w 3440"/>
              <a:gd name="T83" fmla="*/ 3179 h 3440"/>
              <a:gd name="T84" fmla="*/ 3440 w 3440"/>
              <a:gd name="T85" fmla="*/ 3288 h 3440"/>
              <a:gd name="T86" fmla="*/ 3440 w 3440"/>
              <a:gd name="T87" fmla="*/ 3419 h 3440"/>
              <a:gd name="T88" fmla="*/ 3419 w 3440"/>
              <a:gd name="T89" fmla="*/ 3440 h 3440"/>
              <a:gd name="T90" fmla="*/ 22 w 3440"/>
              <a:gd name="T91" fmla="*/ 3440 h 3440"/>
              <a:gd name="T92" fmla="*/ 0 w 3440"/>
              <a:gd name="T93" fmla="*/ 3419 h 3440"/>
              <a:gd name="T94" fmla="*/ 0 w 3440"/>
              <a:gd name="T95" fmla="*/ 3288 h 3440"/>
              <a:gd name="T96" fmla="*/ 44 w 3440"/>
              <a:gd name="T97" fmla="*/ 3179 h 3440"/>
              <a:gd name="T98" fmla="*/ 109 w 3440"/>
              <a:gd name="T99" fmla="*/ 3048 h 3440"/>
              <a:gd name="T100" fmla="*/ 152 w 3440"/>
              <a:gd name="T101" fmla="*/ 3026 h 3440"/>
              <a:gd name="T102" fmla="*/ 298 w 3440"/>
              <a:gd name="T103" fmla="*/ 3026 h 3440"/>
              <a:gd name="T104" fmla="*/ 430 w 3440"/>
              <a:gd name="T105" fmla="*/ 3026 h 3440"/>
              <a:gd name="T106" fmla="*/ 430 w 3440"/>
              <a:gd name="T107" fmla="*/ 3025 h 3440"/>
              <a:gd name="T108" fmla="*/ 430 w 3440"/>
              <a:gd name="T109" fmla="*/ 1574 h 3440"/>
              <a:gd name="T110" fmla="*/ 430 w 3440"/>
              <a:gd name="T111" fmla="*/ 1211 h 3440"/>
              <a:gd name="T112" fmla="*/ 382 w 3440"/>
              <a:gd name="T113" fmla="*/ 1211 h 3440"/>
              <a:gd name="T114" fmla="*/ 22 w 3440"/>
              <a:gd name="T115" fmla="*/ 1211 h 3440"/>
              <a:gd name="T116" fmla="*/ 0 w 3440"/>
              <a:gd name="T117" fmla="*/ 1189 h 3440"/>
              <a:gd name="T118" fmla="*/ 0 w 3440"/>
              <a:gd name="T119" fmla="*/ 1060 h 3440"/>
              <a:gd name="T120" fmla="*/ 44 w 3440"/>
              <a:gd name="T121" fmla="*/ 995 h 3440"/>
              <a:gd name="T122" fmla="*/ 1688 w 3440"/>
              <a:gd name="T123" fmla="*/ 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0" h="3440">
                <a:moveTo>
                  <a:pt x="1967" y="1211"/>
                </a:moveTo>
                <a:lnTo>
                  <a:pt x="1967" y="1230"/>
                </a:lnTo>
                <a:cubicBezTo>
                  <a:pt x="1967" y="1374"/>
                  <a:pt x="1967" y="1758"/>
                  <a:pt x="1967" y="2780"/>
                </a:cubicBezTo>
                <a:lnTo>
                  <a:pt x="1967" y="3026"/>
                </a:lnTo>
                <a:lnTo>
                  <a:pt x="2007" y="3026"/>
                </a:lnTo>
                <a:cubicBezTo>
                  <a:pt x="2068" y="3026"/>
                  <a:pt x="2174" y="3026"/>
                  <a:pt x="2361" y="3026"/>
                </a:cubicBezTo>
                <a:lnTo>
                  <a:pt x="2533" y="3026"/>
                </a:lnTo>
                <a:lnTo>
                  <a:pt x="2533" y="3025"/>
                </a:lnTo>
                <a:cubicBezTo>
                  <a:pt x="2533" y="2873"/>
                  <a:pt x="2533" y="2497"/>
                  <a:pt x="2533" y="1574"/>
                </a:cubicBezTo>
                <a:lnTo>
                  <a:pt x="2533" y="1211"/>
                </a:lnTo>
                <a:lnTo>
                  <a:pt x="2494" y="1211"/>
                </a:lnTo>
                <a:cubicBezTo>
                  <a:pt x="2433" y="1211"/>
                  <a:pt x="2327" y="1211"/>
                  <a:pt x="2140" y="1211"/>
                </a:cubicBezTo>
                <a:lnTo>
                  <a:pt x="1967" y="1211"/>
                </a:lnTo>
                <a:close/>
                <a:moveTo>
                  <a:pt x="932" y="1211"/>
                </a:moveTo>
                <a:lnTo>
                  <a:pt x="932" y="1230"/>
                </a:lnTo>
                <a:cubicBezTo>
                  <a:pt x="932" y="1374"/>
                  <a:pt x="932" y="1758"/>
                  <a:pt x="932" y="2780"/>
                </a:cubicBezTo>
                <a:lnTo>
                  <a:pt x="932" y="3026"/>
                </a:lnTo>
                <a:lnTo>
                  <a:pt x="950" y="3026"/>
                </a:lnTo>
                <a:cubicBezTo>
                  <a:pt x="1013" y="3026"/>
                  <a:pt x="1123" y="3026"/>
                  <a:pt x="1315" y="3026"/>
                </a:cubicBezTo>
                <a:lnTo>
                  <a:pt x="1490" y="3026"/>
                </a:lnTo>
                <a:lnTo>
                  <a:pt x="1490" y="3025"/>
                </a:lnTo>
                <a:cubicBezTo>
                  <a:pt x="1490" y="2873"/>
                  <a:pt x="1490" y="2497"/>
                  <a:pt x="1490" y="1574"/>
                </a:cubicBezTo>
                <a:lnTo>
                  <a:pt x="1490" y="1211"/>
                </a:lnTo>
                <a:lnTo>
                  <a:pt x="1453" y="1211"/>
                </a:lnTo>
                <a:cubicBezTo>
                  <a:pt x="1390" y="1211"/>
                  <a:pt x="1280" y="1211"/>
                  <a:pt x="1087" y="1211"/>
                </a:cubicBezTo>
                <a:lnTo>
                  <a:pt x="932" y="1211"/>
                </a:lnTo>
                <a:close/>
                <a:moveTo>
                  <a:pt x="1688" y="0"/>
                </a:moveTo>
                <a:cubicBezTo>
                  <a:pt x="1710" y="0"/>
                  <a:pt x="1710" y="0"/>
                  <a:pt x="1731" y="0"/>
                </a:cubicBezTo>
                <a:cubicBezTo>
                  <a:pt x="1731" y="0"/>
                  <a:pt x="1753" y="0"/>
                  <a:pt x="1753" y="0"/>
                </a:cubicBezTo>
                <a:cubicBezTo>
                  <a:pt x="1753" y="0"/>
                  <a:pt x="1753" y="0"/>
                  <a:pt x="3397" y="995"/>
                </a:cubicBezTo>
                <a:cubicBezTo>
                  <a:pt x="3419" y="1016"/>
                  <a:pt x="3440" y="1038"/>
                  <a:pt x="3440" y="1060"/>
                </a:cubicBezTo>
                <a:cubicBezTo>
                  <a:pt x="3440" y="1060"/>
                  <a:pt x="3440" y="1060"/>
                  <a:pt x="3440" y="1189"/>
                </a:cubicBezTo>
                <a:cubicBezTo>
                  <a:pt x="3440" y="1189"/>
                  <a:pt x="3440" y="1211"/>
                  <a:pt x="3419" y="1211"/>
                </a:cubicBezTo>
                <a:cubicBezTo>
                  <a:pt x="3419" y="1211"/>
                  <a:pt x="3419" y="1211"/>
                  <a:pt x="3114" y="1211"/>
                </a:cubicBezTo>
                <a:lnTo>
                  <a:pt x="3010" y="1211"/>
                </a:lnTo>
                <a:lnTo>
                  <a:pt x="3010" y="1230"/>
                </a:lnTo>
                <a:cubicBezTo>
                  <a:pt x="3010" y="1374"/>
                  <a:pt x="3010" y="1758"/>
                  <a:pt x="3010" y="2780"/>
                </a:cubicBezTo>
                <a:lnTo>
                  <a:pt x="3010" y="3026"/>
                </a:lnTo>
                <a:lnTo>
                  <a:pt x="3111" y="3026"/>
                </a:lnTo>
                <a:cubicBezTo>
                  <a:pt x="3159" y="3026"/>
                  <a:pt x="3224" y="3026"/>
                  <a:pt x="3311" y="3026"/>
                </a:cubicBezTo>
                <a:cubicBezTo>
                  <a:pt x="3332" y="3026"/>
                  <a:pt x="3354" y="3026"/>
                  <a:pt x="3354" y="3048"/>
                </a:cubicBezTo>
                <a:cubicBezTo>
                  <a:pt x="3354" y="3048"/>
                  <a:pt x="3354" y="3048"/>
                  <a:pt x="3419" y="3179"/>
                </a:cubicBezTo>
                <a:cubicBezTo>
                  <a:pt x="3440" y="3201"/>
                  <a:pt x="3440" y="3266"/>
                  <a:pt x="3440" y="3288"/>
                </a:cubicBezTo>
                <a:cubicBezTo>
                  <a:pt x="3440" y="3288"/>
                  <a:pt x="3440" y="3288"/>
                  <a:pt x="3440" y="3419"/>
                </a:cubicBezTo>
                <a:cubicBezTo>
                  <a:pt x="3440" y="3419"/>
                  <a:pt x="3440" y="3440"/>
                  <a:pt x="3419" y="3440"/>
                </a:cubicBezTo>
                <a:cubicBezTo>
                  <a:pt x="3419" y="3440"/>
                  <a:pt x="3419" y="3440"/>
                  <a:pt x="22" y="3440"/>
                </a:cubicBezTo>
                <a:cubicBezTo>
                  <a:pt x="22" y="3440"/>
                  <a:pt x="0" y="3419"/>
                  <a:pt x="0" y="3419"/>
                </a:cubicBezTo>
                <a:cubicBezTo>
                  <a:pt x="0" y="3419"/>
                  <a:pt x="0" y="3419"/>
                  <a:pt x="0" y="3288"/>
                </a:cubicBezTo>
                <a:cubicBezTo>
                  <a:pt x="0" y="3266"/>
                  <a:pt x="22" y="3201"/>
                  <a:pt x="44" y="3179"/>
                </a:cubicBezTo>
                <a:cubicBezTo>
                  <a:pt x="44" y="3179"/>
                  <a:pt x="44" y="3179"/>
                  <a:pt x="109" y="3048"/>
                </a:cubicBezTo>
                <a:cubicBezTo>
                  <a:pt x="109" y="3026"/>
                  <a:pt x="130" y="3026"/>
                  <a:pt x="152" y="3026"/>
                </a:cubicBezTo>
                <a:cubicBezTo>
                  <a:pt x="152" y="3026"/>
                  <a:pt x="152" y="3026"/>
                  <a:pt x="298" y="3026"/>
                </a:cubicBezTo>
                <a:lnTo>
                  <a:pt x="430" y="3026"/>
                </a:lnTo>
                <a:lnTo>
                  <a:pt x="430" y="3025"/>
                </a:lnTo>
                <a:cubicBezTo>
                  <a:pt x="430" y="2873"/>
                  <a:pt x="430" y="2497"/>
                  <a:pt x="430" y="1574"/>
                </a:cubicBezTo>
                <a:lnTo>
                  <a:pt x="430" y="1211"/>
                </a:lnTo>
                <a:lnTo>
                  <a:pt x="382" y="1211"/>
                </a:lnTo>
                <a:cubicBezTo>
                  <a:pt x="312" y="1211"/>
                  <a:pt x="201" y="1211"/>
                  <a:pt x="22" y="1211"/>
                </a:cubicBezTo>
                <a:cubicBezTo>
                  <a:pt x="22" y="1211"/>
                  <a:pt x="0" y="1189"/>
                  <a:pt x="0" y="1189"/>
                </a:cubicBezTo>
                <a:cubicBezTo>
                  <a:pt x="0" y="1189"/>
                  <a:pt x="0" y="1189"/>
                  <a:pt x="0" y="1060"/>
                </a:cubicBezTo>
                <a:cubicBezTo>
                  <a:pt x="0" y="1038"/>
                  <a:pt x="22" y="1016"/>
                  <a:pt x="44" y="995"/>
                </a:cubicBezTo>
                <a:cubicBezTo>
                  <a:pt x="44" y="995"/>
                  <a:pt x="44" y="995"/>
                  <a:pt x="1688" y="0"/>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sp>
        <p:nvSpPr>
          <p:cNvPr id="22" name="Textfeld 21">
            <a:extLst>
              <a:ext uri="{FF2B5EF4-FFF2-40B4-BE49-F238E27FC236}">
                <a16:creationId xmlns:a16="http://schemas.microsoft.com/office/drawing/2014/main" id="{F1BF3BC0-038E-4C99-9DE3-81673EB765FB}"/>
              </a:ext>
            </a:extLst>
          </p:cNvPr>
          <p:cNvSpPr txBox="1"/>
          <p:nvPr/>
        </p:nvSpPr>
        <p:spPr>
          <a:xfrm>
            <a:off x="7957483" y="3925109"/>
            <a:ext cx="2092100" cy="469232"/>
          </a:xfrm>
          <a:prstGeom prst="rect">
            <a:avLst/>
          </a:prstGeom>
          <a:noFill/>
        </p:spPr>
        <p:txBody>
          <a:bodyPr wrap="square" lIns="0" tIns="0" rIns="0" bIns="0" rtlCol="0" anchor="ctr">
            <a:noAutofit/>
          </a:bodyPr>
          <a:lstStyle/>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Intermediaries</a:t>
            </a:r>
          </a:p>
          <a:p>
            <a:pPr algn="ctr">
              <a:spcBef>
                <a:spcPts val="300"/>
              </a:spcBef>
              <a:spcAft>
                <a:spcPts val="100"/>
              </a:spcAft>
              <a:buClr>
                <a:schemeClr val="tx2"/>
              </a:buClr>
            </a:pPr>
            <a:r>
              <a:rPr lang="en-US" sz="1300" b="1" dirty="0">
                <a:latin typeface="Open Sans" panose="020B0606030504020204" pitchFamily="34" charset="0"/>
                <a:ea typeface="Open Sans" panose="020B0606030504020204" pitchFamily="34" charset="0"/>
                <a:cs typeface="Open Sans" panose="020B0606030504020204" pitchFamily="34" charset="0"/>
              </a:rPr>
              <a:t>(e.g. banks, notaries, …)</a:t>
            </a:r>
          </a:p>
        </p:txBody>
      </p:sp>
      <p:grpSp>
        <p:nvGrpSpPr>
          <p:cNvPr id="74" name="Gruppieren 73">
            <a:extLst>
              <a:ext uri="{FF2B5EF4-FFF2-40B4-BE49-F238E27FC236}">
                <a16:creationId xmlns:a16="http://schemas.microsoft.com/office/drawing/2014/main" id="{2AA09561-10A1-4141-A865-B609897CA0F3}"/>
              </a:ext>
            </a:extLst>
          </p:cNvPr>
          <p:cNvGrpSpPr/>
          <p:nvPr/>
        </p:nvGrpSpPr>
        <p:grpSpPr>
          <a:xfrm>
            <a:off x="10290763" y="3200197"/>
            <a:ext cx="1442323" cy="457604"/>
            <a:chOff x="10057111" y="3160511"/>
            <a:chExt cx="1442323" cy="457604"/>
          </a:xfrm>
        </p:grpSpPr>
        <p:grpSp>
          <p:nvGrpSpPr>
            <p:cNvPr id="60" name="Group 18">
              <a:extLst>
                <a:ext uri="{FF2B5EF4-FFF2-40B4-BE49-F238E27FC236}">
                  <a16:creationId xmlns:a16="http://schemas.microsoft.com/office/drawing/2014/main" id="{BAAB3779-EDE2-4616-AE2F-A0D576A1865E}"/>
                </a:ext>
              </a:extLst>
            </p:cNvPr>
            <p:cNvGrpSpPr>
              <a:grpSpLocks noChangeAspect="1"/>
            </p:cNvGrpSpPr>
            <p:nvPr/>
          </p:nvGrpSpPr>
          <p:grpSpPr bwMode="auto">
            <a:xfrm>
              <a:off x="10057111" y="3253228"/>
              <a:ext cx="1442323" cy="269067"/>
              <a:chOff x="803" y="804"/>
              <a:chExt cx="461" cy="86"/>
            </a:xfrm>
            <a:solidFill>
              <a:schemeClr val="accent1"/>
            </a:solidFill>
          </p:grpSpPr>
          <p:sp>
            <p:nvSpPr>
              <p:cNvPr id="61" name="Freeform 19">
                <a:extLst>
                  <a:ext uri="{FF2B5EF4-FFF2-40B4-BE49-F238E27FC236}">
                    <a16:creationId xmlns:a16="http://schemas.microsoft.com/office/drawing/2014/main" id="{D4A8B17C-D4FD-4EC6-A614-C6D84C7038FF}"/>
                  </a:ext>
                </a:extLst>
              </p:cNvPr>
              <p:cNvSpPr>
                <a:spLocks/>
              </p:cNvSpPr>
              <p:nvPr/>
            </p:nvSpPr>
            <p:spPr bwMode="auto">
              <a:xfrm>
                <a:off x="803" y="804"/>
                <a:ext cx="156" cy="86"/>
              </a:xfrm>
              <a:custGeom>
                <a:avLst/>
                <a:gdLst>
                  <a:gd name="T0" fmla="*/ 0 w 156"/>
                  <a:gd name="T1" fmla="*/ 86 h 86"/>
                  <a:gd name="T2" fmla="*/ 130 w 156"/>
                  <a:gd name="T3" fmla="*/ 86 h 86"/>
                  <a:gd name="T4" fmla="*/ 156 w 156"/>
                  <a:gd name="T5" fmla="*/ 43 h 86"/>
                  <a:gd name="T6" fmla="*/ 130 w 156"/>
                  <a:gd name="T7" fmla="*/ 0 h 86"/>
                  <a:gd name="T8" fmla="*/ 0 w 156"/>
                  <a:gd name="T9" fmla="*/ 0 h 86"/>
                  <a:gd name="T10" fmla="*/ 27 w 156"/>
                  <a:gd name="T11" fmla="*/ 43 h 86"/>
                  <a:gd name="T12" fmla="*/ 0 w 156"/>
                  <a:gd name="T13" fmla="*/ 86 h 86"/>
                  <a:gd name="T14" fmla="*/ 0 w 156"/>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86">
                    <a:moveTo>
                      <a:pt x="0" y="86"/>
                    </a:moveTo>
                    <a:lnTo>
                      <a:pt x="130" y="86"/>
                    </a:lnTo>
                    <a:lnTo>
                      <a:pt x="156" y="43"/>
                    </a:lnTo>
                    <a:lnTo>
                      <a:pt x="130" y="0"/>
                    </a:lnTo>
                    <a:lnTo>
                      <a:pt x="0" y="0"/>
                    </a:lnTo>
                    <a:lnTo>
                      <a:pt x="27" y="43"/>
                    </a:lnTo>
                    <a:lnTo>
                      <a:pt x="0" y="86"/>
                    </a:lnTo>
                    <a:lnTo>
                      <a:pt x="0" y="86"/>
                    </a:lnTo>
                    <a:close/>
                  </a:path>
                </a:pathLst>
              </a:custGeom>
              <a:grpFill/>
              <a:ln w="190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20">
                <a:extLst>
                  <a:ext uri="{FF2B5EF4-FFF2-40B4-BE49-F238E27FC236}">
                    <a16:creationId xmlns:a16="http://schemas.microsoft.com/office/drawing/2014/main" id="{0C7E0458-A94C-4AAF-B187-20BACD934B99}"/>
                  </a:ext>
                </a:extLst>
              </p:cNvPr>
              <p:cNvSpPr>
                <a:spLocks/>
              </p:cNvSpPr>
              <p:nvPr/>
            </p:nvSpPr>
            <p:spPr bwMode="auto">
              <a:xfrm>
                <a:off x="956" y="804"/>
                <a:ext cx="155" cy="86"/>
              </a:xfrm>
              <a:custGeom>
                <a:avLst/>
                <a:gdLst>
                  <a:gd name="T0" fmla="*/ 0 w 155"/>
                  <a:gd name="T1" fmla="*/ 86 h 86"/>
                  <a:gd name="T2" fmla="*/ 128 w 155"/>
                  <a:gd name="T3" fmla="*/ 86 h 86"/>
                  <a:gd name="T4" fmla="*/ 155 w 155"/>
                  <a:gd name="T5" fmla="*/ 43 h 86"/>
                  <a:gd name="T6" fmla="*/ 128 w 155"/>
                  <a:gd name="T7" fmla="*/ 0 h 86"/>
                  <a:gd name="T8" fmla="*/ 0 w 155"/>
                  <a:gd name="T9" fmla="*/ 0 h 86"/>
                  <a:gd name="T10" fmla="*/ 26 w 155"/>
                  <a:gd name="T11" fmla="*/ 43 h 86"/>
                  <a:gd name="T12" fmla="*/ 0 w 155"/>
                  <a:gd name="T13" fmla="*/ 86 h 86"/>
                  <a:gd name="T14" fmla="*/ 0 w 15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86">
                    <a:moveTo>
                      <a:pt x="0" y="86"/>
                    </a:moveTo>
                    <a:lnTo>
                      <a:pt x="128" y="86"/>
                    </a:lnTo>
                    <a:lnTo>
                      <a:pt x="155" y="43"/>
                    </a:lnTo>
                    <a:lnTo>
                      <a:pt x="128" y="0"/>
                    </a:lnTo>
                    <a:lnTo>
                      <a:pt x="0" y="0"/>
                    </a:lnTo>
                    <a:lnTo>
                      <a:pt x="26" y="43"/>
                    </a:lnTo>
                    <a:lnTo>
                      <a:pt x="0" y="86"/>
                    </a:lnTo>
                    <a:lnTo>
                      <a:pt x="0" y="86"/>
                    </a:lnTo>
                    <a:close/>
                  </a:path>
                </a:pathLst>
              </a:custGeom>
              <a:noFill/>
              <a:ln w="19050">
                <a:solidFill>
                  <a:schemeClr val="accent1"/>
                </a:solidFill>
                <a:prstDash val="dash"/>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Freeform 21">
                <a:extLst>
                  <a:ext uri="{FF2B5EF4-FFF2-40B4-BE49-F238E27FC236}">
                    <a16:creationId xmlns:a16="http://schemas.microsoft.com/office/drawing/2014/main" id="{BC358FCE-C61D-48A3-A107-083F828BCF68}"/>
                  </a:ext>
                </a:extLst>
              </p:cNvPr>
              <p:cNvSpPr>
                <a:spLocks/>
              </p:cNvSpPr>
              <p:nvPr/>
            </p:nvSpPr>
            <p:spPr bwMode="auto">
              <a:xfrm>
                <a:off x="1107" y="804"/>
                <a:ext cx="157" cy="86"/>
              </a:xfrm>
              <a:custGeom>
                <a:avLst/>
                <a:gdLst>
                  <a:gd name="T0" fmla="*/ 0 w 157"/>
                  <a:gd name="T1" fmla="*/ 86 h 86"/>
                  <a:gd name="T2" fmla="*/ 129 w 157"/>
                  <a:gd name="T3" fmla="*/ 86 h 86"/>
                  <a:gd name="T4" fmla="*/ 157 w 157"/>
                  <a:gd name="T5" fmla="*/ 43 h 86"/>
                  <a:gd name="T6" fmla="*/ 129 w 157"/>
                  <a:gd name="T7" fmla="*/ 0 h 86"/>
                  <a:gd name="T8" fmla="*/ 0 w 157"/>
                  <a:gd name="T9" fmla="*/ 0 h 86"/>
                  <a:gd name="T10" fmla="*/ 26 w 157"/>
                  <a:gd name="T11" fmla="*/ 43 h 86"/>
                  <a:gd name="T12" fmla="*/ 0 w 157"/>
                  <a:gd name="T13" fmla="*/ 86 h 86"/>
                  <a:gd name="T14" fmla="*/ 0 w 157"/>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86">
                    <a:moveTo>
                      <a:pt x="0" y="86"/>
                    </a:moveTo>
                    <a:lnTo>
                      <a:pt x="129" y="86"/>
                    </a:lnTo>
                    <a:lnTo>
                      <a:pt x="157" y="43"/>
                    </a:lnTo>
                    <a:lnTo>
                      <a:pt x="129" y="0"/>
                    </a:lnTo>
                    <a:lnTo>
                      <a:pt x="0" y="0"/>
                    </a:lnTo>
                    <a:lnTo>
                      <a:pt x="26" y="43"/>
                    </a:lnTo>
                    <a:lnTo>
                      <a:pt x="0" y="86"/>
                    </a:lnTo>
                    <a:lnTo>
                      <a:pt x="0" y="86"/>
                    </a:lnTo>
                    <a:close/>
                  </a:path>
                </a:pathLst>
              </a:custGeom>
              <a:grpFill/>
              <a:ln w="190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feld 64">
              <a:extLst>
                <a:ext uri="{FF2B5EF4-FFF2-40B4-BE49-F238E27FC236}">
                  <a16:creationId xmlns:a16="http://schemas.microsoft.com/office/drawing/2014/main" id="{48B4D0B1-5F83-4574-B300-5DADAA3DEE22}"/>
                </a:ext>
              </a:extLst>
            </p:cNvPr>
            <p:cNvSpPr txBox="1"/>
            <p:nvPr/>
          </p:nvSpPr>
          <p:spPr>
            <a:xfrm>
              <a:off x="10537742" y="3160511"/>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6" name="Textfeld 75">
            <a:extLst>
              <a:ext uri="{FF2B5EF4-FFF2-40B4-BE49-F238E27FC236}">
                <a16:creationId xmlns:a16="http://schemas.microsoft.com/office/drawing/2014/main" id="{FD37CC21-4687-40B7-A572-369049D74C68}"/>
              </a:ext>
            </a:extLst>
          </p:cNvPr>
          <p:cNvSpPr txBox="1"/>
          <p:nvPr/>
        </p:nvSpPr>
        <p:spPr>
          <a:xfrm>
            <a:off x="8774731" y="3228933"/>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6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2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Textfeld 76">
            <a:extLst>
              <a:ext uri="{FF2B5EF4-FFF2-40B4-BE49-F238E27FC236}">
                <a16:creationId xmlns:a16="http://schemas.microsoft.com/office/drawing/2014/main" id="{89402093-1B97-4958-950A-793905CD5DB2}"/>
              </a:ext>
            </a:extLst>
          </p:cNvPr>
          <p:cNvSpPr txBox="1"/>
          <p:nvPr/>
        </p:nvSpPr>
        <p:spPr>
          <a:xfrm>
            <a:off x="10297458" y="3925109"/>
            <a:ext cx="1428932" cy="469232"/>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Process </a:t>
            </a:r>
          </a:p>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inefficiencies</a:t>
            </a:r>
          </a:p>
        </p:txBody>
      </p:sp>
      <p:grpSp>
        <p:nvGrpSpPr>
          <p:cNvPr id="79" name="Gruppieren 78">
            <a:extLst>
              <a:ext uri="{FF2B5EF4-FFF2-40B4-BE49-F238E27FC236}">
                <a16:creationId xmlns:a16="http://schemas.microsoft.com/office/drawing/2014/main" id="{0AA32A71-9AB8-461F-8CF8-07DBDC31BD57}"/>
              </a:ext>
            </a:extLst>
          </p:cNvPr>
          <p:cNvGrpSpPr/>
          <p:nvPr/>
        </p:nvGrpSpPr>
        <p:grpSpPr>
          <a:xfrm>
            <a:off x="6512590" y="3080343"/>
            <a:ext cx="777875" cy="799997"/>
            <a:chOff x="6870700" y="3080343"/>
            <a:chExt cx="777875" cy="799997"/>
          </a:xfrm>
        </p:grpSpPr>
        <p:grpSp>
          <p:nvGrpSpPr>
            <p:cNvPr id="73" name="Gruppieren 72">
              <a:extLst>
                <a:ext uri="{FF2B5EF4-FFF2-40B4-BE49-F238E27FC236}">
                  <a16:creationId xmlns:a16="http://schemas.microsoft.com/office/drawing/2014/main" id="{974AF0C5-FEC3-4059-BF6E-116B32481733}"/>
                </a:ext>
              </a:extLst>
            </p:cNvPr>
            <p:cNvGrpSpPr/>
            <p:nvPr/>
          </p:nvGrpSpPr>
          <p:grpSpPr>
            <a:xfrm>
              <a:off x="6870700" y="3080343"/>
              <a:ext cx="777875" cy="697313"/>
              <a:chOff x="6808015" y="3494799"/>
              <a:chExt cx="777875" cy="697313"/>
            </a:xfrm>
          </p:grpSpPr>
          <p:sp>
            <p:nvSpPr>
              <p:cNvPr id="59" name="Freeform 25">
                <a:extLst>
                  <a:ext uri="{FF2B5EF4-FFF2-40B4-BE49-F238E27FC236}">
                    <a16:creationId xmlns:a16="http://schemas.microsoft.com/office/drawing/2014/main" id="{EBFAC683-5D38-48E8-B1EC-E4CFF4D05549}"/>
                  </a:ext>
                </a:extLst>
              </p:cNvPr>
              <p:cNvSpPr>
                <a:spLocks noEditPoints="1"/>
              </p:cNvSpPr>
              <p:nvPr/>
            </p:nvSpPr>
            <p:spPr bwMode="auto">
              <a:xfrm>
                <a:off x="6929464" y="3494799"/>
                <a:ext cx="569104" cy="426441"/>
              </a:xfrm>
              <a:custGeom>
                <a:avLst/>
                <a:gdLst>
                  <a:gd name="T0" fmla="*/ 3120 w 6120"/>
                  <a:gd name="T1" fmla="*/ 1040 h 4584"/>
                  <a:gd name="T2" fmla="*/ 3528 w 6120"/>
                  <a:gd name="T3" fmla="*/ 131 h 4584"/>
                  <a:gd name="T4" fmla="*/ 2785 w 6120"/>
                  <a:gd name="T5" fmla="*/ 290 h 4584"/>
                  <a:gd name="T6" fmla="*/ 2070 w 6120"/>
                  <a:gd name="T7" fmla="*/ 176 h 4584"/>
                  <a:gd name="T8" fmla="*/ 2520 w 6120"/>
                  <a:gd name="T9" fmla="*/ 1069 h 4584"/>
                  <a:gd name="T10" fmla="*/ 2564 w 6120"/>
                  <a:gd name="T11" fmla="*/ 4323 h 4584"/>
                  <a:gd name="T12" fmla="*/ 3120 w 6120"/>
                  <a:gd name="T13" fmla="*/ 1040 h 4584"/>
                  <a:gd name="T14" fmla="*/ 3226 w 6120"/>
                  <a:gd name="T15" fmla="*/ 3267 h 4584"/>
                  <a:gd name="T16" fmla="*/ 3026 w 6120"/>
                  <a:gd name="T17" fmla="*/ 3398 h 4584"/>
                  <a:gd name="T18" fmla="*/ 2977 w 6120"/>
                  <a:gd name="T19" fmla="*/ 3459 h 4584"/>
                  <a:gd name="T20" fmla="*/ 2981 w 6120"/>
                  <a:gd name="T21" fmla="*/ 3565 h 4584"/>
                  <a:gd name="T22" fmla="*/ 2932 w 6120"/>
                  <a:gd name="T23" fmla="*/ 3614 h 4584"/>
                  <a:gd name="T24" fmla="*/ 2822 w 6120"/>
                  <a:gd name="T25" fmla="*/ 3618 h 4584"/>
                  <a:gd name="T26" fmla="*/ 2769 w 6120"/>
                  <a:gd name="T27" fmla="*/ 3565 h 4584"/>
                  <a:gd name="T28" fmla="*/ 2769 w 6120"/>
                  <a:gd name="T29" fmla="*/ 3487 h 4584"/>
                  <a:gd name="T30" fmla="*/ 2711 w 6120"/>
                  <a:gd name="T31" fmla="*/ 3422 h 4584"/>
                  <a:gd name="T32" fmla="*/ 2507 w 6120"/>
                  <a:gd name="T33" fmla="*/ 3369 h 4584"/>
                  <a:gd name="T34" fmla="*/ 2462 w 6120"/>
                  <a:gd name="T35" fmla="*/ 3279 h 4584"/>
                  <a:gd name="T36" fmla="*/ 2495 w 6120"/>
                  <a:gd name="T37" fmla="*/ 3161 h 4584"/>
                  <a:gd name="T38" fmla="*/ 2560 w 6120"/>
                  <a:gd name="T39" fmla="*/ 3133 h 4584"/>
                  <a:gd name="T40" fmla="*/ 2789 w 6120"/>
                  <a:gd name="T41" fmla="*/ 3194 h 4584"/>
                  <a:gd name="T42" fmla="*/ 2936 w 6120"/>
                  <a:gd name="T43" fmla="*/ 3173 h 4584"/>
                  <a:gd name="T44" fmla="*/ 2960 w 6120"/>
                  <a:gd name="T45" fmla="*/ 2974 h 4584"/>
                  <a:gd name="T46" fmla="*/ 2875 w 6120"/>
                  <a:gd name="T47" fmla="*/ 2925 h 4584"/>
                  <a:gd name="T48" fmla="*/ 2642 w 6120"/>
                  <a:gd name="T49" fmla="*/ 2827 h 4584"/>
                  <a:gd name="T50" fmla="*/ 2454 w 6120"/>
                  <a:gd name="T51" fmla="*/ 2521 h 4584"/>
                  <a:gd name="T52" fmla="*/ 2699 w 6120"/>
                  <a:gd name="T53" fmla="*/ 2203 h 4584"/>
                  <a:gd name="T54" fmla="*/ 2764 w 6120"/>
                  <a:gd name="T55" fmla="*/ 2113 h 4584"/>
                  <a:gd name="T56" fmla="*/ 2760 w 6120"/>
                  <a:gd name="T57" fmla="*/ 2048 h 4584"/>
                  <a:gd name="T58" fmla="*/ 2818 w 6120"/>
                  <a:gd name="T59" fmla="*/ 1991 h 4584"/>
                  <a:gd name="T60" fmla="*/ 2862 w 6120"/>
                  <a:gd name="T61" fmla="*/ 1991 h 4584"/>
                  <a:gd name="T62" fmla="*/ 2969 w 6120"/>
                  <a:gd name="T63" fmla="*/ 2089 h 4584"/>
                  <a:gd name="T64" fmla="*/ 3042 w 6120"/>
                  <a:gd name="T65" fmla="*/ 2174 h 4584"/>
                  <a:gd name="T66" fmla="*/ 3201 w 6120"/>
                  <a:gd name="T67" fmla="*/ 2219 h 4584"/>
                  <a:gd name="T68" fmla="*/ 3234 w 6120"/>
                  <a:gd name="T69" fmla="*/ 2280 h 4584"/>
                  <a:gd name="T70" fmla="*/ 3197 w 6120"/>
                  <a:gd name="T71" fmla="*/ 2411 h 4584"/>
                  <a:gd name="T72" fmla="*/ 3128 w 6120"/>
                  <a:gd name="T73" fmla="*/ 2439 h 4584"/>
                  <a:gd name="T74" fmla="*/ 2875 w 6120"/>
                  <a:gd name="T75" fmla="*/ 2394 h 4584"/>
                  <a:gd name="T76" fmla="*/ 2809 w 6120"/>
                  <a:gd name="T77" fmla="*/ 2411 h 4584"/>
                  <a:gd name="T78" fmla="*/ 2785 w 6120"/>
                  <a:gd name="T79" fmla="*/ 2578 h 4584"/>
                  <a:gd name="T80" fmla="*/ 2899 w 6120"/>
                  <a:gd name="T81" fmla="*/ 2639 h 4584"/>
                  <a:gd name="T82" fmla="*/ 3099 w 6120"/>
                  <a:gd name="T83" fmla="*/ 2725 h 4584"/>
                  <a:gd name="T84" fmla="*/ 3226 w 6120"/>
                  <a:gd name="T85" fmla="*/ 3267 h 4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0" h="4584">
                    <a:moveTo>
                      <a:pt x="3120" y="1040"/>
                    </a:moveTo>
                    <a:cubicBezTo>
                      <a:pt x="3454" y="767"/>
                      <a:pt x="3659" y="160"/>
                      <a:pt x="3528" y="131"/>
                    </a:cubicBezTo>
                    <a:cubicBezTo>
                      <a:pt x="3352" y="102"/>
                      <a:pt x="2973" y="261"/>
                      <a:pt x="2785" y="290"/>
                    </a:cubicBezTo>
                    <a:cubicBezTo>
                      <a:pt x="2520" y="319"/>
                      <a:pt x="2230" y="0"/>
                      <a:pt x="2070" y="176"/>
                    </a:cubicBezTo>
                    <a:cubicBezTo>
                      <a:pt x="1940" y="319"/>
                      <a:pt x="2172" y="841"/>
                      <a:pt x="2520" y="1069"/>
                    </a:cubicBezTo>
                    <a:cubicBezTo>
                      <a:pt x="1470" y="1575"/>
                      <a:pt x="0" y="4136"/>
                      <a:pt x="2564" y="4323"/>
                    </a:cubicBezTo>
                    <a:cubicBezTo>
                      <a:pt x="6120" y="4584"/>
                      <a:pt x="4344" y="1534"/>
                      <a:pt x="3120" y="1040"/>
                    </a:cubicBezTo>
                    <a:close/>
                    <a:moveTo>
                      <a:pt x="3226" y="3267"/>
                    </a:moveTo>
                    <a:cubicBezTo>
                      <a:pt x="3173" y="3328"/>
                      <a:pt x="3107" y="3373"/>
                      <a:pt x="3026" y="3398"/>
                    </a:cubicBezTo>
                    <a:cubicBezTo>
                      <a:pt x="2993" y="3406"/>
                      <a:pt x="2977" y="3426"/>
                      <a:pt x="2977" y="3459"/>
                    </a:cubicBezTo>
                    <a:cubicBezTo>
                      <a:pt x="2981" y="3496"/>
                      <a:pt x="2981" y="3528"/>
                      <a:pt x="2981" y="3565"/>
                    </a:cubicBezTo>
                    <a:cubicBezTo>
                      <a:pt x="2981" y="3598"/>
                      <a:pt x="2965" y="3614"/>
                      <a:pt x="2932" y="3614"/>
                    </a:cubicBezTo>
                    <a:cubicBezTo>
                      <a:pt x="2895" y="3618"/>
                      <a:pt x="2858" y="3618"/>
                      <a:pt x="2822" y="3618"/>
                    </a:cubicBezTo>
                    <a:cubicBezTo>
                      <a:pt x="2785" y="3618"/>
                      <a:pt x="2769" y="3598"/>
                      <a:pt x="2769" y="3565"/>
                    </a:cubicBezTo>
                    <a:cubicBezTo>
                      <a:pt x="2769" y="3540"/>
                      <a:pt x="2769" y="3516"/>
                      <a:pt x="2769" y="3487"/>
                    </a:cubicBezTo>
                    <a:cubicBezTo>
                      <a:pt x="2764" y="3430"/>
                      <a:pt x="2764" y="3430"/>
                      <a:pt x="2711" y="3422"/>
                    </a:cubicBezTo>
                    <a:cubicBezTo>
                      <a:pt x="2638" y="3414"/>
                      <a:pt x="2573" y="3398"/>
                      <a:pt x="2507" y="3369"/>
                    </a:cubicBezTo>
                    <a:cubicBezTo>
                      <a:pt x="2454" y="3345"/>
                      <a:pt x="2450" y="3332"/>
                      <a:pt x="2462" y="3279"/>
                    </a:cubicBezTo>
                    <a:cubicBezTo>
                      <a:pt x="2475" y="3239"/>
                      <a:pt x="2483" y="3202"/>
                      <a:pt x="2495" y="3161"/>
                    </a:cubicBezTo>
                    <a:cubicBezTo>
                      <a:pt x="2507" y="3116"/>
                      <a:pt x="2520" y="3112"/>
                      <a:pt x="2560" y="3133"/>
                    </a:cubicBezTo>
                    <a:cubicBezTo>
                      <a:pt x="2634" y="3169"/>
                      <a:pt x="2711" y="3186"/>
                      <a:pt x="2789" y="3194"/>
                    </a:cubicBezTo>
                    <a:cubicBezTo>
                      <a:pt x="2838" y="3202"/>
                      <a:pt x="2891" y="3194"/>
                      <a:pt x="2936" y="3173"/>
                    </a:cubicBezTo>
                    <a:cubicBezTo>
                      <a:pt x="3026" y="3133"/>
                      <a:pt x="3038" y="3031"/>
                      <a:pt x="2960" y="2974"/>
                    </a:cubicBezTo>
                    <a:cubicBezTo>
                      <a:pt x="2936" y="2953"/>
                      <a:pt x="2907" y="2937"/>
                      <a:pt x="2875" y="2925"/>
                    </a:cubicBezTo>
                    <a:cubicBezTo>
                      <a:pt x="2797" y="2892"/>
                      <a:pt x="2715" y="2868"/>
                      <a:pt x="2642" y="2827"/>
                    </a:cubicBezTo>
                    <a:cubicBezTo>
                      <a:pt x="2524" y="2757"/>
                      <a:pt x="2450" y="2664"/>
                      <a:pt x="2454" y="2521"/>
                    </a:cubicBezTo>
                    <a:cubicBezTo>
                      <a:pt x="2462" y="2358"/>
                      <a:pt x="2552" y="2256"/>
                      <a:pt x="2699" y="2203"/>
                    </a:cubicBezTo>
                    <a:cubicBezTo>
                      <a:pt x="2764" y="2178"/>
                      <a:pt x="2764" y="2178"/>
                      <a:pt x="2764" y="2113"/>
                    </a:cubicBezTo>
                    <a:cubicBezTo>
                      <a:pt x="2764" y="2093"/>
                      <a:pt x="2760" y="2068"/>
                      <a:pt x="2760" y="2048"/>
                    </a:cubicBezTo>
                    <a:cubicBezTo>
                      <a:pt x="2764" y="2003"/>
                      <a:pt x="2769" y="1991"/>
                      <a:pt x="2818" y="1991"/>
                    </a:cubicBezTo>
                    <a:cubicBezTo>
                      <a:pt x="2834" y="1991"/>
                      <a:pt x="2850" y="1991"/>
                      <a:pt x="2862" y="1991"/>
                    </a:cubicBezTo>
                    <a:cubicBezTo>
                      <a:pt x="2965" y="1987"/>
                      <a:pt x="2965" y="1987"/>
                      <a:pt x="2969" y="2089"/>
                    </a:cubicBezTo>
                    <a:cubicBezTo>
                      <a:pt x="2969" y="2162"/>
                      <a:pt x="2969" y="2162"/>
                      <a:pt x="3042" y="2174"/>
                    </a:cubicBezTo>
                    <a:cubicBezTo>
                      <a:pt x="3099" y="2182"/>
                      <a:pt x="3152" y="2195"/>
                      <a:pt x="3201" y="2219"/>
                    </a:cubicBezTo>
                    <a:cubicBezTo>
                      <a:pt x="3230" y="2231"/>
                      <a:pt x="3242" y="2248"/>
                      <a:pt x="3234" y="2280"/>
                    </a:cubicBezTo>
                    <a:cubicBezTo>
                      <a:pt x="3222" y="2321"/>
                      <a:pt x="3209" y="2366"/>
                      <a:pt x="3197" y="2411"/>
                    </a:cubicBezTo>
                    <a:cubicBezTo>
                      <a:pt x="3185" y="2452"/>
                      <a:pt x="3169" y="2460"/>
                      <a:pt x="3128" y="2439"/>
                    </a:cubicBezTo>
                    <a:cubicBezTo>
                      <a:pt x="3050" y="2403"/>
                      <a:pt x="2965" y="2390"/>
                      <a:pt x="2875" y="2394"/>
                    </a:cubicBezTo>
                    <a:cubicBezTo>
                      <a:pt x="2854" y="2394"/>
                      <a:pt x="2830" y="2399"/>
                      <a:pt x="2809" y="2411"/>
                    </a:cubicBezTo>
                    <a:cubicBezTo>
                      <a:pt x="2732" y="2443"/>
                      <a:pt x="2724" y="2529"/>
                      <a:pt x="2785" y="2578"/>
                    </a:cubicBezTo>
                    <a:cubicBezTo>
                      <a:pt x="2822" y="2606"/>
                      <a:pt x="2858" y="2623"/>
                      <a:pt x="2899" y="2639"/>
                    </a:cubicBezTo>
                    <a:cubicBezTo>
                      <a:pt x="2965" y="2664"/>
                      <a:pt x="3038" y="2692"/>
                      <a:pt x="3099" y="2725"/>
                    </a:cubicBezTo>
                    <a:cubicBezTo>
                      <a:pt x="3307" y="2835"/>
                      <a:pt x="3369" y="3088"/>
                      <a:pt x="3226" y="3267"/>
                    </a:cubicBezTo>
                    <a:close/>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8" name="Group 29">
                <a:extLst>
                  <a:ext uri="{FF2B5EF4-FFF2-40B4-BE49-F238E27FC236}">
                    <a16:creationId xmlns:a16="http://schemas.microsoft.com/office/drawing/2014/main" id="{D1504895-FCED-4D25-BE8D-C44625C89DAA}"/>
                  </a:ext>
                </a:extLst>
              </p:cNvPr>
              <p:cNvGrpSpPr>
                <a:grpSpLocks noChangeAspect="1"/>
              </p:cNvGrpSpPr>
              <p:nvPr/>
            </p:nvGrpSpPr>
            <p:grpSpPr bwMode="auto">
              <a:xfrm>
                <a:off x="6808015" y="3911124"/>
                <a:ext cx="777875" cy="280988"/>
                <a:chOff x="803" y="802"/>
                <a:chExt cx="490" cy="177"/>
              </a:xfrm>
              <a:solidFill>
                <a:schemeClr val="accent1"/>
              </a:solidFill>
            </p:grpSpPr>
            <p:sp>
              <p:nvSpPr>
                <p:cNvPr id="70" name="Freeform 30">
                  <a:extLst>
                    <a:ext uri="{FF2B5EF4-FFF2-40B4-BE49-F238E27FC236}">
                      <a16:creationId xmlns:a16="http://schemas.microsoft.com/office/drawing/2014/main" id="{400CDA42-AE25-46E2-8A8A-12C8EF6F736D}"/>
                    </a:ext>
                  </a:extLst>
                </p:cNvPr>
                <p:cNvSpPr>
                  <a:spLocks noEditPoints="1"/>
                </p:cNvSpPr>
                <p:nvPr/>
              </p:nvSpPr>
              <p:spPr bwMode="auto">
                <a:xfrm>
                  <a:off x="803" y="814"/>
                  <a:ext cx="490" cy="165"/>
                </a:xfrm>
                <a:custGeom>
                  <a:avLst/>
                  <a:gdLst>
                    <a:gd name="T0" fmla="*/ 7851 w 8160"/>
                    <a:gd name="T1" fmla="*/ 296 h 2736"/>
                    <a:gd name="T2" fmla="*/ 7287 w 8160"/>
                    <a:gd name="T3" fmla="*/ 511 h 2736"/>
                    <a:gd name="T4" fmla="*/ 6251 w 8160"/>
                    <a:gd name="T5" fmla="*/ 1138 h 2736"/>
                    <a:gd name="T6" fmla="*/ 6183 w 8160"/>
                    <a:gd name="T7" fmla="*/ 1184 h 2736"/>
                    <a:gd name="T8" fmla="*/ 5768 w 8160"/>
                    <a:gd name="T9" fmla="*/ 1360 h 2736"/>
                    <a:gd name="T10" fmla="*/ 3723 w 8160"/>
                    <a:gd name="T11" fmla="*/ 1564 h 2736"/>
                    <a:gd name="T12" fmla="*/ 3653 w 8160"/>
                    <a:gd name="T13" fmla="*/ 1567 h 2736"/>
                    <a:gd name="T14" fmla="*/ 3544 w 8160"/>
                    <a:gd name="T15" fmla="*/ 1479 h 2736"/>
                    <a:gd name="T16" fmla="*/ 3637 w 8160"/>
                    <a:gd name="T17" fmla="*/ 1360 h 2736"/>
                    <a:gd name="T18" fmla="*/ 5441 w 8160"/>
                    <a:gd name="T19" fmla="*/ 1181 h 2736"/>
                    <a:gd name="T20" fmla="*/ 5775 w 8160"/>
                    <a:gd name="T21" fmla="*/ 749 h 2736"/>
                    <a:gd name="T22" fmla="*/ 5363 w 8160"/>
                    <a:gd name="T23" fmla="*/ 396 h 2736"/>
                    <a:gd name="T24" fmla="*/ 3759 w 8160"/>
                    <a:gd name="T25" fmla="*/ 375 h 2736"/>
                    <a:gd name="T26" fmla="*/ 3370 w 8160"/>
                    <a:gd name="T27" fmla="*/ 314 h 2736"/>
                    <a:gd name="T28" fmla="*/ 1443 w 8160"/>
                    <a:gd name="T29" fmla="*/ 431 h 2736"/>
                    <a:gd name="T30" fmla="*/ 1097 w 8160"/>
                    <a:gd name="T31" fmla="*/ 245 h 2736"/>
                    <a:gd name="T32" fmla="*/ 405 w 8160"/>
                    <a:gd name="T33" fmla="*/ 293 h 2736"/>
                    <a:gd name="T34" fmla="*/ 17 w 8160"/>
                    <a:gd name="T35" fmla="*/ 739 h 2736"/>
                    <a:gd name="T36" fmla="*/ 128 w 8160"/>
                    <a:gd name="T37" fmla="*/ 2334 h 2736"/>
                    <a:gd name="T38" fmla="*/ 572 w 8160"/>
                    <a:gd name="T39" fmla="*/ 2721 h 2736"/>
                    <a:gd name="T40" fmla="*/ 1264 w 8160"/>
                    <a:gd name="T41" fmla="*/ 2674 h 2736"/>
                    <a:gd name="T42" fmla="*/ 1582 w 8160"/>
                    <a:gd name="T43" fmla="*/ 2443 h 2736"/>
                    <a:gd name="T44" fmla="*/ 4620 w 8160"/>
                    <a:gd name="T45" fmla="*/ 2578 h 2736"/>
                    <a:gd name="T46" fmla="*/ 5574 w 8160"/>
                    <a:gd name="T47" fmla="*/ 2411 h 2736"/>
                    <a:gd name="T48" fmla="*/ 5660 w 8160"/>
                    <a:gd name="T49" fmla="*/ 2363 h 2736"/>
                    <a:gd name="T50" fmla="*/ 7958 w 8160"/>
                    <a:gd name="T51" fmla="*/ 968 h 2736"/>
                    <a:gd name="T52" fmla="*/ 8155 w 8160"/>
                    <a:gd name="T53" fmla="*/ 649 h 2736"/>
                    <a:gd name="T54" fmla="*/ 7851 w 8160"/>
                    <a:gd name="T55" fmla="*/ 296 h 2736"/>
                    <a:gd name="T56" fmla="*/ 825 w 8160"/>
                    <a:gd name="T57" fmla="*/ 2343 h 2736"/>
                    <a:gd name="T58" fmla="*/ 589 w 8160"/>
                    <a:gd name="T59" fmla="*/ 2108 h 2736"/>
                    <a:gd name="T60" fmla="*/ 825 w 8160"/>
                    <a:gd name="T61" fmla="*/ 1872 h 2736"/>
                    <a:gd name="T62" fmla="*/ 1062 w 8160"/>
                    <a:gd name="T63" fmla="*/ 2108 h 2736"/>
                    <a:gd name="T64" fmla="*/ 825 w 8160"/>
                    <a:gd name="T65" fmla="*/ 2343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2736">
                      <a:moveTo>
                        <a:pt x="7851" y="296"/>
                      </a:moveTo>
                      <a:cubicBezTo>
                        <a:pt x="7696" y="284"/>
                        <a:pt x="7375" y="466"/>
                        <a:pt x="7287" y="511"/>
                      </a:cubicBezTo>
                      <a:cubicBezTo>
                        <a:pt x="6972" y="676"/>
                        <a:pt x="6537" y="932"/>
                        <a:pt x="6251" y="1138"/>
                      </a:cubicBezTo>
                      <a:cubicBezTo>
                        <a:pt x="6231" y="1152"/>
                        <a:pt x="6204" y="1170"/>
                        <a:pt x="6183" y="1184"/>
                      </a:cubicBezTo>
                      <a:cubicBezTo>
                        <a:pt x="6055" y="1269"/>
                        <a:pt x="5919" y="1327"/>
                        <a:pt x="5768" y="1360"/>
                      </a:cubicBezTo>
                      <a:cubicBezTo>
                        <a:pt x="4936" y="1545"/>
                        <a:pt x="3723" y="1564"/>
                        <a:pt x="3723" y="1564"/>
                      </a:cubicBezTo>
                      <a:cubicBezTo>
                        <a:pt x="3653" y="1567"/>
                        <a:pt x="3653" y="1567"/>
                        <a:pt x="3653" y="1567"/>
                      </a:cubicBezTo>
                      <a:cubicBezTo>
                        <a:pt x="3598" y="1570"/>
                        <a:pt x="3552" y="1532"/>
                        <a:pt x="3544" y="1479"/>
                      </a:cubicBezTo>
                      <a:cubicBezTo>
                        <a:pt x="3535" y="1420"/>
                        <a:pt x="3577" y="1366"/>
                        <a:pt x="3637" y="1360"/>
                      </a:cubicBezTo>
                      <a:cubicBezTo>
                        <a:pt x="5441" y="1181"/>
                        <a:pt x="5441" y="1181"/>
                        <a:pt x="5441" y="1181"/>
                      </a:cubicBezTo>
                      <a:cubicBezTo>
                        <a:pt x="5638" y="1159"/>
                        <a:pt x="5797" y="966"/>
                        <a:pt x="5775" y="749"/>
                      </a:cubicBezTo>
                      <a:cubicBezTo>
                        <a:pt x="5754" y="532"/>
                        <a:pt x="5561" y="374"/>
                        <a:pt x="5363" y="396"/>
                      </a:cubicBezTo>
                      <a:cubicBezTo>
                        <a:pt x="3759" y="375"/>
                        <a:pt x="3759" y="375"/>
                        <a:pt x="3759" y="375"/>
                      </a:cubicBezTo>
                      <a:cubicBezTo>
                        <a:pt x="3650" y="374"/>
                        <a:pt x="3475" y="346"/>
                        <a:pt x="3370" y="314"/>
                      </a:cubicBezTo>
                      <a:cubicBezTo>
                        <a:pt x="2335" y="0"/>
                        <a:pt x="1754" y="294"/>
                        <a:pt x="1443" y="431"/>
                      </a:cubicBezTo>
                      <a:cubicBezTo>
                        <a:pt x="1374" y="312"/>
                        <a:pt x="1242" y="235"/>
                        <a:pt x="1097" y="245"/>
                      </a:cubicBezTo>
                      <a:cubicBezTo>
                        <a:pt x="405" y="293"/>
                        <a:pt x="405" y="293"/>
                        <a:pt x="405" y="293"/>
                      </a:cubicBezTo>
                      <a:cubicBezTo>
                        <a:pt x="174" y="310"/>
                        <a:pt x="0" y="510"/>
                        <a:pt x="17" y="739"/>
                      </a:cubicBezTo>
                      <a:cubicBezTo>
                        <a:pt x="128" y="2334"/>
                        <a:pt x="128" y="2334"/>
                        <a:pt x="128" y="2334"/>
                      </a:cubicBezTo>
                      <a:cubicBezTo>
                        <a:pt x="143" y="2563"/>
                        <a:pt x="343" y="2736"/>
                        <a:pt x="572" y="2721"/>
                      </a:cubicBezTo>
                      <a:cubicBezTo>
                        <a:pt x="1264" y="2674"/>
                        <a:pt x="1264" y="2674"/>
                        <a:pt x="1264" y="2674"/>
                      </a:cubicBezTo>
                      <a:cubicBezTo>
                        <a:pt x="1410" y="2662"/>
                        <a:pt x="1529" y="2569"/>
                        <a:pt x="1582" y="2443"/>
                      </a:cubicBezTo>
                      <a:cubicBezTo>
                        <a:pt x="4620" y="2578"/>
                        <a:pt x="4620" y="2578"/>
                        <a:pt x="4620" y="2578"/>
                      </a:cubicBezTo>
                      <a:cubicBezTo>
                        <a:pt x="4959" y="2616"/>
                        <a:pt x="5276" y="2573"/>
                        <a:pt x="5574" y="2411"/>
                      </a:cubicBezTo>
                      <a:cubicBezTo>
                        <a:pt x="5660" y="2363"/>
                        <a:pt x="5660" y="2363"/>
                        <a:pt x="5660" y="2363"/>
                      </a:cubicBezTo>
                      <a:cubicBezTo>
                        <a:pt x="7958" y="968"/>
                        <a:pt x="7958" y="968"/>
                        <a:pt x="7958" y="968"/>
                      </a:cubicBezTo>
                      <a:cubicBezTo>
                        <a:pt x="8071" y="900"/>
                        <a:pt x="8151" y="782"/>
                        <a:pt x="8155" y="649"/>
                      </a:cubicBezTo>
                      <a:cubicBezTo>
                        <a:pt x="8160" y="490"/>
                        <a:pt x="8071" y="312"/>
                        <a:pt x="7851" y="296"/>
                      </a:cubicBezTo>
                      <a:close/>
                      <a:moveTo>
                        <a:pt x="825" y="2343"/>
                      </a:moveTo>
                      <a:cubicBezTo>
                        <a:pt x="695" y="2343"/>
                        <a:pt x="589" y="2239"/>
                        <a:pt x="589" y="2108"/>
                      </a:cubicBezTo>
                      <a:cubicBezTo>
                        <a:pt x="589" y="1977"/>
                        <a:pt x="695" y="1872"/>
                        <a:pt x="825" y="1872"/>
                      </a:cubicBezTo>
                      <a:cubicBezTo>
                        <a:pt x="955" y="1872"/>
                        <a:pt x="1062" y="1977"/>
                        <a:pt x="1062" y="2108"/>
                      </a:cubicBezTo>
                      <a:cubicBezTo>
                        <a:pt x="1062" y="2239"/>
                        <a:pt x="955" y="2343"/>
                        <a:pt x="825" y="2343"/>
                      </a:cubicBezTo>
                      <a:close/>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31">
                  <a:extLst>
                    <a:ext uri="{FF2B5EF4-FFF2-40B4-BE49-F238E27FC236}">
                      <a16:creationId xmlns:a16="http://schemas.microsoft.com/office/drawing/2014/main" id="{0631C58E-3089-4447-8BB0-8B8AE8F7908B}"/>
                    </a:ext>
                  </a:extLst>
                </p:cNvPr>
                <p:cNvSpPr>
                  <a:spLocks/>
                </p:cNvSpPr>
                <p:nvPr/>
              </p:nvSpPr>
              <p:spPr bwMode="auto">
                <a:xfrm>
                  <a:off x="1170" y="814"/>
                  <a:ext cx="81" cy="50"/>
                </a:xfrm>
                <a:custGeom>
                  <a:avLst/>
                  <a:gdLst>
                    <a:gd name="T0" fmla="*/ 0 w 1344"/>
                    <a:gd name="T1" fmla="*/ 540 h 832"/>
                    <a:gd name="T2" fmla="*/ 35 w 1344"/>
                    <a:gd name="T3" fmla="*/ 701 h 832"/>
                    <a:gd name="T4" fmla="*/ 37 w 1344"/>
                    <a:gd name="T5" fmla="*/ 832 h 832"/>
                    <a:gd name="T6" fmla="*/ 107 w 1344"/>
                    <a:gd name="T7" fmla="*/ 781 h 832"/>
                    <a:gd name="T8" fmla="*/ 1085 w 1344"/>
                    <a:gd name="T9" fmla="*/ 204 h 832"/>
                    <a:gd name="T10" fmla="*/ 1344 w 1344"/>
                    <a:gd name="T11" fmla="*/ 85 h 832"/>
                    <a:gd name="T12" fmla="*/ 971 w 1344"/>
                    <a:gd name="T13" fmla="*/ 53 h 832"/>
                    <a:gd name="T14" fmla="*/ 5 w 1344"/>
                    <a:gd name="T15" fmla="*/ 530 h 832"/>
                    <a:gd name="T16" fmla="*/ 0 w 1344"/>
                    <a:gd name="T17" fmla="*/ 54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32">
                      <a:moveTo>
                        <a:pt x="0" y="540"/>
                      </a:moveTo>
                      <a:cubicBezTo>
                        <a:pt x="17" y="591"/>
                        <a:pt x="30" y="645"/>
                        <a:pt x="35" y="701"/>
                      </a:cubicBezTo>
                      <a:cubicBezTo>
                        <a:pt x="39" y="745"/>
                        <a:pt x="39" y="789"/>
                        <a:pt x="37" y="832"/>
                      </a:cubicBezTo>
                      <a:cubicBezTo>
                        <a:pt x="60" y="816"/>
                        <a:pt x="84" y="798"/>
                        <a:pt x="107" y="781"/>
                      </a:cubicBezTo>
                      <a:cubicBezTo>
                        <a:pt x="340" y="612"/>
                        <a:pt x="816" y="344"/>
                        <a:pt x="1085" y="204"/>
                      </a:cubicBezTo>
                      <a:cubicBezTo>
                        <a:pt x="1167" y="161"/>
                        <a:pt x="1252" y="120"/>
                        <a:pt x="1344" y="85"/>
                      </a:cubicBezTo>
                      <a:cubicBezTo>
                        <a:pt x="1227" y="5"/>
                        <a:pt x="1100" y="0"/>
                        <a:pt x="971" y="53"/>
                      </a:cubicBezTo>
                      <a:cubicBezTo>
                        <a:pt x="716" y="159"/>
                        <a:pt x="245" y="394"/>
                        <a:pt x="5" y="530"/>
                      </a:cubicBezTo>
                      <a:cubicBezTo>
                        <a:pt x="3" y="533"/>
                        <a:pt x="2" y="537"/>
                        <a:pt x="0" y="54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Freeform 32">
                  <a:extLst>
                    <a:ext uri="{FF2B5EF4-FFF2-40B4-BE49-F238E27FC236}">
                      <a16:creationId xmlns:a16="http://schemas.microsoft.com/office/drawing/2014/main" id="{EE167E00-67A9-4C1B-934A-525C95501AEA}"/>
                    </a:ext>
                  </a:extLst>
                </p:cNvPr>
                <p:cNvSpPr>
                  <a:spLocks/>
                </p:cNvSpPr>
                <p:nvPr/>
              </p:nvSpPr>
              <p:spPr bwMode="auto">
                <a:xfrm>
                  <a:off x="1151" y="802"/>
                  <a:ext cx="62" cy="29"/>
                </a:xfrm>
                <a:custGeom>
                  <a:avLst/>
                  <a:gdLst>
                    <a:gd name="T0" fmla="*/ 180 w 1040"/>
                    <a:gd name="T1" fmla="*/ 480 h 480"/>
                    <a:gd name="T2" fmla="*/ 210 w 1040"/>
                    <a:gd name="T3" fmla="*/ 458 h 480"/>
                    <a:gd name="T4" fmla="*/ 326 w 1040"/>
                    <a:gd name="T5" fmla="*/ 393 h 480"/>
                    <a:gd name="T6" fmla="*/ 1040 w 1040"/>
                    <a:gd name="T7" fmla="*/ 82 h 480"/>
                    <a:gd name="T8" fmla="*/ 671 w 1040"/>
                    <a:gd name="T9" fmla="*/ 52 h 480"/>
                    <a:gd name="T10" fmla="*/ 0 w 1040"/>
                    <a:gd name="T11" fmla="*/ 321 h 480"/>
                    <a:gd name="T12" fmla="*/ 180 w 1040"/>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1040" h="480">
                      <a:moveTo>
                        <a:pt x="180" y="480"/>
                      </a:moveTo>
                      <a:cubicBezTo>
                        <a:pt x="190" y="474"/>
                        <a:pt x="199" y="465"/>
                        <a:pt x="210" y="458"/>
                      </a:cubicBezTo>
                      <a:cubicBezTo>
                        <a:pt x="326" y="393"/>
                        <a:pt x="326" y="393"/>
                        <a:pt x="326" y="393"/>
                      </a:cubicBezTo>
                      <a:cubicBezTo>
                        <a:pt x="495" y="298"/>
                        <a:pt x="854" y="166"/>
                        <a:pt x="1040" y="82"/>
                      </a:cubicBezTo>
                      <a:cubicBezTo>
                        <a:pt x="924" y="3"/>
                        <a:pt x="799" y="0"/>
                        <a:pt x="671" y="52"/>
                      </a:cubicBezTo>
                      <a:cubicBezTo>
                        <a:pt x="512" y="117"/>
                        <a:pt x="158" y="236"/>
                        <a:pt x="0" y="321"/>
                      </a:cubicBezTo>
                      <a:cubicBezTo>
                        <a:pt x="67" y="364"/>
                        <a:pt x="128" y="418"/>
                        <a:pt x="180" y="480"/>
                      </a:cubicBezTo>
                    </a:path>
                  </a:pathLst>
                </a:custGeom>
                <a:grpFill/>
                <a:ln w="1270">
                  <a:noFill/>
                  <a:prstDash val="solid"/>
                  <a:round/>
                  <a:headEnd/>
                  <a:tailEnd/>
                </a:ln>
                <a:extLst>
                  <a:ext uri="{91240B29-F687-4F45-9708-019B960494DF}">
                    <a14:hiddenLine xmlns:a14="http://schemas.microsoft.com/office/drawing/2010/main" w="1270">
                      <a:solidFill>
                        <a:prstClr val="black"/>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75" name="Textfeld 74">
              <a:extLst>
                <a:ext uri="{FF2B5EF4-FFF2-40B4-BE49-F238E27FC236}">
                  <a16:creationId xmlns:a16="http://schemas.microsoft.com/office/drawing/2014/main" id="{3E0B3760-45EC-4A34-AEAF-605D82B810DB}"/>
                </a:ext>
              </a:extLst>
            </p:cNvPr>
            <p:cNvSpPr txBox="1"/>
            <p:nvPr/>
          </p:nvSpPr>
          <p:spPr>
            <a:xfrm>
              <a:off x="7047775" y="3422736"/>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Textfeld 77">
            <a:extLst>
              <a:ext uri="{FF2B5EF4-FFF2-40B4-BE49-F238E27FC236}">
                <a16:creationId xmlns:a16="http://schemas.microsoft.com/office/drawing/2014/main" id="{D8622940-632D-44EE-AA6E-7117BD936094}"/>
              </a:ext>
            </a:extLst>
          </p:cNvPr>
          <p:cNvSpPr txBox="1"/>
          <p:nvPr/>
        </p:nvSpPr>
        <p:spPr>
          <a:xfrm>
            <a:off x="6179727" y="3925109"/>
            <a:ext cx="1443600" cy="469232"/>
          </a:xfrm>
          <a:prstGeom prst="rect">
            <a:avLst/>
          </a:prstGeom>
          <a:noFill/>
        </p:spPr>
        <p:txBody>
          <a:bodyPr wrap="square" lIns="72000" tIns="0" rIns="72000" bIns="0" rtlCol="0" anchor="ctr">
            <a:noAutofit/>
          </a:bodyPr>
          <a:lstStyle/>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Intermediary</a:t>
            </a:r>
          </a:p>
          <a:p>
            <a:pPr algn="ctr">
              <a:spcBef>
                <a:spcPts val="300"/>
              </a:spcBef>
              <a:spcAft>
                <a:spcPts val="100"/>
              </a:spcAft>
              <a:buClr>
                <a:schemeClr val="tx2"/>
              </a:buClr>
            </a:pPr>
            <a:r>
              <a:rPr lang="en-US" sz="1300" dirty="0">
                <a:latin typeface="Open Sans" panose="020B0606030504020204" pitchFamily="34" charset="0"/>
                <a:ea typeface="Open Sans" panose="020B0606030504020204" pitchFamily="34" charset="0"/>
                <a:cs typeface="Open Sans" panose="020B0606030504020204" pitchFamily="34" charset="0"/>
              </a:rPr>
              <a:t>costs</a:t>
            </a:r>
          </a:p>
        </p:txBody>
      </p:sp>
      <p:sp>
        <p:nvSpPr>
          <p:cNvPr id="48" name="Fußzeilenplatzhalter 2">
            <a:extLst>
              <a:ext uri="{FF2B5EF4-FFF2-40B4-BE49-F238E27FC236}">
                <a16:creationId xmlns:a16="http://schemas.microsoft.com/office/drawing/2014/main" id="{6DE4A1D4-1448-43A0-8EF0-DF9C9EA23545}"/>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285803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1EA08FB-02E2-4197-9F29-A938496C32A3}"/>
              </a:ext>
            </a:extLst>
          </p:cNvPr>
          <p:cNvGraphicFramePr>
            <a:graphicFrameLocks noChangeAspect="1"/>
          </p:cNvGraphicFramePr>
          <p:nvPr>
            <p:custDataLst>
              <p:tags r:id="rId2"/>
            </p:custDataLst>
            <p:extLst>
              <p:ext uri="{D42A27DB-BD31-4B8C-83A1-F6EECF244321}">
                <p14:modId xmlns:p14="http://schemas.microsoft.com/office/powerpoint/2010/main" val="2862939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80"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9B0DD663-BC7F-46D5-BABF-3C00779FE9CF}"/>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2" name="Inhaltsplatzhalter 1">
            <a:extLst>
              <a:ext uri="{FF2B5EF4-FFF2-40B4-BE49-F238E27FC236}">
                <a16:creationId xmlns:a16="http://schemas.microsoft.com/office/drawing/2014/main" id="{3B6D4C1F-9D49-48F1-B2CE-53BE993F83F8}"/>
              </a:ext>
            </a:extLst>
          </p:cNvPr>
          <p:cNvSpPr>
            <a:spLocks noGrp="1"/>
          </p:cNvSpPr>
          <p:nvPr>
            <p:ph sz="quarter" idx="13"/>
          </p:nvPr>
        </p:nvSpPr>
        <p:spPr>
          <a:xfrm>
            <a:off x="359999" y="884238"/>
            <a:ext cx="5633949"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In </a:t>
            </a:r>
            <a:r>
              <a:rPr lang="en-US" sz="1300" b="1" dirty="0">
                <a:latin typeface="Open Sans" panose="020B0606030504020204" pitchFamily="34" charset="0"/>
                <a:ea typeface="Open Sans" panose="020B0606030504020204" pitchFamily="34" charset="0"/>
                <a:cs typeface="Open Sans" panose="020B0606030504020204" pitchFamily="34" charset="0"/>
              </a:rPr>
              <a:t>centralized networks</a:t>
            </a:r>
            <a:r>
              <a:rPr lang="en-US" sz="1300" dirty="0">
                <a:latin typeface="Open Sans" panose="020B0606030504020204" pitchFamily="34" charset="0"/>
                <a:ea typeface="Open Sans" panose="020B0606030504020204" pitchFamily="34" charset="0"/>
                <a:cs typeface="Open Sans" panose="020B0606030504020204" pitchFamily="34" charset="0"/>
              </a:rPr>
              <a:t>, participants are not directly linked to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one another but connect via a central network resource that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serves as a </a:t>
            </a:r>
            <a:r>
              <a:rPr lang="en-US" sz="1300" b="1" dirty="0">
                <a:latin typeface="Open Sans" panose="020B0606030504020204" pitchFamily="34" charset="0"/>
                <a:ea typeface="Open Sans" panose="020B0606030504020204" pitchFamily="34" charset="0"/>
                <a:cs typeface="Open Sans" panose="020B0606030504020204" pitchFamily="34" charset="0"/>
              </a:rPr>
              <a:t>data hub</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You may know this pattern from </a:t>
            </a:r>
            <a:r>
              <a:rPr lang="en-US" sz="1300" b="1" dirty="0">
                <a:latin typeface="Open Sans" panose="020B0606030504020204" pitchFamily="34" charset="0"/>
                <a:ea typeface="Open Sans" panose="020B0606030504020204" pitchFamily="34" charset="0"/>
                <a:cs typeface="Open Sans" panose="020B0606030504020204" pitchFamily="34" charset="0"/>
              </a:rPr>
              <a:t>logistics</a:t>
            </a:r>
            <a:r>
              <a:rPr lang="en-US" sz="1300" dirty="0">
                <a:latin typeface="Open Sans" panose="020B0606030504020204" pitchFamily="34" charset="0"/>
                <a:ea typeface="Open Sans" panose="020B0606030504020204" pitchFamily="34" charset="0"/>
                <a:cs typeface="Open Sans" panose="020B0606030504020204" pitchFamily="34" charset="0"/>
              </a:rPr>
              <a:t>, where such set-ups are called </a:t>
            </a:r>
            <a:r>
              <a:rPr lang="en-US" sz="1300" b="1" dirty="0">
                <a:latin typeface="Open Sans" panose="020B0606030504020204" pitchFamily="34" charset="0"/>
                <a:ea typeface="Open Sans" panose="020B0606030504020204" pitchFamily="34" charset="0"/>
                <a:cs typeface="Open Sans" panose="020B0606030504020204" pitchFamily="34" charset="0"/>
              </a:rPr>
              <a:t>hub-and-spoke networks </a:t>
            </a:r>
            <a:r>
              <a:rPr lang="en-US" sz="1300" dirty="0">
                <a:latin typeface="Open Sans" panose="020B0606030504020204" pitchFamily="34" charset="0"/>
                <a:ea typeface="Open Sans" panose="020B0606030504020204" pitchFamily="34" charset="0"/>
                <a:cs typeface="Open Sans" panose="020B0606030504020204" pitchFamily="34" charset="0"/>
              </a:rPr>
              <a:t>and the hub serves as a turnover point where goods from various origins are </a:t>
            </a:r>
            <a:r>
              <a:rPr lang="en-US" sz="1300" b="1" dirty="0">
                <a:latin typeface="Open Sans" panose="020B0606030504020204" pitchFamily="34" charset="0"/>
                <a:ea typeface="Open Sans" panose="020B0606030504020204" pitchFamily="34" charset="0"/>
                <a:cs typeface="Open Sans" panose="020B0606030504020204" pitchFamily="34" charset="0"/>
              </a:rPr>
              <a:t>consolidated </a:t>
            </a:r>
            <a:r>
              <a:rPr lang="en-US" sz="1300" dirty="0">
                <a:latin typeface="Open Sans" panose="020B0606030504020204" pitchFamily="34" charset="0"/>
                <a:ea typeface="Open Sans" panose="020B0606030504020204" pitchFamily="34" charset="0"/>
                <a:cs typeface="Open Sans" panose="020B0606030504020204" pitchFamily="34" charset="0"/>
              </a:rPr>
              <a:t>before jointly transported to their destinations.</a:t>
            </a:r>
          </a:p>
          <a:p>
            <a:r>
              <a:rPr lang="en-US" sz="1300" dirty="0">
                <a:latin typeface="Open Sans" panose="020B0606030504020204" pitchFamily="34" charset="0"/>
                <a:ea typeface="Open Sans" panose="020B0606030504020204" pitchFamily="34" charset="0"/>
                <a:cs typeface="Open Sans" panose="020B0606030504020204" pitchFamily="34" charset="0"/>
              </a:rPr>
              <a:t>While comparatively efficient in various ways, centralized networks have a fatal </a:t>
            </a:r>
            <a:r>
              <a:rPr lang="en-US" sz="1300" b="1" dirty="0">
                <a:latin typeface="Open Sans" panose="020B0606030504020204" pitchFamily="34" charset="0"/>
                <a:ea typeface="Open Sans" panose="020B0606030504020204" pitchFamily="34" charset="0"/>
                <a:cs typeface="Open Sans" panose="020B0606030504020204" pitchFamily="34" charset="0"/>
              </a:rPr>
              <a:t>weakness</a:t>
            </a:r>
            <a:r>
              <a:rPr lang="en-US" sz="1300" dirty="0">
                <a:latin typeface="Open Sans" panose="020B0606030504020204" pitchFamily="34" charset="0"/>
                <a:ea typeface="Open Sans" panose="020B0606030504020204" pitchFamily="34" charset="0"/>
                <a:cs typeface="Open Sans" panose="020B0606030504020204" pitchFamily="34" charset="0"/>
              </a:rPr>
              <a:t>: if the hub fails, the whole network breaks down, which is why there is a </a:t>
            </a:r>
            <a:r>
              <a:rPr lang="en-US" sz="1300" b="1" dirty="0">
                <a:latin typeface="Open Sans" panose="020B0606030504020204" pitchFamily="34" charset="0"/>
                <a:ea typeface="Open Sans" panose="020B0606030504020204" pitchFamily="34" charset="0"/>
                <a:cs typeface="Open Sans" panose="020B0606030504020204" pitchFamily="34" charset="0"/>
              </a:rPr>
              <a:t>single point of failure</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In contrast, </a:t>
            </a:r>
            <a:r>
              <a:rPr lang="en-US" sz="1300" b="1" dirty="0">
                <a:latin typeface="Open Sans" panose="020B0606030504020204" pitchFamily="34" charset="0"/>
                <a:ea typeface="Open Sans" panose="020B0606030504020204" pitchFamily="34" charset="0"/>
                <a:cs typeface="Open Sans" panose="020B0606030504020204" pitchFamily="34" charset="0"/>
              </a:rPr>
              <a:t>distributed networks</a:t>
            </a:r>
            <a:r>
              <a:rPr lang="en-US" sz="1300" dirty="0">
                <a:latin typeface="Open Sans" panose="020B0606030504020204" pitchFamily="34" charset="0"/>
                <a:ea typeface="Open Sans" panose="020B0606030504020204" pitchFamily="34" charset="0"/>
                <a:cs typeface="Open Sans" panose="020B0606030504020204" pitchFamily="34" charset="0"/>
              </a:rPr>
              <a:t> are characterized by direct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point-to-point (or </a:t>
            </a:r>
            <a:r>
              <a:rPr lang="en-US" sz="1300" b="1" dirty="0">
                <a:latin typeface="Open Sans" panose="020B0606030504020204" pitchFamily="34" charset="0"/>
                <a:ea typeface="Open Sans" panose="020B0606030504020204" pitchFamily="34" charset="0"/>
                <a:cs typeface="Open Sans" panose="020B0606030504020204" pitchFamily="34" charset="0"/>
              </a:rPr>
              <a:t>peer-to-peer</a:t>
            </a:r>
            <a:r>
              <a:rPr lang="en-US" sz="1300" dirty="0">
                <a:latin typeface="Open Sans" panose="020B0606030504020204" pitchFamily="34" charset="0"/>
                <a:ea typeface="Open Sans" panose="020B0606030504020204" pitchFamily="34" charset="0"/>
                <a:cs typeface="Open Sans" panose="020B0606030504020204" pitchFamily="34" charset="0"/>
              </a:rPr>
              <a:t>) connections between network participants. </a:t>
            </a:r>
          </a:p>
          <a:p>
            <a:r>
              <a:rPr lang="en-US" sz="1300" dirty="0">
                <a:latin typeface="Open Sans" panose="020B0606030504020204" pitchFamily="34" charset="0"/>
                <a:ea typeface="Open Sans" panose="020B0606030504020204" pitchFamily="34" charset="0"/>
                <a:cs typeface="Open Sans" panose="020B0606030504020204" pitchFamily="34" charset="0"/>
              </a:rPr>
              <a:t>There is no direct connection from every participant to every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other participant, but since every participant maintains </a:t>
            </a:r>
            <a:r>
              <a:rPr lang="en-US" sz="1300" b="1" dirty="0">
                <a:latin typeface="Open Sans" panose="020B0606030504020204" pitchFamily="34" charset="0"/>
                <a:ea typeface="Open Sans" panose="020B0606030504020204" pitchFamily="34" charset="0"/>
                <a:cs typeface="Open Sans" panose="020B0606030504020204" pitchFamily="34" charset="0"/>
              </a:rPr>
              <a:t>multiple connections</a:t>
            </a:r>
            <a:r>
              <a:rPr lang="en-US" sz="1300" dirty="0">
                <a:latin typeface="Open Sans" panose="020B0606030504020204" pitchFamily="34" charset="0"/>
                <a:ea typeface="Open Sans" panose="020B0606030504020204" pitchFamily="34" charset="0"/>
                <a:cs typeface="Open Sans" panose="020B0606030504020204" pitchFamily="34" charset="0"/>
              </a:rPr>
              <a:t>, data interchanged between two arbitrary points can </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be relayed via a multitude of routes.</a:t>
            </a:r>
          </a:p>
          <a:p>
            <a:r>
              <a:rPr lang="en-US" sz="1300" dirty="0">
                <a:latin typeface="Open Sans" panose="020B0606030504020204" pitchFamily="34" charset="0"/>
                <a:ea typeface="Open Sans" panose="020B0606030504020204" pitchFamily="34" charset="0"/>
                <a:cs typeface="Open Sans" panose="020B0606030504020204" pitchFamily="34" charset="0"/>
              </a:rPr>
              <a:t>Distributed networks are thus much </a:t>
            </a:r>
            <a:r>
              <a:rPr lang="en-US" sz="1300" b="1" dirty="0">
                <a:latin typeface="Open Sans" panose="020B0606030504020204" pitchFamily="34" charset="0"/>
                <a:ea typeface="Open Sans" panose="020B0606030504020204" pitchFamily="34" charset="0"/>
                <a:cs typeface="Open Sans" panose="020B0606030504020204" pitchFamily="34" charset="0"/>
              </a:rPr>
              <a:t>more resilient </a:t>
            </a:r>
            <a:r>
              <a:rPr lang="en-US" sz="1300" dirty="0">
                <a:latin typeface="Open Sans" panose="020B0606030504020204" pitchFamily="34" charset="0"/>
                <a:ea typeface="Open Sans" panose="020B0606030504020204" pitchFamily="34" charset="0"/>
                <a:cs typeface="Open Sans" panose="020B0606030504020204" pitchFamily="34" charset="0"/>
              </a:rPr>
              <a:t>against system breakdowns and data loss as they can even compensate the simultaneous failure of multiple nodes.</a:t>
            </a:r>
          </a:p>
          <a:p>
            <a:r>
              <a:rPr lang="en-US" sz="1300" dirty="0">
                <a:latin typeface="Open Sans" panose="020B0606030504020204" pitchFamily="34" charset="0"/>
                <a:ea typeface="Open Sans" panose="020B0606030504020204" pitchFamily="34" charset="0"/>
                <a:cs typeface="Open Sans" panose="020B0606030504020204" pitchFamily="34" charset="0"/>
              </a:rPr>
              <a:t>As blockchains are maintained by a distributed (peer-to-peer) network where every peer holds a </a:t>
            </a:r>
            <a:r>
              <a:rPr lang="en-US" sz="1300" b="1" dirty="0">
                <a:latin typeface="Open Sans" panose="020B0606030504020204" pitchFamily="34" charset="0"/>
                <a:ea typeface="Open Sans" panose="020B0606030504020204" pitchFamily="34" charset="0"/>
                <a:cs typeface="Open Sans" panose="020B0606030504020204" pitchFamily="34" charset="0"/>
              </a:rPr>
              <a:t>complete copy of the blockchain’s current state</a:t>
            </a:r>
            <a:r>
              <a:rPr lang="en-US" sz="1300" dirty="0">
                <a:latin typeface="Open Sans" panose="020B0606030504020204" pitchFamily="34" charset="0"/>
                <a:ea typeface="Open Sans" panose="020B0606030504020204" pitchFamily="34" charset="0"/>
                <a:cs typeface="Open Sans" panose="020B0606030504020204" pitchFamily="34" charset="0"/>
              </a:rPr>
              <a:t>, the system has no single point of failure.</a:t>
            </a:r>
          </a:p>
        </p:txBody>
      </p:sp>
      <p:sp>
        <p:nvSpPr>
          <p:cNvPr id="3" name="Inhaltsplatzhalter 2">
            <a:extLst>
              <a:ext uri="{FF2B5EF4-FFF2-40B4-BE49-F238E27FC236}">
                <a16:creationId xmlns:a16="http://schemas.microsoft.com/office/drawing/2014/main" id="{A9C7E8DA-F24F-44E7-809C-3587ED030832}"/>
              </a:ext>
            </a:extLst>
          </p:cNvPr>
          <p:cNvSpPr>
            <a:spLocks noGrp="1"/>
          </p:cNvSpPr>
          <p:nvPr>
            <p:ph sz="quarter" idx="16"/>
          </p:nvPr>
        </p:nvSpPr>
        <p:spPr>
          <a:xfrm>
            <a:off x="6175375" y="884238"/>
            <a:ext cx="5656317" cy="5613761"/>
          </a:xfrm>
        </p:spPr>
        <p:txBody>
          <a:bodyPr/>
          <a:lstStyle/>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Centralized networks with a single point of failure:</a:t>
            </a: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Distributed networks with no single point of failure:</a:t>
            </a:r>
          </a:p>
        </p:txBody>
      </p:sp>
      <p:sp>
        <p:nvSpPr>
          <p:cNvPr id="4" name="Titel 3">
            <a:extLst>
              <a:ext uri="{FF2B5EF4-FFF2-40B4-BE49-F238E27FC236}">
                <a16:creationId xmlns:a16="http://schemas.microsoft.com/office/drawing/2014/main" id="{AA6E0A8E-03E3-453A-8B90-9D3FB7B8E2A7}"/>
              </a:ext>
            </a:extLst>
          </p:cNvPr>
          <p:cNvSpPr>
            <a:spLocks noGrp="1"/>
          </p:cNvSpPr>
          <p:nvPr>
            <p:ph type="title"/>
          </p:nvPr>
        </p:nvSpPr>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No single point of failure</a:t>
            </a:r>
          </a:p>
        </p:txBody>
      </p:sp>
      <p:sp>
        <p:nvSpPr>
          <p:cNvPr id="6" name="Foliennummernplatzhalter 5">
            <a:extLst>
              <a:ext uri="{FF2B5EF4-FFF2-40B4-BE49-F238E27FC236}">
                <a16:creationId xmlns:a16="http://schemas.microsoft.com/office/drawing/2014/main" id="{CA311E3A-35B7-4521-8FD4-82D40DAE4525}"/>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990805D3-F128-485A-90F0-2BFEAD84E7C1}"/>
              </a:ext>
            </a:extLst>
          </p:cNvPr>
          <p:cNvSpPr>
            <a:spLocks noGrp="1"/>
          </p:cNvSpPr>
          <p:nvPr>
            <p:ph type="dt" sz="half" idx="2"/>
          </p:nvPr>
        </p:nvSpPr>
        <p:spPr/>
        <p:txBody>
          <a:bodyPr/>
          <a:lstStyle/>
          <a:p>
            <a:fld id="{288F74F9-3604-49B2-B0BC-C239F91CEBC5}"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72" name="Gruppieren 271">
            <a:extLst>
              <a:ext uri="{FF2B5EF4-FFF2-40B4-BE49-F238E27FC236}">
                <a16:creationId xmlns:a16="http://schemas.microsoft.com/office/drawing/2014/main" id="{224A38C8-CF2A-4B99-B57C-98D122C35EC4}"/>
              </a:ext>
            </a:extLst>
          </p:cNvPr>
          <p:cNvGrpSpPr/>
          <p:nvPr/>
        </p:nvGrpSpPr>
        <p:grpSpPr>
          <a:xfrm>
            <a:off x="7451966" y="1317969"/>
            <a:ext cx="3103135" cy="1954557"/>
            <a:chOff x="7334755" y="1235879"/>
            <a:chExt cx="3348679" cy="2109217"/>
          </a:xfrm>
        </p:grpSpPr>
        <p:grpSp>
          <p:nvGrpSpPr>
            <p:cNvPr id="243" name="Gruppieren 242">
              <a:extLst>
                <a:ext uri="{FF2B5EF4-FFF2-40B4-BE49-F238E27FC236}">
                  <a16:creationId xmlns:a16="http://schemas.microsoft.com/office/drawing/2014/main" id="{9DB9B199-17A6-406A-8FB4-1C7E26B87A58}"/>
                </a:ext>
              </a:extLst>
            </p:cNvPr>
            <p:cNvGrpSpPr/>
            <p:nvPr/>
          </p:nvGrpSpPr>
          <p:grpSpPr>
            <a:xfrm>
              <a:off x="7334755" y="1235879"/>
              <a:ext cx="3348679" cy="2109217"/>
              <a:chOff x="7334755" y="1067431"/>
              <a:chExt cx="3348679" cy="2109217"/>
            </a:xfrm>
          </p:grpSpPr>
          <p:sp>
            <p:nvSpPr>
              <p:cNvPr id="230" name="Flussdiagramm: Magnetplattenspeicher 229">
                <a:extLst>
                  <a:ext uri="{FF2B5EF4-FFF2-40B4-BE49-F238E27FC236}">
                    <a16:creationId xmlns:a16="http://schemas.microsoft.com/office/drawing/2014/main" id="{F9F97556-3381-4E99-A4C4-2F25BEA080BD}"/>
                  </a:ext>
                </a:extLst>
              </p:cNvPr>
              <p:cNvSpPr/>
              <p:nvPr/>
            </p:nvSpPr>
            <p:spPr bwMode="gray">
              <a:xfrm>
                <a:off x="8548720" y="1624417"/>
                <a:ext cx="909627" cy="943452"/>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1" name="Flussdiagramm: Magnetplattenspeicher 230">
                <a:extLst>
                  <a:ext uri="{FF2B5EF4-FFF2-40B4-BE49-F238E27FC236}">
                    <a16:creationId xmlns:a16="http://schemas.microsoft.com/office/drawing/2014/main" id="{F2B17B72-076F-49D3-8298-DBE531DB2DFF}"/>
                  </a:ext>
                </a:extLst>
              </p:cNvPr>
              <p:cNvSpPr/>
              <p:nvPr/>
            </p:nvSpPr>
            <p:spPr bwMode="gray">
              <a:xfrm>
                <a:off x="8805807" y="2766490"/>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2" name="Flussdiagramm: Magnetplattenspeicher 231">
                <a:extLst>
                  <a:ext uri="{FF2B5EF4-FFF2-40B4-BE49-F238E27FC236}">
                    <a16:creationId xmlns:a16="http://schemas.microsoft.com/office/drawing/2014/main" id="{2E07BDFD-7E9D-4731-BCEE-6E928BA2A4A8}"/>
                  </a:ext>
                </a:extLst>
              </p:cNvPr>
              <p:cNvSpPr/>
              <p:nvPr/>
            </p:nvSpPr>
            <p:spPr bwMode="gray">
              <a:xfrm>
                <a:off x="8805807" y="1067431"/>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5" name="Flussdiagramm: Magnetplattenspeicher 234">
                <a:extLst>
                  <a:ext uri="{FF2B5EF4-FFF2-40B4-BE49-F238E27FC236}">
                    <a16:creationId xmlns:a16="http://schemas.microsoft.com/office/drawing/2014/main" id="{9F4F5C94-3333-4A11-8783-0ACFA963AF46}"/>
                  </a:ext>
                </a:extLst>
              </p:cNvPr>
              <p:cNvSpPr/>
              <p:nvPr/>
            </p:nvSpPr>
            <p:spPr bwMode="gray">
              <a:xfrm>
                <a:off x="7334755" y="1891064"/>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6" name="Flussdiagramm: Magnetplattenspeicher 235">
                <a:extLst>
                  <a:ext uri="{FF2B5EF4-FFF2-40B4-BE49-F238E27FC236}">
                    <a16:creationId xmlns:a16="http://schemas.microsoft.com/office/drawing/2014/main" id="{DE6A064E-03D7-441F-9F5C-E57CDAB0EA33}"/>
                  </a:ext>
                </a:extLst>
              </p:cNvPr>
              <p:cNvSpPr/>
              <p:nvPr/>
            </p:nvSpPr>
            <p:spPr bwMode="gray">
              <a:xfrm>
                <a:off x="10287981" y="1891064"/>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7" name="Flussdiagramm: Magnetplattenspeicher 236">
                <a:extLst>
                  <a:ext uri="{FF2B5EF4-FFF2-40B4-BE49-F238E27FC236}">
                    <a16:creationId xmlns:a16="http://schemas.microsoft.com/office/drawing/2014/main" id="{7C94E6C7-E1A0-4605-8FDF-F524CBB22677}"/>
                  </a:ext>
                </a:extLst>
              </p:cNvPr>
              <p:cNvSpPr/>
              <p:nvPr/>
            </p:nvSpPr>
            <p:spPr bwMode="gray">
              <a:xfrm>
                <a:off x="7844450" y="2547689"/>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0" name="Flussdiagramm: Magnetplattenspeicher 239">
                <a:extLst>
                  <a:ext uri="{FF2B5EF4-FFF2-40B4-BE49-F238E27FC236}">
                    <a16:creationId xmlns:a16="http://schemas.microsoft.com/office/drawing/2014/main" id="{8FED1AF9-4727-4179-9DBF-275CBE80E602}"/>
                  </a:ext>
                </a:extLst>
              </p:cNvPr>
              <p:cNvSpPr/>
              <p:nvPr/>
            </p:nvSpPr>
            <p:spPr bwMode="gray">
              <a:xfrm>
                <a:off x="9734326" y="2575768"/>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1" name="Flussdiagramm: Magnetplattenspeicher 240">
                <a:extLst>
                  <a:ext uri="{FF2B5EF4-FFF2-40B4-BE49-F238E27FC236}">
                    <a16:creationId xmlns:a16="http://schemas.microsoft.com/office/drawing/2014/main" id="{FF3CE9A3-6982-42FD-AF7E-1E6B2F90EBB0}"/>
                  </a:ext>
                </a:extLst>
              </p:cNvPr>
              <p:cNvSpPr/>
              <p:nvPr/>
            </p:nvSpPr>
            <p:spPr bwMode="gray">
              <a:xfrm>
                <a:off x="9762602" y="1227505"/>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2" name="Flussdiagramm: Magnetplattenspeicher 241">
                <a:extLst>
                  <a:ext uri="{FF2B5EF4-FFF2-40B4-BE49-F238E27FC236}">
                    <a16:creationId xmlns:a16="http://schemas.microsoft.com/office/drawing/2014/main" id="{657B8996-8C2D-4787-9115-D27D90B6208E}"/>
                  </a:ext>
                </a:extLst>
              </p:cNvPr>
              <p:cNvSpPr/>
              <p:nvPr/>
            </p:nvSpPr>
            <p:spPr bwMode="gray">
              <a:xfrm>
                <a:off x="7883942" y="1315132"/>
                <a:ext cx="395453" cy="41015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44" name="Gerader Verbinder 243">
              <a:extLst>
                <a:ext uri="{FF2B5EF4-FFF2-40B4-BE49-F238E27FC236}">
                  <a16:creationId xmlns:a16="http://schemas.microsoft.com/office/drawing/2014/main" id="{E68B5836-F140-4ED2-8956-6F81452F3FA6}"/>
                </a:ext>
              </a:extLst>
            </p:cNvPr>
            <p:cNvCxnSpPr>
              <a:cxnSpLocks/>
            </p:cNvCxnSpPr>
            <p:nvPr/>
          </p:nvCxnSpPr>
          <p:spPr>
            <a:xfrm flipH="1" flipV="1">
              <a:off x="7794328" y="2279922"/>
              <a:ext cx="670208" cy="6030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5325330E-A429-4B8E-B335-1914E05A6A3C}"/>
                </a:ext>
              </a:extLst>
            </p:cNvPr>
            <p:cNvCxnSpPr>
              <a:cxnSpLocks/>
            </p:cNvCxnSpPr>
            <p:nvPr/>
          </p:nvCxnSpPr>
          <p:spPr>
            <a:xfrm flipH="1">
              <a:off x="8279396" y="2661702"/>
              <a:ext cx="251261" cy="1239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0" name="Gerader Verbinder 249">
              <a:extLst>
                <a:ext uri="{FF2B5EF4-FFF2-40B4-BE49-F238E27FC236}">
                  <a16:creationId xmlns:a16="http://schemas.microsoft.com/office/drawing/2014/main" id="{E21EE3F7-0AA0-4AA9-9533-47F0E0F67EED}"/>
                </a:ext>
              </a:extLst>
            </p:cNvPr>
            <p:cNvCxnSpPr>
              <a:cxnSpLocks/>
            </p:cNvCxnSpPr>
            <p:nvPr/>
          </p:nvCxnSpPr>
          <p:spPr>
            <a:xfrm flipH="1" flipV="1">
              <a:off x="8279396" y="1893738"/>
              <a:ext cx="212984" cy="8324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3" name="Gerader Verbinder 252">
              <a:extLst>
                <a:ext uri="{FF2B5EF4-FFF2-40B4-BE49-F238E27FC236}">
                  <a16:creationId xmlns:a16="http://schemas.microsoft.com/office/drawing/2014/main" id="{9CA61A65-2EF6-46DE-9D32-5D3A814BEFCF}"/>
                </a:ext>
              </a:extLst>
            </p:cNvPr>
            <p:cNvCxnSpPr>
              <a:cxnSpLocks/>
              <a:stCxn id="232" idx="3"/>
              <a:endCxn id="230" idx="1"/>
            </p:cNvCxnSpPr>
            <p:nvPr/>
          </p:nvCxnSpPr>
          <p:spPr>
            <a:xfrm>
              <a:off x="9003534" y="1646037"/>
              <a:ext cx="0" cy="1468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FAC27D51-80E5-4959-B78A-A09EC544AF3A}"/>
                </a:ext>
              </a:extLst>
            </p:cNvPr>
            <p:cNvCxnSpPr>
              <a:cxnSpLocks/>
            </p:cNvCxnSpPr>
            <p:nvPr/>
          </p:nvCxnSpPr>
          <p:spPr>
            <a:xfrm flipH="1">
              <a:off x="9547825" y="1805195"/>
              <a:ext cx="214255" cy="9852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9" name="Gerader Verbinder 258">
              <a:extLst>
                <a:ext uri="{FF2B5EF4-FFF2-40B4-BE49-F238E27FC236}">
                  <a16:creationId xmlns:a16="http://schemas.microsoft.com/office/drawing/2014/main" id="{B72DE3E4-A2F0-4537-ABEB-2862BDBB75CE}"/>
                </a:ext>
              </a:extLst>
            </p:cNvPr>
            <p:cNvCxnSpPr>
              <a:cxnSpLocks/>
            </p:cNvCxnSpPr>
            <p:nvPr/>
          </p:nvCxnSpPr>
          <p:spPr>
            <a:xfrm flipH="1">
              <a:off x="9559304" y="2256148"/>
              <a:ext cx="652204" cy="5310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2" name="Gerader Verbinder 261">
              <a:extLst>
                <a:ext uri="{FF2B5EF4-FFF2-40B4-BE49-F238E27FC236}">
                  <a16:creationId xmlns:a16="http://schemas.microsoft.com/office/drawing/2014/main" id="{A29200B4-34F0-4774-8EB6-8632D99B4BC0}"/>
                </a:ext>
              </a:extLst>
            </p:cNvPr>
            <p:cNvCxnSpPr>
              <a:cxnSpLocks/>
            </p:cNvCxnSpPr>
            <p:nvPr/>
          </p:nvCxnSpPr>
          <p:spPr>
            <a:xfrm flipH="1" flipV="1">
              <a:off x="9455602" y="2684236"/>
              <a:ext cx="241246" cy="1789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5" name="Gerader Verbinder 264">
              <a:extLst>
                <a:ext uri="{FF2B5EF4-FFF2-40B4-BE49-F238E27FC236}">
                  <a16:creationId xmlns:a16="http://schemas.microsoft.com/office/drawing/2014/main" id="{80AD41BE-BC24-4B2A-95C1-E5F98A28E021}"/>
                </a:ext>
              </a:extLst>
            </p:cNvPr>
            <p:cNvCxnSpPr>
              <a:cxnSpLocks/>
            </p:cNvCxnSpPr>
            <p:nvPr/>
          </p:nvCxnSpPr>
          <p:spPr>
            <a:xfrm flipV="1">
              <a:off x="9003533" y="2771235"/>
              <a:ext cx="0" cy="144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8" name="Textfeld 267">
              <a:extLst>
                <a:ext uri="{FF2B5EF4-FFF2-40B4-BE49-F238E27FC236}">
                  <a16:creationId xmlns:a16="http://schemas.microsoft.com/office/drawing/2014/main" id="{A78C1AAA-C679-44DF-9DED-C34EA79D3334}"/>
                </a:ext>
              </a:extLst>
            </p:cNvPr>
            <p:cNvSpPr txBox="1"/>
            <p:nvPr/>
          </p:nvSpPr>
          <p:spPr>
            <a:xfrm>
              <a:off x="8780292" y="1719541"/>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71" name="Gruppieren 270">
            <a:extLst>
              <a:ext uri="{FF2B5EF4-FFF2-40B4-BE49-F238E27FC236}">
                <a16:creationId xmlns:a16="http://schemas.microsoft.com/office/drawing/2014/main" id="{78C33550-5B29-4EFB-8AB2-4A649C993E40}"/>
              </a:ext>
            </a:extLst>
          </p:cNvPr>
          <p:cNvGrpSpPr/>
          <p:nvPr/>
        </p:nvGrpSpPr>
        <p:grpSpPr>
          <a:xfrm>
            <a:off x="6507019" y="3794766"/>
            <a:ext cx="4993029" cy="2550815"/>
            <a:chOff x="6342628" y="3830384"/>
            <a:chExt cx="5235822" cy="2674852"/>
          </a:xfrm>
        </p:grpSpPr>
        <p:grpSp>
          <p:nvGrpSpPr>
            <p:cNvPr id="11" name="Gruppieren 10">
              <a:extLst>
                <a:ext uri="{FF2B5EF4-FFF2-40B4-BE49-F238E27FC236}">
                  <a16:creationId xmlns:a16="http://schemas.microsoft.com/office/drawing/2014/main" id="{FE76ECC1-7E97-42BD-9566-7B55F4EC36DE}"/>
                </a:ext>
              </a:extLst>
            </p:cNvPr>
            <p:cNvGrpSpPr/>
            <p:nvPr/>
          </p:nvGrpSpPr>
          <p:grpSpPr>
            <a:xfrm>
              <a:off x="8886385" y="5558772"/>
              <a:ext cx="590683" cy="612648"/>
              <a:chOff x="3047921" y="5745036"/>
              <a:chExt cx="590683" cy="612648"/>
            </a:xfrm>
          </p:grpSpPr>
          <p:sp>
            <p:nvSpPr>
              <p:cNvPr id="105" name="Flussdiagramm: Magnetplattenspeicher 104">
                <a:extLst>
                  <a:ext uri="{FF2B5EF4-FFF2-40B4-BE49-F238E27FC236}">
                    <a16:creationId xmlns:a16="http://schemas.microsoft.com/office/drawing/2014/main" id="{319DEAF0-3E89-4CA5-9F7F-2ABE4336D44F}"/>
                  </a:ext>
                </a:extLst>
              </p:cNvPr>
              <p:cNvSpPr/>
              <p:nvPr/>
            </p:nvSpPr>
            <p:spPr bwMode="gray">
              <a:xfrm>
                <a:off x="3047921" y="5745036"/>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6" name="Gruppieren 105">
                <a:extLst>
                  <a:ext uri="{FF2B5EF4-FFF2-40B4-BE49-F238E27FC236}">
                    <a16:creationId xmlns:a16="http://schemas.microsoft.com/office/drawing/2014/main" id="{5462DD41-06C9-4ED2-9D6C-960067089425}"/>
                  </a:ext>
                </a:extLst>
              </p:cNvPr>
              <p:cNvGrpSpPr/>
              <p:nvPr/>
            </p:nvGrpSpPr>
            <p:grpSpPr>
              <a:xfrm>
                <a:off x="3092001" y="6066508"/>
                <a:ext cx="502523" cy="132241"/>
                <a:chOff x="6262010" y="4744911"/>
                <a:chExt cx="3474766" cy="914400"/>
              </a:xfrm>
              <a:effectLst>
                <a:reflection blurRad="6350" stA="50000" endA="300" endPos="55000" dir="5400000" sy="-100000" algn="bl" rotWithShape="0"/>
              </a:effectLst>
            </p:grpSpPr>
            <p:grpSp>
              <p:nvGrpSpPr>
                <p:cNvPr id="107" name="Gruppieren 106">
                  <a:extLst>
                    <a:ext uri="{FF2B5EF4-FFF2-40B4-BE49-F238E27FC236}">
                      <a16:creationId xmlns:a16="http://schemas.microsoft.com/office/drawing/2014/main" id="{B2F1209A-BA2A-49B5-9984-85C8E32BCF2D}"/>
                    </a:ext>
                  </a:extLst>
                </p:cNvPr>
                <p:cNvGrpSpPr/>
                <p:nvPr/>
              </p:nvGrpSpPr>
              <p:grpSpPr>
                <a:xfrm>
                  <a:off x="7097171" y="5144526"/>
                  <a:ext cx="524260" cy="115171"/>
                  <a:chOff x="7588031" y="2811143"/>
                  <a:chExt cx="1057877" cy="232397"/>
                </a:xfrm>
              </p:grpSpPr>
              <p:sp>
                <p:nvSpPr>
                  <p:cNvPr id="118" name="Rechteck: abgerundete Ecken 117">
                    <a:extLst>
                      <a:ext uri="{FF2B5EF4-FFF2-40B4-BE49-F238E27FC236}">
                        <a16:creationId xmlns:a16="http://schemas.microsoft.com/office/drawing/2014/main" id="{90E42135-7E44-4BE6-83C4-6465E7A8739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Rechteck: abgerundete Ecken 118">
                    <a:extLst>
                      <a:ext uri="{FF2B5EF4-FFF2-40B4-BE49-F238E27FC236}">
                        <a16:creationId xmlns:a16="http://schemas.microsoft.com/office/drawing/2014/main" id="{9A2D8F90-A939-4079-B0A9-DC03C6665ED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0" name="Rechteck: abgerundete Ecken 119">
                    <a:extLst>
                      <a:ext uri="{FF2B5EF4-FFF2-40B4-BE49-F238E27FC236}">
                        <a16:creationId xmlns:a16="http://schemas.microsoft.com/office/drawing/2014/main" id="{79F93E5A-94CF-43FB-B025-6DAD32049C01}"/>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8" name="Gruppieren 107">
                  <a:extLst>
                    <a:ext uri="{FF2B5EF4-FFF2-40B4-BE49-F238E27FC236}">
                      <a16:creationId xmlns:a16="http://schemas.microsoft.com/office/drawing/2014/main" id="{35A851FF-ACE0-4343-8EF7-6E6A8038403F}"/>
                    </a:ext>
                  </a:extLst>
                </p:cNvPr>
                <p:cNvGrpSpPr/>
                <p:nvPr/>
              </p:nvGrpSpPr>
              <p:grpSpPr>
                <a:xfrm>
                  <a:off x="8377355" y="5144526"/>
                  <a:ext cx="524260" cy="115171"/>
                  <a:chOff x="7588031" y="2811143"/>
                  <a:chExt cx="1057877" cy="232397"/>
                </a:xfrm>
              </p:grpSpPr>
              <p:sp>
                <p:nvSpPr>
                  <p:cNvPr id="115" name="Rechteck: abgerundete Ecken 114">
                    <a:extLst>
                      <a:ext uri="{FF2B5EF4-FFF2-40B4-BE49-F238E27FC236}">
                        <a16:creationId xmlns:a16="http://schemas.microsoft.com/office/drawing/2014/main" id="{FD5EC87D-493A-470F-8D4D-BD6179DB308B}"/>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Rechteck: abgerundete Ecken 115">
                    <a:extLst>
                      <a:ext uri="{FF2B5EF4-FFF2-40B4-BE49-F238E27FC236}">
                        <a16:creationId xmlns:a16="http://schemas.microsoft.com/office/drawing/2014/main" id="{700D0013-11A3-436C-A994-E52C75F0E3D8}"/>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hteck: abgerundete Ecken 116">
                    <a:extLst>
                      <a:ext uri="{FF2B5EF4-FFF2-40B4-BE49-F238E27FC236}">
                        <a16:creationId xmlns:a16="http://schemas.microsoft.com/office/drawing/2014/main" id="{6C6F28DC-0814-4912-A00E-66FB3077A88D}"/>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9" name="Rechteck 108">
                  <a:extLst>
                    <a:ext uri="{FF2B5EF4-FFF2-40B4-BE49-F238E27FC236}">
                      <a16:creationId xmlns:a16="http://schemas.microsoft.com/office/drawing/2014/main" id="{6F9241C2-6C39-4D1E-946C-364F075733E2}"/>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Rechteck 109">
                  <a:extLst>
                    <a:ext uri="{FF2B5EF4-FFF2-40B4-BE49-F238E27FC236}">
                      <a16:creationId xmlns:a16="http://schemas.microsoft.com/office/drawing/2014/main" id="{72CD3D6D-F965-4E73-AE06-822E99FE2CF8}"/>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hteck 110">
                  <a:extLst>
                    <a:ext uri="{FF2B5EF4-FFF2-40B4-BE49-F238E27FC236}">
                      <a16:creationId xmlns:a16="http://schemas.microsoft.com/office/drawing/2014/main" id="{F48775FA-AD4C-496D-BC68-5FD4550A9EFF}"/>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2" name="Grafik 111">
                  <a:extLst>
                    <a:ext uri="{FF2B5EF4-FFF2-40B4-BE49-F238E27FC236}">
                      <a16:creationId xmlns:a16="http://schemas.microsoft.com/office/drawing/2014/main" id="{DED4FC60-63C8-4743-B824-1CAAFD400C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113" name="Grafik 112">
                  <a:extLst>
                    <a:ext uri="{FF2B5EF4-FFF2-40B4-BE49-F238E27FC236}">
                      <a16:creationId xmlns:a16="http://schemas.microsoft.com/office/drawing/2014/main" id="{28D7CAF4-D382-4A5D-93A9-80BD4A797C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114" name="Grafik 113">
                  <a:extLst>
                    <a:ext uri="{FF2B5EF4-FFF2-40B4-BE49-F238E27FC236}">
                      <a16:creationId xmlns:a16="http://schemas.microsoft.com/office/drawing/2014/main" id="{85860A47-59CE-4BFD-BD7B-0A62E6CBAA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2" name="Gruppieren 11">
              <a:extLst>
                <a:ext uri="{FF2B5EF4-FFF2-40B4-BE49-F238E27FC236}">
                  <a16:creationId xmlns:a16="http://schemas.microsoft.com/office/drawing/2014/main" id="{55A45AE7-70B8-4943-B9AE-5B3BA11CCC4B}"/>
                </a:ext>
              </a:extLst>
            </p:cNvPr>
            <p:cNvGrpSpPr/>
            <p:nvPr/>
          </p:nvGrpSpPr>
          <p:grpSpPr>
            <a:xfrm>
              <a:off x="6951741" y="5174724"/>
              <a:ext cx="590683" cy="612648"/>
              <a:chOff x="1113277" y="5360988"/>
              <a:chExt cx="590683" cy="612648"/>
            </a:xfrm>
          </p:grpSpPr>
          <p:sp>
            <p:nvSpPr>
              <p:cNvPr id="89" name="Flussdiagramm: Magnetplattenspeicher 88">
                <a:extLst>
                  <a:ext uri="{FF2B5EF4-FFF2-40B4-BE49-F238E27FC236}">
                    <a16:creationId xmlns:a16="http://schemas.microsoft.com/office/drawing/2014/main" id="{5369727A-B76E-4A75-9469-14EEFB07FDD1}"/>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0" name="Gruppieren 89">
                <a:extLst>
                  <a:ext uri="{FF2B5EF4-FFF2-40B4-BE49-F238E27FC236}">
                    <a16:creationId xmlns:a16="http://schemas.microsoft.com/office/drawing/2014/main" id="{79F2B3BB-6224-4859-8197-959882CBA54F}"/>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91" name="Gruppieren 90">
                  <a:extLst>
                    <a:ext uri="{FF2B5EF4-FFF2-40B4-BE49-F238E27FC236}">
                      <a16:creationId xmlns:a16="http://schemas.microsoft.com/office/drawing/2014/main" id="{032677D4-F9AA-48EA-99FC-01ADBCFEC55E}"/>
                    </a:ext>
                  </a:extLst>
                </p:cNvPr>
                <p:cNvGrpSpPr/>
                <p:nvPr/>
              </p:nvGrpSpPr>
              <p:grpSpPr>
                <a:xfrm>
                  <a:off x="7097171" y="5144526"/>
                  <a:ext cx="524260" cy="115171"/>
                  <a:chOff x="7588031" y="2811143"/>
                  <a:chExt cx="1057877" cy="232397"/>
                </a:xfrm>
              </p:grpSpPr>
              <p:sp>
                <p:nvSpPr>
                  <p:cNvPr id="102" name="Rechteck: abgerundete Ecken 101">
                    <a:extLst>
                      <a:ext uri="{FF2B5EF4-FFF2-40B4-BE49-F238E27FC236}">
                        <a16:creationId xmlns:a16="http://schemas.microsoft.com/office/drawing/2014/main" id="{F0729E8C-CE2F-4C2C-9340-E7F50014E97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Rechteck: abgerundete Ecken 102">
                    <a:extLst>
                      <a:ext uri="{FF2B5EF4-FFF2-40B4-BE49-F238E27FC236}">
                        <a16:creationId xmlns:a16="http://schemas.microsoft.com/office/drawing/2014/main" id="{9309AD6C-898D-4920-86BD-52C4238F2861}"/>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Rechteck: abgerundete Ecken 103">
                    <a:extLst>
                      <a:ext uri="{FF2B5EF4-FFF2-40B4-BE49-F238E27FC236}">
                        <a16:creationId xmlns:a16="http://schemas.microsoft.com/office/drawing/2014/main" id="{AAFEA4C8-3843-4F53-B741-201CE3DADFF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2" name="Gruppieren 91">
                  <a:extLst>
                    <a:ext uri="{FF2B5EF4-FFF2-40B4-BE49-F238E27FC236}">
                      <a16:creationId xmlns:a16="http://schemas.microsoft.com/office/drawing/2014/main" id="{04535006-F298-40E2-BDE1-6E3B2B3C335C}"/>
                    </a:ext>
                  </a:extLst>
                </p:cNvPr>
                <p:cNvGrpSpPr/>
                <p:nvPr/>
              </p:nvGrpSpPr>
              <p:grpSpPr>
                <a:xfrm>
                  <a:off x="8377355" y="5144526"/>
                  <a:ext cx="524260" cy="115171"/>
                  <a:chOff x="7588031" y="2811143"/>
                  <a:chExt cx="1057877" cy="232397"/>
                </a:xfrm>
              </p:grpSpPr>
              <p:sp>
                <p:nvSpPr>
                  <p:cNvPr id="99" name="Rechteck: abgerundete Ecken 98">
                    <a:extLst>
                      <a:ext uri="{FF2B5EF4-FFF2-40B4-BE49-F238E27FC236}">
                        <a16:creationId xmlns:a16="http://schemas.microsoft.com/office/drawing/2014/main" id="{2F4C1843-53B1-46A5-9F66-7FB8DBCE3689}"/>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Rechteck: abgerundete Ecken 99">
                    <a:extLst>
                      <a:ext uri="{FF2B5EF4-FFF2-40B4-BE49-F238E27FC236}">
                        <a16:creationId xmlns:a16="http://schemas.microsoft.com/office/drawing/2014/main" id="{70F9F653-3FB8-4A54-98E5-83E5D687B0A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Rechteck: abgerundete Ecken 100">
                    <a:extLst>
                      <a:ext uri="{FF2B5EF4-FFF2-40B4-BE49-F238E27FC236}">
                        <a16:creationId xmlns:a16="http://schemas.microsoft.com/office/drawing/2014/main" id="{8295DFF5-6F0A-48CA-8254-DF47326E1372}"/>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3" name="Rechteck 92">
                  <a:extLst>
                    <a:ext uri="{FF2B5EF4-FFF2-40B4-BE49-F238E27FC236}">
                      <a16:creationId xmlns:a16="http://schemas.microsoft.com/office/drawing/2014/main" id="{AC727361-CA40-4E68-90BA-BC352B156F31}"/>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Rechteck 93">
                  <a:extLst>
                    <a:ext uri="{FF2B5EF4-FFF2-40B4-BE49-F238E27FC236}">
                      <a16:creationId xmlns:a16="http://schemas.microsoft.com/office/drawing/2014/main" id="{A028295D-F133-4521-BA2E-DA6C26BF81C2}"/>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Rechteck 94">
                  <a:extLst>
                    <a:ext uri="{FF2B5EF4-FFF2-40B4-BE49-F238E27FC236}">
                      <a16:creationId xmlns:a16="http://schemas.microsoft.com/office/drawing/2014/main" id="{07C2D04E-1543-41FC-B426-FAC9D5C064EB}"/>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6" name="Grafik 95">
                  <a:extLst>
                    <a:ext uri="{FF2B5EF4-FFF2-40B4-BE49-F238E27FC236}">
                      <a16:creationId xmlns:a16="http://schemas.microsoft.com/office/drawing/2014/main" id="{248AE7FF-99F7-4A73-9415-9AC935AAC8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97" name="Grafik 96">
                  <a:extLst>
                    <a:ext uri="{FF2B5EF4-FFF2-40B4-BE49-F238E27FC236}">
                      <a16:creationId xmlns:a16="http://schemas.microsoft.com/office/drawing/2014/main" id="{8A84E5B6-7B03-46B2-BE08-76B8C424D0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98" name="Grafik 97">
                  <a:extLst>
                    <a:ext uri="{FF2B5EF4-FFF2-40B4-BE49-F238E27FC236}">
                      <a16:creationId xmlns:a16="http://schemas.microsoft.com/office/drawing/2014/main" id="{635D0060-B003-452B-BA26-8412AC98EB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3" name="Gruppieren 12">
              <a:extLst>
                <a:ext uri="{FF2B5EF4-FFF2-40B4-BE49-F238E27FC236}">
                  <a16:creationId xmlns:a16="http://schemas.microsoft.com/office/drawing/2014/main" id="{B7F5AE05-26AD-4231-9551-16ED5CEA170A}"/>
                </a:ext>
              </a:extLst>
            </p:cNvPr>
            <p:cNvGrpSpPr/>
            <p:nvPr/>
          </p:nvGrpSpPr>
          <p:grpSpPr>
            <a:xfrm>
              <a:off x="8169195" y="4755624"/>
              <a:ext cx="590683" cy="612648"/>
              <a:chOff x="2330731" y="4941888"/>
              <a:chExt cx="590683" cy="612648"/>
            </a:xfrm>
          </p:grpSpPr>
          <p:sp>
            <p:nvSpPr>
              <p:cNvPr id="73" name="Flussdiagramm: Magnetplattenspeicher 72">
                <a:extLst>
                  <a:ext uri="{FF2B5EF4-FFF2-40B4-BE49-F238E27FC236}">
                    <a16:creationId xmlns:a16="http://schemas.microsoft.com/office/drawing/2014/main" id="{6D2C9656-ED4C-44E5-A898-2A1209CE746B}"/>
                  </a:ext>
                </a:extLst>
              </p:cNvPr>
              <p:cNvSpPr/>
              <p:nvPr/>
            </p:nvSpPr>
            <p:spPr bwMode="gray">
              <a:xfrm>
                <a:off x="2330731" y="49418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4" name="Gruppieren 73">
                <a:extLst>
                  <a:ext uri="{FF2B5EF4-FFF2-40B4-BE49-F238E27FC236}">
                    <a16:creationId xmlns:a16="http://schemas.microsoft.com/office/drawing/2014/main" id="{7950CE53-45E5-4890-9553-CE1563C4E201}"/>
                  </a:ext>
                </a:extLst>
              </p:cNvPr>
              <p:cNvGrpSpPr/>
              <p:nvPr/>
            </p:nvGrpSpPr>
            <p:grpSpPr>
              <a:xfrm>
                <a:off x="2374811" y="5263360"/>
                <a:ext cx="502523" cy="132241"/>
                <a:chOff x="6262010" y="4744911"/>
                <a:chExt cx="3474766" cy="914400"/>
              </a:xfrm>
              <a:effectLst>
                <a:reflection blurRad="6350" stA="50000" endA="300" endPos="55000" dir="5400000" sy="-100000" algn="bl" rotWithShape="0"/>
              </a:effectLst>
            </p:grpSpPr>
            <p:grpSp>
              <p:nvGrpSpPr>
                <p:cNvPr id="75" name="Gruppieren 74">
                  <a:extLst>
                    <a:ext uri="{FF2B5EF4-FFF2-40B4-BE49-F238E27FC236}">
                      <a16:creationId xmlns:a16="http://schemas.microsoft.com/office/drawing/2014/main" id="{034BEBA2-C7B1-4B59-8AFD-224F28814BA3}"/>
                    </a:ext>
                  </a:extLst>
                </p:cNvPr>
                <p:cNvGrpSpPr/>
                <p:nvPr/>
              </p:nvGrpSpPr>
              <p:grpSpPr>
                <a:xfrm>
                  <a:off x="7097171" y="5144526"/>
                  <a:ext cx="524260" cy="115171"/>
                  <a:chOff x="7588031" y="2811143"/>
                  <a:chExt cx="1057877" cy="232397"/>
                </a:xfrm>
              </p:grpSpPr>
              <p:sp>
                <p:nvSpPr>
                  <p:cNvPr id="86" name="Rechteck: abgerundete Ecken 85">
                    <a:extLst>
                      <a:ext uri="{FF2B5EF4-FFF2-40B4-BE49-F238E27FC236}">
                        <a16:creationId xmlns:a16="http://schemas.microsoft.com/office/drawing/2014/main" id="{D8321A16-B229-499B-BE4C-E6CC0FAAA6DE}"/>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Rechteck: abgerundete Ecken 86">
                    <a:extLst>
                      <a:ext uri="{FF2B5EF4-FFF2-40B4-BE49-F238E27FC236}">
                        <a16:creationId xmlns:a16="http://schemas.microsoft.com/office/drawing/2014/main" id="{9ACB8FFF-FB49-4F85-957E-028A1AD4258D}"/>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Rechteck: abgerundete Ecken 87">
                    <a:extLst>
                      <a:ext uri="{FF2B5EF4-FFF2-40B4-BE49-F238E27FC236}">
                        <a16:creationId xmlns:a16="http://schemas.microsoft.com/office/drawing/2014/main" id="{E9E93B06-B2D6-42D6-BFC0-63BAB34516A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6" name="Gruppieren 75">
                  <a:extLst>
                    <a:ext uri="{FF2B5EF4-FFF2-40B4-BE49-F238E27FC236}">
                      <a16:creationId xmlns:a16="http://schemas.microsoft.com/office/drawing/2014/main" id="{72FA9A66-F272-486D-8D7F-5027C41923D5}"/>
                    </a:ext>
                  </a:extLst>
                </p:cNvPr>
                <p:cNvGrpSpPr/>
                <p:nvPr/>
              </p:nvGrpSpPr>
              <p:grpSpPr>
                <a:xfrm>
                  <a:off x="8377355" y="5144526"/>
                  <a:ext cx="524260" cy="115171"/>
                  <a:chOff x="7588031" y="2811143"/>
                  <a:chExt cx="1057877" cy="232397"/>
                </a:xfrm>
              </p:grpSpPr>
              <p:sp>
                <p:nvSpPr>
                  <p:cNvPr id="83" name="Rechteck: abgerundete Ecken 82">
                    <a:extLst>
                      <a:ext uri="{FF2B5EF4-FFF2-40B4-BE49-F238E27FC236}">
                        <a16:creationId xmlns:a16="http://schemas.microsoft.com/office/drawing/2014/main" id="{FC50DD5B-272C-4279-97FB-1099BCB285C8}"/>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Rechteck: abgerundete Ecken 83">
                    <a:extLst>
                      <a:ext uri="{FF2B5EF4-FFF2-40B4-BE49-F238E27FC236}">
                        <a16:creationId xmlns:a16="http://schemas.microsoft.com/office/drawing/2014/main" id="{74B8A8D4-63D1-4C6F-AD8D-839ED8505F9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Rechteck: abgerundete Ecken 84">
                    <a:extLst>
                      <a:ext uri="{FF2B5EF4-FFF2-40B4-BE49-F238E27FC236}">
                        <a16:creationId xmlns:a16="http://schemas.microsoft.com/office/drawing/2014/main" id="{0B98898A-1325-4F50-9A30-77D87C536FD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7" name="Rechteck 76">
                  <a:extLst>
                    <a:ext uri="{FF2B5EF4-FFF2-40B4-BE49-F238E27FC236}">
                      <a16:creationId xmlns:a16="http://schemas.microsoft.com/office/drawing/2014/main" id="{C7CFF07F-91F2-419A-8AE1-2EDA3C741F2F}"/>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Rechteck 77">
                  <a:extLst>
                    <a:ext uri="{FF2B5EF4-FFF2-40B4-BE49-F238E27FC236}">
                      <a16:creationId xmlns:a16="http://schemas.microsoft.com/office/drawing/2014/main" id="{7093C00C-CD67-42E9-AC4F-047147D5595D}"/>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Rechteck 78">
                  <a:extLst>
                    <a:ext uri="{FF2B5EF4-FFF2-40B4-BE49-F238E27FC236}">
                      <a16:creationId xmlns:a16="http://schemas.microsoft.com/office/drawing/2014/main" id="{756906D8-F3F0-4D1B-9759-4180C7C14F03}"/>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0" name="Grafik 79">
                  <a:extLst>
                    <a:ext uri="{FF2B5EF4-FFF2-40B4-BE49-F238E27FC236}">
                      <a16:creationId xmlns:a16="http://schemas.microsoft.com/office/drawing/2014/main" id="{68A0746F-CDC8-49F9-A463-51E75858C5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81" name="Grafik 80">
                  <a:extLst>
                    <a:ext uri="{FF2B5EF4-FFF2-40B4-BE49-F238E27FC236}">
                      <a16:creationId xmlns:a16="http://schemas.microsoft.com/office/drawing/2014/main" id="{3AB0C704-91DB-4D6B-9028-B03ED952FF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82" name="Grafik 81">
                  <a:extLst>
                    <a:ext uri="{FF2B5EF4-FFF2-40B4-BE49-F238E27FC236}">
                      <a16:creationId xmlns:a16="http://schemas.microsoft.com/office/drawing/2014/main" id="{63465F9A-2E27-4511-8C26-E3B3261433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sp>
          <p:nvSpPr>
            <p:cNvPr id="14" name="Flussdiagramm: Magnetplattenspeicher 13">
              <a:extLst>
                <a:ext uri="{FF2B5EF4-FFF2-40B4-BE49-F238E27FC236}">
                  <a16:creationId xmlns:a16="http://schemas.microsoft.com/office/drawing/2014/main" id="{3E49E510-BCCB-4E92-A0C1-3A266A4E7AE8}"/>
                </a:ext>
              </a:extLst>
            </p:cNvPr>
            <p:cNvSpPr/>
            <p:nvPr/>
          </p:nvSpPr>
          <p:spPr bwMode="gray">
            <a:xfrm>
              <a:off x="7422435" y="4041249"/>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uppieren 14">
              <a:extLst>
                <a:ext uri="{FF2B5EF4-FFF2-40B4-BE49-F238E27FC236}">
                  <a16:creationId xmlns:a16="http://schemas.microsoft.com/office/drawing/2014/main" id="{54B1B88C-92CD-44BF-BC2C-0E860E03B944}"/>
                </a:ext>
              </a:extLst>
            </p:cNvPr>
            <p:cNvGrpSpPr/>
            <p:nvPr/>
          </p:nvGrpSpPr>
          <p:grpSpPr>
            <a:xfrm>
              <a:off x="7466515" y="4362721"/>
              <a:ext cx="502523" cy="132241"/>
              <a:chOff x="6262010" y="4744911"/>
              <a:chExt cx="3474766" cy="914400"/>
            </a:xfrm>
            <a:effectLst>
              <a:reflection blurRad="6350" stA="50000" endA="300" endPos="55000" dir="5400000" sy="-100000" algn="bl" rotWithShape="0"/>
            </a:effectLst>
          </p:grpSpPr>
          <p:grpSp>
            <p:nvGrpSpPr>
              <p:cNvPr id="59" name="Gruppieren 58">
                <a:extLst>
                  <a:ext uri="{FF2B5EF4-FFF2-40B4-BE49-F238E27FC236}">
                    <a16:creationId xmlns:a16="http://schemas.microsoft.com/office/drawing/2014/main" id="{6D8F7DE5-F8D7-44BF-92D9-04B7174E64E4}"/>
                  </a:ext>
                </a:extLst>
              </p:cNvPr>
              <p:cNvGrpSpPr/>
              <p:nvPr/>
            </p:nvGrpSpPr>
            <p:grpSpPr>
              <a:xfrm>
                <a:off x="7097171" y="5144526"/>
                <a:ext cx="524260" cy="115171"/>
                <a:chOff x="7588031" y="2811143"/>
                <a:chExt cx="1057877" cy="232397"/>
              </a:xfrm>
            </p:grpSpPr>
            <p:sp>
              <p:nvSpPr>
                <p:cNvPr id="70" name="Rechteck: abgerundete Ecken 69">
                  <a:extLst>
                    <a:ext uri="{FF2B5EF4-FFF2-40B4-BE49-F238E27FC236}">
                      <a16:creationId xmlns:a16="http://schemas.microsoft.com/office/drawing/2014/main" id="{E64E8E1D-3815-4432-A67D-2195486915E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Rechteck: abgerundete Ecken 70">
                  <a:extLst>
                    <a:ext uri="{FF2B5EF4-FFF2-40B4-BE49-F238E27FC236}">
                      <a16:creationId xmlns:a16="http://schemas.microsoft.com/office/drawing/2014/main" id="{4F6818D8-504C-4A94-924C-E96A0068BBE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Rechteck: abgerundete Ecken 71">
                  <a:extLst>
                    <a:ext uri="{FF2B5EF4-FFF2-40B4-BE49-F238E27FC236}">
                      <a16:creationId xmlns:a16="http://schemas.microsoft.com/office/drawing/2014/main" id="{42739F95-7485-4E23-92A8-11B7835F5EA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 name="Gruppieren 59">
                <a:extLst>
                  <a:ext uri="{FF2B5EF4-FFF2-40B4-BE49-F238E27FC236}">
                    <a16:creationId xmlns:a16="http://schemas.microsoft.com/office/drawing/2014/main" id="{D757E539-F437-4BC1-8115-8B5D894EFF68}"/>
                  </a:ext>
                </a:extLst>
              </p:cNvPr>
              <p:cNvGrpSpPr/>
              <p:nvPr/>
            </p:nvGrpSpPr>
            <p:grpSpPr>
              <a:xfrm>
                <a:off x="8377355" y="5144526"/>
                <a:ext cx="524260" cy="115171"/>
                <a:chOff x="7588031" y="2811143"/>
                <a:chExt cx="1057877" cy="232397"/>
              </a:xfrm>
            </p:grpSpPr>
            <p:sp>
              <p:nvSpPr>
                <p:cNvPr id="67" name="Rechteck: abgerundete Ecken 66">
                  <a:extLst>
                    <a:ext uri="{FF2B5EF4-FFF2-40B4-BE49-F238E27FC236}">
                      <a16:creationId xmlns:a16="http://schemas.microsoft.com/office/drawing/2014/main" id="{880AEF43-5F42-4DA7-9D80-1289F72251A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hteck: abgerundete Ecken 67">
                  <a:extLst>
                    <a:ext uri="{FF2B5EF4-FFF2-40B4-BE49-F238E27FC236}">
                      <a16:creationId xmlns:a16="http://schemas.microsoft.com/office/drawing/2014/main" id="{5222D52D-2079-4E3D-A0DA-0F423D39ACFC}"/>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hteck: abgerundete Ecken 68">
                  <a:extLst>
                    <a:ext uri="{FF2B5EF4-FFF2-40B4-BE49-F238E27FC236}">
                      <a16:creationId xmlns:a16="http://schemas.microsoft.com/office/drawing/2014/main" id="{FF1E105C-8AC3-4A30-86D8-D15BC7D2840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1" name="Rechteck 60">
                <a:extLst>
                  <a:ext uri="{FF2B5EF4-FFF2-40B4-BE49-F238E27FC236}">
                    <a16:creationId xmlns:a16="http://schemas.microsoft.com/office/drawing/2014/main" id="{9216D69D-A841-409F-B207-0318D58300F7}"/>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Rechteck 61">
                <a:extLst>
                  <a:ext uri="{FF2B5EF4-FFF2-40B4-BE49-F238E27FC236}">
                    <a16:creationId xmlns:a16="http://schemas.microsoft.com/office/drawing/2014/main" id="{D1150CDA-9659-434D-B551-91C45F9EF359}"/>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hteck 62">
                <a:extLst>
                  <a:ext uri="{FF2B5EF4-FFF2-40B4-BE49-F238E27FC236}">
                    <a16:creationId xmlns:a16="http://schemas.microsoft.com/office/drawing/2014/main" id="{1AEB11C1-7E5E-4920-A3F8-37B45809AF5C}"/>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4" name="Grafik 63">
                <a:extLst>
                  <a:ext uri="{FF2B5EF4-FFF2-40B4-BE49-F238E27FC236}">
                    <a16:creationId xmlns:a16="http://schemas.microsoft.com/office/drawing/2014/main" id="{626B6606-3D6E-4A83-B676-03E86F5262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65" name="Grafik 64">
                <a:extLst>
                  <a:ext uri="{FF2B5EF4-FFF2-40B4-BE49-F238E27FC236}">
                    <a16:creationId xmlns:a16="http://schemas.microsoft.com/office/drawing/2014/main" id="{23723667-B99D-4C84-9CBB-351CC39BFF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66" name="Grafik 65">
                <a:extLst>
                  <a:ext uri="{FF2B5EF4-FFF2-40B4-BE49-F238E27FC236}">
                    <a16:creationId xmlns:a16="http://schemas.microsoft.com/office/drawing/2014/main" id="{2D767244-F7B6-4C72-A4A0-FC61C1DF57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nvGrpSpPr>
            <p:cNvPr id="16" name="Gruppieren 15">
              <a:extLst>
                <a:ext uri="{FF2B5EF4-FFF2-40B4-BE49-F238E27FC236}">
                  <a16:creationId xmlns:a16="http://schemas.microsoft.com/office/drawing/2014/main" id="{BCC1E33E-E79D-4E89-89E7-78148CD23C7D}"/>
                </a:ext>
              </a:extLst>
            </p:cNvPr>
            <p:cNvGrpSpPr/>
            <p:nvPr/>
          </p:nvGrpSpPr>
          <p:grpSpPr>
            <a:xfrm>
              <a:off x="9691372" y="3945999"/>
              <a:ext cx="590683" cy="612648"/>
              <a:chOff x="3852908" y="4132263"/>
              <a:chExt cx="590683" cy="612648"/>
            </a:xfrm>
          </p:grpSpPr>
          <p:sp>
            <p:nvSpPr>
              <p:cNvPr id="43" name="Flussdiagramm: Magnetplattenspeicher 42">
                <a:extLst>
                  <a:ext uri="{FF2B5EF4-FFF2-40B4-BE49-F238E27FC236}">
                    <a16:creationId xmlns:a16="http://schemas.microsoft.com/office/drawing/2014/main" id="{D2C167B9-A933-4F89-BDE2-9CA86B0F7F8F}"/>
                  </a:ext>
                </a:extLst>
              </p:cNvPr>
              <p:cNvSpPr/>
              <p:nvPr/>
            </p:nvSpPr>
            <p:spPr bwMode="gray">
              <a:xfrm>
                <a:off x="3852908" y="4132263"/>
                <a:ext cx="590683" cy="612648"/>
              </a:xfrm>
              <a:prstGeom prst="flowChartMagneticDisk">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4" name="Gruppieren 43">
                <a:extLst>
                  <a:ext uri="{FF2B5EF4-FFF2-40B4-BE49-F238E27FC236}">
                    <a16:creationId xmlns:a16="http://schemas.microsoft.com/office/drawing/2014/main" id="{DC95CC8D-D6A3-4E0D-A698-5EB4B8CF8974}"/>
                  </a:ext>
                </a:extLst>
              </p:cNvPr>
              <p:cNvGrpSpPr/>
              <p:nvPr/>
            </p:nvGrpSpPr>
            <p:grpSpPr>
              <a:xfrm>
                <a:off x="3896988" y="4453735"/>
                <a:ext cx="502523" cy="132241"/>
                <a:chOff x="6262010" y="4744911"/>
                <a:chExt cx="3474766" cy="914400"/>
              </a:xfrm>
              <a:effectLst>
                <a:reflection blurRad="6350" stA="50000" endA="300" endPos="55000" dir="5400000" sy="-100000" algn="bl" rotWithShape="0"/>
              </a:effectLst>
            </p:grpSpPr>
            <p:grpSp>
              <p:nvGrpSpPr>
                <p:cNvPr id="45" name="Gruppieren 44">
                  <a:extLst>
                    <a:ext uri="{FF2B5EF4-FFF2-40B4-BE49-F238E27FC236}">
                      <a16:creationId xmlns:a16="http://schemas.microsoft.com/office/drawing/2014/main" id="{3A07994F-91E0-4176-AFE8-91E7753F9E4B}"/>
                    </a:ext>
                  </a:extLst>
                </p:cNvPr>
                <p:cNvGrpSpPr/>
                <p:nvPr/>
              </p:nvGrpSpPr>
              <p:grpSpPr>
                <a:xfrm>
                  <a:off x="7097171" y="5144526"/>
                  <a:ext cx="524260" cy="115171"/>
                  <a:chOff x="7588031" y="2811143"/>
                  <a:chExt cx="1057877" cy="232397"/>
                </a:xfrm>
              </p:grpSpPr>
              <p:sp>
                <p:nvSpPr>
                  <p:cNvPr id="56" name="Rechteck: abgerundete Ecken 55">
                    <a:extLst>
                      <a:ext uri="{FF2B5EF4-FFF2-40B4-BE49-F238E27FC236}">
                        <a16:creationId xmlns:a16="http://schemas.microsoft.com/office/drawing/2014/main" id="{1EA3E9E2-63D8-46DC-9547-EA05B2745262}"/>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Rechteck: abgerundete Ecken 56">
                    <a:extLst>
                      <a:ext uri="{FF2B5EF4-FFF2-40B4-BE49-F238E27FC236}">
                        <a16:creationId xmlns:a16="http://schemas.microsoft.com/office/drawing/2014/main" id="{DCBBB83F-1643-4B69-9CC2-EF6B33D6829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hteck: abgerundete Ecken 57">
                    <a:extLst>
                      <a:ext uri="{FF2B5EF4-FFF2-40B4-BE49-F238E27FC236}">
                        <a16:creationId xmlns:a16="http://schemas.microsoft.com/office/drawing/2014/main" id="{6A9EAE66-2E35-408E-A7CE-ED8C94E67C3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 name="Gruppieren 45">
                  <a:extLst>
                    <a:ext uri="{FF2B5EF4-FFF2-40B4-BE49-F238E27FC236}">
                      <a16:creationId xmlns:a16="http://schemas.microsoft.com/office/drawing/2014/main" id="{98BC6F43-D2C3-454C-AC7A-292E34B80307}"/>
                    </a:ext>
                  </a:extLst>
                </p:cNvPr>
                <p:cNvGrpSpPr/>
                <p:nvPr/>
              </p:nvGrpSpPr>
              <p:grpSpPr>
                <a:xfrm>
                  <a:off x="8377355" y="5144526"/>
                  <a:ext cx="524260" cy="115171"/>
                  <a:chOff x="7588031" y="2811143"/>
                  <a:chExt cx="1057877" cy="232397"/>
                </a:xfrm>
              </p:grpSpPr>
              <p:sp>
                <p:nvSpPr>
                  <p:cNvPr id="53" name="Rechteck: abgerundete Ecken 52">
                    <a:extLst>
                      <a:ext uri="{FF2B5EF4-FFF2-40B4-BE49-F238E27FC236}">
                        <a16:creationId xmlns:a16="http://schemas.microsoft.com/office/drawing/2014/main" id="{AF46E991-70FC-40CD-9A38-F7DC44F859A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hteck: abgerundete Ecken 53">
                    <a:extLst>
                      <a:ext uri="{FF2B5EF4-FFF2-40B4-BE49-F238E27FC236}">
                        <a16:creationId xmlns:a16="http://schemas.microsoft.com/office/drawing/2014/main" id="{87C571A2-E0A2-4F67-9D6A-7BF82F3893D4}"/>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hteck: abgerundete Ecken 54">
                    <a:extLst>
                      <a:ext uri="{FF2B5EF4-FFF2-40B4-BE49-F238E27FC236}">
                        <a16:creationId xmlns:a16="http://schemas.microsoft.com/office/drawing/2014/main" id="{0DF7D702-7EA1-4892-83ED-1DB26FB0823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Rechteck 46">
                  <a:extLst>
                    <a:ext uri="{FF2B5EF4-FFF2-40B4-BE49-F238E27FC236}">
                      <a16:creationId xmlns:a16="http://schemas.microsoft.com/office/drawing/2014/main" id="{BD08E06F-2EA2-424C-A54D-6EC73EA806AE}"/>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hteck 47">
                  <a:extLst>
                    <a:ext uri="{FF2B5EF4-FFF2-40B4-BE49-F238E27FC236}">
                      <a16:creationId xmlns:a16="http://schemas.microsoft.com/office/drawing/2014/main" id="{05A020DF-98E6-4630-9D51-8D13A29DD52A}"/>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hteck 48">
                  <a:extLst>
                    <a:ext uri="{FF2B5EF4-FFF2-40B4-BE49-F238E27FC236}">
                      <a16:creationId xmlns:a16="http://schemas.microsoft.com/office/drawing/2014/main" id="{67627098-0D6A-47B3-B73C-47A6F25DFEF4}"/>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0" name="Grafik 49">
                  <a:extLst>
                    <a:ext uri="{FF2B5EF4-FFF2-40B4-BE49-F238E27FC236}">
                      <a16:creationId xmlns:a16="http://schemas.microsoft.com/office/drawing/2014/main" id="{594698E6-5C63-4991-803A-F1EC40C1AD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51" name="Grafik 50">
                  <a:extLst>
                    <a:ext uri="{FF2B5EF4-FFF2-40B4-BE49-F238E27FC236}">
                      <a16:creationId xmlns:a16="http://schemas.microsoft.com/office/drawing/2014/main" id="{9F0538E9-BEE8-47DF-A104-EE8A65036E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52" name="Grafik 51">
                  <a:extLst>
                    <a:ext uri="{FF2B5EF4-FFF2-40B4-BE49-F238E27FC236}">
                      <a16:creationId xmlns:a16="http://schemas.microsoft.com/office/drawing/2014/main" id="{D6E89F92-ED75-459F-8400-58ACB218C5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7" name="Gruppieren 16">
              <a:extLst>
                <a:ext uri="{FF2B5EF4-FFF2-40B4-BE49-F238E27FC236}">
                  <a16:creationId xmlns:a16="http://schemas.microsoft.com/office/drawing/2014/main" id="{C170F5AA-4910-4F7F-90E9-5FEF6A999F15}"/>
                </a:ext>
              </a:extLst>
            </p:cNvPr>
            <p:cNvGrpSpPr/>
            <p:nvPr/>
          </p:nvGrpSpPr>
          <p:grpSpPr>
            <a:xfrm>
              <a:off x="10464643" y="4946124"/>
              <a:ext cx="590683" cy="612648"/>
              <a:chOff x="4626179" y="5132388"/>
              <a:chExt cx="590683" cy="612648"/>
            </a:xfrm>
          </p:grpSpPr>
          <p:sp>
            <p:nvSpPr>
              <p:cNvPr id="27" name="Flussdiagramm: Magnetplattenspeicher 26">
                <a:extLst>
                  <a:ext uri="{FF2B5EF4-FFF2-40B4-BE49-F238E27FC236}">
                    <a16:creationId xmlns:a16="http://schemas.microsoft.com/office/drawing/2014/main" id="{5DFCF850-2CD4-4EE3-9A82-1F1B2F157F74}"/>
                  </a:ext>
                </a:extLst>
              </p:cNvPr>
              <p:cNvSpPr/>
              <p:nvPr/>
            </p:nvSpPr>
            <p:spPr bwMode="gray">
              <a:xfrm>
                <a:off x="4626179" y="51323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uppieren 27">
                <a:extLst>
                  <a:ext uri="{FF2B5EF4-FFF2-40B4-BE49-F238E27FC236}">
                    <a16:creationId xmlns:a16="http://schemas.microsoft.com/office/drawing/2014/main" id="{89FFBD73-585D-4864-B6E8-B98368DFB4FE}"/>
                  </a:ext>
                </a:extLst>
              </p:cNvPr>
              <p:cNvGrpSpPr/>
              <p:nvPr/>
            </p:nvGrpSpPr>
            <p:grpSpPr>
              <a:xfrm>
                <a:off x="4670259" y="5453860"/>
                <a:ext cx="502523" cy="132241"/>
                <a:chOff x="6262010" y="4744911"/>
                <a:chExt cx="3474766" cy="914400"/>
              </a:xfrm>
              <a:effectLst>
                <a:reflection blurRad="6350" stA="50000" endA="300" endPos="55000" dir="5400000" sy="-100000" algn="bl" rotWithShape="0"/>
              </a:effectLst>
            </p:grpSpPr>
            <p:grpSp>
              <p:nvGrpSpPr>
                <p:cNvPr id="29" name="Gruppieren 28">
                  <a:extLst>
                    <a:ext uri="{FF2B5EF4-FFF2-40B4-BE49-F238E27FC236}">
                      <a16:creationId xmlns:a16="http://schemas.microsoft.com/office/drawing/2014/main" id="{6AC67F5F-76E1-4738-ACA4-CE3AB815D0D6}"/>
                    </a:ext>
                  </a:extLst>
                </p:cNvPr>
                <p:cNvGrpSpPr/>
                <p:nvPr/>
              </p:nvGrpSpPr>
              <p:grpSpPr>
                <a:xfrm>
                  <a:off x="7097171" y="5144526"/>
                  <a:ext cx="524260" cy="115171"/>
                  <a:chOff x="7588031" y="2811143"/>
                  <a:chExt cx="1057877" cy="232397"/>
                </a:xfrm>
              </p:grpSpPr>
              <p:sp>
                <p:nvSpPr>
                  <p:cNvPr id="40" name="Rechteck: abgerundete Ecken 39">
                    <a:extLst>
                      <a:ext uri="{FF2B5EF4-FFF2-40B4-BE49-F238E27FC236}">
                        <a16:creationId xmlns:a16="http://schemas.microsoft.com/office/drawing/2014/main" id="{317EB023-8480-47F8-9CD9-AB2639A00E0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hteck: abgerundete Ecken 40">
                    <a:extLst>
                      <a:ext uri="{FF2B5EF4-FFF2-40B4-BE49-F238E27FC236}">
                        <a16:creationId xmlns:a16="http://schemas.microsoft.com/office/drawing/2014/main" id="{21274F11-1F7D-47E1-A401-0ECC33D7851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hteck: abgerundete Ecken 41">
                    <a:extLst>
                      <a:ext uri="{FF2B5EF4-FFF2-40B4-BE49-F238E27FC236}">
                        <a16:creationId xmlns:a16="http://schemas.microsoft.com/office/drawing/2014/main" id="{166A51CF-56D0-4C5A-B761-BB4635D4AD4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 name="Gruppieren 29">
                  <a:extLst>
                    <a:ext uri="{FF2B5EF4-FFF2-40B4-BE49-F238E27FC236}">
                      <a16:creationId xmlns:a16="http://schemas.microsoft.com/office/drawing/2014/main" id="{BDD8B53E-D75B-42EF-9F42-BAB081FC66A8}"/>
                    </a:ext>
                  </a:extLst>
                </p:cNvPr>
                <p:cNvGrpSpPr/>
                <p:nvPr/>
              </p:nvGrpSpPr>
              <p:grpSpPr>
                <a:xfrm>
                  <a:off x="8377355" y="5144526"/>
                  <a:ext cx="524260" cy="115171"/>
                  <a:chOff x="7588031" y="2811143"/>
                  <a:chExt cx="1057877" cy="232397"/>
                </a:xfrm>
              </p:grpSpPr>
              <p:sp>
                <p:nvSpPr>
                  <p:cNvPr id="37" name="Rechteck: abgerundete Ecken 36">
                    <a:extLst>
                      <a:ext uri="{FF2B5EF4-FFF2-40B4-BE49-F238E27FC236}">
                        <a16:creationId xmlns:a16="http://schemas.microsoft.com/office/drawing/2014/main" id="{CD45E945-B874-4DA3-AF8C-13063A4E7DF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hteck: abgerundete Ecken 37">
                    <a:extLst>
                      <a:ext uri="{FF2B5EF4-FFF2-40B4-BE49-F238E27FC236}">
                        <a16:creationId xmlns:a16="http://schemas.microsoft.com/office/drawing/2014/main" id="{FE7CDAD5-E6EC-427E-9C39-7770ED51DC88}"/>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hteck: abgerundete Ecken 38">
                    <a:extLst>
                      <a:ext uri="{FF2B5EF4-FFF2-40B4-BE49-F238E27FC236}">
                        <a16:creationId xmlns:a16="http://schemas.microsoft.com/office/drawing/2014/main" id="{0CC82EA5-E144-4DEA-8EFA-18658C09CB1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Rechteck 30">
                  <a:extLst>
                    <a:ext uri="{FF2B5EF4-FFF2-40B4-BE49-F238E27FC236}">
                      <a16:creationId xmlns:a16="http://schemas.microsoft.com/office/drawing/2014/main" id="{30760DF2-2AF9-41B8-B971-21F89D764F96}"/>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hteck 31">
                  <a:extLst>
                    <a:ext uri="{FF2B5EF4-FFF2-40B4-BE49-F238E27FC236}">
                      <a16:creationId xmlns:a16="http://schemas.microsoft.com/office/drawing/2014/main" id="{A56B7E09-913C-456C-AB6E-2554F3F5BC97}"/>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hteck 32">
                  <a:extLst>
                    <a:ext uri="{FF2B5EF4-FFF2-40B4-BE49-F238E27FC236}">
                      <a16:creationId xmlns:a16="http://schemas.microsoft.com/office/drawing/2014/main" id="{4ABFCED3-0DF9-437C-B839-71AEEC7654BE}"/>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 name="Grafik 33">
                  <a:extLst>
                    <a:ext uri="{FF2B5EF4-FFF2-40B4-BE49-F238E27FC236}">
                      <a16:creationId xmlns:a16="http://schemas.microsoft.com/office/drawing/2014/main" id="{8AAAE478-8E6D-4CCB-9CB6-1F0F09C637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35" name="Grafik 34">
                  <a:extLst>
                    <a:ext uri="{FF2B5EF4-FFF2-40B4-BE49-F238E27FC236}">
                      <a16:creationId xmlns:a16="http://schemas.microsoft.com/office/drawing/2014/main" id="{2B43B9BC-8F3F-4F1B-A6E0-F85F3269ED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36" name="Grafik 35">
                  <a:extLst>
                    <a:ext uri="{FF2B5EF4-FFF2-40B4-BE49-F238E27FC236}">
                      <a16:creationId xmlns:a16="http://schemas.microsoft.com/office/drawing/2014/main" id="{36726D2F-E42A-4EA0-AEE2-01F8824806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cxnSp>
          <p:nvCxnSpPr>
            <p:cNvPr id="18" name="Gerader Verbinder 17">
              <a:extLst>
                <a:ext uri="{FF2B5EF4-FFF2-40B4-BE49-F238E27FC236}">
                  <a16:creationId xmlns:a16="http://schemas.microsoft.com/office/drawing/2014/main" id="{3D726D39-53B0-44E7-A75F-4DF160137FBF}"/>
                </a:ext>
              </a:extLst>
            </p:cNvPr>
            <p:cNvCxnSpPr>
              <a:cxnSpLocks/>
            </p:cNvCxnSpPr>
            <p:nvPr/>
          </p:nvCxnSpPr>
          <p:spPr>
            <a:xfrm flipH="1">
              <a:off x="7392731" y="4711689"/>
              <a:ext cx="270385" cy="42799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BBC9A254-5ECD-4F1F-9E3B-E0EF4D87FA7F}"/>
                </a:ext>
              </a:extLst>
            </p:cNvPr>
            <p:cNvCxnSpPr>
              <a:cxnSpLocks/>
              <a:stCxn id="43" idx="2"/>
              <a:endCxn id="14" idx="4"/>
            </p:cNvCxnSpPr>
            <p:nvPr/>
          </p:nvCxnSpPr>
          <p:spPr>
            <a:xfrm flipH="1">
              <a:off x="8089403" y="4252323"/>
              <a:ext cx="1525685" cy="9525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6B743E7-E2B3-451C-BCFA-87FA689FCC5F}"/>
                </a:ext>
              </a:extLst>
            </p:cNvPr>
            <p:cNvCxnSpPr>
              <a:cxnSpLocks/>
            </p:cNvCxnSpPr>
            <p:nvPr/>
          </p:nvCxnSpPr>
          <p:spPr>
            <a:xfrm flipH="1" flipV="1">
              <a:off x="10296141" y="4581148"/>
              <a:ext cx="289194" cy="26195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6B1FD98-8632-4567-8696-53206F16A39A}"/>
                </a:ext>
              </a:extLst>
            </p:cNvPr>
            <p:cNvCxnSpPr>
              <a:cxnSpLocks/>
            </p:cNvCxnSpPr>
            <p:nvPr/>
          </p:nvCxnSpPr>
          <p:spPr>
            <a:xfrm flipH="1">
              <a:off x="8858937" y="4549510"/>
              <a:ext cx="832435" cy="49316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465EA77-6DA6-4812-8112-F2604067B6C1}"/>
                </a:ext>
              </a:extLst>
            </p:cNvPr>
            <p:cNvCxnSpPr>
              <a:cxnSpLocks/>
            </p:cNvCxnSpPr>
            <p:nvPr/>
          </p:nvCxnSpPr>
          <p:spPr>
            <a:xfrm flipH="1">
              <a:off x="9547825" y="5505184"/>
              <a:ext cx="808551" cy="28218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0E2FE3C-40D7-4ED4-B183-F70235C15598}"/>
                </a:ext>
              </a:extLst>
            </p:cNvPr>
            <p:cNvCxnSpPr>
              <a:cxnSpLocks/>
            </p:cNvCxnSpPr>
            <p:nvPr/>
          </p:nvCxnSpPr>
          <p:spPr>
            <a:xfrm flipH="1" flipV="1">
              <a:off x="7651656" y="5622602"/>
              <a:ext cx="1108223" cy="26176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B3FBBF2-5D5E-4E03-BF86-8D0D6B38E4FB}"/>
                </a:ext>
              </a:extLst>
            </p:cNvPr>
            <p:cNvCxnSpPr>
              <a:cxnSpLocks/>
            </p:cNvCxnSpPr>
            <p:nvPr/>
          </p:nvCxnSpPr>
          <p:spPr>
            <a:xfrm>
              <a:off x="7969039" y="4711192"/>
              <a:ext cx="148993" cy="10462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28ABDD08-8228-4781-ADD2-56E72BE092F9}"/>
                </a:ext>
              </a:extLst>
            </p:cNvPr>
            <p:cNvCxnSpPr>
              <a:cxnSpLocks/>
            </p:cNvCxnSpPr>
            <p:nvPr/>
          </p:nvCxnSpPr>
          <p:spPr>
            <a:xfrm>
              <a:off x="8699634" y="5434432"/>
              <a:ext cx="124431" cy="14700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415849B-BC29-4E1A-A823-491357CB1F54}"/>
                </a:ext>
              </a:extLst>
            </p:cNvPr>
            <p:cNvCxnSpPr>
              <a:cxnSpLocks/>
            </p:cNvCxnSpPr>
            <p:nvPr/>
          </p:nvCxnSpPr>
          <p:spPr>
            <a:xfrm flipH="1">
              <a:off x="7663117" y="5289617"/>
              <a:ext cx="422068" cy="10580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22" name="Gruppieren 121">
              <a:extLst>
                <a:ext uri="{FF2B5EF4-FFF2-40B4-BE49-F238E27FC236}">
                  <a16:creationId xmlns:a16="http://schemas.microsoft.com/office/drawing/2014/main" id="{280E9DCB-320F-4AEE-93A4-AFEF855EE480}"/>
                </a:ext>
              </a:extLst>
            </p:cNvPr>
            <p:cNvGrpSpPr/>
            <p:nvPr/>
          </p:nvGrpSpPr>
          <p:grpSpPr>
            <a:xfrm>
              <a:off x="6342628" y="4325264"/>
              <a:ext cx="590683" cy="612648"/>
              <a:chOff x="1113277" y="5360988"/>
              <a:chExt cx="590683" cy="612648"/>
            </a:xfrm>
          </p:grpSpPr>
          <p:sp>
            <p:nvSpPr>
              <p:cNvPr id="123" name="Flussdiagramm: Magnetplattenspeicher 122">
                <a:extLst>
                  <a:ext uri="{FF2B5EF4-FFF2-40B4-BE49-F238E27FC236}">
                    <a16:creationId xmlns:a16="http://schemas.microsoft.com/office/drawing/2014/main" id="{C5A76917-52FD-4A2E-8F57-99C89026EDB2}"/>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4" name="Gruppieren 123">
                <a:extLst>
                  <a:ext uri="{FF2B5EF4-FFF2-40B4-BE49-F238E27FC236}">
                    <a16:creationId xmlns:a16="http://schemas.microsoft.com/office/drawing/2014/main" id="{4679F79C-809A-4943-BBD8-E18EAFBD9477}"/>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125" name="Gruppieren 124">
                  <a:extLst>
                    <a:ext uri="{FF2B5EF4-FFF2-40B4-BE49-F238E27FC236}">
                      <a16:creationId xmlns:a16="http://schemas.microsoft.com/office/drawing/2014/main" id="{C9E7E1A4-344A-4B1A-9D0E-8678EB25C9A2}"/>
                    </a:ext>
                  </a:extLst>
                </p:cNvPr>
                <p:cNvGrpSpPr/>
                <p:nvPr/>
              </p:nvGrpSpPr>
              <p:grpSpPr>
                <a:xfrm>
                  <a:off x="7097171" y="5144526"/>
                  <a:ext cx="524260" cy="115171"/>
                  <a:chOff x="7588031" y="2811143"/>
                  <a:chExt cx="1057877" cy="232397"/>
                </a:xfrm>
              </p:grpSpPr>
              <p:sp>
                <p:nvSpPr>
                  <p:cNvPr id="136" name="Rechteck: abgerundete Ecken 135">
                    <a:extLst>
                      <a:ext uri="{FF2B5EF4-FFF2-40B4-BE49-F238E27FC236}">
                        <a16:creationId xmlns:a16="http://schemas.microsoft.com/office/drawing/2014/main" id="{470C82F8-E8AD-415A-986C-47A3E7ECC47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Rechteck: abgerundete Ecken 136">
                    <a:extLst>
                      <a:ext uri="{FF2B5EF4-FFF2-40B4-BE49-F238E27FC236}">
                        <a16:creationId xmlns:a16="http://schemas.microsoft.com/office/drawing/2014/main" id="{3F4C6136-041D-4FBA-81AF-0572EF448EA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Rechteck: abgerundete Ecken 137">
                    <a:extLst>
                      <a:ext uri="{FF2B5EF4-FFF2-40B4-BE49-F238E27FC236}">
                        <a16:creationId xmlns:a16="http://schemas.microsoft.com/office/drawing/2014/main" id="{6E905041-DA78-407E-B9CC-048F312DD85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6" name="Gruppieren 125">
                  <a:extLst>
                    <a:ext uri="{FF2B5EF4-FFF2-40B4-BE49-F238E27FC236}">
                      <a16:creationId xmlns:a16="http://schemas.microsoft.com/office/drawing/2014/main" id="{FC229518-EF6E-4B5C-88C4-3D70D8639C45}"/>
                    </a:ext>
                  </a:extLst>
                </p:cNvPr>
                <p:cNvGrpSpPr/>
                <p:nvPr/>
              </p:nvGrpSpPr>
              <p:grpSpPr>
                <a:xfrm>
                  <a:off x="8377355" y="5144526"/>
                  <a:ext cx="524260" cy="115171"/>
                  <a:chOff x="7588031" y="2811143"/>
                  <a:chExt cx="1057877" cy="232397"/>
                </a:xfrm>
              </p:grpSpPr>
              <p:sp>
                <p:nvSpPr>
                  <p:cNvPr id="133" name="Rechteck: abgerundete Ecken 132">
                    <a:extLst>
                      <a:ext uri="{FF2B5EF4-FFF2-40B4-BE49-F238E27FC236}">
                        <a16:creationId xmlns:a16="http://schemas.microsoft.com/office/drawing/2014/main" id="{48CF0F36-796D-41CB-8D2A-91517A2F147E}"/>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Rechteck: abgerundete Ecken 133">
                    <a:extLst>
                      <a:ext uri="{FF2B5EF4-FFF2-40B4-BE49-F238E27FC236}">
                        <a16:creationId xmlns:a16="http://schemas.microsoft.com/office/drawing/2014/main" id="{5FA58C64-9B1F-45A2-A943-053A9910AB1C}"/>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Rechteck: abgerundete Ecken 134">
                    <a:extLst>
                      <a:ext uri="{FF2B5EF4-FFF2-40B4-BE49-F238E27FC236}">
                        <a16:creationId xmlns:a16="http://schemas.microsoft.com/office/drawing/2014/main" id="{B2191473-4F84-4671-BFE6-D1EA5431C36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27" name="Rechteck 126">
                  <a:extLst>
                    <a:ext uri="{FF2B5EF4-FFF2-40B4-BE49-F238E27FC236}">
                      <a16:creationId xmlns:a16="http://schemas.microsoft.com/office/drawing/2014/main" id="{BC166B21-006E-4C9A-9C70-DB3A26839400}"/>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hteck 127">
                  <a:extLst>
                    <a:ext uri="{FF2B5EF4-FFF2-40B4-BE49-F238E27FC236}">
                      <a16:creationId xmlns:a16="http://schemas.microsoft.com/office/drawing/2014/main" id="{8003DF95-FEB8-48A7-B961-1CE64529DB2D}"/>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9" name="Rechteck 128">
                  <a:extLst>
                    <a:ext uri="{FF2B5EF4-FFF2-40B4-BE49-F238E27FC236}">
                      <a16:creationId xmlns:a16="http://schemas.microsoft.com/office/drawing/2014/main" id="{F2180150-A54C-4F9D-8CD6-43A1A517892E}"/>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0" name="Grafik 129">
                  <a:extLst>
                    <a:ext uri="{FF2B5EF4-FFF2-40B4-BE49-F238E27FC236}">
                      <a16:creationId xmlns:a16="http://schemas.microsoft.com/office/drawing/2014/main" id="{1F6F2B12-AC3F-48C6-A6A6-E739DE76A6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131" name="Grafik 130">
                  <a:extLst>
                    <a:ext uri="{FF2B5EF4-FFF2-40B4-BE49-F238E27FC236}">
                      <a16:creationId xmlns:a16="http://schemas.microsoft.com/office/drawing/2014/main" id="{F18A807E-6A7D-425F-819A-04579DB1D0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132" name="Grafik 131">
                  <a:extLst>
                    <a:ext uri="{FF2B5EF4-FFF2-40B4-BE49-F238E27FC236}">
                      <a16:creationId xmlns:a16="http://schemas.microsoft.com/office/drawing/2014/main" id="{B6519532-D5BD-4761-AC15-CDBC8A0368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39" name="Gruppieren 138">
              <a:extLst>
                <a:ext uri="{FF2B5EF4-FFF2-40B4-BE49-F238E27FC236}">
                  <a16:creationId xmlns:a16="http://schemas.microsoft.com/office/drawing/2014/main" id="{99F8B45D-FBE4-4816-9FAF-EADCEB90AFF4}"/>
                </a:ext>
              </a:extLst>
            </p:cNvPr>
            <p:cNvGrpSpPr/>
            <p:nvPr/>
          </p:nvGrpSpPr>
          <p:grpSpPr>
            <a:xfrm>
              <a:off x="10987767" y="3961147"/>
              <a:ext cx="590683" cy="612648"/>
              <a:chOff x="1113277" y="5360988"/>
              <a:chExt cx="590683" cy="612648"/>
            </a:xfrm>
          </p:grpSpPr>
          <p:sp>
            <p:nvSpPr>
              <p:cNvPr id="140" name="Flussdiagramm: Magnetplattenspeicher 139">
                <a:extLst>
                  <a:ext uri="{FF2B5EF4-FFF2-40B4-BE49-F238E27FC236}">
                    <a16:creationId xmlns:a16="http://schemas.microsoft.com/office/drawing/2014/main" id="{0EFB192F-D5A7-43B0-9909-6014C8394E91}"/>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1" name="Gruppieren 140">
                <a:extLst>
                  <a:ext uri="{FF2B5EF4-FFF2-40B4-BE49-F238E27FC236}">
                    <a16:creationId xmlns:a16="http://schemas.microsoft.com/office/drawing/2014/main" id="{EAD26784-6E3A-4A36-A061-1A8B561F6CE4}"/>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142" name="Gruppieren 141">
                  <a:extLst>
                    <a:ext uri="{FF2B5EF4-FFF2-40B4-BE49-F238E27FC236}">
                      <a16:creationId xmlns:a16="http://schemas.microsoft.com/office/drawing/2014/main" id="{9A76546E-A718-43B8-99EC-3F2DF9CB05B2}"/>
                    </a:ext>
                  </a:extLst>
                </p:cNvPr>
                <p:cNvGrpSpPr/>
                <p:nvPr/>
              </p:nvGrpSpPr>
              <p:grpSpPr>
                <a:xfrm>
                  <a:off x="7097171" y="5144526"/>
                  <a:ext cx="524260" cy="115171"/>
                  <a:chOff x="7588031" y="2811143"/>
                  <a:chExt cx="1057877" cy="232397"/>
                </a:xfrm>
              </p:grpSpPr>
              <p:sp>
                <p:nvSpPr>
                  <p:cNvPr id="153" name="Rechteck: abgerundete Ecken 152">
                    <a:extLst>
                      <a:ext uri="{FF2B5EF4-FFF2-40B4-BE49-F238E27FC236}">
                        <a16:creationId xmlns:a16="http://schemas.microsoft.com/office/drawing/2014/main" id="{260DD9A6-7D94-469A-B20E-9AAFBA3BC6DA}"/>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4" name="Rechteck: abgerundete Ecken 153">
                    <a:extLst>
                      <a:ext uri="{FF2B5EF4-FFF2-40B4-BE49-F238E27FC236}">
                        <a16:creationId xmlns:a16="http://schemas.microsoft.com/office/drawing/2014/main" id="{6FC704A7-B2A3-4E58-ADDA-76023A22573F}"/>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 name="Rechteck: abgerundete Ecken 154">
                    <a:extLst>
                      <a:ext uri="{FF2B5EF4-FFF2-40B4-BE49-F238E27FC236}">
                        <a16:creationId xmlns:a16="http://schemas.microsoft.com/office/drawing/2014/main" id="{C509573D-D623-4A10-9D3D-777B09E54D4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3" name="Gruppieren 142">
                  <a:extLst>
                    <a:ext uri="{FF2B5EF4-FFF2-40B4-BE49-F238E27FC236}">
                      <a16:creationId xmlns:a16="http://schemas.microsoft.com/office/drawing/2014/main" id="{0BBFB20C-0768-4171-A15C-083F2C6F48FB}"/>
                    </a:ext>
                  </a:extLst>
                </p:cNvPr>
                <p:cNvGrpSpPr/>
                <p:nvPr/>
              </p:nvGrpSpPr>
              <p:grpSpPr>
                <a:xfrm>
                  <a:off x="8377355" y="5144526"/>
                  <a:ext cx="524260" cy="115171"/>
                  <a:chOff x="7588031" y="2811143"/>
                  <a:chExt cx="1057877" cy="232397"/>
                </a:xfrm>
              </p:grpSpPr>
              <p:sp>
                <p:nvSpPr>
                  <p:cNvPr id="150" name="Rechteck: abgerundete Ecken 149">
                    <a:extLst>
                      <a:ext uri="{FF2B5EF4-FFF2-40B4-BE49-F238E27FC236}">
                        <a16:creationId xmlns:a16="http://schemas.microsoft.com/office/drawing/2014/main" id="{A501A2C3-66B2-4624-8DA1-9DB5EDABC93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Rechteck: abgerundete Ecken 150">
                    <a:extLst>
                      <a:ext uri="{FF2B5EF4-FFF2-40B4-BE49-F238E27FC236}">
                        <a16:creationId xmlns:a16="http://schemas.microsoft.com/office/drawing/2014/main" id="{02DE06BC-8531-44A9-AD49-69CE7B9E01AD}"/>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Rechteck: abgerundete Ecken 151">
                    <a:extLst>
                      <a:ext uri="{FF2B5EF4-FFF2-40B4-BE49-F238E27FC236}">
                        <a16:creationId xmlns:a16="http://schemas.microsoft.com/office/drawing/2014/main" id="{BE968891-D3E9-4680-983A-BC33C53590F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4" name="Rechteck 143">
                  <a:extLst>
                    <a:ext uri="{FF2B5EF4-FFF2-40B4-BE49-F238E27FC236}">
                      <a16:creationId xmlns:a16="http://schemas.microsoft.com/office/drawing/2014/main" id="{EE2325DD-9A1C-40BD-8E7C-99645D5CBE31}"/>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Rechteck 144">
                  <a:extLst>
                    <a:ext uri="{FF2B5EF4-FFF2-40B4-BE49-F238E27FC236}">
                      <a16:creationId xmlns:a16="http://schemas.microsoft.com/office/drawing/2014/main" id="{8D38C25C-CA4A-4955-907C-DCEEA7BA9F59}"/>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Rechteck 145">
                  <a:extLst>
                    <a:ext uri="{FF2B5EF4-FFF2-40B4-BE49-F238E27FC236}">
                      <a16:creationId xmlns:a16="http://schemas.microsoft.com/office/drawing/2014/main" id="{6C1CB424-277E-4502-B2FD-AF3FA09726C7}"/>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7" name="Grafik 146">
                  <a:extLst>
                    <a:ext uri="{FF2B5EF4-FFF2-40B4-BE49-F238E27FC236}">
                      <a16:creationId xmlns:a16="http://schemas.microsoft.com/office/drawing/2014/main" id="{E3466FF5-0B9E-4443-BAB6-87F7FA168A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148" name="Grafik 147">
                  <a:extLst>
                    <a:ext uri="{FF2B5EF4-FFF2-40B4-BE49-F238E27FC236}">
                      <a16:creationId xmlns:a16="http://schemas.microsoft.com/office/drawing/2014/main" id="{D910C0A9-24BB-4ADC-BFD8-A3F82D3A89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149" name="Grafik 148">
                  <a:extLst>
                    <a:ext uri="{FF2B5EF4-FFF2-40B4-BE49-F238E27FC236}">
                      <a16:creationId xmlns:a16="http://schemas.microsoft.com/office/drawing/2014/main" id="{50D591B6-1395-4107-B564-F5FD221ADA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grpSp>
          <p:nvGrpSpPr>
            <p:cNvPr id="156" name="Gruppieren 155">
              <a:extLst>
                <a:ext uri="{FF2B5EF4-FFF2-40B4-BE49-F238E27FC236}">
                  <a16:creationId xmlns:a16="http://schemas.microsoft.com/office/drawing/2014/main" id="{69DB19BF-7468-4478-A20E-472BD9E3D91C}"/>
                </a:ext>
              </a:extLst>
            </p:cNvPr>
            <p:cNvGrpSpPr/>
            <p:nvPr/>
          </p:nvGrpSpPr>
          <p:grpSpPr>
            <a:xfrm>
              <a:off x="10793910" y="5892588"/>
              <a:ext cx="590683" cy="612648"/>
              <a:chOff x="1113277" y="5360988"/>
              <a:chExt cx="590683" cy="612648"/>
            </a:xfrm>
          </p:grpSpPr>
          <p:sp>
            <p:nvSpPr>
              <p:cNvPr id="157" name="Flussdiagramm: Magnetplattenspeicher 156">
                <a:extLst>
                  <a:ext uri="{FF2B5EF4-FFF2-40B4-BE49-F238E27FC236}">
                    <a16:creationId xmlns:a16="http://schemas.microsoft.com/office/drawing/2014/main" id="{F007F18B-2E5B-4079-BB1A-7411F60454AC}"/>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8" name="Gruppieren 157">
                <a:extLst>
                  <a:ext uri="{FF2B5EF4-FFF2-40B4-BE49-F238E27FC236}">
                    <a16:creationId xmlns:a16="http://schemas.microsoft.com/office/drawing/2014/main" id="{D4366F7B-0C22-4339-93FE-CED8D10D8FFB}"/>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159" name="Gruppieren 158">
                  <a:extLst>
                    <a:ext uri="{FF2B5EF4-FFF2-40B4-BE49-F238E27FC236}">
                      <a16:creationId xmlns:a16="http://schemas.microsoft.com/office/drawing/2014/main" id="{4F3A7048-161A-4502-A5D5-783A0899F419}"/>
                    </a:ext>
                  </a:extLst>
                </p:cNvPr>
                <p:cNvGrpSpPr/>
                <p:nvPr/>
              </p:nvGrpSpPr>
              <p:grpSpPr>
                <a:xfrm>
                  <a:off x="7097171" y="5144526"/>
                  <a:ext cx="524260" cy="115171"/>
                  <a:chOff x="7588031" y="2811143"/>
                  <a:chExt cx="1057877" cy="232397"/>
                </a:xfrm>
              </p:grpSpPr>
              <p:sp>
                <p:nvSpPr>
                  <p:cNvPr id="170" name="Rechteck: abgerundete Ecken 169">
                    <a:extLst>
                      <a:ext uri="{FF2B5EF4-FFF2-40B4-BE49-F238E27FC236}">
                        <a16:creationId xmlns:a16="http://schemas.microsoft.com/office/drawing/2014/main" id="{8CDB83A7-01C3-4C71-A6E4-CF35088C80BE}"/>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Rechteck: abgerundete Ecken 170">
                    <a:extLst>
                      <a:ext uri="{FF2B5EF4-FFF2-40B4-BE49-F238E27FC236}">
                        <a16:creationId xmlns:a16="http://schemas.microsoft.com/office/drawing/2014/main" id="{FB9E07B3-9CCC-440C-BB08-1BA99F26255D}"/>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Rechteck: abgerundete Ecken 171">
                    <a:extLst>
                      <a:ext uri="{FF2B5EF4-FFF2-40B4-BE49-F238E27FC236}">
                        <a16:creationId xmlns:a16="http://schemas.microsoft.com/office/drawing/2014/main" id="{0329C161-503D-4A64-AE06-E00CA05901FA}"/>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0" name="Gruppieren 159">
                  <a:extLst>
                    <a:ext uri="{FF2B5EF4-FFF2-40B4-BE49-F238E27FC236}">
                      <a16:creationId xmlns:a16="http://schemas.microsoft.com/office/drawing/2014/main" id="{876517D1-03BA-4C58-8A39-D9E7F200DBCA}"/>
                    </a:ext>
                  </a:extLst>
                </p:cNvPr>
                <p:cNvGrpSpPr/>
                <p:nvPr/>
              </p:nvGrpSpPr>
              <p:grpSpPr>
                <a:xfrm>
                  <a:off x="8377355" y="5144526"/>
                  <a:ext cx="524260" cy="115171"/>
                  <a:chOff x="7588031" y="2811143"/>
                  <a:chExt cx="1057877" cy="232397"/>
                </a:xfrm>
              </p:grpSpPr>
              <p:sp>
                <p:nvSpPr>
                  <p:cNvPr id="167" name="Rechteck: abgerundete Ecken 166">
                    <a:extLst>
                      <a:ext uri="{FF2B5EF4-FFF2-40B4-BE49-F238E27FC236}">
                        <a16:creationId xmlns:a16="http://schemas.microsoft.com/office/drawing/2014/main" id="{586E6851-A12C-493E-AC48-B56946E2BC6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Rechteck: abgerundete Ecken 167">
                    <a:extLst>
                      <a:ext uri="{FF2B5EF4-FFF2-40B4-BE49-F238E27FC236}">
                        <a16:creationId xmlns:a16="http://schemas.microsoft.com/office/drawing/2014/main" id="{085B7EEA-7482-45EA-A32A-61AAE3D3137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 name="Rechteck: abgerundete Ecken 168">
                    <a:extLst>
                      <a:ext uri="{FF2B5EF4-FFF2-40B4-BE49-F238E27FC236}">
                        <a16:creationId xmlns:a16="http://schemas.microsoft.com/office/drawing/2014/main" id="{CA5AB966-552C-464A-8598-64DAF6FFD41C}"/>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1" name="Rechteck 160">
                  <a:extLst>
                    <a:ext uri="{FF2B5EF4-FFF2-40B4-BE49-F238E27FC236}">
                      <a16:creationId xmlns:a16="http://schemas.microsoft.com/office/drawing/2014/main" id="{FA602EE0-0F98-4CCC-B649-6B07C15D3ADA}"/>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Rechteck 161">
                  <a:extLst>
                    <a:ext uri="{FF2B5EF4-FFF2-40B4-BE49-F238E27FC236}">
                      <a16:creationId xmlns:a16="http://schemas.microsoft.com/office/drawing/2014/main" id="{6B6B98B1-D720-40D7-A69C-BC29BCDB1869}"/>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Rechteck 162">
                  <a:extLst>
                    <a:ext uri="{FF2B5EF4-FFF2-40B4-BE49-F238E27FC236}">
                      <a16:creationId xmlns:a16="http://schemas.microsoft.com/office/drawing/2014/main" id="{4A943276-DF51-427E-B827-9998BE52D87C}"/>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4" name="Grafik 163">
                  <a:extLst>
                    <a:ext uri="{FF2B5EF4-FFF2-40B4-BE49-F238E27FC236}">
                      <a16:creationId xmlns:a16="http://schemas.microsoft.com/office/drawing/2014/main" id="{A3890680-D4F0-4FCA-9454-31B37D7959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502" y="4830265"/>
                  <a:ext cx="547257" cy="745200"/>
                </a:xfrm>
                <a:prstGeom prst="rect">
                  <a:avLst/>
                </a:prstGeom>
              </p:spPr>
            </p:pic>
            <p:pic>
              <p:nvPicPr>
                <p:cNvPr id="165" name="Grafik 164">
                  <a:extLst>
                    <a:ext uri="{FF2B5EF4-FFF2-40B4-BE49-F238E27FC236}">
                      <a16:creationId xmlns:a16="http://schemas.microsoft.com/office/drawing/2014/main" id="{7BD91A46-4535-4EC0-A801-F941C0B313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6319" y="4830265"/>
                  <a:ext cx="547257" cy="745200"/>
                </a:xfrm>
                <a:prstGeom prst="rect">
                  <a:avLst/>
                </a:prstGeom>
              </p:spPr>
            </p:pic>
            <p:pic>
              <p:nvPicPr>
                <p:cNvPr id="166" name="Grafik 165">
                  <a:extLst>
                    <a:ext uri="{FF2B5EF4-FFF2-40B4-BE49-F238E27FC236}">
                      <a16:creationId xmlns:a16="http://schemas.microsoft.com/office/drawing/2014/main" id="{DB7FD965-64BA-4CD2-BE91-25043402D4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6136" y="4830265"/>
                  <a:ext cx="547257" cy="745200"/>
                </a:xfrm>
                <a:prstGeom prst="rect">
                  <a:avLst/>
                </a:prstGeom>
              </p:spPr>
            </p:pic>
          </p:grpSp>
        </p:grpSp>
        <p:cxnSp>
          <p:nvCxnSpPr>
            <p:cNvPr id="190" name="Gerader Verbinder 189">
              <a:extLst>
                <a:ext uri="{FF2B5EF4-FFF2-40B4-BE49-F238E27FC236}">
                  <a16:creationId xmlns:a16="http://schemas.microsoft.com/office/drawing/2014/main" id="{BAF93640-84B5-4EA3-A9C2-08B82AE37096}"/>
                </a:ext>
              </a:extLst>
            </p:cNvPr>
            <p:cNvCxnSpPr>
              <a:cxnSpLocks/>
            </p:cNvCxnSpPr>
            <p:nvPr/>
          </p:nvCxnSpPr>
          <p:spPr>
            <a:xfrm flipH="1">
              <a:off x="6974959" y="4417738"/>
              <a:ext cx="386098" cy="242509"/>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ABD77D56-B260-4A42-8FC0-A67117886BA0}"/>
                </a:ext>
              </a:extLst>
            </p:cNvPr>
            <p:cNvCxnSpPr>
              <a:cxnSpLocks/>
            </p:cNvCxnSpPr>
            <p:nvPr/>
          </p:nvCxnSpPr>
          <p:spPr>
            <a:xfrm flipH="1" flipV="1">
              <a:off x="6657931" y="4997313"/>
              <a:ext cx="240681" cy="370959"/>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7A1759C9-4FD5-4B0E-9839-0A1EED181FF2}"/>
                </a:ext>
              </a:extLst>
            </p:cNvPr>
            <p:cNvCxnSpPr>
              <a:cxnSpLocks/>
            </p:cNvCxnSpPr>
            <p:nvPr/>
          </p:nvCxnSpPr>
          <p:spPr>
            <a:xfrm flipH="1" flipV="1">
              <a:off x="10411743" y="4263507"/>
              <a:ext cx="465929" cy="183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CFEA95DF-70B5-4D63-BB2F-A61CC1B156AB}"/>
                </a:ext>
              </a:extLst>
            </p:cNvPr>
            <p:cNvCxnSpPr>
              <a:cxnSpLocks/>
            </p:cNvCxnSpPr>
            <p:nvPr/>
          </p:nvCxnSpPr>
          <p:spPr>
            <a:xfrm flipH="1">
              <a:off x="11008958" y="4619628"/>
              <a:ext cx="176682" cy="27563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5D9A1BD3-5137-45FB-9E61-CCB271C90C8B}"/>
                </a:ext>
              </a:extLst>
            </p:cNvPr>
            <p:cNvCxnSpPr>
              <a:cxnSpLocks/>
            </p:cNvCxnSpPr>
            <p:nvPr/>
          </p:nvCxnSpPr>
          <p:spPr>
            <a:xfrm flipH="1">
              <a:off x="11203226" y="4660247"/>
              <a:ext cx="137287" cy="114379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5" name="Gerader Verbinder 204">
              <a:extLst>
                <a:ext uri="{FF2B5EF4-FFF2-40B4-BE49-F238E27FC236}">
                  <a16:creationId xmlns:a16="http://schemas.microsoft.com/office/drawing/2014/main" id="{38423BE0-DA41-446E-B2A3-39F77E90525A}"/>
                </a:ext>
              </a:extLst>
            </p:cNvPr>
            <p:cNvCxnSpPr>
              <a:cxnSpLocks/>
            </p:cNvCxnSpPr>
            <p:nvPr/>
          </p:nvCxnSpPr>
          <p:spPr>
            <a:xfrm>
              <a:off x="10887193" y="5616311"/>
              <a:ext cx="104019" cy="24878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A36D329F-0C1A-45AD-BCD3-8106E7B65ABC}"/>
                </a:ext>
              </a:extLst>
            </p:cNvPr>
            <p:cNvCxnSpPr>
              <a:cxnSpLocks/>
            </p:cNvCxnSpPr>
            <p:nvPr/>
          </p:nvCxnSpPr>
          <p:spPr>
            <a:xfrm>
              <a:off x="9559304" y="6061918"/>
              <a:ext cx="1124130" cy="17018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69" name="Textfeld 268">
              <a:extLst>
                <a:ext uri="{FF2B5EF4-FFF2-40B4-BE49-F238E27FC236}">
                  <a16:creationId xmlns:a16="http://schemas.microsoft.com/office/drawing/2014/main" id="{BED38CF3-446B-45A7-9D36-AF0232E3E13B}"/>
                </a:ext>
              </a:extLst>
            </p:cNvPr>
            <p:cNvSpPr txBox="1"/>
            <p:nvPr/>
          </p:nvSpPr>
          <p:spPr>
            <a:xfrm>
              <a:off x="8235734" y="4630997"/>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0" name="Textfeld 269">
              <a:extLst>
                <a:ext uri="{FF2B5EF4-FFF2-40B4-BE49-F238E27FC236}">
                  <a16:creationId xmlns:a16="http://schemas.microsoft.com/office/drawing/2014/main" id="{46D45319-5C46-481D-9EBB-0E442AFED49F}"/>
                </a:ext>
              </a:extLst>
            </p:cNvPr>
            <p:cNvSpPr txBox="1"/>
            <p:nvPr/>
          </p:nvSpPr>
          <p:spPr>
            <a:xfrm>
              <a:off x="11064540" y="3830384"/>
              <a:ext cx="457604" cy="457604"/>
            </a:xfrm>
            <a:prstGeom prst="rect">
              <a:avLst/>
            </a:prstGeom>
            <a:noFill/>
          </p:spPr>
          <p:txBody>
            <a:bodyPr wrap="none" lIns="72000" tIns="0" rIns="72000" bIns="0" rtlCol="0" anchor="ctr">
              <a:noAutofit/>
            </a:bodyPr>
            <a:lstStyle/>
            <a:p>
              <a:pPr algn="ctr">
                <a:spcBef>
                  <a:spcPts val="300"/>
                </a:spcBef>
                <a:spcAft>
                  <a:spcPts val="100"/>
                </a:spcAft>
                <a:buClr>
                  <a:schemeClr val="tx2"/>
                </a:buClr>
              </a:pPr>
              <a:r>
                <a:rPr lang="en-US" sz="24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1" name="Fußzeilenplatzhalter 2">
            <a:extLst>
              <a:ext uri="{FF2B5EF4-FFF2-40B4-BE49-F238E27FC236}">
                <a16:creationId xmlns:a16="http://schemas.microsoft.com/office/drawing/2014/main" id="{37252C1D-C5E6-4965-AEB7-AD1A20F5F2AD}"/>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138140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736A45C-8AE8-4CDB-A682-0EF33D0A6986}"/>
              </a:ext>
            </a:extLst>
          </p:cNvPr>
          <p:cNvGraphicFramePr>
            <a:graphicFrameLocks noChangeAspect="1"/>
          </p:cNvGraphicFramePr>
          <p:nvPr>
            <p:custDataLst>
              <p:tags r:id="rId2"/>
            </p:custDataLst>
            <p:extLst>
              <p:ext uri="{D42A27DB-BD31-4B8C-83A1-F6EECF244321}">
                <p14:modId xmlns:p14="http://schemas.microsoft.com/office/powerpoint/2010/main" val="3484003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29" name="think-cell Folie" r:id="rId6" imgW="473" imgH="476" progId="TCLayout.ActiveDocument.1">
                  <p:embed/>
                </p:oleObj>
              </mc:Choice>
              <mc:Fallback>
                <p:oleObj name="think-cell Folie" r:id="rId6" imgW="473" imgH="47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7289F61B-4CAC-4681-84B2-768643338984}"/>
              </a:ext>
            </a:extLst>
          </p:cNvPr>
          <p:cNvSpPr/>
          <p:nvPr>
            <p:custDataLst>
              <p:tags r:id="rId3"/>
            </p:custDataLst>
          </p:nvPr>
        </p:nvSpPr>
        <p:spPr bwMode="gray">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ts val="300"/>
              </a:spcBef>
              <a:spcAft>
                <a:spcPts val="100"/>
              </a:spcAft>
            </a:pPr>
            <a:endParaRPr lang="en-US" sz="2200" b="1" dirty="0">
              <a:solidFill>
                <a:schemeClr val="tx1"/>
              </a:solidFill>
              <a:latin typeface="Roboto Condensed" panose="02000000000000000000" pitchFamily="2" charset="0"/>
              <a:ea typeface="Roboto Condensed" panose="02000000000000000000" pitchFamily="2" charset="0"/>
              <a:cs typeface="Arial" panose="020B0604020202020204" pitchFamily="34" charset="0"/>
              <a:sym typeface="Roboto Condensed" panose="02000000000000000000" pitchFamily="2" charset="0"/>
            </a:endParaRPr>
          </a:p>
        </p:txBody>
      </p:sp>
      <p:sp>
        <p:nvSpPr>
          <p:cNvPr id="4" name="Titel 3">
            <a:extLst>
              <a:ext uri="{FF2B5EF4-FFF2-40B4-BE49-F238E27FC236}">
                <a16:creationId xmlns:a16="http://schemas.microsoft.com/office/drawing/2014/main" id="{CEA194DE-3247-4963-857E-D6C6E66869C0}"/>
              </a:ext>
            </a:extLst>
          </p:cNvPr>
          <p:cNvSpPr>
            <a:spLocks noGrp="1"/>
          </p:cNvSpPr>
          <p:nvPr>
            <p:ph type="title"/>
          </p:nvPr>
        </p:nvSpPr>
        <p:spPr>
          <a:xfrm>
            <a:off x="359998" y="258762"/>
            <a:ext cx="11074875" cy="42480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Why blockchain could be a building block for your problem‘s solution: Immutability/Traceability</a:t>
            </a:r>
          </a:p>
        </p:txBody>
      </p:sp>
      <p:sp>
        <p:nvSpPr>
          <p:cNvPr id="6" name="Foliennummernplatzhalter 5">
            <a:extLst>
              <a:ext uri="{FF2B5EF4-FFF2-40B4-BE49-F238E27FC236}">
                <a16:creationId xmlns:a16="http://schemas.microsoft.com/office/drawing/2014/main" id="{20625103-6FC4-47FB-A44F-A37F4FA56EED}"/>
              </a:ext>
            </a:extLst>
          </p:cNvPr>
          <p:cNvSpPr>
            <a:spLocks noGrp="1"/>
          </p:cNvSpPr>
          <p:nvPr>
            <p:ph type="sldNum" sz="quarter" idx="4"/>
          </p:nvPr>
        </p:nvSpPr>
        <p:spPr/>
        <p:txBody>
          <a:bodyPr/>
          <a:lstStyle/>
          <a:p>
            <a:fld id="{369A084B-84B6-4F15-B0F5-CCDC4176846B}" type="slidenum">
              <a:rPr lang="en-US" smtClean="0">
                <a:latin typeface="Open Sans" panose="020B0606030504020204" pitchFamily="34" charset="0"/>
                <a:ea typeface="Open Sans" panose="020B0606030504020204" pitchFamily="34" charset="0"/>
                <a:cs typeface="Open Sans" panose="020B0606030504020204" pitchFamily="34" charset="0"/>
              </a:rPr>
              <a:pPr/>
              <a:t>9</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Datumsplatzhalter 6">
            <a:extLst>
              <a:ext uri="{FF2B5EF4-FFF2-40B4-BE49-F238E27FC236}">
                <a16:creationId xmlns:a16="http://schemas.microsoft.com/office/drawing/2014/main" id="{7DB8AB95-1C27-4163-9BAA-2AB1499F4E47}"/>
              </a:ext>
            </a:extLst>
          </p:cNvPr>
          <p:cNvSpPr>
            <a:spLocks noGrp="1"/>
          </p:cNvSpPr>
          <p:nvPr>
            <p:ph type="dt" sz="half" idx="2"/>
          </p:nvPr>
        </p:nvSpPr>
        <p:spPr/>
        <p:txBody>
          <a:bodyPr/>
          <a:lstStyle/>
          <a:p>
            <a:fld id="{8BF44961-BCB7-4FE8-9C91-5E0C5B41A51D}" type="datetime1">
              <a:rPr lang="en-US" smtClean="0">
                <a:latin typeface="Open Sans" panose="020B0606030504020204" pitchFamily="34" charset="0"/>
                <a:ea typeface="Open Sans" panose="020B0606030504020204" pitchFamily="34" charset="0"/>
                <a:cs typeface="Open Sans" panose="020B0606030504020204" pitchFamily="34" charset="0"/>
              </a:rPr>
              <a:t>5/18/2020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hteck 9">
            <a:extLst>
              <a:ext uri="{FF2B5EF4-FFF2-40B4-BE49-F238E27FC236}">
                <a16:creationId xmlns:a16="http://schemas.microsoft.com/office/drawing/2014/main" id="{B6E10068-369F-46BD-A843-2697DD3F31F0}"/>
              </a:ext>
            </a:extLst>
          </p:cNvPr>
          <p:cNvSpPr>
            <a:spLocks/>
          </p:cNvSpPr>
          <p:nvPr/>
        </p:nvSpPr>
        <p:spPr bwMode="gray">
          <a:xfrm>
            <a:off x="6175376" y="1275699"/>
            <a:ext cx="1653055" cy="26162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hteck 10">
            <a:extLst>
              <a:ext uri="{FF2B5EF4-FFF2-40B4-BE49-F238E27FC236}">
                <a16:creationId xmlns:a16="http://schemas.microsoft.com/office/drawing/2014/main" id="{2E2F3F08-7B6E-4F81-B90A-8ACFA6F94518}"/>
              </a:ext>
            </a:extLst>
          </p:cNvPr>
          <p:cNvSpPr>
            <a:spLocks/>
          </p:cNvSpPr>
          <p:nvPr/>
        </p:nvSpPr>
        <p:spPr bwMode="gray">
          <a:xfrm>
            <a:off x="6175376" y="885414"/>
            <a:ext cx="1653055" cy="355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latin typeface="Open Sans" panose="020B0606030504020204" pitchFamily="34" charset="0"/>
                <a:ea typeface="Open Sans" panose="020B0606030504020204" pitchFamily="34" charset="0"/>
                <a:cs typeface="Open Sans" panose="020B0606030504020204" pitchFamily="34" charset="0"/>
              </a:rPr>
              <a:t>Block n-1</a:t>
            </a:r>
          </a:p>
        </p:txBody>
      </p:sp>
      <p:sp>
        <p:nvSpPr>
          <p:cNvPr id="12" name="Rechteck 11">
            <a:extLst>
              <a:ext uri="{FF2B5EF4-FFF2-40B4-BE49-F238E27FC236}">
                <a16:creationId xmlns:a16="http://schemas.microsoft.com/office/drawing/2014/main" id="{B8EE6A5C-FC95-453A-A04F-B2D1E01A5203}"/>
              </a:ext>
            </a:extLst>
          </p:cNvPr>
          <p:cNvSpPr>
            <a:spLocks/>
          </p:cNvSpPr>
          <p:nvPr/>
        </p:nvSpPr>
        <p:spPr bwMode="gray">
          <a:xfrm>
            <a:off x="8182635" y="1275699"/>
            <a:ext cx="1653055" cy="26162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extLst>
              <a:ext uri="{FF2B5EF4-FFF2-40B4-BE49-F238E27FC236}">
                <a16:creationId xmlns:a16="http://schemas.microsoft.com/office/drawing/2014/main" id="{BEC2AE80-70AC-4B13-BC4D-1A51251A3A84}"/>
              </a:ext>
            </a:extLst>
          </p:cNvPr>
          <p:cNvSpPr>
            <a:spLocks/>
          </p:cNvSpPr>
          <p:nvPr/>
        </p:nvSpPr>
        <p:spPr bwMode="gray">
          <a:xfrm>
            <a:off x="8182635" y="885414"/>
            <a:ext cx="1653055" cy="355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latin typeface="Open Sans" panose="020B0606030504020204" pitchFamily="34" charset="0"/>
                <a:ea typeface="Open Sans" panose="020B0606030504020204" pitchFamily="34" charset="0"/>
                <a:cs typeface="Open Sans" panose="020B0606030504020204" pitchFamily="34" charset="0"/>
              </a:rPr>
              <a:t>Block n</a:t>
            </a:r>
          </a:p>
        </p:txBody>
      </p:sp>
      <p:sp>
        <p:nvSpPr>
          <p:cNvPr id="14" name="Rechteck 13">
            <a:extLst>
              <a:ext uri="{FF2B5EF4-FFF2-40B4-BE49-F238E27FC236}">
                <a16:creationId xmlns:a16="http://schemas.microsoft.com/office/drawing/2014/main" id="{C349750F-42C6-4083-AA0D-FFBB234BD531}"/>
              </a:ext>
            </a:extLst>
          </p:cNvPr>
          <p:cNvSpPr>
            <a:spLocks/>
          </p:cNvSpPr>
          <p:nvPr/>
        </p:nvSpPr>
        <p:spPr bwMode="gray">
          <a:xfrm>
            <a:off x="10189893" y="1275699"/>
            <a:ext cx="1653055" cy="26162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hteck 14">
            <a:extLst>
              <a:ext uri="{FF2B5EF4-FFF2-40B4-BE49-F238E27FC236}">
                <a16:creationId xmlns:a16="http://schemas.microsoft.com/office/drawing/2014/main" id="{A90E42C7-C9A6-41EB-8991-F07208099B90}"/>
              </a:ext>
            </a:extLst>
          </p:cNvPr>
          <p:cNvSpPr>
            <a:spLocks/>
          </p:cNvSpPr>
          <p:nvPr/>
        </p:nvSpPr>
        <p:spPr bwMode="gray">
          <a:xfrm>
            <a:off x="10189893" y="885414"/>
            <a:ext cx="1653055" cy="355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spcBef>
                <a:spcPts val="300"/>
              </a:spcBef>
              <a:spcAft>
                <a:spcPts val="100"/>
              </a:spcAft>
            </a:pPr>
            <a:r>
              <a:rPr lang="en-US" sz="1400" b="1" dirty="0">
                <a:latin typeface="Open Sans" panose="020B0606030504020204" pitchFamily="34" charset="0"/>
                <a:ea typeface="Open Sans" panose="020B0606030504020204" pitchFamily="34" charset="0"/>
                <a:cs typeface="Open Sans" panose="020B0606030504020204" pitchFamily="34" charset="0"/>
              </a:rPr>
              <a:t>Block n+1</a:t>
            </a:r>
          </a:p>
        </p:txBody>
      </p:sp>
      <p:sp>
        <p:nvSpPr>
          <p:cNvPr id="16" name="Rechteck 15">
            <a:extLst>
              <a:ext uri="{FF2B5EF4-FFF2-40B4-BE49-F238E27FC236}">
                <a16:creationId xmlns:a16="http://schemas.microsoft.com/office/drawing/2014/main" id="{6E2DA417-D737-4870-A9EB-143CB89B16E9}"/>
              </a:ext>
            </a:extLst>
          </p:cNvPr>
          <p:cNvSpPr/>
          <p:nvPr/>
        </p:nvSpPr>
        <p:spPr bwMode="gray">
          <a:xfrm>
            <a:off x="6334265" y="2721730"/>
            <a:ext cx="1335277" cy="106267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Transaction Data</a:t>
            </a:r>
          </a:p>
        </p:txBody>
      </p:sp>
      <p:sp>
        <p:nvSpPr>
          <p:cNvPr id="17" name="Rechteck 16">
            <a:extLst>
              <a:ext uri="{FF2B5EF4-FFF2-40B4-BE49-F238E27FC236}">
                <a16:creationId xmlns:a16="http://schemas.microsoft.com/office/drawing/2014/main" id="{1A95F13B-A6E6-4CD7-A1D1-1550725D0F9C}"/>
              </a:ext>
            </a:extLst>
          </p:cNvPr>
          <p:cNvSpPr/>
          <p:nvPr/>
        </p:nvSpPr>
        <p:spPr bwMode="gray">
          <a:xfrm>
            <a:off x="8341524" y="2721730"/>
            <a:ext cx="1335277" cy="106267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Transaction Data</a:t>
            </a:r>
          </a:p>
        </p:txBody>
      </p:sp>
      <p:sp>
        <p:nvSpPr>
          <p:cNvPr id="18" name="Rechteck 17">
            <a:extLst>
              <a:ext uri="{FF2B5EF4-FFF2-40B4-BE49-F238E27FC236}">
                <a16:creationId xmlns:a16="http://schemas.microsoft.com/office/drawing/2014/main" id="{9496E8F7-40C9-43A4-A350-10F9F88E1AF7}"/>
              </a:ext>
            </a:extLst>
          </p:cNvPr>
          <p:cNvSpPr/>
          <p:nvPr/>
        </p:nvSpPr>
        <p:spPr bwMode="gray">
          <a:xfrm>
            <a:off x="10348782" y="2721730"/>
            <a:ext cx="1335277" cy="106267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Transaction Data</a:t>
            </a:r>
          </a:p>
        </p:txBody>
      </p:sp>
      <p:sp>
        <p:nvSpPr>
          <p:cNvPr id="19" name="Rechteck 18">
            <a:extLst>
              <a:ext uri="{FF2B5EF4-FFF2-40B4-BE49-F238E27FC236}">
                <a16:creationId xmlns:a16="http://schemas.microsoft.com/office/drawing/2014/main" id="{65E56B7B-C3AC-42BE-A278-CD2C33E66FAE}"/>
              </a:ext>
            </a:extLst>
          </p:cNvPr>
          <p:cNvSpPr/>
          <p:nvPr/>
        </p:nvSpPr>
        <p:spPr bwMode="gray">
          <a:xfrm>
            <a:off x="6334265" y="2051248"/>
            <a:ext cx="1335277" cy="328585"/>
          </a:xfrm>
          <a:prstGeom prst="rect">
            <a:avLst/>
          </a:prstGeom>
          <a:noFill/>
          <a:ln w="12700">
            <a:solidFill>
              <a:srgbClr val="0A967A"/>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n-1</a:t>
            </a:r>
          </a:p>
        </p:txBody>
      </p:sp>
      <p:sp>
        <p:nvSpPr>
          <p:cNvPr id="20" name="Rechteck 19">
            <a:extLst>
              <a:ext uri="{FF2B5EF4-FFF2-40B4-BE49-F238E27FC236}">
                <a16:creationId xmlns:a16="http://schemas.microsoft.com/office/drawing/2014/main" id="{0FAC3CC8-9CAF-49A1-BE75-2FDC7FA0A6F3}"/>
              </a:ext>
            </a:extLst>
          </p:cNvPr>
          <p:cNvSpPr/>
          <p:nvPr/>
        </p:nvSpPr>
        <p:spPr bwMode="gray">
          <a:xfrm>
            <a:off x="8341524" y="2051248"/>
            <a:ext cx="1335277" cy="32858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a:t>
            </a:r>
          </a:p>
        </p:txBody>
      </p:sp>
      <p:sp>
        <p:nvSpPr>
          <p:cNvPr id="22" name="Rechteck 21">
            <a:extLst>
              <a:ext uri="{FF2B5EF4-FFF2-40B4-BE49-F238E27FC236}">
                <a16:creationId xmlns:a16="http://schemas.microsoft.com/office/drawing/2014/main" id="{1327A3F8-9744-4F01-A691-3FEAB3CD8C0C}"/>
              </a:ext>
            </a:extLst>
          </p:cNvPr>
          <p:cNvSpPr/>
          <p:nvPr/>
        </p:nvSpPr>
        <p:spPr bwMode="gray">
          <a:xfrm>
            <a:off x="10348782" y="2051248"/>
            <a:ext cx="1335277" cy="32858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n+1</a:t>
            </a:r>
          </a:p>
        </p:txBody>
      </p:sp>
      <p:cxnSp>
        <p:nvCxnSpPr>
          <p:cNvPr id="24" name="Gerade Verbindung mit Pfeil 23">
            <a:extLst>
              <a:ext uri="{FF2B5EF4-FFF2-40B4-BE49-F238E27FC236}">
                <a16:creationId xmlns:a16="http://schemas.microsoft.com/office/drawing/2014/main" id="{2E38A2E5-B04C-4C11-8811-9B108EDEF1B6}"/>
              </a:ext>
            </a:extLst>
          </p:cNvPr>
          <p:cNvCxnSpPr>
            <a:stCxn id="21" idx="1"/>
            <a:endCxn id="19" idx="3"/>
          </p:cNvCxnSpPr>
          <p:nvPr/>
        </p:nvCxnSpPr>
        <p:spPr>
          <a:xfrm flipH="1">
            <a:off x="7669542" y="1545059"/>
            <a:ext cx="671982" cy="670482"/>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C6D3DA6-8CB6-413E-8A84-AA3CAB011B6B}"/>
              </a:ext>
            </a:extLst>
          </p:cNvPr>
          <p:cNvCxnSpPr/>
          <p:nvPr/>
        </p:nvCxnSpPr>
        <p:spPr>
          <a:xfrm flipH="1">
            <a:off x="9676801" y="1545058"/>
            <a:ext cx="671981" cy="49757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Pfeil nach rechts 252">
            <a:extLst>
              <a:ext uri="{FF2B5EF4-FFF2-40B4-BE49-F238E27FC236}">
                <a16:creationId xmlns:a16="http://schemas.microsoft.com/office/drawing/2014/main" id="{B27F1A4A-A305-44B1-AC86-D673B6AD74AB}"/>
              </a:ext>
            </a:extLst>
          </p:cNvPr>
          <p:cNvSpPr/>
          <p:nvPr/>
        </p:nvSpPr>
        <p:spPr bwMode="gray">
          <a:xfrm rot="16200000">
            <a:off x="6835985" y="1878518"/>
            <a:ext cx="331839" cy="1344524"/>
          </a:xfrm>
          <a:prstGeom prst="rightArrow">
            <a:avLst>
              <a:gd name="adj1" fmla="val 62215"/>
              <a:gd name="adj2" fmla="val 887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a:t>
            </a:r>
          </a:p>
        </p:txBody>
      </p:sp>
      <p:sp>
        <p:nvSpPr>
          <p:cNvPr id="27" name="Pfeil nach rechts 255">
            <a:extLst>
              <a:ext uri="{FF2B5EF4-FFF2-40B4-BE49-F238E27FC236}">
                <a16:creationId xmlns:a16="http://schemas.microsoft.com/office/drawing/2014/main" id="{0924EE2B-4367-4909-B167-E4F8B1C63805}"/>
              </a:ext>
            </a:extLst>
          </p:cNvPr>
          <p:cNvSpPr/>
          <p:nvPr/>
        </p:nvSpPr>
        <p:spPr bwMode="gray">
          <a:xfrm rot="5400000">
            <a:off x="8842620" y="1203633"/>
            <a:ext cx="333083" cy="1344524"/>
          </a:xfrm>
          <a:prstGeom prst="rightArrow">
            <a:avLst>
              <a:gd name="adj1" fmla="val 50000"/>
              <a:gd name="adj2" fmla="val 887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Pfeil nach rechts 256">
            <a:extLst>
              <a:ext uri="{FF2B5EF4-FFF2-40B4-BE49-F238E27FC236}">
                <a16:creationId xmlns:a16="http://schemas.microsoft.com/office/drawing/2014/main" id="{A23C849C-43A1-40A8-AE3C-986A6743C119}"/>
              </a:ext>
            </a:extLst>
          </p:cNvPr>
          <p:cNvSpPr/>
          <p:nvPr/>
        </p:nvSpPr>
        <p:spPr bwMode="gray">
          <a:xfrm rot="5400000">
            <a:off x="10849880" y="1203634"/>
            <a:ext cx="333082" cy="1344524"/>
          </a:xfrm>
          <a:prstGeom prst="rightArrow">
            <a:avLst>
              <a:gd name="adj1" fmla="val 50000"/>
              <a:gd name="adj2" fmla="val 887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determines</a:t>
            </a:r>
          </a:p>
        </p:txBody>
      </p:sp>
      <p:sp>
        <p:nvSpPr>
          <p:cNvPr id="29" name="Pfeil nach rechts 257">
            <a:extLst>
              <a:ext uri="{FF2B5EF4-FFF2-40B4-BE49-F238E27FC236}">
                <a16:creationId xmlns:a16="http://schemas.microsoft.com/office/drawing/2014/main" id="{BD3FA712-71B8-4085-B726-9EE968EA1E62}"/>
              </a:ext>
            </a:extLst>
          </p:cNvPr>
          <p:cNvSpPr/>
          <p:nvPr/>
        </p:nvSpPr>
        <p:spPr bwMode="gray">
          <a:xfrm rot="16200000">
            <a:off x="8843242" y="1878519"/>
            <a:ext cx="331841" cy="1344524"/>
          </a:xfrm>
          <a:prstGeom prst="rightArrow">
            <a:avLst>
              <a:gd name="adj1" fmla="val 62215"/>
              <a:gd name="adj2" fmla="val 887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a:t>
            </a:r>
          </a:p>
        </p:txBody>
      </p:sp>
      <p:sp>
        <p:nvSpPr>
          <p:cNvPr id="30" name="Pfeil nach rechts 258">
            <a:extLst>
              <a:ext uri="{FF2B5EF4-FFF2-40B4-BE49-F238E27FC236}">
                <a16:creationId xmlns:a16="http://schemas.microsoft.com/office/drawing/2014/main" id="{D47BCB6C-791A-426E-ABBF-A1581144765C}"/>
              </a:ext>
            </a:extLst>
          </p:cNvPr>
          <p:cNvSpPr/>
          <p:nvPr/>
        </p:nvSpPr>
        <p:spPr bwMode="gray">
          <a:xfrm rot="16200000">
            <a:off x="10850502" y="1878518"/>
            <a:ext cx="331839" cy="1344524"/>
          </a:xfrm>
          <a:prstGeom prst="rightArrow">
            <a:avLst>
              <a:gd name="adj1" fmla="val 62215"/>
              <a:gd name="adj2" fmla="val 887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a:t>
            </a:r>
          </a:p>
        </p:txBody>
      </p:sp>
      <p:grpSp>
        <p:nvGrpSpPr>
          <p:cNvPr id="194" name="Gruppieren 193">
            <a:extLst>
              <a:ext uri="{FF2B5EF4-FFF2-40B4-BE49-F238E27FC236}">
                <a16:creationId xmlns:a16="http://schemas.microsoft.com/office/drawing/2014/main" id="{3E2050F4-C8CB-47BB-AA8A-FC683EA9A6B4}"/>
              </a:ext>
            </a:extLst>
          </p:cNvPr>
          <p:cNvGrpSpPr/>
          <p:nvPr/>
        </p:nvGrpSpPr>
        <p:grpSpPr>
          <a:xfrm>
            <a:off x="6457846" y="2950155"/>
            <a:ext cx="1088116" cy="770167"/>
            <a:chOff x="6457846" y="3340680"/>
            <a:chExt cx="1088116" cy="770167"/>
          </a:xfrm>
        </p:grpSpPr>
        <p:sp>
          <p:nvSpPr>
            <p:cNvPr id="56" name="Rechteck 55">
              <a:extLst>
                <a:ext uri="{FF2B5EF4-FFF2-40B4-BE49-F238E27FC236}">
                  <a16:creationId xmlns:a16="http://schemas.microsoft.com/office/drawing/2014/main" id="{FDC0F4EC-C17D-40CA-8D68-4AD50AB9D450}"/>
                </a:ext>
              </a:extLst>
            </p:cNvPr>
            <p:cNvSpPr/>
            <p:nvPr/>
          </p:nvSpPr>
          <p:spPr bwMode="gray">
            <a:xfrm>
              <a:off x="7222382" y="3523218"/>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hteck 51">
              <a:extLst>
                <a:ext uri="{FF2B5EF4-FFF2-40B4-BE49-F238E27FC236}">
                  <a16:creationId xmlns:a16="http://schemas.microsoft.com/office/drawing/2014/main" id="{3EF80D6A-7CDA-429D-9985-DD2E07AC5D58}"/>
                </a:ext>
              </a:extLst>
            </p:cNvPr>
            <p:cNvSpPr/>
            <p:nvPr/>
          </p:nvSpPr>
          <p:spPr bwMode="gray">
            <a:xfrm>
              <a:off x="6852933" y="3670125"/>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hteck 47">
              <a:extLst>
                <a:ext uri="{FF2B5EF4-FFF2-40B4-BE49-F238E27FC236}">
                  <a16:creationId xmlns:a16="http://schemas.microsoft.com/office/drawing/2014/main" id="{5B288CC3-9AC7-4B28-9881-04209239C625}"/>
                </a:ext>
              </a:extLst>
            </p:cNvPr>
            <p:cNvSpPr/>
            <p:nvPr/>
          </p:nvSpPr>
          <p:spPr bwMode="gray">
            <a:xfrm>
              <a:off x="6483484" y="3817032"/>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1" name="Gruppieren 130">
              <a:extLst>
                <a:ext uri="{FF2B5EF4-FFF2-40B4-BE49-F238E27FC236}">
                  <a16:creationId xmlns:a16="http://schemas.microsoft.com/office/drawing/2014/main" id="{719758E6-179B-4046-8900-EF0450C6C26E}"/>
                </a:ext>
              </a:extLst>
            </p:cNvPr>
            <p:cNvGrpSpPr/>
            <p:nvPr/>
          </p:nvGrpSpPr>
          <p:grpSpPr>
            <a:xfrm>
              <a:off x="6457846" y="3340680"/>
              <a:ext cx="1088116" cy="770167"/>
              <a:chOff x="6457846" y="3340680"/>
              <a:chExt cx="1088116" cy="770167"/>
            </a:xfrm>
          </p:grpSpPr>
          <p:grpSp>
            <p:nvGrpSpPr>
              <p:cNvPr id="129" name="Gruppieren 128">
                <a:extLst>
                  <a:ext uri="{FF2B5EF4-FFF2-40B4-BE49-F238E27FC236}">
                    <a16:creationId xmlns:a16="http://schemas.microsoft.com/office/drawing/2014/main" id="{3B18355A-3131-4A3C-A30F-976508448E37}"/>
                  </a:ext>
                </a:extLst>
              </p:cNvPr>
              <p:cNvGrpSpPr/>
              <p:nvPr/>
            </p:nvGrpSpPr>
            <p:grpSpPr>
              <a:xfrm>
                <a:off x="6827295" y="3487587"/>
                <a:ext cx="349218" cy="476353"/>
                <a:chOff x="6827295" y="3487587"/>
                <a:chExt cx="349218" cy="476353"/>
              </a:xfrm>
            </p:grpSpPr>
            <p:grpSp>
              <p:nvGrpSpPr>
                <p:cNvPr id="51" name="Gruppieren 50">
                  <a:extLst>
                    <a:ext uri="{FF2B5EF4-FFF2-40B4-BE49-F238E27FC236}">
                      <a16:creationId xmlns:a16="http://schemas.microsoft.com/office/drawing/2014/main" id="{097D50DF-FC6E-4197-A01C-790073620A9A}"/>
                    </a:ext>
                  </a:extLst>
                </p:cNvPr>
                <p:cNvGrpSpPr>
                  <a:grpSpLocks noChangeAspect="1"/>
                </p:cNvGrpSpPr>
                <p:nvPr/>
              </p:nvGrpSpPr>
              <p:grpSpPr>
                <a:xfrm>
                  <a:off x="6827295" y="3487587"/>
                  <a:ext cx="349218" cy="476353"/>
                  <a:chOff x="1671638" y="1406525"/>
                  <a:chExt cx="344487" cy="469900"/>
                </a:xfrm>
                <a:solidFill>
                  <a:schemeClr val="accent1"/>
                </a:solidFill>
              </p:grpSpPr>
              <p:sp>
                <p:nvSpPr>
                  <p:cNvPr id="53" name="Freeform 5">
                    <a:extLst>
                      <a:ext uri="{FF2B5EF4-FFF2-40B4-BE49-F238E27FC236}">
                        <a16:creationId xmlns:a16="http://schemas.microsoft.com/office/drawing/2014/main" id="{725DF8F4-61C4-4C93-A309-2A1BAB536878}"/>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6">
                    <a:extLst>
                      <a:ext uri="{FF2B5EF4-FFF2-40B4-BE49-F238E27FC236}">
                        <a16:creationId xmlns:a16="http://schemas.microsoft.com/office/drawing/2014/main" id="{14952F26-866C-49D3-B15A-E965B18A24B7}"/>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6" name="Gruppieren 125">
                  <a:extLst>
                    <a:ext uri="{FF2B5EF4-FFF2-40B4-BE49-F238E27FC236}">
                      <a16:creationId xmlns:a16="http://schemas.microsoft.com/office/drawing/2014/main" id="{9BF6EC2F-73DA-439C-9712-9519BC348853}"/>
                    </a:ext>
                  </a:extLst>
                </p:cNvPr>
                <p:cNvGrpSpPr/>
                <p:nvPr/>
              </p:nvGrpSpPr>
              <p:grpSpPr>
                <a:xfrm>
                  <a:off x="6906961" y="3631954"/>
                  <a:ext cx="212199" cy="286773"/>
                  <a:chOff x="6906961" y="3631954"/>
                  <a:chExt cx="212199" cy="286773"/>
                </a:xfrm>
              </p:grpSpPr>
              <p:sp>
                <p:nvSpPr>
                  <p:cNvPr id="41" name="Freeform 57">
                    <a:extLst>
                      <a:ext uri="{FF2B5EF4-FFF2-40B4-BE49-F238E27FC236}">
                        <a16:creationId xmlns:a16="http://schemas.microsoft.com/office/drawing/2014/main" id="{277105A2-A986-4B55-845F-5E34BCA5711F}"/>
                      </a:ext>
                    </a:extLst>
                  </p:cNvPr>
                  <p:cNvSpPr>
                    <a:spLocks/>
                  </p:cNvSpPr>
                  <p:nvPr/>
                </p:nvSpPr>
                <p:spPr bwMode="auto">
                  <a:xfrm>
                    <a:off x="6906961" y="3631954"/>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59">
                    <a:extLst>
                      <a:ext uri="{FF2B5EF4-FFF2-40B4-BE49-F238E27FC236}">
                        <a16:creationId xmlns:a16="http://schemas.microsoft.com/office/drawing/2014/main" id="{B41FDFA1-F1AC-4BAD-BC5A-5F92012139C1}"/>
                      </a:ext>
                    </a:extLst>
                  </p:cNvPr>
                  <p:cNvSpPr>
                    <a:spLocks/>
                  </p:cNvSpPr>
                  <p:nvPr/>
                </p:nvSpPr>
                <p:spPr bwMode="auto">
                  <a:xfrm>
                    <a:off x="6906961" y="3855133"/>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6" name="Gruppieren 115">
                    <a:extLst>
                      <a:ext uri="{FF2B5EF4-FFF2-40B4-BE49-F238E27FC236}">
                        <a16:creationId xmlns:a16="http://schemas.microsoft.com/office/drawing/2014/main" id="{D3FCD8B5-7BB5-4F1F-B026-24162F160EA0}"/>
                      </a:ext>
                    </a:extLst>
                  </p:cNvPr>
                  <p:cNvGrpSpPr/>
                  <p:nvPr/>
                </p:nvGrpSpPr>
                <p:grpSpPr>
                  <a:xfrm>
                    <a:off x="6938595" y="3699245"/>
                    <a:ext cx="151200" cy="151200"/>
                    <a:chOff x="5392301" y="1591765"/>
                    <a:chExt cx="161216" cy="161216"/>
                  </a:xfrm>
                </p:grpSpPr>
                <p:sp>
                  <p:nvSpPr>
                    <p:cNvPr id="117" name="Ellipse 116">
                      <a:extLst>
                        <a:ext uri="{FF2B5EF4-FFF2-40B4-BE49-F238E27FC236}">
                          <a16:creationId xmlns:a16="http://schemas.microsoft.com/office/drawing/2014/main" id="{90D7107C-A402-4844-9068-DB85396ADDB7}"/>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8" name="Grafik 117">
                      <a:extLst>
                        <a:ext uri="{FF2B5EF4-FFF2-40B4-BE49-F238E27FC236}">
                          <a16:creationId xmlns:a16="http://schemas.microsoft.com/office/drawing/2014/main" id="{63B22C1F-FAE7-4601-B546-E993034898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nvGrpSpPr>
              <p:cNvPr id="130" name="Gruppieren 129">
                <a:extLst>
                  <a:ext uri="{FF2B5EF4-FFF2-40B4-BE49-F238E27FC236}">
                    <a16:creationId xmlns:a16="http://schemas.microsoft.com/office/drawing/2014/main" id="{0BF450C0-EDAA-40B6-81D0-21A5A9EE6DE4}"/>
                  </a:ext>
                </a:extLst>
              </p:cNvPr>
              <p:cNvGrpSpPr/>
              <p:nvPr/>
            </p:nvGrpSpPr>
            <p:grpSpPr>
              <a:xfrm>
                <a:off x="6457846" y="3634494"/>
                <a:ext cx="349218" cy="476353"/>
                <a:chOff x="6457846" y="3634494"/>
                <a:chExt cx="349218" cy="476353"/>
              </a:xfrm>
            </p:grpSpPr>
            <p:grpSp>
              <p:nvGrpSpPr>
                <p:cNvPr id="47" name="Gruppieren 46">
                  <a:extLst>
                    <a:ext uri="{FF2B5EF4-FFF2-40B4-BE49-F238E27FC236}">
                      <a16:creationId xmlns:a16="http://schemas.microsoft.com/office/drawing/2014/main" id="{07C0DC41-17BE-4FBE-B2B0-45314146152A}"/>
                    </a:ext>
                  </a:extLst>
                </p:cNvPr>
                <p:cNvGrpSpPr>
                  <a:grpSpLocks noChangeAspect="1"/>
                </p:cNvGrpSpPr>
                <p:nvPr/>
              </p:nvGrpSpPr>
              <p:grpSpPr>
                <a:xfrm>
                  <a:off x="6457846" y="3634494"/>
                  <a:ext cx="349218" cy="476353"/>
                  <a:chOff x="1671638" y="1406525"/>
                  <a:chExt cx="344487" cy="469900"/>
                </a:xfrm>
                <a:solidFill>
                  <a:schemeClr val="accent1"/>
                </a:solidFill>
              </p:grpSpPr>
              <p:sp>
                <p:nvSpPr>
                  <p:cNvPr id="49" name="Freeform 5">
                    <a:extLst>
                      <a:ext uri="{FF2B5EF4-FFF2-40B4-BE49-F238E27FC236}">
                        <a16:creationId xmlns:a16="http://schemas.microsoft.com/office/drawing/2014/main" id="{F7ACC5F0-7084-45CF-B467-483D328D85DC}"/>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6">
                    <a:extLst>
                      <a:ext uri="{FF2B5EF4-FFF2-40B4-BE49-F238E27FC236}">
                        <a16:creationId xmlns:a16="http://schemas.microsoft.com/office/drawing/2014/main" id="{0B1CFB2A-D84A-4F0F-8C6C-AB7CB2E322E2}"/>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5" name="Gruppieren 124">
                  <a:extLst>
                    <a:ext uri="{FF2B5EF4-FFF2-40B4-BE49-F238E27FC236}">
                      <a16:creationId xmlns:a16="http://schemas.microsoft.com/office/drawing/2014/main" id="{9179D0A8-A8D6-4F52-B1F1-4AB0EFAB4624}"/>
                    </a:ext>
                  </a:extLst>
                </p:cNvPr>
                <p:cNvGrpSpPr/>
                <p:nvPr/>
              </p:nvGrpSpPr>
              <p:grpSpPr>
                <a:xfrm>
                  <a:off x="6526355" y="3778861"/>
                  <a:ext cx="212199" cy="286773"/>
                  <a:chOff x="6526355" y="3778861"/>
                  <a:chExt cx="212199" cy="286773"/>
                </a:xfrm>
              </p:grpSpPr>
              <p:sp>
                <p:nvSpPr>
                  <p:cNvPr id="44" name="Freeform 57">
                    <a:extLst>
                      <a:ext uri="{FF2B5EF4-FFF2-40B4-BE49-F238E27FC236}">
                        <a16:creationId xmlns:a16="http://schemas.microsoft.com/office/drawing/2014/main" id="{7396D1A1-56B2-4B20-80CF-DA4996B92DCF}"/>
                      </a:ext>
                    </a:extLst>
                  </p:cNvPr>
                  <p:cNvSpPr>
                    <a:spLocks/>
                  </p:cNvSpPr>
                  <p:nvPr/>
                </p:nvSpPr>
                <p:spPr bwMode="auto">
                  <a:xfrm>
                    <a:off x="6526355" y="3778861"/>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59">
                    <a:extLst>
                      <a:ext uri="{FF2B5EF4-FFF2-40B4-BE49-F238E27FC236}">
                        <a16:creationId xmlns:a16="http://schemas.microsoft.com/office/drawing/2014/main" id="{437D141C-FD4C-4DF0-A583-265BCCCE2920}"/>
                      </a:ext>
                    </a:extLst>
                  </p:cNvPr>
                  <p:cNvSpPr>
                    <a:spLocks/>
                  </p:cNvSpPr>
                  <p:nvPr/>
                </p:nvSpPr>
                <p:spPr bwMode="auto">
                  <a:xfrm>
                    <a:off x="6526355" y="4002040"/>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9" name="Gruppieren 118">
                    <a:extLst>
                      <a:ext uri="{FF2B5EF4-FFF2-40B4-BE49-F238E27FC236}">
                        <a16:creationId xmlns:a16="http://schemas.microsoft.com/office/drawing/2014/main" id="{2FFE59B2-A642-42ED-8D75-D7FA03CC0C14}"/>
                      </a:ext>
                    </a:extLst>
                  </p:cNvPr>
                  <p:cNvGrpSpPr/>
                  <p:nvPr/>
                </p:nvGrpSpPr>
                <p:grpSpPr>
                  <a:xfrm>
                    <a:off x="6557989" y="3846152"/>
                    <a:ext cx="151200" cy="151200"/>
                    <a:chOff x="5392301" y="1591765"/>
                    <a:chExt cx="161216" cy="161216"/>
                  </a:xfrm>
                </p:grpSpPr>
                <p:sp>
                  <p:nvSpPr>
                    <p:cNvPr id="120" name="Ellipse 119">
                      <a:extLst>
                        <a:ext uri="{FF2B5EF4-FFF2-40B4-BE49-F238E27FC236}">
                          <a16:creationId xmlns:a16="http://schemas.microsoft.com/office/drawing/2014/main" id="{3FAD5D7E-C3D1-44BE-B69A-5227A74885BE}"/>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1" name="Grafik 120">
                      <a:extLst>
                        <a:ext uri="{FF2B5EF4-FFF2-40B4-BE49-F238E27FC236}">
                          <a16:creationId xmlns:a16="http://schemas.microsoft.com/office/drawing/2014/main" id="{D555CA22-9851-4D2B-8277-4DFEFAB981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nvGrpSpPr>
              <p:cNvPr id="128" name="Gruppieren 127">
                <a:extLst>
                  <a:ext uri="{FF2B5EF4-FFF2-40B4-BE49-F238E27FC236}">
                    <a16:creationId xmlns:a16="http://schemas.microsoft.com/office/drawing/2014/main" id="{0E9FE1DA-D594-47D2-B5B3-B824D7F694DB}"/>
                  </a:ext>
                </a:extLst>
              </p:cNvPr>
              <p:cNvGrpSpPr/>
              <p:nvPr/>
            </p:nvGrpSpPr>
            <p:grpSpPr>
              <a:xfrm>
                <a:off x="7196744" y="3340680"/>
                <a:ext cx="349218" cy="476353"/>
                <a:chOff x="7196744" y="3340680"/>
                <a:chExt cx="349218" cy="476353"/>
              </a:xfrm>
            </p:grpSpPr>
            <p:grpSp>
              <p:nvGrpSpPr>
                <p:cNvPr id="55" name="Gruppieren 54">
                  <a:extLst>
                    <a:ext uri="{FF2B5EF4-FFF2-40B4-BE49-F238E27FC236}">
                      <a16:creationId xmlns:a16="http://schemas.microsoft.com/office/drawing/2014/main" id="{72B1E58E-9E0D-4005-94A0-B2F9F21976B5}"/>
                    </a:ext>
                  </a:extLst>
                </p:cNvPr>
                <p:cNvGrpSpPr>
                  <a:grpSpLocks noChangeAspect="1"/>
                </p:cNvGrpSpPr>
                <p:nvPr/>
              </p:nvGrpSpPr>
              <p:grpSpPr>
                <a:xfrm>
                  <a:off x="7196744" y="3340680"/>
                  <a:ext cx="349218" cy="476353"/>
                  <a:chOff x="1671638" y="1406525"/>
                  <a:chExt cx="344487" cy="469900"/>
                </a:xfrm>
                <a:solidFill>
                  <a:schemeClr val="accent1"/>
                </a:solidFill>
              </p:grpSpPr>
              <p:sp>
                <p:nvSpPr>
                  <p:cNvPr id="57" name="Freeform 5">
                    <a:extLst>
                      <a:ext uri="{FF2B5EF4-FFF2-40B4-BE49-F238E27FC236}">
                        <a16:creationId xmlns:a16="http://schemas.microsoft.com/office/drawing/2014/main" id="{33F72AE2-0E05-4095-9A46-14BE828B2107}"/>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6">
                    <a:extLst>
                      <a:ext uri="{FF2B5EF4-FFF2-40B4-BE49-F238E27FC236}">
                        <a16:creationId xmlns:a16="http://schemas.microsoft.com/office/drawing/2014/main" id="{1E832BB6-B1D5-4B36-84FA-5F45F5812F89}"/>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7" name="Gruppieren 126">
                  <a:extLst>
                    <a:ext uri="{FF2B5EF4-FFF2-40B4-BE49-F238E27FC236}">
                      <a16:creationId xmlns:a16="http://schemas.microsoft.com/office/drawing/2014/main" id="{AD5FCAB6-69B2-44D3-89EA-8BCD0F5972B0}"/>
                    </a:ext>
                  </a:extLst>
                </p:cNvPr>
                <p:cNvGrpSpPr/>
                <p:nvPr/>
              </p:nvGrpSpPr>
              <p:grpSpPr>
                <a:xfrm>
                  <a:off x="7274844" y="3485047"/>
                  <a:ext cx="212199" cy="286773"/>
                  <a:chOff x="7274844" y="3485047"/>
                  <a:chExt cx="212199" cy="286773"/>
                </a:xfrm>
              </p:grpSpPr>
              <p:sp>
                <p:nvSpPr>
                  <p:cNvPr id="38" name="Freeform 57">
                    <a:extLst>
                      <a:ext uri="{FF2B5EF4-FFF2-40B4-BE49-F238E27FC236}">
                        <a16:creationId xmlns:a16="http://schemas.microsoft.com/office/drawing/2014/main" id="{5BD1C0FE-E2FA-4736-9F02-3B6935DB0C99}"/>
                      </a:ext>
                    </a:extLst>
                  </p:cNvPr>
                  <p:cNvSpPr>
                    <a:spLocks/>
                  </p:cNvSpPr>
                  <p:nvPr/>
                </p:nvSpPr>
                <p:spPr bwMode="auto">
                  <a:xfrm>
                    <a:off x="7274844" y="3485047"/>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59">
                    <a:extLst>
                      <a:ext uri="{FF2B5EF4-FFF2-40B4-BE49-F238E27FC236}">
                        <a16:creationId xmlns:a16="http://schemas.microsoft.com/office/drawing/2014/main" id="{B4DC8A99-6E21-4ED4-A098-CCB6F956D47A}"/>
                      </a:ext>
                    </a:extLst>
                  </p:cNvPr>
                  <p:cNvSpPr>
                    <a:spLocks/>
                  </p:cNvSpPr>
                  <p:nvPr/>
                </p:nvSpPr>
                <p:spPr bwMode="auto">
                  <a:xfrm>
                    <a:off x="7274844" y="3708226"/>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2" name="Gruppieren 121">
                    <a:extLst>
                      <a:ext uri="{FF2B5EF4-FFF2-40B4-BE49-F238E27FC236}">
                        <a16:creationId xmlns:a16="http://schemas.microsoft.com/office/drawing/2014/main" id="{9B466D42-C4BB-4D38-9A25-EE4AAA3D9837}"/>
                      </a:ext>
                    </a:extLst>
                  </p:cNvPr>
                  <p:cNvGrpSpPr/>
                  <p:nvPr/>
                </p:nvGrpSpPr>
                <p:grpSpPr>
                  <a:xfrm>
                    <a:off x="7306478" y="3552338"/>
                    <a:ext cx="151200" cy="151200"/>
                    <a:chOff x="5392301" y="1591765"/>
                    <a:chExt cx="161216" cy="161216"/>
                  </a:xfrm>
                </p:grpSpPr>
                <p:sp>
                  <p:nvSpPr>
                    <p:cNvPr id="123" name="Ellipse 122">
                      <a:extLst>
                        <a:ext uri="{FF2B5EF4-FFF2-40B4-BE49-F238E27FC236}">
                          <a16:creationId xmlns:a16="http://schemas.microsoft.com/office/drawing/2014/main" id="{43A58734-7493-4083-A416-37305EFA7EB9}"/>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4" name="Grafik 123">
                      <a:extLst>
                        <a:ext uri="{FF2B5EF4-FFF2-40B4-BE49-F238E27FC236}">
                          <a16:creationId xmlns:a16="http://schemas.microsoft.com/office/drawing/2014/main" id="{7C25D672-A9E4-4C61-B903-BA803622E8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grpSp>
      <p:grpSp>
        <p:nvGrpSpPr>
          <p:cNvPr id="195" name="Gruppieren 194">
            <a:extLst>
              <a:ext uri="{FF2B5EF4-FFF2-40B4-BE49-F238E27FC236}">
                <a16:creationId xmlns:a16="http://schemas.microsoft.com/office/drawing/2014/main" id="{9BF3FC9E-48BC-428B-8A65-F518C39B4271}"/>
              </a:ext>
            </a:extLst>
          </p:cNvPr>
          <p:cNvGrpSpPr/>
          <p:nvPr/>
        </p:nvGrpSpPr>
        <p:grpSpPr>
          <a:xfrm>
            <a:off x="8465105" y="2950155"/>
            <a:ext cx="1088116" cy="770167"/>
            <a:chOff x="6457846" y="3340680"/>
            <a:chExt cx="1088116" cy="770167"/>
          </a:xfrm>
        </p:grpSpPr>
        <p:sp>
          <p:nvSpPr>
            <p:cNvPr id="196" name="Rechteck 195">
              <a:extLst>
                <a:ext uri="{FF2B5EF4-FFF2-40B4-BE49-F238E27FC236}">
                  <a16:creationId xmlns:a16="http://schemas.microsoft.com/office/drawing/2014/main" id="{AB922ABD-D08D-4F19-8588-C1F4F42B2447}"/>
                </a:ext>
              </a:extLst>
            </p:cNvPr>
            <p:cNvSpPr/>
            <p:nvPr/>
          </p:nvSpPr>
          <p:spPr bwMode="gray">
            <a:xfrm>
              <a:off x="7222382" y="3523218"/>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7" name="Rechteck 196">
              <a:extLst>
                <a:ext uri="{FF2B5EF4-FFF2-40B4-BE49-F238E27FC236}">
                  <a16:creationId xmlns:a16="http://schemas.microsoft.com/office/drawing/2014/main" id="{C69A7A98-0125-4B7F-A8A2-51475BB29C5C}"/>
                </a:ext>
              </a:extLst>
            </p:cNvPr>
            <p:cNvSpPr/>
            <p:nvPr/>
          </p:nvSpPr>
          <p:spPr bwMode="gray">
            <a:xfrm>
              <a:off x="6852933" y="3670125"/>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Rechteck 197">
              <a:extLst>
                <a:ext uri="{FF2B5EF4-FFF2-40B4-BE49-F238E27FC236}">
                  <a16:creationId xmlns:a16="http://schemas.microsoft.com/office/drawing/2014/main" id="{CA240028-0569-4B90-A2E9-29C2A21BA999}"/>
                </a:ext>
              </a:extLst>
            </p:cNvPr>
            <p:cNvSpPr/>
            <p:nvPr/>
          </p:nvSpPr>
          <p:spPr bwMode="gray">
            <a:xfrm>
              <a:off x="6483484" y="3817032"/>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9" name="Gruppieren 198">
              <a:extLst>
                <a:ext uri="{FF2B5EF4-FFF2-40B4-BE49-F238E27FC236}">
                  <a16:creationId xmlns:a16="http://schemas.microsoft.com/office/drawing/2014/main" id="{533C63EB-C050-46A6-AD67-4FA83BCDABB9}"/>
                </a:ext>
              </a:extLst>
            </p:cNvPr>
            <p:cNvGrpSpPr/>
            <p:nvPr/>
          </p:nvGrpSpPr>
          <p:grpSpPr>
            <a:xfrm>
              <a:off x="6457846" y="3340680"/>
              <a:ext cx="1088116" cy="770167"/>
              <a:chOff x="6457846" y="3340680"/>
              <a:chExt cx="1088116" cy="770167"/>
            </a:xfrm>
          </p:grpSpPr>
          <p:grpSp>
            <p:nvGrpSpPr>
              <p:cNvPr id="200" name="Gruppieren 199">
                <a:extLst>
                  <a:ext uri="{FF2B5EF4-FFF2-40B4-BE49-F238E27FC236}">
                    <a16:creationId xmlns:a16="http://schemas.microsoft.com/office/drawing/2014/main" id="{2F7487FB-56CF-40B4-AF77-D36ADE771F1E}"/>
                  </a:ext>
                </a:extLst>
              </p:cNvPr>
              <p:cNvGrpSpPr/>
              <p:nvPr/>
            </p:nvGrpSpPr>
            <p:grpSpPr>
              <a:xfrm>
                <a:off x="6827295" y="3487587"/>
                <a:ext cx="349218" cy="476353"/>
                <a:chOff x="6827295" y="3487587"/>
                <a:chExt cx="349218" cy="476353"/>
              </a:xfrm>
            </p:grpSpPr>
            <p:grpSp>
              <p:nvGrpSpPr>
                <p:cNvPr id="221" name="Gruppieren 220">
                  <a:extLst>
                    <a:ext uri="{FF2B5EF4-FFF2-40B4-BE49-F238E27FC236}">
                      <a16:creationId xmlns:a16="http://schemas.microsoft.com/office/drawing/2014/main" id="{92A8C466-D056-4F6F-AE28-36B8715A8931}"/>
                    </a:ext>
                  </a:extLst>
                </p:cNvPr>
                <p:cNvGrpSpPr>
                  <a:grpSpLocks noChangeAspect="1"/>
                </p:cNvGrpSpPr>
                <p:nvPr/>
              </p:nvGrpSpPr>
              <p:grpSpPr>
                <a:xfrm>
                  <a:off x="6827295" y="3487587"/>
                  <a:ext cx="349218" cy="476353"/>
                  <a:chOff x="1671638" y="1406525"/>
                  <a:chExt cx="344487" cy="469900"/>
                </a:xfrm>
                <a:solidFill>
                  <a:schemeClr val="accent1"/>
                </a:solidFill>
              </p:grpSpPr>
              <p:sp>
                <p:nvSpPr>
                  <p:cNvPr id="228" name="Freeform 5">
                    <a:extLst>
                      <a:ext uri="{FF2B5EF4-FFF2-40B4-BE49-F238E27FC236}">
                        <a16:creationId xmlns:a16="http://schemas.microsoft.com/office/drawing/2014/main" id="{10A07D5E-E073-4212-916A-9E61621A35CE}"/>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6">
                    <a:extLst>
                      <a:ext uri="{FF2B5EF4-FFF2-40B4-BE49-F238E27FC236}">
                        <a16:creationId xmlns:a16="http://schemas.microsoft.com/office/drawing/2014/main" id="{870D5E4F-43B2-46A5-8114-F66BB0D92B81}"/>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2" name="Gruppieren 221">
                  <a:extLst>
                    <a:ext uri="{FF2B5EF4-FFF2-40B4-BE49-F238E27FC236}">
                      <a16:creationId xmlns:a16="http://schemas.microsoft.com/office/drawing/2014/main" id="{73777088-E577-48F2-B526-CD25DE1C75EF}"/>
                    </a:ext>
                  </a:extLst>
                </p:cNvPr>
                <p:cNvGrpSpPr/>
                <p:nvPr/>
              </p:nvGrpSpPr>
              <p:grpSpPr>
                <a:xfrm>
                  <a:off x="6906961" y="3631954"/>
                  <a:ext cx="212199" cy="286773"/>
                  <a:chOff x="6906961" y="3631954"/>
                  <a:chExt cx="212199" cy="286773"/>
                </a:xfrm>
              </p:grpSpPr>
              <p:sp>
                <p:nvSpPr>
                  <p:cNvPr id="223" name="Freeform 57">
                    <a:extLst>
                      <a:ext uri="{FF2B5EF4-FFF2-40B4-BE49-F238E27FC236}">
                        <a16:creationId xmlns:a16="http://schemas.microsoft.com/office/drawing/2014/main" id="{249C39CE-E189-4E0E-A2DB-9029CDFC67B0}"/>
                      </a:ext>
                    </a:extLst>
                  </p:cNvPr>
                  <p:cNvSpPr>
                    <a:spLocks/>
                  </p:cNvSpPr>
                  <p:nvPr/>
                </p:nvSpPr>
                <p:spPr bwMode="auto">
                  <a:xfrm>
                    <a:off x="6906961" y="3631954"/>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4" name="Freeform 59">
                    <a:extLst>
                      <a:ext uri="{FF2B5EF4-FFF2-40B4-BE49-F238E27FC236}">
                        <a16:creationId xmlns:a16="http://schemas.microsoft.com/office/drawing/2014/main" id="{8C80C469-58F1-4515-8F7E-2AF3102A8603}"/>
                      </a:ext>
                    </a:extLst>
                  </p:cNvPr>
                  <p:cNvSpPr>
                    <a:spLocks/>
                  </p:cNvSpPr>
                  <p:nvPr/>
                </p:nvSpPr>
                <p:spPr bwMode="auto">
                  <a:xfrm>
                    <a:off x="6906961" y="3855133"/>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25" name="Gruppieren 224">
                    <a:extLst>
                      <a:ext uri="{FF2B5EF4-FFF2-40B4-BE49-F238E27FC236}">
                        <a16:creationId xmlns:a16="http://schemas.microsoft.com/office/drawing/2014/main" id="{87B991AF-7382-4651-AD0D-FB98FD47B565}"/>
                      </a:ext>
                    </a:extLst>
                  </p:cNvPr>
                  <p:cNvGrpSpPr/>
                  <p:nvPr/>
                </p:nvGrpSpPr>
                <p:grpSpPr>
                  <a:xfrm>
                    <a:off x="6938595" y="3699245"/>
                    <a:ext cx="151200" cy="151200"/>
                    <a:chOff x="5392301" y="1591765"/>
                    <a:chExt cx="161216" cy="161216"/>
                  </a:xfrm>
                </p:grpSpPr>
                <p:sp>
                  <p:nvSpPr>
                    <p:cNvPr id="226" name="Ellipse 225">
                      <a:extLst>
                        <a:ext uri="{FF2B5EF4-FFF2-40B4-BE49-F238E27FC236}">
                          <a16:creationId xmlns:a16="http://schemas.microsoft.com/office/drawing/2014/main" id="{77F566B1-A3D3-4DC5-9D95-2B90CC427FFC}"/>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7" name="Grafik 226">
                      <a:extLst>
                        <a:ext uri="{FF2B5EF4-FFF2-40B4-BE49-F238E27FC236}">
                          <a16:creationId xmlns:a16="http://schemas.microsoft.com/office/drawing/2014/main" id="{F502922C-A6DB-4E28-87DA-204BCCC5E8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nvGrpSpPr>
              <p:cNvPr id="201" name="Gruppieren 200">
                <a:extLst>
                  <a:ext uri="{FF2B5EF4-FFF2-40B4-BE49-F238E27FC236}">
                    <a16:creationId xmlns:a16="http://schemas.microsoft.com/office/drawing/2014/main" id="{09D06B31-B896-4F02-9F78-EB31A35532B5}"/>
                  </a:ext>
                </a:extLst>
              </p:cNvPr>
              <p:cNvGrpSpPr/>
              <p:nvPr/>
            </p:nvGrpSpPr>
            <p:grpSpPr>
              <a:xfrm>
                <a:off x="6457846" y="3634494"/>
                <a:ext cx="349218" cy="476353"/>
                <a:chOff x="6457846" y="3634494"/>
                <a:chExt cx="349218" cy="476353"/>
              </a:xfrm>
            </p:grpSpPr>
            <p:grpSp>
              <p:nvGrpSpPr>
                <p:cNvPr id="212" name="Gruppieren 211">
                  <a:extLst>
                    <a:ext uri="{FF2B5EF4-FFF2-40B4-BE49-F238E27FC236}">
                      <a16:creationId xmlns:a16="http://schemas.microsoft.com/office/drawing/2014/main" id="{0075BCB2-6357-423C-B17B-8424984DA800}"/>
                    </a:ext>
                  </a:extLst>
                </p:cNvPr>
                <p:cNvGrpSpPr>
                  <a:grpSpLocks noChangeAspect="1"/>
                </p:cNvGrpSpPr>
                <p:nvPr/>
              </p:nvGrpSpPr>
              <p:grpSpPr>
                <a:xfrm>
                  <a:off x="6457846" y="3634494"/>
                  <a:ext cx="349218" cy="476353"/>
                  <a:chOff x="1671638" y="1406525"/>
                  <a:chExt cx="344487" cy="469900"/>
                </a:xfrm>
                <a:solidFill>
                  <a:schemeClr val="accent1"/>
                </a:solidFill>
              </p:grpSpPr>
              <p:sp>
                <p:nvSpPr>
                  <p:cNvPr id="219" name="Freeform 5">
                    <a:extLst>
                      <a:ext uri="{FF2B5EF4-FFF2-40B4-BE49-F238E27FC236}">
                        <a16:creationId xmlns:a16="http://schemas.microsoft.com/office/drawing/2014/main" id="{6F9EF2AC-73EA-4E6E-ACF6-753646E01F7F}"/>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6">
                    <a:extLst>
                      <a:ext uri="{FF2B5EF4-FFF2-40B4-BE49-F238E27FC236}">
                        <a16:creationId xmlns:a16="http://schemas.microsoft.com/office/drawing/2014/main" id="{3DB836D7-BD22-425A-ADD1-5B1B45148A31}"/>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3" name="Gruppieren 212">
                  <a:extLst>
                    <a:ext uri="{FF2B5EF4-FFF2-40B4-BE49-F238E27FC236}">
                      <a16:creationId xmlns:a16="http://schemas.microsoft.com/office/drawing/2014/main" id="{A26AD782-1CC9-45DB-AE3E-66AC2177C1DF}"/>
                    </a:ext>
                  </a:extLst>
                </p:cNvPr>
                <p:cNvGrpSpPr/>
                <p:nvPr/>
              </p:nvGrpSpPr>
              <p:grpSpPr>
                <a:xfrm>
                  <a:off x="6526355" y="3778861"/>
                  <a:ext cx="212199" cy="286773"/>
                  <a:chOff x="6526355" y="3778861"/>
                  <a:chExt cx="212199" cy="286773"/>
                </a:xfrm>
              </p:grpSpPr>
              <p:sp>
                <p:nvSpPr>
                  <p:cNvPr id="214" name="Freeform 57">
                    <a:extLst>
                      <a:ext uri="{FF2B5EF4-FFF2-40B4-BE49-F238E27FC236}">
                        <a16:creationId xmlns:a16="http://schemas.microsoft.com/office/drawing/2014/main" id="{8F163199-4C72-47CB-A61D-688DA261FD88}"/>
                      </a:ext>
                    </a:extLst>
                  </p:cNvPr>
                  <p:cNvSpPr>
                    <a:spLocks/>
                  </p:cNvSpPr>
                  <p:nvPr/>
                </p:nvSpPr>
                <p:spPr bwMode="auto">
                  <a:xfrm>
                    <a:off x="6526355" y="3778861"/>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Freeform 59">
                    <a:extLst>
                      <a:ext uri="{FF2B5EF4-FFF2-40B4-BE49-F238E27FC236}">
                        <a16:creationId xmlns:a16="http://schemas.microsoft.com/office/drawing/2014/main" id="{64C43537-223E-47E1-B964-36D7761C0F4E}"/>
                      </a:ext>
                    </a:extLst>
                  </p:cNvPr>
                  <p:cNvSpPr>
                    <a:spLocks/>
                  </p:cNvSpPr>
                  <p:nvPr/>
                </p:nvSpPr>
                <p:spPr bwMode="auto">
                  <a:xfrm>
                    <a:off x="6526355" y="4002040"/>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6" name="Gruppieren 215">
                    <a:extLst>
                      <a:ext uri="{FF2B5EF4-FFF2-40B4-BE49-F238E27FC236}">
                        <a16:creationId xmlns:a16="http://schemas.microsoft.com/office/drawing/2014/main" id="{E248CFF9-82D2-4630-8C78-CA3B0EEDA235}"/>
                      </a:ext>
                    </a:extLst>
                  </p:cNvPr>
                  <p:cNvGrpSpPr/>
                  <p:nvPr/>
                </p:nvGrpSpPr>
                <p:grpSpPr>
                  <a:xfrm>
                    <a:off x="6557989" y="3846152"/>
                    <a:ext cx="151200" cy="151200"/>
                    <a:chOff x="5392301" y="1591765"/>
                    <a:chExt cx="161216" cy="161216"/>
                  </a:xfrm>
                </p:grpSpPr>
                <p:sp>
                  <p:nvSpPr>
                    <p:cNvPr id="217" name="Ellipse 216">
                      <a:extLst>
                        <a:ext uri="{FF2B5EF4-FFF2-40B4-BE49-F238E27FC236}">
                          <a16:creationId xmlns:a16="http://schemas.microsoft.com/office/drawing/2014/main" id="{D5111631-4985-4868-9F22-FB9C291CF9F7}"/>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8" name="Grafik 217">
                      <a:extLst>
                        <a:ext uri="{FF2B5EF4-FFF2-40B4-BE49-F238E27FC236}">
                          <a16:creationId xmlns:a16="http://schemas.microsoft.com/office/drawing/2014/main" id="{2BF7DF58-8209-4026-A86B-ED165878BF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nvGrpSpPr>
              <p:cNvPr id="202" name="Gruppieren 201">
                <a:extLst>
                  <a:ext uri="{FF2B5EF4-FFF2-40B4-BE49-F238E27FC236}">
                    <a16:creationId xmlns:a16="http://schemas.microsoft.com/office/drawing/2014/main" id="{EAD05A87-94BF-4CC6-8A39-E64B1DA41618}"/>
                  </a:ext>
                </a:extLst>
              </p:cNvPr>
              <p:cNvGrpSpPr/>
              <p:nvPr/>
            </p:nvGrpSpPr>
            <p:grpSpPr>
              <a:xfrm>
                <a:off x="7196744" y="3340680"/>
                <a:ext cx="349218" cy="476353"/>
                <a:chOff x="7196744" y="3340680"/>
                <a:chExt cx="349218" cy="476353"/>
              </a:xfrm>
            </p:grpSpPr>
            <p:grpSp>
              <p:nvGrpSpPr>
                <p:cNvPr id="203" name="Gruppieren 202">
                  <a:extLst>
                    <a:ext uri="{FF2B5EF4-FFF2-40B4-BE49-F238E27FC236}">
                      <a16:creationId xmlns:a16="http://schemas.microsoft.com/office/drawing/2014/main" id="{BA27BA8E-6066-4854-ABAE-CD34C8B57405}"/>
                    </a:ext>
                  </a:extLst>
                </p:cNvPr>
                <p:cNvGrpSpPr>
                  <a:grpSpLocks noChangeAspect="1"/>
                </p:cNvGrpSpPr>
                <p:nvPr/>
              </p:nvGrpSpPr>
              <p:grpSpPr>
                <a:xfrm>
                  <a:off x="7196744" y="3340680"/>
                  <a:ext cx="349218" cy="476353"/>
                  <a:chOff x="1671638" y="1406525"/>
                  <a:chExt cx="344487" cy="469900"/>
                </a:xfrm>
                <a:solidFill>
                  <a:schemeClr val="accent1"/>
                </a:solidFill>
              </p:grpSpPr>
              <p:sp>
                <p:nvSpPr>
                  <p:cNvPr id="210" name="Freeform 5">
                    <a:extLst>
                      <a:ext uri="{FF2B5EF4-FFF2-40B4-BE49-F238E27FC236}">
                        <a16:creationId xmlns:a16="http://schemas.microsoft.com/office/drawing/2014/main" id="{001145D5-7331-40DD-B079-D4516A1E4A66}"/>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1" name="Freeform 6">
                    <a:extLst>
                      <a:ext uri="{FF2B5EF4-FFF2-40B4-BE49-F238E27FC236}">
                        <a16:creationId xmlns:a16="http://schemas.microsoft.com/office/drawing/2014/main" id="{4798A804-9EEB-4A7A-809D-CA3ABEE71CD5}"/>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4" name="Gruppieren 203">
                  <a:extLst>
                    <a:ext uri="{FF2B5EF4-FFF2-40B4-BE49-F238E27FC236}">
                      <a16:creationId xmlns:a16="http://schemas.microsoft.com/office/drawing/2014/main" id="{65C00A1B-284D-41D6-8B5A-3C7C8EE1A217}"/>
                    </a:ext>
                  </a:extLst>
                </p:cNvPr>
                <p:cNvGrpSpPr/>
                <p:nvPr/>
              </p:nvGrpSpPr>
              <p:grpSpPr>
                <a:xfrm>
                  <a:off x="7274844" y="3485047"/>
                  <a:ext cx="212199" cy="286773"/>
                  <a:chOff x="7274844" y="3485047"/>
                  <a:chExt cx="212199" cy="286773"/>
                </a:xfrm>
              </p:grpSpPr>
              <p:sp>
                <p:nvSpPr>
                  <p:cNvPr id="205" name="Freeform 57">
                    <a:extLst>
                      <a:ext uri="{FF2B5EF4-FFF2-40B4-BE49-F238E27FC236}">
                        <a16:creationId xmlns:a16="http://schemas.microsoft.com/office/drawing/2014/main" id="{89EBD69C-0771-4306-9587-B212C4893C38}"/>
                      </a:ext>
                    </a:extLst>
                  </p:cNvPr>
                  <p:cNvSpPr>
                    <a:spLocks/>
                  </p:cNvSpPr>
                  <p:nvPr/>
                </p:nvSpPr>
                <p:spPr bwMode="auto">
                  <a:xfrm>
                    <a:off x="7274844" y="3485047"/>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Freeform 59">
                    <a:extLst>
                      <a:ext uri="{FF2B5EF4-FFF2-40B4-BE49-F238E27FC236}">
                        <a16:creationId xmlns:a16="http://schemas.microsoft.com/office/drawing/2014/main" id="{549FF8EA-D24F-4C58-BE18-05B9EC742B27}"/>
                      </a:ext>
                    </a:extLst>
                  </p:cNvPr>
                  <p:cNvSpPr>
                    <a:spLocks/>
                  </p:cNvSpPr>
                  <p:nvPr/>
                </p:nvSpPr>
                <p:spPr bwMode="auto">
                  <a:xfrm>
                    <a:off x="7274844" y="3708226"/>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7" name="Gruppieren 206">
                    <a:extLst>
                      <a:ext uri="{FF2B5EF4-FFF2-40B4-BE49-F238E27FC236}">
                        <a16:creationId xmlns:a16="http://schemas.microsoft.com/office/drawing/2014/main" id="{46190B5C-8D34-49E6-ABDF-6BD9CD3E205B}"/>
                      </a:ext>
                    </a:extLst>
                  </p:cNvPr>
                  <p:cNvGrpSpPr/>
                  <p:nvPr/>
                </p:nvGrpSpPr>
                <p:grpSpPr>
                  <a:xfrm>
                    <a:off x="7306478" y="3552338"/>
                    <a:ext cx="151200" cy="151200"/>
                    <a:chOff x="5392301" y="1591765"/>
                    <a:chExt cx="161216" cy="161216"/>
                  </a:xfrm>
                </p:grpSpPr>
                <p:sp>
                  <p:nvSpPr>
                    <p:cNvPr id="208" name="Ellipse 207">
                      <a:extLst>
                        <a:ext uri="{FF2B5EF4-FFF2-40B4-BE49-F238E27FC236}">
                          <a16:creationId xmlns:a16="http://schemas.microsoft.com/office/drawing/2014/main" id="{96419A1D-270F-4DB3-AC6B-51A6F9456677}"/>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9" name="Grafik 208">
                      <a:extLst>
                        <a:ext uri="{FF2B5EF4-FFF2-40B4-BE49-F238E27FC236}">
                          <a16:creationId xmlns:a16="http://schemas.microsoft.com/office/drawing/2014/main" id="{084AF3C5-407A-4FDC-B3FC-0FA9466DA2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grpSp>
      <p:grpSp>
        <p:nvGrpSpPr>
          <p:cNvPr id="230" name="Gruppieren 229">
            <a:extLst>
              <a:ext uri="{FF2B5EF4-FFF2-40B4-BE49-F238E27FC236}">
                <a16:creationId xmlns:a16="http://schemas.microsoft.com/office/drawing/2014/main" id="{CEC301C1-6646-4963-8440-2436D212D7E1}"/>
              </a:ext>
            </a:extLst>
          </p:cNvPr>
          <p:cNvGrpSpPr/>
          <p:nvPr/>
        </p:nvGrpSpPr>
        <p:grpSpPr>
          <a:xfrm>
            <a:off x="10472363" y="2950155"/>
            <a:ext cx="1088116" cy="770167"/>
            <a:chOff x="6457846" y="3340680"/>
            <a:chExt cx="1088116" cy="770167"/>
          </a:xfrm>
        </p:grpSpPr>
        <p:sp>
          <p:nvSpPr>
            <p:cNvPr id="231" name="Rechteck 230">
              <a:extLst>
                <a:ext uri="{FF2B5EF4-FFF2-40B4-BE49-F238E27FC236}">
                  <a16:creationId xmlns:a16="http://schemas.microsoft.com/office/drawing/2014/main" id="{FC6E7636-0F1F-45B3-8EF7-2BCE15AEEEB3}"/>
                </a:ext>
              </a:extLst>
            </p:cNvPr>
            <p:cNvSpPr/>
            <p:nvPr/>
          </p:nvSpPr>
          <p:spPr bwMode="gray">
            <a:xfrm>
              <a:off x="7222382" y="3523218"/>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2" name="Rechteck 231">
              <a:extLst>
                <a:ext uri="{FF2B5EF4-FFF2-40B4-BE49-F238E27FC236}">
                  <a16:creationId xmlns:a16="http://schemas.microsoft.com/office/drawing/2014/main" id="{DFBC07F7-64E8-48A8-8B78-5CC5E13E84F0}"/>
                </a:ext>
              </a:extLst>
            </p:cNvPr>
            <p:cNvSpPr/>
            <p:nvPr/>
          </p:nvSpPr>
          <p:spPr bwMode="gray">
            <a:xfrm>
              <a:off x="6852933" y="3670125"/>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3" name="Rechteck 232">
              <a:extLst>
                <a:ext uri="{FF2B5EF4-FFF2-40B4-BE49-F238E27FC236}">
                  <a16:creationId xmlns:a16="http://schemas.microsoft.com/office/drawing/2014/main" id="{7387400C-0325-44D9-A267-D5FDDC4619C4}"/>
                </a:ext>
              </a:extLst>
            </p:cNvPr>
            <p:cNvSpPr/>
            <p:nvPr/>
          </p:nvSpPr>
          <p:spPr bwMode="gray">
            <a:xfrm>
              <a:off x="6483484" y="3817032"/>
              <a:ext cx="297943" cy="254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34" name="Gruppieren 233">
              <a:extLst>
                <a:ext uri="{FF2B5EF4-FFF2-40B4-BE49-F238E27FC236}">
                  <a16:creationId xmlns:a16="http://schemas.microsoft.com/office/drawing/2014/main" id="{1D7CD066-8D50-472C-94B8-7AE41C251070}"/>
                </a:ext>
              </a:extLst>
            </p:cNvPr>
            <p:cNvGrpSpPr/>
            <p:nvPr/>
          </p:nvGrpSpPr>
          <p:grpSpPr>
            <a:xfrm>
              <a:off x="6457846" y="3340680"/>
              <a:ext cx="1088116" cy="770167"/>
              <a:chOff x="6457846" y="3340680"/>
              <a:chExt cx="1088116" cy="770167"/>
            </a:xfrm>
          </p:grpSpPr>
          <p:grpSp>
            <p:nvGrpSpPr>
              <p:cNvPr id="235" name="Gruppieren 234">
                <a:extLst>
                  <a:ext uri="{FF2B5EF4-FFF2-40B4-BE49-F238E27FC236}">
                    <a16:creationId xmlns:a16="http://schemas.microsoft.com/office/drawing/2014/main" id="{30ABD821-323A-4E50-8C1C-DD5765DCA1DE}"/>
                  </a:ext>
                </a:extLst>
              </p:cNvPr>
              <p:cNvGrpSpPr/>
              <p:nvPr/>
            </p:nvGrpSpPr>
            <p:grpSpPr>
              <a:xfrm>
                <a:off x="6827295" y="3487587"/>
                <a:ext cx="349218" cy="476353"/>
                <a:chOff x="6827295" y="3487587"/>
                <a:chExt cx="349218" cy="476353"/>
              </a:xfrm>
            </p:grpSpPr>
            <p:grpSp>
              <p:nvGrpSpPr>
                <p:cNvPr id="256" name="Gruppieren 255">
                  <a:extLst>
                    <a:ext uri="{FF2B5EF4-FFF2-40B4-BE49-F238E27FC236}">
                      <a16:creationId xmlns:a16="http://schemas.microsoft.com/office/drawing/2014/main" id="{C2ED91B2-27FD-49B8-9911-CFF93E36B26F}"/>
                    </a:ext>
                  </a:extLst>
                </p:cNvPr>
                <p:cNvGrpSpPr>
                  <a:grpSpLocks noChangeAspect="1"/>
                </p:cNvGrpSpPr>
                <p:nvPr/>
              </p:nvGrpSpPr>
              <p:grpSpPr>
                <a:xfrm>
                  <a:off x="6827295" y="3487587"/>
                  <a:ext cx="349218" cy="476353"/>
                  <a:chOff x="1671638" y="1406525"/>
                  <a:chExt cx="344487" cy="469900"/>
                </a:xfrm>
                <a:solidFill>
                  <a:schemeClr val="accent1"/>
                </a:solidFill>
              </p:grpSpPr>
              <p:sp>
                <p:nvSpPr>
                  <p:cNvPr id="263" name="Freeform 5">
                    <a:extLst>
                      <a:ext uri="{FF2B5EF4-FFF2-40B4-BE49-F238E27FC236}">
                        <a16:creationId xmlns:a16="http://schemas.microsoft.com/office/drawing/2014/main" id="{8883F4AE-6843-4532-9DC0-5D8774966E32}"/>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64" name="Freeform 6">
                    <a:extLst>
                      <a:ext uri="{FF2B5EF4-FFF2-40B4-BE49-F238E27FC236}">
                        <a16:creationId xmlns:a16="http://schemas.microsoft.com/office/drawing/2014/main" id="{64168132-DBD1-4E55-B761-6DA0F555F244}"/>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57" name="Gruppieren 256">
                  <a:extLst>
                    <a:ext uri="{FF2B5EF4-FFF2-40B4-BE49-F238E27FC236}">
                      <a16:creationId xmlns:a16="http://schemas.microsoft.com/office/drawing/2014/main" id="{C22898FC-4DA1-4230-AA7F-36B074F89A4B}"/>
                    </a:ext>
                  </a:extLst>
                </p:cNvPr>
                <p:cNvGrpSpPr/>
                <p:nvPr/>
              </p:nvGrpSpPr>
              <p:grpSpPr>
                <a:xfrm>
                  <a:off x="6906961" y="3631954"/>
                  <a:ext cx="212199" cy="286773"/>
                  <a:chOff x="6906961" y="3631954"/>
                  <a:chExt cx="212199" cy="286773"/>
                </a:xfrm>
              </p:grpSpPr>
              <p:sp>
                <p:nvSpPr>
                  <p:cNvPr id="258" name="Freeform 57">
                    <a:extLst>
                      <a:ext uri="{FF2B5EF4-FFF2-40B4-BE49-F238E27FC236}">
                        <a16:creationId xmlns:a16="http://schemas.microsoft.com/office/drawing/2014/main" id="{69225B9F-359B-4B71-A1A0-CEC75E83B0BC}"/>
                      </a:ext>
                    </a:extLst>
                  </p:cNvPr>
                  <p:cNvSpPr>
                    <a:spLocks/>
                  </p:cNvSpPr>
                  <p:nvPr/>
                </p:nvSpPr>
                <p:spPr bwMode="auto">
                  <a:xfrm>
                    <a:off x="6906961" y="3631954"/>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Freeform 59">
                    <a:extLst>
                      <a:ext uri="{FF2B5EF4-FFF2-40B4-BE49-F238E27FC236}">
                        <a16:creationId xmlns:a16="http://schemas.microsoft.com/office/drawing/2014/main" id="{AB76832E-3553-4C11-B3ED-F8587EC19505}"/>
                      </a:ext>
                    </a:extLst>
                  </p:cNvPr>
                  <p:cNvSpPr>
                    <a:spLocks/>
                  </p:cNvSpPr>
                  <p:nvPr/>
                </p:nvSpPr>
                <p:spPr bwMode="auto">
                  <a:xfrm>
                    <a:off x="6906961" y="3855133"/>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60" name="Gruppieren 259">
                    <a:extLst>
                      <a:ext uri="{FF2B5EF4-FFF2-40B4-BE49-F238E27FC236}">
                        <a16:creationId xmlns:a16="http://schemas.microsoft.com/office/drawing/2014/main" id="{1BC47B2C-C5DD-4027-BE02-EB289880F381}"/>
                      </a:ext>
                    </a:extLst>
                  </p:cNvPr>
                  <p:cNvGrpSpPr/>
                  <p:nvPr/>
                </p:nvGrpSpPr>
                <p:grpSpPr>
                  <a:xfrm>
                    <a:off x="6938595" y="3699245"/>
                    <a:ext cx="151200" cy="151200"/>
                    <a:chOff x="5392301" y="1591765"/>
                    <a:chExt cx="161216" cy="161216"/>
                  </a:xfrm>
                </p:grpSpPr>
                <p:sp>
                  <p:nvSpPr>
                    <p:cNvPr id="261" name="Ellipse 260">
                      <a:extLst>
                        <a:ext uri="{FF2B5EF4-FFF2-40B4-BE49-F238E27FC236}">
                          <a16:creationId xmlns:a16="http://schemas.microsoft.com/office/drawing/2014/main" id="{77C550E9-CE19-4EF9-B0D9-0CCFEDEFC3DF}"/>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2" name="Grafik 261">
                      <a:extLst>
                        <a:ext uri="{FF2B5EF4-FFF2-40B4-BE49-F238E27FC236}">
                          <a16:creationId xmlns:a16="http://schemas.microsoft.com/office/drawing/2014/main" id="{A5A1256A-78D3-4752-B011-0ABBC19D4A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nvGrpSpPr>
              <p:cNvPr id="236" name="Gruppieren 235">
                <a:extLst>
                  <a:ext uri="{FF2B5EF4-FFF2-40B4-BE49-F238E27FC236}">
                    <a16:creationId xmlns:a16="http://schemas.microsoft.com/office/drawing/2014/main" id="{073A1F29-C59D-45BB-B8E4-07291F61B66C}"/>
                  </a:ext>
                </a:extLst>
              </p:cNvPr>
              <p:cNvGrpSpPr/>
              <p:nvPr/>
            </p:nvGrpSpPr>
            <p:grpSpPr>
              <a:xfrm>
                <a:off x="6457846" y="3634494"/>
                <a:ext cx="349218" cy="476353"/>
                <a:chOff x="6457846" y="3634494"/>
                <a:chExt cx="349218" cy="476353"/>
              </a:xfrm>
            </p:grpSpPr>
            <p:grpSp>
              <p:nvGrpSpPr>
                <p:cNvPr id="247" name="Gruppieren 246">
                  <a:extLst>
                    <a:ext uri="{FF2B5EF4-FFF2-40B4-BE49-F238E27FC236}">
                      <a16:creationId xmlns:a16="http://schemas.microsoft.com/office/drawing/2014/main" id="{69C7FB37-F126-4712-B3A3-8CE023448234}"/>
                    </a:ext>
                  </a:extLst>
                </p:cNvPr>
                <p:cNvGrpSpPr>
                  <a:grpSpLocks noChangeAspect="1"/>
                </p:cNvGrpSpPr>
                <p:nvPr/>
              </p:nvGrpSpPr>
              <p:grpSpPr>
                <a:xfrm>
                  <a:off x="6457846" y="3634494"/>
                  <a:ext cx="349218" cy="476353"/>
                  <a:chOff x="1671638" y="1406525"/>
                  <a:chExt cx="344487" cy="469900"/>
                </a:xfrm>
                <a:solidFill>
                  <a:schemeClr val="accent1"/>
                </a:solidFill>
              </p:grpSpPr>
              <p:sp>
                <p:nvSpPr>
                  <p:cNvPr id="254" name="Freeform 5">
                    <a:extLst>
                      <a:ext uri="{FF2B5EF4-FFF2-40B4-BE49-F238E27FC236}">
                        <a16:creationId xmlns:a16="http://schemas.microsoft.com/office/drawing/2014/main" id="{CBFBE06C-5698-4BFD-BDE8-55A92B6A6063}"/>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55" name="Freeform 6">
                    <a:extLst>
                      <a:ext uri="{FF2B5EF4-FFF2-40B4-BE49-F238E27FC236}">
                        <a16:creationId xmlns:a16="http://schemas.microsoft.com/office/drawing/2014/main" id="{D1DE5D86-8416-4691-BBC2-65380D1A6F82}"/>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8" name="Gruppieren 247">
                  <a:extLst>
                    <a:ext uri="{FF2B5EF4-FFF2-40B4-BE49-F238E27FC236}">
                      <a16:creationId xmlns:a16="http://schemas.microsoft.com/office/drawing/2014/main" id="{04A90C43-8A7B-42A1-A59B-087D198520A9}"/>
                    </a:ext>
                  </a:extLst>
                </p:cNvPr>
                <p:cNvGrpSpPr/>
                <p:nvPr/>
              </p:nvGrpSpPr>
              <p:grpSpPr>
                <a:xfrm>
                  <a:off x="6526355" y="3778861"/>
                  <a:ext cx="212199" cy="286773"/>
                  <a:chOff x="6526355" y="3778861"/>
                  <a:chExt cx="212199" cy="286773"/>
                </a:xfrm>
              </p:grpSpPr>
              <p:sp>
                <p:nvSpPr>
                  <p:cNvPr id="249" name="Freeform 57">
                    <a:extLst>
                      <a:ext uri="{FF2B5EF4-FFF2-40B4-BE49-F238E27FC236}">
                        <a16:creationId xmlns:a16="http://schemas.microsoft.com/office/drawing/2014/main" id="{528C63F4-7277-4A7E-AC56-EBB00236DD1D}"/>
                      </a:ext>
                    </a:extLst>
                  </p:cNvPr>
                  <p:cNvSpPr>
                    <a:spLocks/>
                  </p:cNvSpPr>
                  <p:nvPr/>
                </p:nvSpPr>
                <p:spPr bwMode="auto">
                  <a:xfrm>
                    <a:off x="6526355" y="3778861"/>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0" name="Freeform 59">
                    <a:extLst>
                      <a:ext uri="{FF2B5EF4-FFF2-40B4-BE49-F238E27FC236}">
                        <a16:creationId xmlns:a16="http://schemas.microsoft.com/office/drawing/2014/main" id="{EE3B3B7A-A67B-44C1-AE03-36F9015E0733}"/>
                      </a:ext>
                    </a:extLst>
                  </p:cNvPr>
                  <p:cNvSpPr>
                    <a:spLocks/>
                  </p:cNvSpPr>
                  <p:nvPr/>
                </p:nvSpPr>
                <p:spPr bwMode="auto">
                  <a:xfrm>
                    <a:off x="6526355" y="4002040"/>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51" name="Gruppieren 250">
                    <a:extLst>
                      <a:ext uri="{FF2B5EF4-FFF2-40B4-BE49-F238E27FC236}">
                        <a16:creationId xmlns:a16="http://schemas.microsoft.com/office/drawing/2014/main" id="{3DB8F795-8395-486B-8DA7-DC5FCD4430FB}"/>
                      </a:ext>
                    </a:extLst>
                  </p:cNvPr>
                  <p:cNvGrpSpPr/>
                  <p:nvPr/>
                </p:nvGrpSpPr>
                <p:grpSpPr>
                  <a:xfrm>
                    <a:off x="6557989" y="3846152"/>
                    <a:ext cx="151200" cy="151200"/>
                    <a:chOff x="5392301" y="1591765"/>
                    <a:chExt cx="161216" cy="161216"/>
                  </a:xfrm>
                </p:grpSpPr>
                <p:sp>
                  <p:nvSpPr>
                    <p:cNvPr id="252" name="Ellipse 251">
                      <a:extLst>
                        <a:ext uri="{FF2B5EF4-FFF2-40B4-BE49-F238E27FC236}">
                          <a16:creationId xmlns:a16="http://schemas.microsoft.com/office/drawing/2014/main" id="{2A6F4D00-AE4E-425C-AF72-BFE8217DAD9D}"/>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3" name="Grafik 252">
                      <a:extLst>
                        <a:ext uri="{FF2B5EF4-FFF2-40B4-BE49-F238E27FC236}">
                          <a16:creationId xmlns:a16="http://schemas.microsoft.com/office/drawing/2014/main" id="{7814D2C4-E244-48AF-AC6A-CB0030FE19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nvGrpSpPr>
              <p:cNvPr id="237" name="Gruppieren 236">
                <a:extLst>
                  <a:ext uri="{FF2B5EF4-FFF2-40B4-BE49-F238E27FC236}">
                    <a16:creationId xmlns:a16="http://schemas.microsoft.com/office/drawing/2014/main" id="{663C97CC-27E8-479C-9900-96392FB9F334}"/>
                  </a:ext>
                </a:extLst>
              </p:cNvPr>
              <p:cNvGrpSpPr/>
              <p:nvPr/>
            </p:nvGrpSpPr>
            <p:grpSpPr>
              <a:xfrm>
                <a:off x="7196744" y="3340680"/>
                <a:ext cx="349218" cy="476353"/>
                <a:chOff x="7196744" y="3340680"/>
                <a:chExt cx="349218" cy="476353"/>
              </a:xfrm>
            </p:grpSpPr>
            <p:grpSp>
              <p:nvGrpSpPr>
                <p:cNvPr id="238" name="Gruppieren 237">
                  <a:extLst>
                    <a:ext uri="{FF2B5EF4-FFF2-40B4-BE49-F238E27FC236}">
                      <a16:creationId xmlns:a16="http://schemas.microsoft.com/office/drawing/2014/main" id="{F66F34BC-7B95-4FDE-B393-0F8FD37A1960}"/>
                    </a:ext>
                  </a:extLst>
                </p:cNvPr>
                <p:cNvGrpSpPr>
                  <a:grpSpLocks noChangeAspect="1"/>
                </p:cNvGrpSpPr>
                <p:nvPr/>
              </p:nvGrpSpPr>
              <p:grpSpPr>
                <a:xfrm>
                  <a:off x="7196744" y="3340680"/>
                  <a:ext cx="349218" cy="476353"/>
                  <a:chOff x="1671638" y="1406525"/>
                  <a:chExt cx="344487" cy="469900"/>
                </a:xfrm>
                <a:solidFill>
                  <a:schemeClr val="accent1"/>
                </a:solidFill>
              </p:grpSpPr>
              <p:sp>
                <p:nvSpPr>
                  <p:cNvPr id="245" name="Freeform 5">
                    <a:extLst>
                      <a:ext uri="{FF2B5EF4-FFF2-40B4-BE49-F238E27FC236}">
                        <a16:creationId xmlns:a16="http://schemas.microsoft.com/office/drawing/2014/main" id="{24E82907-FD89-4797-9269-0B362472E518}"/>
                      </a:ext>
                    </a:extLst>
                  </p:cNvPr>
                  <p:cNvSpPr>
                    <a:spLocks/>
                  </p:cNvSpPr>
                  <p:nvPr/>
                </p:nvSpPr>
                <p:spPr bwMode="auto">
                  <a:xfrm>
                    <a:off x="1901825" y="1416050"/>
                    <a:ext cx="107950" cy="103188"/>
                  </a:xfrm>
                  <a:custGeom>
                    <a:avLst/>
                    <a:gdLst>
                      <a:gd name="T0" fmla="*/ 7 w 32"/>
                      <a:gd name="T1" fmla="*/ 31 h 31"/>
                      <a:gd name="T2" fmla="*/ 32 w 32"/>
                      <a:gd name="T3" fmla="*/ 31 h 31"/>
                      <a:gd name="T4" fmla="*/ 0 w 32"/>
                      <a:gd name="T5" fmla="*/ 0 h 31"/>
                      <a:gd name="T6" fmla="*/ 0 w 32"/>
                      <a:gd name="T7" fmla="*/ 25 h 31"/>
                      <a:gd name="T8" fmla="*/ 7 w 32"/>
                      <a:gd name="T9" fmla="*/ 31 h 31"/>
                    </a:gdLst>
                    <a:ahLst/>
                    <a:cxnLst>
                      <a:cxn ang="0">
                        <a:pos x="T0" y="T1"/>
                      </a:cxn>
                      <a:cxn ang="0">
                        <a:pos x="T2" y="T3"/>
                      </a:cxn>
                      <a:cxn ang="0">
                        <a:pos x="T4" y="T5"/>
                      </a:cxn>
                      <a:cxn ang="0">
                        <a:pos x="T6" y="T7"/>
                      </a:cxn>
                      <a:cxn ang="0">
                        <a:pos x="T8" y="T9"/>
                      </a:cxn>
                    </a:cxnLst>
                    <a:rect l="0" t="0" r="r" b="b"/>
                    <a:pathLst>
                      <a:path w="32" h="31">
                        <a:moveTo>
                          <a:pt x="7" y="31"/>
                        </a:moveTo>
                        <a:cubicBezTo>
                          <a:pt x="32" y="31"/>
                          <a:pt x="32" y="31"/>
                          <a:pt x="32" y="31"/>
                        </a:cubicBezTo>
                        <a:cubicBezTo>
                          <a:pt x="0" y="0"/>
                          <a:pt x="0" y="0"/>
                          <a:pt x="0" y="0"/>
                        </a:cubicBezTo>
                        <a:cubicBezTo>
                          <a:pt x="0" y="25"/>
                          <a:pt x="0" y="25"/>
                          <a:pt x="0" y="25"/>
                        </a:cubicBezTo>
                        <a:cubicBezTo>
                          <a:pt x="0" y="29"/>
                          <a:pt x="3" y="31"/>
                          <a:pt x="7"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6" name="Freeform 6">
                    <a:extLst>
                      <a:ext uri="{FF2B5EF4-FFF2-40B4-BE49-F238E27FC236}">
                        <a16:creationId xmlns:a16="http://schemas.microsoft.com/office/drawing/2014/main" id="{7B9F2C66-33C7-4519-801F-7C7D75A6ED5B}"/>
                      </a:ext>
                    </a:extLst>
                  </p:cNvPr>
                  <p:cNvSpPr>
                    <a:spLocks noEditPoints="1"/>
                  </p:cNvSpPr>
                  <p:nvPr/>
                </p:nvSpPr>
                <p:spPr bwMode="auto">
                  <a:xfrm>
                    <a:off x="1671638" y="1406525"/>
                    <a:ext cx="344487" cy="469900"/>
                  </a:xfrm>
                  <a:custGeom>
                    <a:avLst/>
                    <a:gdLst>
                      <a:gd name="T0" fmla="*/ 76 w 103"/>
                      <a:gd name="T1" fmla="*/ 38 h 142"/>
                      <a:gd name="T2" fmla="*/ 65 w 103"/>
                      <a:gd name="T3" fmla="*/ 28 h 142"/>
                      <a:gd name="T4" fmla="*/ 65 w 103"/>
                      <a:gd name="T5" fmla="*/ 0 h 142"/>
                      <a:gd name="T6" fmla="*/ 6 w 103"/>
                      <a:gd name="T7" fmla="*/ 0 h 142"/>
                      <a:gd name="T8" fmla="*/ 0 w 103"/>
                      <a:gd name="T9" fmla="*/ 7 h 142"/>
                      <a:gd name="T10" fmla="*/ 0 w 103"/>
                      <a:gd name="T11" fmla="*/ 136 h 142"/>
                      <a:gd name="T12" fmla="*/ 6 w 103"/>
                      <a:gd name="T13" fmla="*/ 142 h 142"/>
                      <a:gd name="T14" fmla="*/ 97 w 103"/>
                      <a:gd name="T15" fmla="*/ 142 h 142"/>
                      <a:gd name="T16" fmla="*/ 103 w 103"/>
                      <a:gd name="T17" fmla="*/ 136 h 142"/>
                      <a:gd name="T18" fmla="*/ 103 w 103"/>
                      <a:gd name="T19" fmla="*/ 38 h 142"/>
                      <a:gd name="T20" fmla="*/ 76 w 103"/>
                      <a:gd name="T21" fmla="*/ 38 h 142"/>
                      <a:gd name="T22" fmla="*/ 87 w 103"/>
                      <a:gd name="T23" fmla="*/ 123 h 142"/>
                      <a:gd name="T24" fmla="*/ 16 w 103"/>
                      <a:gd name="T25" fmla="*/ 123 h 142"/>
                      <a:gd name="T26" fmla="*/ 12 w 103"/>
                      <a:gd name="T27" fmla="*/ 120 h 142"/>
                      <a:gd name="T28" fmla="*/ 16 w 103"/>
                      <a:gd name="T29" fmla="*/ 116 h 142"/>
                      <a:gd name="T30" fmla="*/ 87 w 103"/>
                      <a:gd name="T31" fmla="*/ 116 h 142"/>
                      <a:gd name="T32" fmla="*/ 91 w 103"/>
                      <a:gd name="T33" fmla="*/ 120 h 142"/>
                      <a:gd name="T34" fmla="*/ 87 w 103"/>
                      <a:gd name="T35" fmla="*/ 123 h 142"/>
                      <a:gd name="T36" fmla="*/ 87 w 103"/>
                      <a:gd name="T37" fmla="*/ 93 h 142"/>
                      <a:gd name="T38" fmla="*/ 16 w 103"/>
                      <a:gd name="T39" fmla="*/ 93 h 142"/>
                      <a:gd name="T40" fmla="*/ 12 w 103"/>
                      <a:gd name="T41" fmla="*/ 90 h 142"/>
                      <a:gd name="T42" fmla="*/ 16 w 103"/>
                      <a:gd name="T43" fmla="*/ 87 h 142"/>
                      <a:gd name="T44" fmla="*/ 87 w 103"/>
                      <a:gd name="T45" fmla="*/ 87 h 142"/>
                      <a:gd name="T46" fmla="*/ 91 w 103"/>
                      <a:gd name="T47" fmla="*/ 90 h 142"/>
                      <a:gd name="T48" fmla="*/ 87 w 103"/>
                      <a:gd name="T49" fmla="*/ 93 h 142"/>
                      <a:gd name="T50" fmla="*/ 87 w 103"/>
                      <a:gd name="T51" fmla="*/ 64 h 142"/>
                      <a:gd name="T52" fmla="*/ 16 w 103"/>
                      <a:gd name="T53" fmla="*/ 64 h 142"/>
                      <a:gd name="T54" fmla="*/ 12 w 103"/>
                      <a:gd name="T55" fmla="*/ 61 h 142"/>
                      <a:gd name="T56" fmla="*/ 16 w 103"/>
                      <a:gd name="T57" fmla="*/ 58 h 142"/>
                      <a:gd name="T58" fmla="*/ 87 w 103"/>
                      <a:gd name="T59" fmla="*/ 58 h 142"/>
                      <a:gd name="T60" fmla="*/ 91 w 103"/>
                      <a:gd name="T61" fmla="*/ 61 h 142"/>
                      <a:gd name="T62" fmla="*/ 87 w 103"/>
                      <a:gd name="T6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42">
                        <a:moveTo>
                          <a:pt x="76" y="38"/>
                        </a:moveTo>
                        <a:cubicBezTo>
                          <a:pt x="70" y="38"/>
                          <a:pt x="65" y="34"/>
                          <a:pt x="65" y="28"/>
                        </a:cubicBezTo>
                        <a:cubicBezTo>
                          <a:pt x="65" y="0"/>
                          <a:pt x="65" y="0"/>
                          <a:pt x="65" y="0"/>
                        </a:cubicBezTo>
                        <a:cubicBezTo>
                          <a:pt x="6" y="0"/>
                          <a:pt x="6" y="0"/>
                          <a:pt x="6" y="0"/>
                        </a:cubicBezTo>
                        <a:cubicBezTo>
                          <a:pt x="3" y="0"/>
                          <a:pt x="0" y="3"/>
                          <a:pt x="0" y="7"/>
                        </a:cubicBezTo>
                        <a:cubicBezTo>
                          <a:pt x="0" y="136"/>
                          <a:pt x="0" y="136"/>
                          <a:pt x="0" y="136"/>
                        </a:cubicBezTo>
                        <a:cubicBezTo>
                          <a:pt x="0" y="139"/>
                          <a:pt x="3" y="142"/>
                          <a:pt x="6" y="142"/>
                        </a:cubicBezTo>
                        <a:cubicBezTo>
                          <a:pt x="97" y="142"/>
                          <a:pt x="97" y="142"/>
                          <a:pt x="97" y="142"/>
                        </a:cubicBezTo>
                        <a:cubicBezTo>
                          <a:pt x="101" y="142"/>
                          <a:pt x="103" y="139"/>
                          <a:pt x="103" y="136"/>
                        </a:cubicBezTo>
                        <a:cubicBezTo>
                          <a:pt x="103" y="38"/>
                          <a:pt x="103" y="38"/>
                          <a:pt x="103" y="38"/>
                        </a:cubicBezTo>
                        <a:lnTo>
                          <a:pt x="76" y="38"/>
                        </a:lnTo>
                        <a:close/>
                        <a:moveTo>
                          <a:pt x="87" y="123"/>
                        </a:moveTo>
                        <a:cubicBezTo>
                          <a:pt x="16" y="123"/>
                          <a:pt x="16" y="123"/>
                          <a:pt x="16" y="123"/>
                        </a:cubicBezTo>
                        <a:cubicBezTo>
                          <a:pt x="14" y="123"/>
                          <a:pt x="12" y="121"/>
                          <a:pt x="12" y="120"/>
                        </a:cubicBezTo>
                        <a:cubicBezTo>
                          <a:pt x="12" y="118"/>
                          <a:pt x="14" y="116"/>
                          <a:pt x="16" y="116"/>
                        </a:cubicBezTo>
                        <a:cubicBezTo>
                          <a:pt x="87" y="116"/>
                          <a:pt x="87" y="116"/>
                          <a:pt x="87" y="116"/>
                        </a:cubicBezTo>
                        <a:cubicBezTo>
                          <a:pt x="89" y="116"/>
                          <a:pt x="91" y="118"/>
                          <a:pt x="91" y="120"/>
                        </a:cubicBezTo>
                        <a:cubicBezTo>
                          <a:pt x="91" y="121"/>
                          <a:pt x="89" y="123"/>
                          <a:pt x="87" y="123"/>
                        </a:cubicBezTo>
                        <a:close/>
                        <a:moveTo>
                          <a:pt x="87" y="93"/>
                        </a:moveTo>
                        <a:cubicBezTo>
                          <a:pt x="16" y="93"/>
                          <a:pt x="16" y="93"/>
                          <a:pt x="16" y="93"/>
                        </a:cubicBezTo>
                        <a:cubicBezTo>
                          <a:pt x="14" y="93"/>
                          <a:pt x="12" y="92"/>
                          <a:pt x="12" y="90"/>
                        </a:cubicBezTo>
                        <a:cubicBezTo>
                          <a:pt x="12" y="88"/>
                          <a:pt x="14" y="87"/>
                          <a:pt x="16" y="87"/>
                        </a:cubicBezTo>
                        <a:cubicBezTo>
                          <a:pt x="87" y="87"/>
                          <a:pt x="87" y="87"/>
                          <a:pt x="87" y="87"/>
                        </a:cubicBezTo>
                        <a:cubicBezTo>
                          <a:pt x="89" y="87"/>
                          <a:pt x="91" y="88"/>
                          <a:pt x="91" y="90"/>
                        </a:cubicBezTo>
                        <a:cubicBezTo>
                          <a:pt x="91" y="92"/>
                          <a:pt x="89" y="93"/>
                          <a:pt x="87" y="93"/>
                        </a:cubicBezTo>
                        <a:close/>
                        <a:moveTo>
                          <a:pt x="87" y="64"/>
                        </a:moveTo>
                        <a:cubicBezTo>
                          <a:pt x="16" y="64"/>
                          <a:pt x="16" y="64"/>
                          <a:pt x="16" y="64"/>
                        </a:cubicBezTo>
                        <a:cubicBezTo>
                          <a:pt x="14" y="64"/>
                          <a:pt x="12" y="62"/>
                          <a:pt x="12" y="61"/>
                        </a:cubicBezTo>
                        <a:cubicBezTo>
                          <a:pt x="12" y="59"/>
                          <a:pt x="14" y="58"/>
                          <a:pt x="16" y="58"/>
                        </a:cubicBezTo>
                        <a:cubicBezTo>
                          <a:pt x="87" y="58"/>
                          <a:pt x="87" y="58"/>
                          <a:pt x="87" y="58"/>
                        </a:cubicBezTo>
                        <a:cubicBezTo>
                          <a:pt x="89" y="58"/>
                          <a:pt x="91" y="59"/>
                          <a:pt x="91" y="61"/>
                        </a:cubicBezTo>
                        <a:cubicBezTo>
                          <a:pt x="91" y="62"/>
                          <a:pt x="89" y="64"/>
                          <a:pt x="87"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9" name="Gruppieren 238">
                  <a:extLst>
                    <a:ext uri="{FF2B5EF4-FFF2-40B4-BE49-F238E27FC236}">
                      <a16:creationId xmlns:a16="http://schemas.microsoft.com/office/drawing/2014/main" id="{BC942640-BDBF-4AB4-9B7A-A56A25B979E1}"/>
                    </a:ext>
                  </a:extLst>
                </p:cNvPr>
                <p:cNvGrpSpPr/>
                <p:nvPr/>
              </p:nvGrpSpPr>
              <p:grpSpPr>
                <a:xfrm>
                  <a:off x="7274844" y="3485047"/>
                  <a:ext cx="212199" cy="286773"/>
                  <a:chOff x="7274844" y="3485047"/>
                  <a:chExt cx="212199" cy="286773"/>
                </a:xfrm>
              </p:grpSpPr>
              <p:sp>
                <p:nvSpPr>
                  <p:cNvPr id="240" name="Freeform 57">
                    <a:extLst>
                      <a:ext uri="{FF2B5EF4-FFF2-40B4-BE49-F238E27FC236}">
                        <a16:creationId xmlns:a16="http://schemas.microsoft.com/office/drawing/2014/main" id="{CEE39100-6FE2-463F-8773-E215CFDA0D60}"/>
                      </a:ext>
                    </a:extLst>
                  </p:cNvPr>
                  <p:cNvSpPr>
                    <a:spLocks/>
                  </p:cNvSpPr>
                  <p:nvPr/>
                </p:nvSpPr>
                <p:spPr bwMode="auto">
                  <a:xfrm>
                    <a:off x="7274844" y="3485047"/>
                    <a:ext cx="212199" cy="63812"/>
                  </a:xfrm>
                  <a:custGeom>
                    <a:avLst/>
                    <a:gdLst>
                      <a:gd name="T0" fmla="*/ 1029 w 1105"/>
                      <a:gd name="T1" fmla="*/ 185 h 332"/>
                      <a:gd name="T2" fmla="*/ 1024 w 1105"/>
                      <a:gd name="T3" fmla="*/ 185 h 332"/>
                      <a:gd name="T4" fmla="*/ 540 w 1105"/>
                      <a:gd name="T5" fmla="*/ 0 h 332"/>
                      <a:gd name="T6" fmla="*/ 33 w 1105"/>
                      <a:gd name="T7" fmla="*/ 204 h 332"/>
                      <a:gd name="T8" fmla="*/ 0 w 1105"/>
                      <a:gd name="T9" fmla="*/ 242 h 332"/>
                      <a:gd name="T10" fmla="*/ 71 w 1105"/>
                      <a:gd name="T11" fmla="*/ 313 h 332"/>
                      <a:gd name="T12" fmla="*/ 110 w 1105"/>
                      <a:gd name="T13" fmla="*/ 275 h 332"/>
                      <a:gd name="T14" fmla="*/ 540 w 1105"/>
                      <a:gd name="T15" fmla="*/ 99 h 332"/>
                      <a:gd name="T16" fmla="*/ 952 w 1105"/>
                      <a:gd name="T17" fmla="*/ 256 h 332"/>
                      <a:gd name="T18" fmla="*/ 952 w 1105"/>
                      <a:gd name="T19" fmla="*/ 256 h 332"/>
                      <a:gd name="T20" fmla="*/ 880 w 1105"/>
                      <a:gd name="T21" fmla="*/ 332 h 332"/>
                      <a:gd name="T22" fmla="*/ 1105 w 1105"/>
                      <a:gd name="T23" fmla="*/ 332 h 332"/>
                      <a:gd name="T24" fmla="*/ 1105 w 1105"/>
                      <a:gd name="T25" fmla="*/ 109 h 332"/>
                      <a:gd name="T26" fmla="*/ 1029 w 1105"/>
                      <a:gd name="T27" fmla="*/ 185 h 332"/>
                      <a:gd name="T28" fmla="*/ 1029 w 1105"/>
                      <a:gd name="T29" fmla="*/ 18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2">
                        <a:moveTo>
                          <a:pt x="1029" y="185"/>
                        </a:moveTo>
                        <a:cubicBezTo>
                          <a:pt x="1024" y="185"/>
                          <a:pt x="1024" y="185"/>
                          <a:pt x="1024" y="185"/>
                        </a:cubicBezTo>
                        <a:cubicBezTo>
                          <a:pt x="895" y="62"/>
                          <a:pt x="722" y="0"/>
                          <a:pt x="540" y="0"/>
                        </a:cubicBezTo>
                        <a:cubicBezTo>
                          <a:pt x="349" y="0"/>
                          <a:pt x="172" y="71"/>
                          <a:pt x="33" y="204"/>
                        </a:cubicBezTo>
                        <a:cubicBezTo>
                          <a:pt x="0" y="242"/>
                          <a:pt x="0" y="242"/>
                          <a:pt x="0" y="242"/>
                        </a:cubicBezTo>
                        <a:cubicBezTo>
                          <a:pt x="71" y="313"/>
                          <a:pt x="71" y="313"/>
                          <a:pt x="71" y="313"/>
                        </a:cubicBezTo>
                        <a:cubicBezTo>
                          <a:pt x="110" y="275"/>
                          <a:pt x="110" y="275"/>
                          <a:pt x="110" y="275"/>
                        </a:cubicBezTo>
                        <a:cubicBezTo>
                          <a:pt x="225" y="161"/>
                          <a:pt x="378" y="99"/>
                          <a:pt x="540" y="99"/>
                        </a:cubicBezTo>
                        <a:cubicBezTo>
                          <a:pt x="694" y="99"/>
                          <a:pt x="842" y="156"/>
                          <a:pt x="952" y="256"/>
                        </a:cubicBezTo>
                        <a:cubicBezTo>
                          <a:pt x="952" y="256"/>
                          <a:pt x="952" y="256"/>
                          <a:pt x="952" y="256"/>
                        </a:cubicBezTo>
                        <a:cubicBezTo>
                          <a:pt x="880" y="332"/>
                          <a:pt x="880" y="332"/>
                          <a:pt x="880" y="332"/>
                        </a:cubicBezTo>
                        <a:cubicBezTo>
                          <a:pt x="1105" y="332"/>
                          <a:pt x="1105" y="332"/>
                          <a:pt x="1105" y="332"/>
                        </a:cubicBezTo>
                        <a:cubicBezTo>
                          <a:pt x="1105" y="109"/>
                          <a:pt x="1105" y="109"/>
                          <a:pt x="1105" y="109"/>
                        </a:cubicBezTo>
                        <a:cubicBezTo>
                          <a:pt x="1029" y="185"/>
                          <a:pt x="1029" y="185"/>
                          <a:pt x="1029" y="185"/>
                        </a:cubicBezTo>
                        <a:cubicBezTo>
                          <a:pt x="1029" y="185"/>
                          <a:pt x="1029" y="185"/>
                          <a:pt x="1029" y="185"/>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1" name="Freeform 59">
                    <a:extLst>
                      <a:ext uri="{FF2B5EF4-FFF2-40B4-BE49-F238E27FC236}">
                        <a16:creationId xmlns:a16="http://schemas.microsoft.com/office/drawing/2014/main" id="{858E2BDB-AFD8-445D-B095-82A21247087F}"/>
                      </a:ext>
                    </a:extLst>
                  </p:cNvPr>
                  <p:cNvSpPr>
                    <a:spLocks/>
                  </p:cNvSpPr>
                  <p:nvPr/>
                </p:nvSpPr>
                <p:spPr bwMode="auto">
                  <a:xfrm>
                    <a:off x="7274844" y="3708226"/>
                    <a:ext cx="212199" cy="63594"/>
                  </a:xfrm>
                  <a:custGeom>
                    <a:avLst/>
                    <a:gdLst>
                      <a:gd name="T0" fmla="*/ 76 w 1105"/>
                      <a:gd name="T1" fmla="*/ 146 h 331"/>
                      <a:gd name="T2" fmla="*/ 81 w 1105"/>
                      <a:gd name="T3" fmla="*/ 146 h 331"/>
                      <a:gd name="T4" fmla="*/ 564 w 1105"/>
                      <a:gd name="T5" fmla="*/ 331 h 331"/>
                      <a:gd name="T6" fmla="*/ 1072 w 1105"/>
                      <a:gd name="T7" fmla="*/ 127 h 331"/>
                      <a:gd name="T8" fmla="*/ 1105 w 1105"/>
                      <a:gd name="T9" fmla="*/ 90 h 331"/>
                      <a:gd name="T10" fmla="*/ 1033 w 1105"/>
                      <a:gd name="T11" fmla="*/ 19 h 331"/>
                      <a:gd name="T12" fmla="*/ 995 w 1105"/>
                      <a:gd name="T13" fmla="*/ 56 h 331"/>
                      <a:gd name="T14" fmla="*/ 564 w 1105"/>
                      <a:gd name="T15" fmla="*/ 232 h 331"/>
                      <a:gd name="T16" fmla="*/ 153 w 1105"/>
                      <a:gd name="T17" fmla="*/ 75 h 331"/>
                      <a:gd name="T18" fmla="*/ 153 w 1105"/>
                      <a:gd name="T19" fmla="*/ 75 h 331"/>
                      <a:gd name="T20" fmla="*/ 225 w 1105"/>
                      <a:gd name="T21" fmla="*/ 0 h 331"/>
                      <a:gd name="T22" fmla="*/ 0 w 1105"/>
                      <a:gd name="T23" fmla="*/ 0 h 331"/>
                      <a:gd name="T24" fmla="*/ 0 w 1105"/>
                      <a:gd name="T25" fmla="*/ 222 h 331"/>
                      <a:gd name="T26" fmla="*/ 76 w 1105"/>
                      <a:gd name="T27" fmla="*/ 146 h 331"/>
                      <a:gd name="T28" fmla="*/ 76 w 1105"/>
                      <a:gd name="T29" fmla="*/ 1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5" h="331">
                        <a:moveTo>
                          <a:pt x="76" y="146"/>
                        </a:moveTo>
                        <a:cubicBezTo>
                          <a:pt x="81" y="146"/>
                          <a:pt x="81" y="146"/>
                          <a:pt x="81" y="146"/>
                        </a:cubicBezTo>
                        <a:cubicBezTo>
                          <a:pt x="210" y="270"/>
                          <a:pt x="383" y="331"/>
                          <a:pt x="564" y="331"/>
                        </a:cubicBezTo>
                        <a:cubicBezTo>
                          <a:pt x="756" y="331"/>
                          <a:pt x="933" y="260"/>
                          <a:pt x="1072" y="127"/>
                        </a:cubicBezTo>
                        <a:cubicBezTo>
                          <a:pt x="1105" y="90"/>
                          <a:pt x="1105" y="90"/>
                          <a:pt x="1105" y="90"/>
                        </a:cubicBezTo>
                        <a:cubicBezTo>
                          <a:pt x="1033" y="19"/>
                          <a:pt x="1033" y="19"/>
                          <a:pt x="1033" y="19"/>
                        </a:cubicBezTo>
                        <a:cubicBezTo>
                          <a:pt x="995" y="56"/>
                          <a:pt x="995" y="56"/>
                          <a:pt x="995" y="56"/>
                        </a:cubicBezTo>
                        <a:cubicBezTo>
                          <a:pt x="880" y="170"/>
                          <a:pt x="727" y="232"/>
                          <a:pt x="564" y="232"/>
                        </a:cubicBezTo>
                        <a:cubicBezTo>
                          <a:pt x="411" y="232"/>
                          <a:pt x="263" y="175"/>
                          <a:pt x="153" y="75"/>
                        </a:cubicBezTo>
                        <a:cubicBezTo>
                          <a:pt x="153" y="75"/>
                          <a:pt x="153" y="75"/>
                          <a:pt x="153" y="75"/>
                        </a:cubicBezTo>
                        <a:cubicBezTo>
                          <a:pt x="225" y="0"/>
                          <a:pt x="225" y="0"/>
                          <a:pt x="225" y="0"/>
                        </a:cubicBezTo>
                        <a:cubicBezTo>
                          <a:pt x="0" y="0"/>
                          <a:pt x="0" y="0"/>
                          <a:pt x="0" y="0"/>
                        </a:cubicBezTo>
                        <a:cubicBezTo>
                          <a:pt x="0" y="222"/>
                          <a:pt x="0" y="222"/>
                          <a:pt x="0" y="222"/>
                        </a:cubicBezTo>
                        <a:cubicBezTo>
                          <a:pt x="76" y="146"/>
                          <a:pt x="76" y="146"/>
                          <a:pt x="76" y="146"/>
                        </a:cubicBezTo>
                        <a:cubicBezTo>
                          <a:pt x="76" y="146"/>
                          <a:pt x="76" y="146"/>
                          <a:pt x="76" y="14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42" name="Gruppieren 241">
                    <a:extLst>
                      <a:ext uri="{FF2B5EF4-FFF2-40B4-BE49-F238E27FC236}">
                        <a16:creationId xmlns:a16="http://schemas.microsoft.com/office/drawing/2014/main" id="{956432EF-EA4B-4306-B3E8-17D21A73E0CC}"/>
                      </a:ext>
                    </a:extLst>
                  </p:cNvPr>
                  <p:cNvGrpSpPr/>
                  <p:nvPr/>
                </p:nvGrpSpPr>
                <p:grpSpPr>
                  <a:xfrm>
                    <a:off x="7306478" y="3552338"/>
                    <a:ext cx="151200" cy="151200"/>
                    <a:chOff x="5392301" y="1591765"/>
                    <a:chExt cx="161216" cy="161216"/>
                  </a:xfrm>
                </p:grpSpPr>
                <p:sp>
                  <p:nvSpPr>
                    <p:cNvPr id="243" name="Ellipse 242">
                      <a:extLst>
                        <a:ext uri="{FF2B5EF4-FFF2-40B4-BE49-F238E27FC236}">
                          <a16:creationId xmlns:a16="http://schemas.microsoft.com/office/drawing/2014/main" id="{6229F564-8768-4953-BD02-6784D37E6E0F}"/>
                        </a:ext>
                      </a:extLst>
                    </p:cNvPr>
                    <p:cNvSpPr/>
                    <p:nvPr/>
                  </p:nvSpPr>
                  <p:spPr bwMode="gray">
                    <a:xfrm>
                      <a:off x="5392301" y="1591765"/>
                      <a:ext cx="161216" cy="161216"/>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4" name="Grafik 243">
                      <a:extLst>
                        <a:ext uri="{FF2B5EF4-FFF2-40B4-BE49-F238E27FC236}">
                          <a16:creationId xmlns:a16="http://schemas.microsoft.com/office/drawing/2014/main" id="{0473FB9C-8C65-40E0-A507-EF8CD479D1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2095" y="1616797"/>
                      <a:ext cx="81628" cy="111154"/>
                    </a:xfrm>
                    <a:prstGeom prst="rect">
                      <a:avLst/>
                    </a:prstGeom>
                  </p:spPr>
                </p:pic>
              </p:grpSp>
            </p:grpSp>
          </p:grpSp>
        </p:grpSp>
      </p:grpSp>
      <p:grpSp>
        <p:nvGrpSpPr>
          <p:cNvPr id="265" name="Gruppieren 264">
            <a:extLst>
              <a:ext uri="{FF2B5EF4-FFF2-40B4-BE49-F238E27FC236}">
                <a16:creationId xmlns:a16="http://schemas.microsoft.com/office/drawing/2014/main" id="{905BA4FB-2BB6-4F21-AB86-377E050B8F9B}"/>
              </a:ext>
            </a:extLst>
          </p:cNvPr>
          <p:cNvGrpSpPr/>
          <p:nvPr/>
        </p:nvGrpSpPr>
        <p:grpSpPr>
          <a:xfrm>
            <a:off x="7430092" y="4518137"/>
            <a:ext cx="4069956" cy="1989369"/>
            <a:chOff x="6342628" y="3945999"/>
            <a:chExt cx="5235822" cy="2559237"/>
          </a:xfrm>
        </p:grpSpPr>
        <p:grpSp>
          <p:nvGrpSpPr>
            <p:cNvPr id="266" name="Gruppieren 265">
              <a:extLst>
                <a:ext uri="{FF2B5EF4-FFF2-40B4-BE49-F238E27FC236}">
                  <a16:creationId xmlns:a16="http://schemas.microsoft.com/office/drawing/2014/main" id="{E29C7C79-7FE6-425B-948E-06738E6E6A21}"/>
                </a:ext>
              </a:extLst>
            </p:cNvPr>
            <p:cNvGrpSpPr/>
            <p:nvPr/>
          </p:nvGrpSpPr>
          <p:grpSpPr>
            <a:xfrm>
              <a:off x="8886385" y="5558772"/>
              <a:ext cx="590683" cy="612648"/>
              <a:chOff x="3047921" y="5745036"/>
              <a:chExt cx="590683" cy="612648"/>
            </a:xfrm>
          </p:grpSpPr>
          <p:sp>
            <p:nvSpPr>
              <p:cNvPr id="420" name="Flussdiagramm: Magnetplattenspeicher 419">
                <a:extLst>
                  <a:ext uri="{FF2B5EF4-FFF2-40B4-BE49-F238E27FC236}">
                    <a16:creationId xmlns:a16="http://schemas.microsoft.com/office/drawing/2014/main" id="{94FC38F1-4686-4609-A654-9BC94709CE62}"/>
                  </a:ext>
                </a:extLst>
              </p:cNvPr>
              <p:cNvSpPr/>
              <p:nvPr/>
            </p:nvSpPr>
            <p:spPr bwMode="gray">
              <a:xfrm>
                <a:off x="3047921" y="5745036"/>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1" name="Gruppieren 420">
                <a:extLst>
                  <a:ext uri="{FF2B5EF4-FFF2-40B4-BE49-F238E27FC236}">
                    <a16:creationId xmlns:a16="http://schemas.microsoft.com/office/drawing/2014/main" id="{E2E958FF-91AE-4BA6-81AD-5EC6E12C8EDA}"/>
                  </a:ext>
                </a:extLst>
              </p:cNvPr>
              <p:cNvGrpSpPr/>
              <p:nvPr/>
            </p:nvGrpSpPr>
            <p:grpSpPr>
              <a:xfrm>
                <a:off x="3092001" y="6066508"/>
                <a:ext cx="502523" cy="132241"/>
                <a:chOff x="6262010" y="4744911"/>
                <a:chExt cx="3474766" cy="914400"/>
              </a:xfrm>
              <a:effectLst>
                <a:reflection blurRad="6350" stA="50000" endA="300" endPos="55000" dir="5400000" sy="-100000" algn="bl" rotWithShape="0"/>
              </a:effectLst>
            </p:grpSpPr>
            <p:grpSp>
              <p:nvGrpSpPr>
                <p:cNvPr id="422" name="Gruppieren 421">
                  <a:extLst>
                    <a:ext uri="{FF2B5EF4-FFF2-40B4-BE49-F238E27FC236}">
                      <a16:creationId xmlns:a16="http://schemas.microsoft.com/office/drawing/2014/main" id="{4083B76D-101F-4BEE-BB25-23BFAC71DB4D}"/>
                    </a:ext>
                  </a:extLst>
                </p:cNvPr>
                <p:cNvGrpSpPr/>
                <p:nvPr/>
              </p:nvGrpSpPr>
              <p:grpSpPr>
                <a:xfrm>
                  <a:off x="7097171" y="5144526"/>
                  <a:ext cx="524260" cy="115171"/>
                  <a:chOff x="7588031" y="2811143"/>
                  <a:chExt cx="1057877" cy="232397"/>
                </a:xfrm>
              </p:grpSpPr>
              <p:sp>
                <p:nvSpPr>
                  <p:cNvPr id="433" name="Rechteck: abgerundete Ecken 432">
                    <a:extLst>
                      <a:ext uri="{FF2B5EF4-FFF2-40B4-BE49-F238E27FC236}">
                        <a16:creationId xmlns:a16="http://schemas.microsoft.com/office/drawing/2014/main" id="{705C9F3E-2916-4947-9810-C6E728DCEDDE}"/>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4" name="Rechteck: abgerundete Ecken 433">
                    <a:extLst>
                      <a:ext uri="{FF2B5EF4-FFF2-40B4-BE49-F238E27FC236}">
                        <a16:creationId xmlns:a16="http://schemas.microsoft.com/office/drawing/2014/main" id="{D6679E56-569B-48D3-971F-4818E6CB655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5" name="Rechteck: abgerundete Ecken 434">
                    <a:extLst>
                      <a:ext uri="{FF2B5EF4-FFF2-40B4-BE49-F238E27FC236}">
                        <a16:creationId xmlns:a16="http://schemas.microsoft.com/office/drawing/2014/main" id="{6C02158B-F254-444A-8AA2-7EB9346CF90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3" name="Gruppieren 422">
                  <a:extLst>
                    <a:ext uri="{FF2B5EF4-FFF2-40B4-BE49-F238E27FC236}">
                      <a16:creationId xmlns:a16="http://schemas.microsoft.com/office/drawing/2014/main" id="{1E10CDCC-EB13-45C1-B624-3D0030C65AB9}"/>
                    </a:ext>
                  </a:extLst>
                </p:cNvPr>
                <p:cNvGrpSpPr/>
                <p:nvPr/>
              </p:nvGrpSpPr>
              <p:grpSpPr>
                <a:xfrm>
                  <a:off x="8377355" y="5144526"/>
                  <a:ext cx="524260" cy="115171"/>
                  <a:chOff x="7588031" y="2811143"/>
                  <a:chExt cx="1057877" cy="232397"/>
                </a:xfrm>
              </p:grpSpPr>
              <p:sp>
                <p:nvSpPr>
                  <p:cNvPr id="430" name="Rechteck: abgerundete Ecken 429">
                    <a:extLst>
                      <a:ext uri="{FF2B5EF4-FFF2-40B4-BE49-F238E27FC236}">
                        <a16:creationId xmlns:a16="http://schemas.microsoft.com/office/drawing/2014/main" id="{9E51EF99-605B-431C-A2A1-A2D90E9E496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1" name="Rechteck: abgerundete Ecken 430">
                    <a:extLst>
                      <a:ext uri="{FF2B5EF4-FFF2-40B4-BE49-F238E27FC236}">
                        <a16:creationId xmlns:a16="http://schemas.microsoft.com/office/drawing/2014/main" id="{8BA90787-3B4E-414B-9FBC-83AA11629B7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2" name="Rechteck: abgerundete Ecken 431">
                    <a:extLst>
                      <a:ext uri="{FF2B5EF4-FFF2-40B4-BE49-F238E27FC236}">
                        <a16:creationId xmlns:a16="http://schemas.microsoft.com/office/drawing/2014/main" id="{D1E84786-5C0A-48C6-97AD-D2127537A11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24" name="Rechteck 423">
                  <a:extLst>
                    <a:ext uri="{FF2B5EF4-FFF2-40B4-BE49-F238E27FC236}">
                      <a16:creationId xmlns:a16="http://schemas.microsoft.com/office/drawing/2014/main" id="{282C7A50-9960-4F9B-AD67-C98A10AE9373}"/>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Rechteck 424">
                  <a:extLst>
                    <a:ext uri="{FF2B5EF4-FFF2-40B4-BE49-F238E27FC236}">
                      <a16:creationId xmlns:a16="http://schemas.microsoft.com/office/drawing/2014/main" id="{20748E18-FAEB-4C0C-9E56-973E9E1F9FD2}"/>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6" name="Rechteck 425">
                  <a:extLst>
                    <a:ext uri="{FF2B5EF4-FFF2-40B4-BE49-F238E27FC236}">
                      <a16:creationId xmlns:a16="http://schemas.microsoft.com/office/drawing/2014/main" id="{C296F330-5F63-4495-A71D-4CD73A7814ED}"/>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27" name="Grafik 426">
                  <a:extLst>
                    <a:ext uri="{FF2B5EF4-FFF2-40B4-BE49-F238E27FC236}">
                      <a16:creationId xmlns:a16="http://schemas.microsoft.com/office/drawing/2014/main" id="{1D714AD0-1EEB-4F2C-90AF-43275247CA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428" name="Grafik 427">
                  <a:extLst>
                    <a:ext uri="{FF2B5EF4-FFF2-40B4-BE49-F238E27FC236}">
                      <a16:creationId xmlns:a16="http://schemas.microsoft.com/office/drawing/2014/main" id="{BA56ED25-59D8-4C1E-BAE4-617F8D3E42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429" name="Grafik 428">
                  <a:extLst>
                    <a:ext uri="{FF2B5EF4-FFF2-40B4-BE49-F238E27FC236}">
                      <a16:creationId xmlns:a16="http://schemas.microsoft.com/office/drawing/2014/main" id="{6269FDA6-428F-440D-A8A0-B1E274A8B2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67" name="Gruppieren 266">
              <a:extLst>
                <a:ext uri="{FF2B5EF4-FFF2-40B4-BE49-F238E27FC236}">
                  <a16:creationId xmlns:a16="http://schemas.microsoft.com/office/drawing/2014/main" id="{929CE72D-682D-4AB2-A95A-A4DB423C7231}"/>
                </a:ext>
              </a:extLst>
            </p:cNvPr>
            <p:cNvGrpSpPr/>
            <p:nvPr/>
          </p:nvGrpSpPr>
          <p:grpSpPr>
            <a:xfrm>
              <a:off x="6951741" y="5174724"/>
              <a:ext cx="590683" cy="612648"/>
              <a:chOff x="1113277" y="5360988"/>
              <a:chExt cx="590683" cy="612648"/>
            </a:xfrm>
          </p:grpSpPr>
          <p:sp>
            <p:nvSpPr>
              <p:cNvPr id="404" name="Flussdiagramm: Magnetplattenspeicher 403">
                <a:extLst>
                  <a:ext uri="{FF2B5EF4-FFF2-40B4-BE49-F238E27FC236}">
                    <a16:creationId xmlns:a16="http://schemas.microsoft.com/office/drawing/2014/main" id="{B58DAD3E-1903-4FC1-8AE1-451875A1889E}"/>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05" name="Gruppieren 404">
                <a:extLst>
                  <a:ext uri="{FF2B5EF4-FFF2-40B4-BE49-F238E27FC236}">
                    <a16:creationId xmlns:a16="http://schemas.microsoft.com/office/drawing/2014/main" id="{84A2AEF1-9AF0-4BCA-A215-9286870CC09A}"/>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406" name="Gruppieren 405">
                  <a:extLst>
                    <a:ext uri="{FF2B5EF4-FFF2-40B4-BE49-F238E27FC236}">
                      <a16:creationId xmlns:a16="http://schemas.microsoft.com/office/drawing/2014/main" id="{D4AB3FF4-5BFA-44F6-89E0-87585F7A5816}"/>
                    </a:ext>
                  </a:extLst>
                </p:cNvPr>
                <p:cNvGrpSpPr/>
                <p:nvPr/>
              </p:nvGrpSpPr>
              <p:grpSpPr>
                <a:xfrm>
                  <a:off x="7097171" y="5144526"/>
                  <a:ext cx="524260" cy="115171"/>
                  <a:chOff x="7588031" y="2811143"/>
                  <a:chExt cx="1057877" cy="232397"/>
                </a:xfrm>
              </p:grpSpPr>
              <p:sp>
                <p:nvSpPr>
                  <p:cNvPr id="417" name="Rechteck: abgerundete Ecken 416">
                    <a:extLst>
                      <a:ext uri="{FF2B5EF4-FFF2-40B4-BE49-F238E27FC236}">
                        <a16:creationId xmlns:a16="http://schemas.microsoft.com/office/drawing/2014/main" id="{9161EDB3-CCC2-42B8-ACE8-D1E1D2A0691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8" name="Rechteck: abgerundete Ecken 417">
                    <a:extLst>
                      <a:ext uri="{FF2B5EF4-FFF2-40B4-BE49-F238E27FC236}">
                        <a16:creationId xmlns:a16="http://schemas.microsoft.com/office/drawing/2014/main" id="{55BF947A-CD62-49B8-81D5-82491293F91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9" name="Rechteck: abgerundete Ecken 418">
                    <a:extLst>
                      <a:ext uri="{FF2B5EF4-FFF2-40B4-BE49-F238E27FC236}">
                        <a16:creationId xmlns:a16="http://schemas.microsoft.com/office/drawing/2014/main" id="{0F66EFC5-A220-48C4-9401-B71E2120E9A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7" name="Gruppieren 406">
                  <a:extLst>
                    <a:ext uri="{FF2B5EF4-FFF2-40B4-BE49-F238E27FC236}">
                      <a16:creationId xmlns:a16="http://schemas.microsoft.com/office/drawing/2014/main" id="{8A67CA1A-C914-4793-BDC7-ACF0FDC9C110}"/>
                    </a:ext>
                  </a:extLst>
                </p:cNvPr>
                <p:cNvGrpSpPr/>
                <p:nvPr/>
              </p:nvGrpSpPr>
              <p:grpSpPr>
                <a:xfrm>
                  <a:off x="8377355" y="5144526"/>
                  <a:ext cx="524260" cy="115171"/>
                  <a:chOff x="7588031" y="2811143"/>
                  <a:chExt cx="1057877" cy="232397"/>
                </a:xfrm>
              </p:grpSpPr>
              <p:sp>
                <p:nvSpPr>
                  <p:cNvPr id="414" name="Rechteck: abgerundete Ecken 413">
                    <a:extLst>
                      <a:ext uri="{FF2B5EF4-FFF2-40B4-BE49-F238E27FC236}">
                        <a16:creationId xmlns:a16="http://schemas.microsoft.com/office/drawing/2014/main" id="{E544C663-D499-4031-BB8C-A9C5922FEB3C}"/>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5" name="Rechteck: abgerundete Ecken 414">
                    <a:extLst>
                      <a:ext uri="{FF2B5EF4-FFF2-40B4-BE49-F238E27FC236}">
                        <a16:creationId xmlns:a16="http://schemas.microsoft.com/office/drawing/2014/main" id="{62D033CE-9DEE-49EA-ADFA-9AE2D70E216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6" name="Rechteck: abgerundete Ecken 415">
                    <a:extLst>
                      <a:ext uri="{FF2B5EF4-FFF2-40B4-BE49-F238E27FC236}">
                        <a16:creationId xmlns:a16="http://schemas.microsoft.com/office/drawing/2014/main" id="{1DF9B9B3-D4F6-4919-AD9C-A1AD31232E13}"/>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08" name="Rechteck 407">
                  <a:extLst>
                    <a:ext uri="{FF2B5EF4-FFF2-40B4-BE49-F238E27FC236}">
                      <a16:creationId xmlns:a16="http://schemas.microsoft.com/office/drawing/2014/main" id="{FE541440-93E8-46D5-B72B-B3F20E54A2B7}"/>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 name="Rechteck 408">
                  <a:extLst>
                    <a:ext uri="{FF2B5EF4-FFF2-40B4-BE49-F238E27FC236}">
                      <a16:creationId xmlns:a16="http://schemas.microsoft.com/office/drawing/2014/main" id="{822FAA25-027B-4EC3-86BF-993C94E363C6}"/>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 name="Rechteck 409">
                  <a:extLst>
                    <a:ext uri="{FF2B5EF4-FFF2-40B4-BE49-F238E27FC236}">
                      <a16:creationId xmlns:a16="http://schemas.microsoft.com/office/drawing/2014/main" id="{7F92FFE4-230E-45BD-9FF3-7486BD61848D}"/>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11" name="Grafik 410">
                  <a:extLst>
                    <a:ext uri="{FF2B5EF4-FFF2-40B4-BE49-F238E27FC236}">
                      <a16:creationId xmlns:a16="http://schemas.microsoft.com/office/drawing/2014/main" id="{AA1C8CD6-DCCF-4441-AD46-856429EB2C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412" name="Grafik 411">
                  <a:extLst>
                    <a:ext uri="{FF2B5EF4-FFF2-40B4-BE49-F238E27FC236}">
                      <a16:creationId xmlns:a16="http://schemas.microsoft.com/office/drawing/2014/main" id="{CD382A9E-E968-4DD4-AA2D-D34D40E204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413" name="Grafik 412">
                  <a:extLst>
                    <a:ext uri="{FF2B5EF4-FFF2-40B4-BE49-F238E27FC236}">
                      <a16:creationId xmlns:a16="http://schemas.microsoft.com/office/drawing/2014/main" id="{3278D105-1DCF-4D00-BBD1-0EF535CAE9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68" name="Gruppieren 267">
              <a:extLst>
                <a:ext uri="{FF2B5EF4-FFF2-40B4-BE49-F238E27FC236}">
                  <a16:creationId xmlns:a16="http://schemas.microsoft.com/office/drawing/2014/main" id="{49B6F4B7-A6F6-4A00-9447-DEEFAC9324AF}"/>
                </a:ext>
              </a:extLst>
            </p:cNvPr>
            <p:cNvGrpSpPr/>
            <p:nvPr/>
          </p:nvGrpSpPr>
          <p:grpSpPr>
            <a:xfrm>
              <a:off x="8169195" y="4755624"/>
              <a:ext cx="590683" cy="612648"/>
              <a:chOff x="2330731" y="4941888"/>
              <a:chExt cx="590683" cy="612648"/>
            </a:xfrm>
          </p:grpSpPr>
          <p:sp>
            <p:nvSpPr>
              <p:cNvPr id="388" name="Flussdiagramm: Magnetplattenspeicher 387">
                <a:extLst>
                  <a:ext uri="{FF2B5EF4-FFF2-40B4-BE49-F238E27FC236}">
                    <a16:creationId xmlns:a16="http://schemas.microsoft.com/office/drawing/2014/main" id="{0851D639-CE6D-4046-BD73-6F13433008C2}"/>
                  </a:ext>
                </a:extLst>
              </p:cNvPr>
              <p:cNvSpPr/>
              <p:nvPr/>
            </p:nvSpPr>
            <p:spPr bwMode="gray">
              <a:xfrm>
                <a:off x="2330731" y="49418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89" name="Gruppieren 388">
                <a:extLst>
                  <a:ext uri="{FF2B5EF4-FFF2-40B4-BE49-F238E27FC236}">
                    <a16:creationId xmlns:a16="http://schemas.microsoft.com/office/drawing/2014/main" id="{5B9C99C3-2ADE-47B9-B624-8C6CB9D14B66}"/>
                  </a:ext>
                </a:extLst>
              </p:cNvPr>
              <p:cNvGrpSpPr/>
              <p:nvPr/>
            </p:nvGrpSpPr>
            <p:grpSpPr>
              <a:xfrm>
                <a:off x="2374811" y="5263360"/>
                <a:ext cx="502523" cy="132241"/>
                <a:chOff x="6262010" y="4744911"/>
                <a:chExt cx="3474766" cy="914400"/>
              </a:xfrm>
              <a:effectLst>
                <a:reflection blurRad="6350" stA="50000" endA="300" endPos="55000" dir="5400000" sy="-100000" algn="bl" rotWithShape="0"/>
              </a:effectLst>
            </p:grpSpPr>
            <p:grpSp>
              <p:nvGrpSpPr>
                <p:cNvPr id="390" name="Gruppieren 389">
                  <a:extLst>
                    <a:ext uri="{FF2B5EF4-FFF2-40B4-BE49-F238E27FC236}">
                      <a16:creationId xmlns:a16="http://schemas.microsoft.com/office/drawing/2014/main" id="{A9037B44-2AF8-4B3B-863C-546945523944}"/>
                    </a:ext>
                  </a:extLst>
                </p:cNvPr>
                <p:cNvGrpSpPr/>
                <p:nvPr/>
              </p:nvGrpSpPr>
              <p:grpSpPr>
                <a:xfrm>
                  <a:off x="7097171" y="5144526"/>
                  <a:ext cx="524260" cy="115171"/>
                  <a:chOff x="7588031" y="2811143"/>
                  <a:chExt cx="1057877" cy="232397"/>
                </a:xfrm>
              </p:grpSpPr>
              <p:sp>
                <p:nvSpPr>
                  <p:cNvPr id="401" name="Rechteck: abgerundete Ecken 400">
                    <a:extLst>
                      <a:ext uri="{FF2B5EF4-FFF2-40B4-BE49-F238E27FC236}">
                        <a16:creationId xmlns:a16="http://schemas.microsoft.com/office/drawing/2014/main" id="{DAA19FFF-600C-49F0-8E97-7DEC25932B4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2" name="Rechteck: abgerundete Ecken 401">
                    <a:extLst>
                      <a:ext uri="{FF2B5EF4-FFF2-40B4-BE49-F238E27FC236}">
                        <a16:creationId xmlns:a16="http://schemas.microsoft.com/office/drawing/2014/main" id="{3232563E-4016-496B-90D1-E39BD6E30139}"/>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3" name="Rechteck: abgerundete Ecken 402">
                    <a:extLst>
                      <a:ext uri="{FF2B5EF4-FFF2-40B4-BE49-F238E27FC236}">
                        <a16:creationId xmlns:a16="http://schemas.microsoft.com/office/drawing/2014/main" id="{F4684124-199A-4DD9-834D-57A5C616545B}"/>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1" name="Gruppieren 390">
                  <a:extLst>
                    <a:ext uri="{FF2B5EF4-FFF2-40B4-BE49-F238E27FC236}">
                      <a16:creationId xmlns:a16="http://schemas.microsoft.com/office/drawing/2014/main" id="{23DE6540-C6DB-4A6A-ABB9-B84A7C5EA223}"/>
                    </a:ext>
                  </a:extLst>
                </p:cNvPr>
                <p:cNvGrpSpPr/>
                <p:nvPr/>
              </p:nvGrpSpPr>
              <p:grpSpPr>
                <a:xfrm>
                  <a:off x="8377355" y="5144526"/>
                  <a:ext cx="524260" cy="115171"/>
                  <a:chOff x="7588031" y="2811143"/>
                  <a:chExt cx="1057877" cy="232397"/>
                </a:xfrm>
              </p:grpSpPr>
              <p:sp>
                <p:nvSpPr>
                  <p:cNvPr id="398" name="Rechteck: abgerundete Ecken 397">
                    <a:extLst>
                      <a:ext uri="{FF2B5EF4-FFF2-40B4-BE49-F238E27FC236}">
                        <a16:creationId xmlns:a16="http://schemas.microsoft.com/office/drawing/2014/main" id="{00827BBE-587B-4038-9475-4BAF8B19C69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9" name="Rechteck: abgerundete Ecken 398">
                    <a:extLst>
                      <a:ext uri="{FF2B5EF4-FFF2-40B4-BE49-F238E27FC236}">
                        <a16:creationId xmlns:a16="http://schemas.microsoft.com/office/drawing/2014/main" id="{45307BC1-BAC3-4C2A-AED3-C89CE4E6FFF7}"/>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0" name="Rechteck: abgerundete Ecken 399">
                    <a:extLst>
                      <a:ext uri="{FF2B5EF4-FFF2-40B4-BE49-F238E27FC236}">
                        <a16:creationId xmlns:a16="http://schemas.microsoft.com/office/drawing/2014/main" id="{0C90256B-EDE5-4390-883F-39014685437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92" name="Rechteck 391">
                  <a:extLst>
                    <a:ext uri="{FF2B5EF4-FFF2-40B4-BE49-F238E27FC236}">
                      <a16:creationId xmlns:a16="http://schemas.microsoft.com/office/drawing/2014/main" id="{BAB9E9B4-F593-4C7C-8C81-3EA81093B667}"/>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3" name="Rechteck 392">
                  <a:extLst>
                    <a:ext uri="{FF2B5EF4-FFF2-40B4-BE49-F238E27FC236}">
                      <a16:creationId xmlns:a16="http://schemas.microsoft.com/office/drawing/2014/main" id="{B8274C9A-0289-44CA-A310-671C075F6603}"/>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4" name="Rechteck 393">
                  <a:extLst>
                    <a:ext uri="{FF2B5EF4-FFF2-40B4-BE49-F238E27FC236}">
                      <a16:creationId xmlns:a16="http://schemas.microsoft.com/office/drawing/2014/main" id="{51CF13DD-0FE5-49D5-BDAD-BB6BA0599A5A}"/>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5" name="Grafik 394">
                  <a:extLst>
                    <a:ext uri="{FF2B5EF4-FFF2-40B4-BE49-F238E27FC236}">
                      <a16:creationId xmlns:a16="http://schemas.microsoft.com/office/drawing/2014/main" id="{B2B9C520-548A-4FB3-8642-980662B8E9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96" name="Grafik 395">
                  <a:extLst>
                    <a:ext uri="{FF2B5EF4-FFF2-40B4-BE49-F238E27FC236}">
                      <a16:creationId xmlns:a16="http://schemas.microsoft.com/office/drawing/2014/main" id="{9BFE6975-EEFA-4D5F-9B0E-7C34F445DD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97" name="Grafik 396">
                  <a:extLst>
                    <a:ext uri="{FF2B5EF4-FFF2-40B4-BE49-F238E27FC236}">
                      <a16:creationId xmlns:a16="http://schemas.microsoft.com/office/drawing/2014/main" id="{BF3C3695-B1DE-4428-AAA0-C411D7C31B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sp>
          <p:nvSpPr>
            <p:cNvPr id="269" name="Flussdiagramm: Magnetplattenspeicher 268">
              <a:extLst>
                <a:ext uri="{FF2B5EF4-FFF2-40B4-BE49-F238E27FC236}">
                  <a16:creationId xmlns:a16="http://schemas.microsoft.com/office/drawing/2014/main" id="{6C0699F1-44A0-48BB-92BB-DAD358C45EAE}"/>
                </a:ext>
              </a:extLst>
            </p:cNvPr>
            <p:cNvSpPr/>
            <p:nvPr/>
          </p:nvSpPr>
          <p:spPr bwMode="gray">
            <a:xfrm>
              <a:off x="7422435" y="4041249"/>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70" name="Gruppieren 269">
              <a:extLst>
                <a:ext uri="{FF2B5EF4-FFF2-40B4-BE49-F238E27FC236}">
                  <a16:creationId xmlns:a16="http://schemas.microsoft.com/office/drawing/2014/main" id="{EA609619-D56B-431D-9A17-F9B3C3CDC559}"/>
                </a:ext>
              </a:extLst>
            </p:cNvPr>
            <p:cNvGrpSpPr/>
            <p:nvPr/>
          </p:nvGrpSpPr>
          <p:grpSpPr>
            <a:xfrm>
              <a:off x="7466515" y="4362721"/>
              <a:ext cx="502523" cy="132241"/>
              <a:chOff x="6262010" y="4744911"/>
              <a:chExt cx="3474766" cy="914400"/>
            </a:xfrm>
            <a:effectLst>
              <a:reflection blurRad="6350" stA="50000" endA="300" endPos="55000" dir="5400000" sy="-100000" algn="bl" rotWithShape="0"/>
            </a:effectLst>
          </p:grpSpPr>
          <p:grpSp>
            <p:nvGrpSpPr>
              <p:cNvPr id="374" name="Gruppieren 373">
                <a:extLst>
                  <a:ext uri="{FF2B5EF4-FFF2-40B4-BE49-F238E27FC236}">
                    <a16:creationId xmlns:a16="http://schemas.microsoft.com/office/drawing/2014/main" id="{CF4B8C2E-59CB-43B4-B53D-21605E6F9057}"/>
                  </a:ext>
                </a:extLst>
              </p:cNvPr>
              <p:cNvGrpSpPr/>
              <p:nvPr/>
            </p:nvGrpSpPr>
            <p:grpSpPr>
              <a:xfrm>
                <a:off x="7097171" y="5144526"/>
                <a:ext cx="524260" cy="115171"/>
                <a:chOff x="7588031" y="2811143"/>
                <a:chExt cx="1057877" cy="232397"/>
              </a:xfrm>
            </p:grpSpPr>
            <p:sp>
              <p:nvSpPr>
                <p:cNvPr id="385" name="Rechteck: abgerundete Ecken 384">
                  <a:extLst>
                    <a:ext uri="{FF2B5EF4-FFF2-40B4-BE49-F238E27FC236}">
                      <a16:creationId xmlns:a16="http://schemas.microsoft.com/office/drawing/2014/main" id="{E53DB67A-3510-4439-A450-1E69A04836A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6" name="Rechteck: abgerundete Ecken 385">
                  <a:extLst>
                    <a:ext uri="{FF2B5EF4-FFF2-40B4-BE49-F238E27FC236}">
                      <a16:creationId xmlns:a16="http://schemas.microsoft.com/office/drawing/2014/main" id="{702C5EC2-1B9A-47F4-9B7E-B362B4FEC8B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7" name="Rechteck: abgerundete Ecken 386">
                  <a:extLst>
                    <a:ext uri="{FF2B5EF4-FFF2-40B4-BE49-F238E27FC236}">
                      <a16:creationId xmlns:a16="http://schemas.microsoft.com/office/drawing/2014/main" id="{6B6388AF-9F28-4EA7-8DB5-5F154FD9F366}"/>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75" name="Gruppieren 374">
                <a:extLst>
                  <a:ext uri="{FF2B5EF4-FFF2-40B4-BE49-F238E27FC236}">
                    <a16:creationId xmlns:a16="http://schemas.microsoft.com/office/drawing/2014/main" id="{334247D5-80A6-4A01-B2DE-EE8E363074B3}"/>
                  </a:ext>
                </a:extLst>
              </p:cNvPr>
              <p:cNvGrpSpPr/>
              <p:nvPr/>
            </p:nvGrpSpPr>
            <p:grpSpPr>
              <a:xfrm>
                <a:off x="8377355" y="5144526"/>
                <a:ext cx="524260" cy="115171"/>
                <a:chOff x="7588031" y="2811143"/>
                <a:chExt cx="1057877" cy="232397"/>
              </a:xfrm>
            </p:grpSpPr>
            <p:sp>
              <p:nvSpPr>
                <p:cNvPr id="382" name="Rechteck: abgerundete Ecken 381">
                  <a:extLst>
                    <a:ext uri="{FF2B5EF4-FFF2-40B4-BE49-F238E27FC236}">
                      <a16:creationId xmlns:a16="http://schemas.microsoft.com/office/drawing/2014/main" id="{F8DB499E-276A-4952-8CD0-3B23B132F3D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3" name="Rechteck: abgerundete Ecken 382">
                  <a:extLst>
                    <a:ext uri="{FF2B5EF4-FFF2-40B4-BE49-F238E27FC236}">
                      <a16:creationId xmlns:a16="http://schemas.microsoft.com/office/drawing/2014/main" id="{2C62A27D-884D-4B4A-9D69-BBFE20FB193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4" name="Rechteck: abgerundete Ecken 383">
                  <a:extLst>
                    <a:ext uri="{FF2B5EF4-FFF2-40B4-BE49-F238E27FC236}">
                      <a16:creationId xmlns:a16="http://schemas.microsoft.com/office/drawing/2014/main" id="{92106151-8807-42CC-9322-320EFAC617C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76" name="Rechteck 375">
                <a:extLst>
                  <a:ext uri="{FF2B5EF4-FFF2-40B4-BE49-F238E27FC236}">
                    <a16:creationId xmlns:a16="http://schemas.microsoft.com/office/drawing/2014/main" id="{4CF2BC39-F7BD-410B-8C63-CB0271094BEF}"/>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7" name="Rechteck 376">
                <a:extLst>
                  <a:ext uri="{FF2B5EF4-FFF2-40B4-BE49-F238E27FC236}">
                    <a16:creationId xmlns:a16="http://schemas.microsoft.com/office/drawing/2014/main" id="{C26663DF-9747-4342-8894-D82072BCADC4}"/>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8" name="Rechteck 377">
                <a:extLst>
                  <a:ext uri="{FF2B5EF4-FFF2-40B4-BE49-F238E27FC236}">
                    <a16:creationId xmlns:a16="http://schemas.microsoft.com/office/drawing/2014/main" id="{70D5E3AA-5278-4CA8-A999-4C6E4B5D4E9C}"/>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9" name="Grafik 378">
                <a:extLst>
                  <a:ext uri="{FF2B5EF4-FFF2-40B4-BE49-F238E27FC236}">
                    <a16:creationId xmlns:a16="http://schemas.microsoft.com/office/drawing/2014/main" id="{F04DCFFC-F95D-4205-8754-3B18BB016D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80" name="Grafik 379">
                <a:extLst>
                  <a:ext uri="{FF2B5EF4-FFF2-40B4-BE49-F238E27FC236}">
                    <a16:creationId xmlns:a16="http://schemas.microsoft.com/office/drawing/2014/main" id="{659121A1-846B-40A4-9D4A-BF2547EF67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81" name="Grafik 380">
                <a:extLst>
                  <a:ext uri="{FF2B5EF4-FFF2-40B4-BE49-F238E27FC236}">
                    <a16:creationId xmlns:a16="http://schemas.microsoft.com/office/drawing/2014/main" id="{35B11FEC-CAFD-4841-88A8-C2C2361ED1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nvGrpSpPr>
            <p:cNvPr id="271" name="Gruppieren 270">
              <a:extLst>
                <a:ext uri="{FF2B5EF4-FFF2-40B4-BE49-F238E27FC236}">
                  <a16:creationId xmlns:a16="http://schemas.microsoft.com/office/drawing/2014/main" id="{6FFB0B09-7434-4E14-AC11-5894B428A32B}"/>
                </a:ext>
              </a:extLst>
            </p:cNvPr>
            <p:cNvGrpSpPr/>
            <p:nvPr/>
          </p:nvGrpSpPr>
          <p:grpSpPr>
            <a:xfrm>
              <a:off x="9691372" y="3945999"/>
              <a:ext cx="590683" cy="612648"/>
              <a:chOff x="3852908" y="4132263"/>
              <a:chExt cx="590683" cy="612648"/>
            </a:xfrm>
          </p:grpSpPr>
          <p:sp>
            <p:nvSpPr>
              <p:cNvPr id="358" name="Flussdiagramm: Magnetplattenspeicher 357">
                <a:extLst>
                  <a:ext uri="{FF2B5EF4-FFF2-40B4-BE49-F238E27FC236}">
                    <a16:creationId xmlns:a16="http://schemas.microsoft.com/office/drawing/2014/main" id="{8B941BF0-28F8-49FB-9D9B-1A6A36A57738}"/>
                  </a:ext>
                </a:extLst>
              </p:cNvPr>
              <p:cNvSpPr/>
              <p:nvPr/>
            </p:nvSpPr>
            <p:spPr bwMode="gray">
              <a:xfrm>
                <a:off x="3852908" y="4132263"/>
                <a:ext cx="590683" cy="612648"/>
              </a:xfrm>
              <a:prstGeom prst="flowChartMagneticDisk">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59" name="Gruppieren 358">
                <a:extLst>
                  <a:ext uri="{FF2B5EF4-FFF2-40B4-BE49-F238E27FC236}">
                    <a16:creationId xmlns:a16="http://schemas.microsoft.com/office/drawing/2014/main" id="{7EDCBCFF-17FC-4CC8-ACCF-7D7D52D0EF7E}"/>
                  </a:ext>
                </a:extLst>
              </p:cNvPr>
              <p:cNvGrpSpPr/>
              <p:nvPr/>
            </p:nvGrpSpPr>
            <p:grpSpPr>
              <a:xfrm>
                <a:off x="3896988" y="4453735"/>
                <a:ext cx="502523" cy="132241"/>
                <a:chOff x="6262010" y="4744911"/>
                <a:chExt cx="3474766" cy="914400"/>
              </a:xfrm>
              <a:effectLst>
                <a:reflection blurRad="6350" stA="50000" endA="300" endPos="55000" dir="5400000" sy="-100000" algn="bl" rotWithShape="0"/>
              </a:effectLst>
            </p:grpSpPr>
            <p:grpSp>
              <p:nvGrpSpPr>
                <p:cNvPr id="360" name="Gruppieren 359">
                  <a:extLst>
                    <a:ext uri="{FF2B5EF4-FFF2-40B4-BE49-F238E27FC236}">
                      <a16:creationId xmlns:a16="http://schemas.microsoft.com/office/drawing/2014/main" id="{38E6C02B-E3C9-4EA0-8BFD-952BA7B724FC}"/>
                    </a:ext>
                  </a:extLst>
                </p:cNvPr>
                <p:cNvGrpSpPr/>
                <p:nvPr/>
              </p:nvGrpSpPr>
              <p:grpSpPr>
                <a:xfrm>
                  <a:off x="7097171" y="5144526"/>
                  <a:ext cx="524260" cy="115171"/>
                  <a:chOff x="7588031" y="2811143"/>
                  <a:chExt cx="1057877" cy="232397"/>
                </a:xfrm>
              </p:grpSpPr>
              <p:sp>
                <p:nvSpPr>
                  <p:cNvPr id="371" name="Rechteck: abgerundete Ecken 370">
                    <a:extLst>
                      <a:ext uri="{FF2B5EF4-FFF2-40B4-BE49-F238E27FC236}">
                        <a16:creationId xmlns:a16="http://schemas.microsoft.com/office/drawing/2014/main" id="{28B370B3-C639-4C5A-B7E8-BAF2F9B7234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2" name="Rechteck: abgerundete Ecken 371">
                    <a:extLst>
                      <a:ext uri="{FF2B5EF4-FFF2-40B4-BE49-F238E27FC236}">
                        <a16:creationId xmlns:a16="http://schemas.microsoft.com/office/drawing/2014/main" id="{74B455EE-0AAF-4B54-9CB1-F98035077112}"/>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3" name="Rechteck: abgerundete Ecken 372">
                    <a:extLst>
                      <a:ext uri="{FF2B5EF4-FFF2-40B4-BE49-F238E27FC236}">
                        <a16:creationId xmlns:a16="http://schemas.microsoft.com/office/drawing/2014/main" id="{68EAE8B5-640C-4123-86DD-79543655D3A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1" name="Gruppieren 360">
                  <a:extLst>
                    <a:ext uri="{FF2B5EF4-FFF2-40B4-BE49-F238E27FC236}">
                      <a16:creationId xmlns:a16="http://schemas.microsoft.com/office/drawing/2014/main" id="{FD493215-C9CE-49AD-96F4-C6810B8843BE}"/>
                    </a:ext>
                  </a:extLst>
                </p:cNvPr>
                <p:cNvGrpSpPr/>
                <p:nvPr/>
              </p:nvGrpSpPr>
              <p:grpSpPr>
                <a:xfrm>
                  <a:off x="8377355" y="5144526"/>
                  <a:ext cx="524260" cy="115171"/>
                  <a:chOff x="7588031" y="2811143"/>
                  <a:chExt cx="1057877" cy="232397"/>
                </a:xfrm>
              </p:grpSpPr>
              <p:sp>
                <p:nvSpPr>
                  <p:cNvPr id="368" name="Rechteck: abgerundete Ecken 367">
                    <a:extLst>
                      <a:ext uri="{FF2B5EF4-FFF2-40B4-BE49-F238E27FC236}">
                        <a16:creationId xmlns:a16="http://schemas.microsoft.com/office/drawing/2014/main" id="{7E4D7E51-00EB-4A11-9855-1C9375D19D97}"/>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9" name="Rechteck: abgerundete Ecken 368">
                    <a:extLst>
                      <a:ext uri="{FF2B5EF4-FFF2-40B4-BE49-F238E27FC236}">
                        <a16:creationId xmlns:a16="http://schemas.microsoft.com/office/drawing/2014/main" id="{54FF48A1-4324-4224-BEE1-617FA9306193}"/>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0" name="Rechteck: abgerundete Ecken 369">
                    <a:extLst>
                      <a:ext uri="{FF2B5EF4-FFF2-40B4-BE49-F238E27FC236}">
                        <a16:creationId xmlns:a16="http://schemas.microsoft.com/office/drawing/2014/main" id="{4412BD13-D1F2-42C3-9E0F-E4CAB750F2A8}"/>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2" name="Rechteck 361">
                  <a:extLst>
                    <a:ext uri="{FF2B5EF4-FFF2-40B4-BE49-F238E27FC236}">
                      <a16:creationId xmlns:a16="http://schemas.microsoft.com/office/drawing/2014/main" id="{A9190893-D49D-44D3-BC54-0F65586B8E8C}"/>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3" name="Rechteck 362">
                  <a:extLst>
                    <a:ext uri="{FF2B5EF4-FFF2-40B4-BE49-F238E27FC236}">
                      <a16:creationId xmlns:a16="http://schemas.microsoft.com/office/drawing/2014/main" id="{0BEA43B4-D185-4D0A-B165-728D5B7B4099}"/>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4" name="Rechteck 363">
                  <a:extLst>
                    <a:ext uri="{FF2B5EF4-FFF2-40B4-BE49-F238E27FC236}">
                      <a16:creationId xmlns:a16="http://schemas.microsoft.com/office/drawing/2014/main" id="{361A3769-3765-4306-896F-86F64090A4C6}"/>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65" name="Grafik 364">
                  <a:extLst>
                    <a:ext uri="{FF2B5EF4-FFF2-40B4-BE49-F238E27FC236}">
                      <a16:creationId xmlns:a16="http://schemas.microsoft.com/office/drawing/2014/main" id="{C193FFF7-4873-41EB-B6D5-9DCCC038D1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66" name="Grafik 365">
                  <a:extLst>
                    <a:ext uri="{FF2B5EF4-FFF2-40B4-BE49-F238E27FC236}">
                      <a16:creationId xmlns:a16="http://schemas.microsoft.com/office/drawing/2014/main" id="{98B99CDD-FF0E-431C-9A11-59D617DD82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67" name="Grafik 366">
                  <a:extLst>
                    <a:ext uri="{FF2B5EF4-FFF2-40B4-BE49-F238E27FC236}">
                      <a16:creationId xmlns:a16="http://schemas.microsoft.com/office/drawing/2014/main" id="{F825F9A8-41E2-45C4-A074-7014607861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72" name="Gruppieren 271">
              <a:extLst>
                <a:ext uri="{FF2B5EF4-FFF2-40B4-BE49-F238E27FC236}">
                  <a16:creationId xmlns:a16="http://schemas.microsoft.com/office/drawing/2014/main" id="{C5A863C4-0071-4910-A658-EF9C980F230D}"/>
                </a:ext>
              </a:extLst>
            </p:cNvPr>
            <p:cNvGrpSpPr/>
            <p:nvPr/>
          </p:nvGrpSpPr>
          <p:grpSpPr>
            <a:xfrm>
              <a:off x="10464643" y="4946124"/>
              <a:ext cx="590683" cy="612648"/>
              <a:chOff x="4626179" y="5132388"/>
              <a:chExt cx="590683" cy="612648"/>
            </a:xfrm>
          </p:grpSpPr>
          <p:sp>
            <p:nvSpPr>
              <p:cNvPr id="342" name="Flussdiagramm: Magnetplattenspeicher 341">
                <a:extLst>
                  <a:ext uri="{FF2B5EF4-FFF2-40B4-BE49-F238E27FC236}">
                    <a16:creationId xmlns:a16="http://schemas.microsoft.com/office/drawing/2014/main" id="{AD8F7F35-5E5C-4CA5-A63E-0C7E2ED0A932}"/>
                  </a:ext>
                </a:extLst>
              </p:cNvPr>
              <p:cNvSpPr/>
              <p:nvPr/>
            </p:nvSpPr>
            <p:spPr bwMode="gray">
              <a:xfrm>
                <a:off x="4626179" y="51323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43" name="Gruppieren 342">
                <a:extLst>
                  <a:ext uri="{FF2B5EF4-FFF2-40B4-BE49-F238E27FC236}">
                    <a16:creationId xmlns:a16="http://schemas.microsoft.com/office/drawing/2014/main" id="{2532B37D-CE11-4433-B123-3137082B8BC7}"/>
                  </a:ext>
                </a:extLst>
              </p:cNvPr>
              <p:cNvGrpSpPr/>
              <p:nvPr/>
            </p:nvGrpSpPr>
            <p:grpSpPr>
              <a:xfrm>
                <a:off x="4670259" y="5453860"/>
                <a:ext cx="502523" cy="132241"/>
                <a:chOff x="6262010" y="4744911"/>
                <a:chExt cx="3474766" cy="914400"/>
              </a:xfrm>
              <a:effectLst>
                <a:reflection blurRad="6350" stA="50000" endA="300" endPos="55000" dir="5400000" sy="-100000" algn="bl" rotWithShape="0"/>
              </a:effectLst>
            </p:grpSpPr>
            <p:grpSp>
              <p:nvGrpSpPr>
                <p:cNvPr id="344" name="Gruppieren 343">
                  <a:extLst>
                    <a:ext uri="{FF2B5EF4-FFF2-40B4-BE49-F238E27FC236}">
                      <a16:creationId xmlns:a16="http://schemas.microsoft.com/office/drawing/2014/main" id="{E1ABE1C3-32D3-42E7-AB3C-BE7B43B25D94}"/>
                    </a:ext>
                  </a:extLst>
                </p:cNvPr>
                <p:cNvGrpSpPr/>
                <p:nvPr/>
              </p:nvGrpSpPr>
              <p:grpSpPr>
                <a:xfrm>
                  <a:off x="7097171" y="5144526"/>
                  <a:ext cx="524260" cy="115171"/>
                  <a:chOff x="7588031" y="2811143"/>
                  <a:chExt cx="1057877" cy="232397"/>
                </a:xfrm>
              </p:grpSpPr>
              <p:sp>
                <p:nvSpPr>
                  <p:cNvPr id="355" name="Rechteck: abgerundete Ecken 354">
                    <a:extLst>
                      <a:ext uri="{FF2B5EF4-FFF2-40B4-BE49-F238E27FC236}">
                        <a16:creationId xmlns:a16="http://schemas.microsoft.com/office/drawing/2014/main" id="{B31D9C92-C427-4593-A0E0-392AC4ADF07E}"/>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Rechteck: abgerundete Ecken 355">
                    <a:extLst>
                      <a:ext uri="{FF2B5EF4-FFF2-40B4-BE49-F238E27FC236}">
                        <a16:creationId xmlns:a16="http://schemas.microsoft.com/office/drawing/2014/main" id="{4A111695-DEA4-43E6-BE36-38286757B0B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7" name="Rechteck: abgerundete Ecken 356">
                    <a:extLst>
                      <a:ext uri="{FF2B5EF4-FFF2-40B4-BE49-F238E27FC236}">
                        <a16:creationId xmlns:a16="http://schemas.microsoft.com/office/drawing/2014/main" id="{EC286BCD-A793-4C1D-865A-44BACA408C20}"/>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45" name="Gruppieren 344">
                  <a:extLst>
                    <a:ext uri="{FF2B5EF4-FFF2-40B4-BE49-F238E27FC236}">
                      <a16:creationId xmlns:a16="http://schemas.microsoft.com/office/drawing/2014/main" id="{A70323A5-E5F2-4DD6-B541-5259376A6D10}"/>
                    </a:ext>
                  </a:extLst>
                </p:cNvPr>
                <p:cNvGrpSpPr/>
                <p:nvPr/>
              </p:nvGrpSpPr>
              <p:grpSpPr>
                <a:xfrm>
                  <a:off x="8377355" y="5144526"/>
                  <a:ext cx="524260" cy="115171"/>
                  <a:chOff x="7588031" y="2811143"/>
                  <a:chExt cx="1057877" cy="232397"/>
                </a:xfrm>
              </p:grpSpPr>
              <p:sp>
                <p:nvSpPr>
                  <p:cNvPr id="352" name="Rechteck: abgerundete Ecken 351">
                    <a:extLst>
                      <a:ext uri="{FF2B5EF4-FFF2-40B4-BE49-F238E27FC236}">
                        <a16:creationId xmlns:a16="http://schemas.microsoft.com/office/drawing/2014/main" id="{B4494FE0-3DB2-490C-95DA-B3785CAF3BB3}"/>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3" name="Rechteck: abgerundete Ecken 352">
                    <a:extLst>
                      <a:ext uri="{FF2B5EF4-FFF2-40B4-BE49-F238E27FC236}">
                        <a16:creationId xmlns:a16="http://schemas.microsoft.com/office/drawing/2014/main" id="{27F1584B-4F7D-42CB-B155-342B5725766E}"/>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4" name="Rechteck: abgerundete Ecken 353">
                    <a:extLst>
                      <a:ext uri="{FF2B5EF4-FFF2-40B4-BE49-F238E27FC236}">
                        <a16:creationId xmlns:a16="http://schemas.microsoft.com/office/drawing/2014/main" id="{8E9F0F92-7D52-4E66-A4D9-9B082D9B811B}"/>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46" name="Rechteck 345">
                  <a:extLst>
                    <a:ext uri="{FF2B5EF4-FFF2-40B4-BE49-F238E27FC236}">
                      <a16:creationId xmlns:a16="http://schemas.microsoft.com/office/drawing/2014/main" id="{B70711C1-65C8-4C46-B208-133EEE91B3D7}"/>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7" name="Rechteck 346">
                  <a:extLst>
                    <a:ext uri="{FF2B5EF4-FFF2-40B4-BE49-F238E27FC236}">
                      <a16:creationId xmlns:a16="http://schemas.microsoft.com/office/drawing/2014/main" id="{32F93AAF-30A5-46D9-9710-D0E58871E00C}"/>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8" name="Rechteck 347">
                  <a:extLst>
                    <a:ext uri="{FF2B5EF4-FFF2-40B4-BE49-F238E27FC236}">
                      <a16:creationId xmlns:a16="http://schemas.microsoft.com/office/drawing/2014/main" id="{7C03E45A-284C-4639-B952-3235A15981B5}"/>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9" name="Grafik 348">
                  <a:extLst>
                    <a:ext uri="{FF2B5EF4-FFF2-40B4-BE49-F238E27FC236}">
                      <a16:creationId xmlns:a16="http://schemas.microsoft.com/office/drawing/2014/main" id="{48EC18B5-D054-4E13-A92C-6EE9760918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50" name="Grafik 349">
                  <a:extLst>
                    <a:ext uri="{FF2B5EF4-FFF2-40B4-BE49-F238E27FC236}">
                      <a16:creationId xmlns:a16="http://schemas.microsoft.com/office/drawing/2014/main" id="{13814DBB-B04B-4DCD-9241-71B32B5B69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51" name="Grafik 350">
                  <a:extLst>
                    <a:ext uri="{FF2B5EF4-FFF2-40B4-BE49-F238E27FC236}">
                      <a16:creationId xmlns:a16="http://schemas.microsoft.com/office/drawing/2014/main" id="{7FC18689-BB79-493B-A552-C614C0E695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cxnSp>
          <p:nvCxnSpPr>
            <p:cNvPr id="273" name="Gerader Verbinder 272">
              <a:extLst>
                <a:ext uri="{FF2B5EF4-FFF2-40B4-BE49-F238E27FC236}">
                  <a16:creationId xmlns:a16="http://schemas.microsoft.com/office/drawing/2014/main" id="{3A35DD7D-8400-4EBB-B3AE-C3E5928BCA21}"/>
                </a:ext>
              </a:extLst>
            </p:cNvPr>
            <p:cNvCxnSpPr>
              <a:cxnSpLocks/>
            </p:cNvCxnSpPr>
            <p:nvPr/>
          </p:nvCxnSpPr>
          <p:spPr>
            <a:xfrm flipH="1">
              <a:off x="7392731" y="4711689"/>
              <a:ext cx="270385" cy="427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4" name="Gerader Verbinder 273">
              <a:extLst>
                <a:ext uri="{FF2B5EF4-FFF2-40B4-BE49-F238E27FC236}">
                  <a16:creationId xmlns:a16="http://schemas.microsoft.com/office/drawing/2014/main" id="{44929B21-B521-480D-A92D-495FE7952011}"/>
                </a:ext>
              </a:extLst>
            </p:cNvPr>
            <p:cNvCxnSpPr>
              <a:cxnSpLocks/>
              <a:stCxn id="358" idx="2"/>
              <a:endCxn id="269" idx="4"/>
            </p:cNvCxnSpPr>
            <p:nvPr/>
          </p:nvCxnSpPr>
          <p:spPr>
            <a:xfrm flipH="1">
              <a:off x="8089403" y="4252323"/>
              <a:ext cx="1525685" cy="95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5" name="Gerader Verbinder 274">
              <a:extLst>
                <a:ext uri="{FF2B5EF4-FFF2-40B4-BE49-F238E27FC236}">
                  <a16:creationId xmlns:a16="http://schemas.microsoft.com/office/drawing/2014/main" id="{4F1C9523-5720-4D0A-B592-52FCE83EE122}"/>
                </a:ext>
              </a:extLst>
            </p:cNvPr>
            <p:cNvCxnSpPr>
              <a:cxnSpLocks/>
            </p:cNvCxnSpPr>
            <p:nvPr/>
          </p:nvCxnSpPr>
          <p:spPr>
            <a:xfrm flipH="1" flipV="1">
              <a:off x="10296141" y="4581148"/>
              <a:ext cx="289194" cy="261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6" name="Gerader Verbinder 275">
              <a:extLst>
                <a:ext uri="{FF2B5EF4-FFF2-40B4-BE49-F238E27FC236}">
                  <a16:creationId xmlns:a16="http://schemas.microsoft.com/office/drawing/2014/main" id="{7B662A13-D8EF-4A5C-A3EC-C0AA91F8B6D2}"/>
                </a:ext>
              </a:extLst>
            </p:cNvPr>
            <p:cNvCxnSpPr>
              <a:cxnSpLocks/>
            </p:cNvCxnSpPr>
            <p:nvPr/>
          </p:nvCxnSpPr>
          <p:spPr>
            <a:xfrm flipH="1">
              <a:off x="8858937" y="4549510"/>
              <a:ext cx="832435" cy="493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7" name="Gerader Verbinder 276">
              <a:extLst>
                <a:ext uri="{FF2B5EF4-FFF2-40B4-BE49-F238E27FC236}">
                  <a16:creationId xmlns:a16="http://schemas.microsoft.com/office/drawing/2014/main" id="{87583EC9-2DE3-40F1-9C71-23CB70C1021B}"/>
                </a:ext>
              </a:extLst>
            </p:cNvPr>
            <p:cNvCxnSpPr>
              <a:cxnSpLocks/>
            </p:cNvCxnSpPr>
            <p:nvPr/>
          </p:nvCxnSpPr>
          <p:spPr>
            <a:xfrm flipH="1">
              <a:off x="9547825" y="5505184"/>
              <a:ext cx="808551" cy="282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8" name="Gerader Verbinder 277">
              <a:extLst>
                <a:ext uri="{FF2B5EF4-FFF2-40B4-BE49-F238E27FC236}">
                  <a16:creationId xmlns:a16="http://schemas.microsoft.com/office/drawing/2014/main" id="{1E6A2389-EB28-4281-B925-185A3B875C25}"/>
                </a:ext>
              </a:extLst>
            </p:cNvPr>
            <p:cNvCxnSpPr>
              <a:cxnSpLocks/>
            </p:cNvCxnSpPr>
            <p:nvPr/>
          </p:nvCxnSpPr>
          <p:spPr>
            <a:xfrm flipH="1" flipV="1">
              <a:off x="7651656" y="5622602"/>
              <a:ext cx="1108223" cy="261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9" name="Gerader Verbinder 278">
              <a:extLst>
                <a:ext uri="{FF2B5EF4-FFF2-40B4-BE49-F238E27FC236}">
                  <a16:creationId xmlns:a16="http://schemas.microsoft.com/office/drawing/2014/main" id="{128B60CF-887A-4806-B1F3-0C56B023B59E}"/>
                </a:ext>
              </a:extLst>
            </p:cNvPr>
            <p:cNvCxnSpPr>
              <a:cxnSpLocks/>
            </p:cNvCxnSpPr>
            <p:nvPr/>
          </p:nvCxnSpPr>
          <p:spPr>
            <a:xfrm>
              <a:off x="7969039" y="4711192"/>
              <a:ext cx="148993" cy="1046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0" name="Gerader Verbinder 279">
              <a:extLst>
                <a:ext uri="{FF2B5EF4-FFF2-40B4-BE49-F238E27FC236}">
                  <a16:creationId xmlns:a16="http://schemas.microsoft.com/office/drawing/2014/main" id="{D7164D57-FF5E-4611-A658-BC2F556ABAD7}"/>
                </a:ext>
              </a:extLst>
            </p:cNvPr>
            <p:cNvCxnSpPr>
              <a:cxnSpLocks/>
            </p:cNvCxnSpPr>
            <p:nvPr/>
          </p:nvCxnSpPr>
          <p:spPr>
            <a:xfrm>
              <a:off x="8699634" y="5434432"/>
              <a:ext cx="124431" cy="1470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1" name="Gerader Verbinder 280">
              <a:extLst>
                <a:ext uri="{FF2B5EF4-FFF2-40B4-BE49-F238E27FC236}">
                  <a16:creationId xmlns:a16="http://schemas.microsoft.com/office/drawing/2014/main" id="{BDF47BA7-C772-44FB-A55C-BAC9B0C90D4A}"/>
                </a:ext>
              </a:extLst>
            </p:cNvPr>
            <p:cNvCxnSpPr>
              <a:cxnSpLocks/>
            </p:cNvCxnSpPr>
            <p:nvPr/>
          </p:nvCxnSpPr>
          <p:spPr>
            <a:xfrm flipH="1">
              <a:off x="7663117" y="5289617"/>
              <a:ext cx="422068" cy="1058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82" name="Gruppieren 281">
              <a:extLst>
                <a:ext uri="{FF2B5EF4-FFF2-40B4-BE49-F238E27FC236}">
                  <a16:creationId xmlns:a16="http://schemas.microsoft.com/office/drawing/2014/main" id="{037EB5CC-7F49-4676-BF5D-B2D0FDA180FD}"/>
                </a:ext>
              </a:extLst>
            </p:cNvPr>
            <p:cNvGrpSpPr/>
            <p:nvPr/>
          </p:nvGrpSpPr>
          <p:grpSpPr>
            <a:xfrm>
              <a:off x="6342628" y="4325264"/>
              <a:ext cx="590683" cy="612648"/>
              <a:chOff x="1113277" y="5360988"/>
              <a:chExt cx="590683" cy="612648"/>
            </a:xfrm>
          </p:grpSpPr>
          <p:sp>
            <p:nvSpPr>
              <p:cNvPr id="326" name="Flussdiagramm: Magnetplattenspeicher 325">
                <a:extLst>
                  <a:ext uri="{FF2B5EF4-FFF2-40B4-BE49-F238E27FC236}">
                    <a16:creationId xmlns:a16="http://schemas.microsoft.com/office/drawing/2014/main" id="{4DC844CF-04ED-48DF-BE2C-6746559642B6}"/>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27" name="Gruppieren 326">
                <a:extLst>
                  <a:ext uri="{FF2B5EF4-FFF2-40B4-BE49-F238E27FC236}">
                    <a16:creationId xmlns:a16="http://schemas.microsoft.com/office/drawing/2014/main" id="{DC359D52-686A-41C9-848D-FF31DB7F0672}"/>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328" name="Gruppieren 327">
                  <a:extLst>
                    <a:ext uri="{FF2B5EF4-FFF2-40B4-BE49-F238E27FC236}">
                      <a16:creationId xmlns:a16="http://schemas.microsoft.com/office/drawing/2014/main" id="{60DDDAB3-16CF-4FA5-B812-7D52571C27DA}"/>
                    </a:ext>
                  </a:extLst>
                </p:cNvPr>
                <p:cNvGrpSpPr/>
                <p:nvPr/>
              </p:nvGrpSpPr>
              <p:grpSpPr>
                <a:xfrm>
                  <a:off x="7097171" y="5144526"/>
                  <a:ext cx="524260" cy="115171"/>
                  <a:chOff x="7588031" y="2811143"/>
                  <a:chExt cx="1057877" cy="232397"/>
                </a:xfrm>
              </p:grpSpPr>
              <p:sp>
                <p:nvSpPr>
                  <p:cNvPr id="339" name="Rechteck: abgerundete Ecken 338">
                    <a:extLst>
                      <a:ext uri="{FF2B5EF4-FFF2-40B4-BE49-F238E27FC236}">
                        <a16:creationId xmlns:a16="http://schemas.microsoft.com/office/drawing/2014/main" id="{C6A72EEE-16D7-42CC-8296-16E72A53ECA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0" name="Rechteck: abgerundete Ecken 339">
                    <a:extLst>
                      <a:ext uri="{FF2B5EF4-FFF2-40B4-BE49-F238E27FC236}">
                        <a16:creationId xmlns:a16="http://schemas.microsoft.com/office/drawing/2014/main" id="{FDFE5FA6-6AD0-4277-BAC5-4A13088E3550}"/>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1" name="Rechteck: abgerundete Ecken 340">
                    <a:extLst>
                      <a:ext uri="{FF2B5EF4-FFF2-40B4-BE49-F238E27FC236}">
                        <a16:creationId xmlns:a16="http://schemas.microsoft.com/office/drawing/2014/main" id="{780672B7-ECF3-4ABD-9488-851491D36FF2}"/>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9" name="Gruppieren 328">
                  <a:extLst>
                    <a:ext uri="{FF2B5EF4-FFF2-40B4-BE49-F238E27FC236}">
                      <a16:creationId xmlns:a16="http://schemas.microsoft.com/office/drawing/2014/main" id="{7E113346-AA8B-4797-AE35-25B194E16C06}"/>
                    </a:ext>
                  </a:extLst>
                </p:cNvPr>
                <p:cNvGrpSpPr/>
                <p:nvPr/>
              </p:nvGrpSpPr>
              <p:grpSpPr>
                <a:xfrm>
                  <a:off x="8377355" y="5144526"/>
                  <a:ext cx="524260" cy="115171"/>
                  <a:chOff x="7588031" y="2811143"/>
                  <a:chExt cx="1057877" cy="232397"/>
                </a:xfrm>
              </p:grpSpPr>
              <p:sp>
                <p:nvSpPr>
                  <p:cNvPr id="336" name="Rechteck: abgerundete Ecken 335">
                    <a:extLst>
                      <a:ext uri="{FF2B5EF4-FFF2-40B4-BE49-F238E27FC236}">
                        <a16:creationId xmlns:a16="http://schemas.microsoft.com/office/drawing/2014/main" id="{558D9479-BE45-43F9-9DAD-E4C068CD16CF}"/>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7" name="Rechteck: abgerundete Ecken 336">
                    <a:extLst>
                      <a:ext uri="{FF2B5EF4-FFF2-40B4-BE49-F238E27FC236}">
                        <a16:creationId xmlns:a16="http://schemas.microsoft.com/office/drawing/2014/main" id="{1455F1C5-8F75-40AC-81AA-F15E3F2F5086}"/>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8" name="Rechteck: abgerundete Ecken 337">
                    <a:extLst>
                      <a:ext uri="{FF2B5EF4-FFF2-40B4-BE49-F238E27FC236}">
                        <a16:creationId xmlns:a16="http://schemas.microsoft.com/office/drawing/2014/main" id="{17800786-2FFB-4231-952E-58E78865F74E}"/>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30" name="Rechteck 329">
                  <a:extLst>
                    <a:ext uri="{FF2B5EF4-FFF2-40B4-BE49-F238E27FC236}">
                      <a16:creationId xmlns:a16="http://schemas.microsoft.com/office/drawing/2014/main" id="{A0C2D704-24CC-4370-A40D-CE8725A503F3}"/>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1" name="Rechteck 330">
                  <a:extLst>
                    <a:ext uri="{FF2B5EF4-FFF2-40B4-BE49-F238E27FC236}">
                      <a16:creationId xmlns:a16="http://schemas.microsoft.com/office/drawing/2014/main" id="{C2660A3B-A673-47BA-9CCC-CCC3D0871076}"/>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2" name="Rechteck 331">
                  <a:extLst>
                    <a:ext uri="{FF2B5EF4-FFF2-40B4-BE49-F238E27FC236}">
                      <a16:creationId xmlns:a16="http://schemas.microsoft.com/office/drawing/2014/main" id="{AA9FE948-A835-455A-BE5F-64161797D0B7}"/>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33" name="Grafik 332">
                  <a:extLst>
                    <a:ext uri="{FF2B5EF4-FFF2-40B4-BE49-F238E27FC236}">
                      <a16:creationId xmlns:a16="http://schemas.microsoft.com/office/drawing/2014/main" id="{1BF44164-0AF6-426E-BA8C-95D7B378D1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34" name="Grafik 333">
                  <a:extLst>
                    <a:ext uri="{FF2B5EF4-FFF2-40B4-BE49-F238E27FC236}">
                      <a16:creationId xmlns:a16="http://schemas.microsoft.com/office/drawing/2014/main" id="{1776F7A9-7589-49D4-B310-7ED2270C47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35" name="Grafik 334">
                  <a:extLst>
                    <a:ext uri="{FF2B5EF4-FFF2-40B4-BE49-F238E27FC236}">
                      <a16:creationId xmlns:a16="http://schemas.microsoft.com/office/drawing/2014/main" id="{E1E0EE1A-64A7-4B7A-8AB2-2ED378DE12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83" name="Gruppieren 282">
              <a:extLst>
                <a:ext uri="{FF2B5EF4-FFF2-40B4-BE49-F238E27FC236}">
                  <a16:creationId xmlns:a16="http://schemas.microsoft.com/office/drawing/2014/main" id="{56111F3C-FB24-4BBE-BE8D-8E3C8E0F4BF4}"/>
                </a:ext>
              </a:extLst>
            </p:cNvPr>
            <p:cNvGrpSpPr/>
            <p:nvPr/>
          </p:nvGrpSpPr>
          <p:grpSpPr>
            <a:xfrm>
              <a:off x="10987767" y="3961147"/>
              <a:ext cx="590683" cy="612648"/>
              <a:chOff x="1113277" y="5360988"/>
              <a:chExt cx="590683" cy="612648"/>
            </a:xfrm>
          </p:grpSpPr>
          <p:sp>
            <p:nvSpPr>
              <p:cNvPr id="310" name="Flussdiagramm: Magnetplattenspeicher 309">
                <a:extLst>
                  <a:ext uri="{FF2B5EF4-FFF2-40B4-BE49-F238E27FC236}">
                    <a16:creationId xmlns:a16="http://schemas.microsoft.com/office/drawing/2014/main" id="{24EBE065-7E6A-421A-BFAC-109B35017BA7}"/>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1" name="Gruppieren 310">
                <a:extLst>
                  <a:ext uri="{FF2B5EF4-FFF2-40B4-BE49-F238E27FC236}">
                    <a16:creationId xmlns:a16="http://schemas.microsoft.com/office/drawing/2014/main" id="{B515D82E-B2E1-48A0-BD88-4E428A482755}"/>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312" name="Gruppieren 311">
                  <a:extLst>
                    <a:ext uri="{FF2B5EF4-FFF2-40B4-BE49-F238E27FC236}">
                      <a16:creationId xmlns:a16="http://schemas.microsoft.com/office/drawing/2014/main" id="{4BC041C5-3766-484D-BAC3-8E885041B826}"/>
                    </a:ext>
                  </a:extLst>
                </p:cNvPr>
                <p:cNvGrpSpPr/>
                <p:nvPr/>
              </p:nvGrpSpPr>
              <p:grpSpPr>
                <a:xfrm>
                  <a:off x="7097171" y="5144526"/>
                  <a:ext cx="524260" cy="115171"/>
                  <a:chOff x="7588031" y="2811143"/>
                  <a:chExt cx="1057877" cy="232397"/>
                </a:xfrm>
              </p:grpSpPr>
              <p:sp>
                <p:nvSpPr>
                  <p:cNvPr id="323" name="Rechteck: abgerundete Ecken 322">
                    <a:extLst>
                      <a:ext uri="{FF2B5EF4-FFF2-40B4-BE49-F238E27FC236}">
                        <a16:creationId xmlns:a16="http://schemas.microsoft.com/office/drawing/2014/main" id="{38AF1E96-F8B6-4F7E-8C92-7617AB36B85D}"/>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4" name="Rechteck: abgerundete Ecken 323">
                    <a:extLst>
                      <a:ext uri="{FF2B5EF4-FFF2-40B4-BE49-F238E27FC236}">
                        <a16:creationId xmlns:a16="http://schemas.microsoft.com/office/drawing/2014/main" id="{C08D123C-68C6-4745-8940-9076A62FF96B}"/>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5" name="Rechteck: abgerundete Ecken 324">
                    <a:extLst>
                      <a:ext uri="{FF2B5EF4-FFF2-40B4-BE49-F238E27FC236}">
                        <a16:creationId xmlns:a16="http://schemas.microsoft.com/office/drawing/2014/main" id="{B9357CAF-5AC5-4BB7-A0C9-2DB26678567B}"/>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3" name="Gruppieren 312">
                  <a:extLst>
                    <a:ext uri="{FF2B5EF4-FFF2-40B4-BE49-F238E27FC236}">
                      <a16:creationId xmlns:a16="http://schemas.microsoft.com/office/drawing/2014/main" id="{17EFEFD0-CE44-431B-8F27-1E54FA8A2749}"/>
                    </a:ext>
                  </a:extLst>
                </p:cNvPr>
                <p:cNvGrpSpPr/>
                <p:nvPr/>
              </p:nvGrpSpPr>
              <p:grpSpPr>
                <a:xfrm>
                  <a:off x="8377355" y="5144526"/>
                  <a:ext cx="524260" cy="115171"/>
                  <a:chOff x="7588031" y="2811143"/>
                  <a:chExt cx="1057877" cy="232397"/>
                </a:xfrm>
              </p:grpSpPr>
              <p:sp>
                <p:nvSpPr>
                  <p:cNvPr id="320" name="Rechteck: abgerundete Ecken 319">
                    <a:extLst>
                      <a:ext uri="{FF2B5EF4-FFF2-40B4-BE49-F238E27FC236}">
                        <a16:creationId xmlns:a16="http://schemas.microsoft.com/office/drawing/2014/main" id="{2C499DBC-B391-41E7-99F5-4C519B04B840}"/>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1" name="Rechteck: abgerundete Ecken 320">
                    <a:extLst>
                      <a:ext uri="{FF2B5EF4-FFF2-40B4-BE49-F238E27FC236}">
                        <a16:creationId xmlns:a16="http://schemas.microsoft.com/office/drawing/2014/main" id="{0D4962FE-6E21-4E85-B0CA-534DF066CF38}"/>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2" name="Rechteck: abgerundete Ecken 321">
                    <a:extLst>
                      <a:ext uri="{FF2B5EF4-FFF2-40B4-BE49-F238E27FC236}">
                        <a16:creationId xmlns:a16="http://schemas.microsoft.com/office/drawing/2014/main" id="{F1039D14-01EE-4FAA-BCD0-F5F890563514}"/>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14" name="Rechteck 313">
                  <a:extLst>
                    <a:ext uri="{FF2B5EF4-FFF2-40B4-BE49-F238E27FC236}">
                      <a16:creationId xmlns:a16="http://schemas.microsoft.com/office/drawing/2014/main" id="{2FEC7E15-713B-4263-9E37-47691F5A70C3}"/>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5" name="Rechteck 314">
                  <a:extLst>
                    <a:ext uri="{FF2B5EF4-FFF2-40B4-BE49-F238E27FC236}">
                      <a16:creationId xmlns:a16="http://schemas.microsoft.com/office/drawing/2014/main" id="{4FFC9F52-BDB6-4E1D-A97B-56F17A90C305}"/>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6" name="Rechteck 315">
                  <a:extLst>
                    <a:ext uri="{FF2B5EF4-FFF2-40B4-BE49-F238E27FC236}">
                      <a16:creationId xmlns:a16="http://schemas.microsoft.com/office/drawing/2014/main" id="{03348400-A64E-41A8-BF35-629C2C381193}"/>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17" name="Grafik 316">
                  <a:extLst>
                    <a:ext uri="{FF2B5EF4-FFF2-40B4-BE49-F238E27FC236}">
                      <a16:creationId xmlns:a16="http://schemas.microsoft.com/office/drawing/2014/main" id="{0C21DE87-2D6B-4C6F-9F88-0F12E919E1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18" name="Grafik 317">
                  <a:extLst>
                    <a:ext uri="{FF2B5EF4-FFF2-40B4-BE49-F238E27FC236}">
                      <a16:creationId xmlns:a16="http://schemas.microsoft.com/office/drawing/2014/main" id="{E7EF1096-B17C-4ED7-A771-E16F89B464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19" name="Grafik 318">
                  <a:extLst>
                    <a:ext uri="{FF2B5EF4-FFF2-40B4-BE49-F238E27FC236}">
                      <a16:creationId xmlns:a16="http://schemas.microsoft.com/office/drawing/2014/main" id="{642564E4-E390-4727-BD9F-24C418C38C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grpSp>
          <p:nvGrpSpPr>
            <p:cNvPr id="284" name="Gruppieren 283">
              <a:extLst>
                <a:ext uri="{FF2B5EF4-FFF2-40B4-BE49-F238E27FC236}">
                  <a16:creationId xmlns:a16="http://schemas.microsoft.com/office/drawing/2014/main" id="{5F717CA1-694E-4558-A16B-AAB6B1001721}"/>
                </a:ext>
              </a:extLst>
            </p:cNvPr>
            <p:cNvGrpSpPr/>
            <p:nvPr/>
          </p:nvGrpSpPr>
          <p:grpSpPr>
            <a:xfrm>
              <a:off x="10793910" y="5892588"/>
              <a:ext cx="590683" cy="612648"/>
              <a:chOff x="1113277" y="5360988"/>
              <a:chExt cx="590683" cy="612648"/>
            </a:xfrm>
          </p:grpSpPr>
          <p:sp>
            <p:nvSpPr>
              <p:cNvPr id="294" name="Flussdiagramm: Magnetplattenspeicher 293">
                <a:extLst>
                  <a:ext uri="{FF2B5EF4-FFF2-40B4-BE49-F238E27FC236}">
                    <a16:creationId xmlns:a16="http://schemas.microsoft.com/office/drawing/2014/main" id="{EB963799-EA92-4477-BE52-841EFD49A816}"/>
                  </a:ext>
                </a:extLst>
              </p:cNvPr>
              <p:cNvSpPr/>
              <p:nvPr/>
            </p:nvSpPr>
            <p:spPr bwMode="gray">
              <a:xfrm>
                <a:off x="1113277" y="5360988"/>
                <a:ext cx="590683" cy="612648"/>
              </a:xfrm>
              <a:prstGeom prst="flowChartMagneticDisk">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5" name="Gruppieren 294">
                <a:extLst>
                  <a:ext uri="{FF2B5EF4-FFF2-40B4-BE49-F238E27FC236}">
                    <a16:creationId xmlns:a16="http://schemas.microsoft.com/office/drawing/2014/main" id="{0170AD20-B6B5-4E9D-95AA-8214A34002C0}"/>
                  </a:ext>
                </a:extLst>
              </p:cNvPr>
              <p:cNvGrpSpPr/>
              <p:nvPr/>
            </p:nvGrpSpPr>
            <p:grpSpPr>
              <a:xfrm>
                <a:off x="1157357" y="5682460"/>
                <a:ext cx="502523" cy="132241"/>
                <a:chOff x="6262010" y="4744911"/>
                <a:chExt cx="3474766" cy="914400"/>
              </a:xfrm>
              <a:effectLst>
                <a:reflection blurRad="6350" stA="50000" endA="300" endPos="55000" dir="5400000" sy="-100000" algn="bl" rotWithShape="0"/>
              </a:effectLst>
            </p:grpSpPr>
            <p:grpSp>
              <p:nvGrpSpPr>
                <p:cNvPr id="296" name="Gruppieren 295">
                  <a:extLst>
                    <a:ext uri="{FF2B5EF4-FFF2-40B4-BE49-F238E27FC236}">
                      <a16:creationId xmlns:a16="http://schemas.microsoft.com/office/drawing/2014/main" id="{9249EA31-0C87-4D2E-8D24-9CFBD3526241}"/>
                    </a:ext>
                  </a:extLst>
                </p:cNvPr>
                <p:cNvGrpSpPr/>
                <p:nvPr/>
              </p:nvGrpSpPr>
              <p:grpSpPr>
                <a:xfrm>
                  <a:off x="7097171" y="5144526"/>
                  <a:ext cx="524260" cy="115171"/>
                  <a:chOff x="7588031" y="2811143"/>
                  <a:chExt cx="1057877" cy="232397"/>
                </a:xfrm>
              </p:grpSpPr>
              <p:sp>
                <p:nvSpPr>
                  <p:cNvPr id="307" name="Rechteck: abgerundete Ecken 306">
                    <a:extLst>
                      <a:ext uri="{FF2B5EF4-FFF2-40B4-BE49-F238E27FC236}">
                        <a16:creationId xmlns:a16="http://schemas.microsoft.com/office/drawing/2014/main" id="{01916149-238E-4F63-AD0C-384FDAC43D51}"/>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8" name="Rechteck: abgerundete Ecken 307">
                    <a:extLst>
                      <a:ext uri="{FF2B5EF4-FFF2-40B4-BE49-F238E27FC236}">
                        <a16:creationId xmlns:a16="http://schemas.microsoft.com/office/drawing/2014/main" id="{03587D93-3753-4CE9-91E7-B93150634C85}"/>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9" name="Rechteck: abgerundete Ecken 308">
                    <a:extLst>
                      <a:ext uri="{FF2B5EF4-FFF2-40B4-BE49-F238E27FC236}">
                        <a16:creationId xmlns:a16="http://schemas.microsoft.com/office/drawing/2014/main" id="{F3F35D4F-AD51-4071-914E-0ECF4FF22C47}"/>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7" name="Gruppieren 296">
                  <a:extLst>
                    <a:ext uri="{FF2B5EF4-FFF2-40B4-BE49-F238E27FC236}">
                      <a16:creationId xmlns:a16="http://schemas.microsoft.com/office/drawing/2014/main" id="{48D147C9-3FF0-4E8A-AE25-FCADE083BF9C}"/>
                    </a:ext>
                  </a:extLst>
                </p:cNvPr>
                <p:cNvGrpSpPr/>
                <p:nvPr/>
              </p:nvGrpSpPr>
              <p:grpSpPr>
                <a:xfrm>
                  <a:off x="8377355" y="5144526"/>
                  <a:ext cx="524260" cy="115171"/>
                  <a:chOff x="7588031" y="2811143"/>
                  <a:chExt cx="1057877" cy="232397"/>
                </a:xfrm>
              </p:grpSpPr>
              <p:sp>
                <p:nvSpPr>
                  <p:cNvPr id="304" name="Rechteck: abgerundete Ecken 303">
                    <a:extLst>
                      <a:ext uri="{FF2B5EF4-FFF2-40B4-BE49-F238E27FC236}">
                        <a16:creationId xmlns:a16="http://schemas.microsoft.com/office/drawing/2014/main" id="{7415EC95-E0A3-471B-A7DC-DA8E7CCC0004}"/>
                      </a:ext>
                    </a:extLst>
                  </p:cNvPr>
                  <p:cNvSpPr/>
                  <p:nvPr/>
                </p:nvSpPr>
                <p:spPr bwMode="gray">
                  <a:xfrm>
                    <a:off x="7588031"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5" name="Rechteck: abgerundete Ecken 304">
                    <a:extLst>
                      <a:ext uri="{FF2B5EF4-FFF2-40B4-BE49-F238E27FC236}">
                        <a16:creationId xmlns:a16="http://schemas.microsoft.com/office/drawing/2014/main" id="{040FAA6B-C296-4864-9C66-50A70400C88C}"/>
                      </a:ext>
                    </a:extLst>
                  </p:cNvPr>
                  <p:cNvSpPr/>
                  <p:nvPr/>
                </p:nvSpPr>
                <p:spPr bwMode="gray">
                  <a:xfrm>
                    <a:off x="8185315" y="2811143"/>
                    <a:ext cx="460593" cy="232397"/>
                  </a:xfrm>
                  <a:prstGeom prst="roundRect">
                    <a:avLst>
                      <a:gd name="adj" fmla="val 50000"/>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6" name="Rechteck: abgerundete Ecken 305">
                    <a:extLst>
                      <a:ext uri="{FF2B5EF4-FFF2-40B4-BE49-F238E27FC236}">
                        <a16:creationId xmlns:a16="http://schemas.microsoft.com/office/drawing/2014/main" id="{5994D80A-27F4-40AF-8A2A-80B7A8CA4319}"/>
                      </a:ext>
                    </a:extLst>
                  </p:cNvPr>
                  <p:cNvSpPr/>
                  <p:nvPr/>
                </p:nvSpPr>
                <p:spPr bwMode="gray">
                  <a:xfrm>
                    <a:off x="7893446" y="2878062"/>
                    <a:ext cx="447048" cy="98559"/>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98" name="Rechteck 297">
                  <a:extLst>
                    <a:ext uri="{FF2B5EF4-FFF2-40B4-BE49-F238E27FC236}">
                      <a16:creationId xmlns:a16="http://schemas.microsoft.com/office/drawing/2014/main" id="{7AFA383B-44DC-4C59-A187-D31B1E4A2464}"/>
                    </a:ext>
                  </a:extLst>
                </p:cNvPr>
                <p:cNvSpPr/>
                <p:nvPr/>
              </p:nvSpPr>
              <p:spPr bwMode="gray">
                <a:xfrm>
                  <a:off x="8822376"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9" name="Rechteck 298">
                  <a:extLst>
                    <a:ext uri="{FF2B5EF4-FFF2-40B4-BE49-F238E27FC236}">
                      <a16:creationId xmlns:a16="http://schemas.microsoft.com/office/drawing/2014/main" id="{19921B75-FD9C-402A-B62C-35E144DA53A3}"/>
                    </a:ext>
                  </a:extLst>
                </p:cNvPr>
                <p:cNvSpPr/>
                <p:nvPr/>
              </p:nvSpPr>
              <p:spPr bwMode="gray">
                <a:xfrm>
                  <a:off x="6262010"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0" name="Rechteck 299">
                  <a:extLst>
                    <a:ext uri="{FF2B5EF4-FFF2-40B4-BE49-F238E27FC236}">
                      <a16:creationId xmlns:a16="http://schemas.microsoft.com/office/drawing/2014/main" id="{960057DF-7016-415D-91F1-7E9E6FA3DAA6}"/>
                    </a:ext>
                  </a:extLst>
                </p:cNvPr>
                <p:cNvSpPr/>
                <p:nvPr/>
              </p:nvSpPr>
              <p:spPr bwMode="gray">
                <a:xfrm>
                  <a:off x="7542193" y="474491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1" name="Grafik 300">
                  <a:extLst>
                    <a:ext uri="{FF2B5EF4-FFF2-40B4-BE49-F238E27FC236}">
                      <a16:creationId xmlns:a16="http://schemas.microsoft.com/office/drawing/2014/main" id="{FE038DAC-3A38-4DE7-83DD-0CBE193FEE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6502" y="4830265"/>
                  <a:ext cx="547257" cy="745200"/>
                </a:xfrm>
                <a:prstGeom prst="rect">
                  <a:avLst/>
                </a:prstGeom>
              </p:spPr>
            </p:pic>
            <p:pic>
              <p:nvPicPr>
                <p:cNvPr id="302" name="Grafik 301">
                  <a:extLst>
                    <a:ext uri="{FF2B5EF4-FFF2-40B4-BE49-F238E27FC236}">
                      <a16:creationId xmlns:a16="http://schemas.microsoft.com/office/drawing/2014/main" id="{E8270302-78A9-4452-A2B2-9D108457E8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26319" y="4830265"/>
                  <a:ext cx="547257" cy="745200"/>
                </a:xfrm>
                <a:prstGeom prst="rect">
                  <a:avLst/>
                </a:prstGeom>
              </p:spPr>
            </p:pic>
            <p:pic>
              <p:nvPicPr>
                <p:cNvPr id="303" name="Grafik 302">
                  <a:extLst>
                    <a:ext uri="{FF2B5EF4-FFF2-40B4-BE49-F238E27FC236}">
                      <a16:creationId xmlns:a16="http://schemas.microsoft.com/office/drawing/2014/main" id="{0BAEFAAC-E7B6-4590-B38D-0F2CBBF388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6136" y="4830265"/>
                  <a:ext cx="547257" cy="745200"/>
                </a:xfrm>
                <a:prstGeom prst="rect">
                  <a:avLst/>
                </a:prstGeom>
              </p:spPr>
            </p:pic>
          </p:grpSp>
        </p:grpSp>
        <p:cxnSp>
          <p:nvCxnSpPr>
            <p:cNvPr id="285" name="Gerader Verbinder 284">
              <a:extLst>
                <a:ext uri="{FF2B5EF4-FFF2-40B4-BE49-F238E27FC236}">
                  <a16:creationId xmlns:a16="http://schemas.microsoft.com/office/drawing/2014/main" id="{D7424FC2-7C53-4BB8-97A2-E33CBE2277C0}"/>
                </a:ext>
              </a:extLst>
            </p:cNvPr>
            <p:cNvCxnSpPr>
              <a:cxnSpLocks/>
            </p:cNvCxnSpPr>
            <p:nvPr/>
          </p:nvCxnSpPr>
          <p:spPr>
            <a:xfrm flipH="1">
              <a:off x="6974959" y="4417738"/>
              <a:ext cx="386098" cy="2425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Gerader Verbinder 285">
              <a:extLst>
                <a:ext uri="{FF2B5EF4-FFF2-40B4-BE49-F238E27FC236}">
                  <a16:creationId xmlns:a16="http://schemas.microsoft.com/office/drawing/2014/main" id="{2B26D23A-1976-4B30-A33A-82E71B19FFD8}"/>
                </a:ext>
              </a:extLst>
            </p:cNvPr>
            <p:cNvCxnSpPr>
              <a:cxnSpLocks/>
            </p:cNvCxnSpPr>
            <p:nvPr/>
          </p:nvCxnSpPr>
          <p:spPr>
            <a:xfrm flipH="1" flipV="1">
              <a:off x="6657931" y="4997313"/>
              <a:ext cx="240681" cy="37095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Gerader Verbinder 286">
              <a:extLst>
                <a:ext uri="{FF2B5EF4-FFF2-40B4-BE49-F238E27FC236}">
                  <a16:creationId xmlns:a16="http://schemas.microsoft.com/office/drawing/2014/main" id="{C546C5D9-CE19-4EB3-BD34-1C01BD6DF0CC}"/>
                </a:ext>
              </a:extLst>
            </p:cNvPr>
            <p:cNvCxnSpPr>
              <a:cxnSpLocks/>
            </p:cNvCxnSpPr>
            <p:nvPr/>
          </p:nvCxnSpPr>
          <p:spPr>
            <a:xfrm flipH="1" flipV="1">
              <a:off x="10411743" y="4263507"/>
              <a:ext cx="465929" cy="18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8" name="Gerader Verbinder 287">
              <a:extLst>
                <a:ext uri="{FF2B5EF4-FFF2-40B4-BE49-F238E27FC236}">
                  <a16:creationId xmlns:a16="http://schemas.microsoft.com/office/drawing/2014/main" id="{AFDC1D5C-5756-478B-BE03-2F9ABF3113EB}"/>
                </a:ext>
              </a:extLst>
            </p:cNvPr>
            <p:cNvCxnSpPr>
              <a:cxnSpLocks/>
            </p:cNvCxnSpPr>
            <p:nvPr/>
          </p:nvCxnSpPr>
          <p:spPr>
            <a:xfrm flipH="1">
              <a:off x="11008958" y="4619628"/>
              <a:ext cx="176682" cy="2756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9" name="Gerader Verbinder 288">
              <a:extLst>
                <a:ext uri="{FF2B5EF4-FFF2-40B4-BE49-F238E27FC236}">
                  <a16:creationId xmlns:a16="http://schemas.microsoft.com/office/drawing/2014/main" id="{D816A600-8149-49A4-BCC6-6C612777D166}"/>
                </a:ext>
              </a:extLst>
            </p:cNvPr>
            <p:cNvCxnSpPr>
              <a:cxnSpLocks/>
            </p:cNvCxnSpPr>
            <p:nvPr/>
          </p:nvCxnSpPr>
          <p:spPr>
            <a:xfrm flipH="1">
              <a:off x="11203226" y="4660247"/>
              <a:ext cx="137287" cy="11437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0" name="Gerader Verbinder 289">
              <a:extLst>
                <a:ext uri="{FF2B5EF4-FFF2-40B4-BE49-F238E27FC236}">
                  <a16:creationId xmlns:a16="http://schemas.microsoft.com/office/drawing/2014/main" id="{5319EA90-9761-401B-95C1-546F85DC210A}"/>
                </a:ext>
              </a:extLst>
            </p:cNvPr>
            <p:cNvCxnSpPr>
              <a:cxnSpLocks/>
            </p:cNvCxnSpPr>
            <p:nvPr/>
          </p:nvCxnSpPr>
          <p:spPr>
            <a:xfrm>
              <a:off x="10887193" y="5616311"/>
              <a:ext cx="104019" cy="2487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1" name="Gerader Verbinder 290">
              <a:extLst>
                <a:ext uri="{FF2B5EF4-FFF2-40B4-BE49-F238E27FC236}">
                  <a16:creationId xmlns:a16="http://schemas.microsoft.com/office/drawing/2014/main" id="{D88A1AD0-5FCA-453E-9157-638233597C31}"/>
                </a:ext>
              </a:extLst>
            </p:cNvPr>
            <p:cNvCxnSpPr>
              <a:cxnSpLocks/>
            </p:cNvCxnSpPr>
            <p:nvPr/>
          </p:nvCxnSpPr>
          <p:spPr>
            <a:xfrm>
              <a:off x="9559304" y="6061918"/>
              <a:ext cx="1124130" cy="1701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443" name="Gerader Verbinder 442">
            <a:extLst>
              <a:ext uri="{FF2B5EF4-FFF2-40B4-BE49-F238E27FC236}">
                <a16:creationId xmlns:a16="http://schemas.microsoft.com/office/drawing/2014/main" id="{457376E7-8DFF-40AB-B52E-D5CC3B6FE98C}"/>
              </a:ext>
            </a:extLst>
          </p:cNvPr>
          <p:cNvCxnSpPr>
            <a:cxnSpLocks/>
            <a:stCxn id="452" idx="1"/>
            <a:endCxn id="441" idx="0"/>
          </p:cNvCxnSpPr>
          <p:nvPr/>
        </p:nvCxnSpPr>
        <p:spPr>
          <a:xfrm flipH="1">
            <a:off x="7294295" y="4144239"/>
            <a:ext cx="374933" cy="54756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451" name="Gruppieren 450">
            <a:extLst>
              <a:ext uri="{FF2B5EF4-FFF2-40B4-BE49-F238E27FC236}">
                <a16:creationId xmlns:a16="http://schemas.microsoft.com/office/drawing/2014/main" id="{26343A57-813D-4953-A641-C2A60ADE592F}"/>
              </a:ext>
            </a:extLst>
          </p:cNvPr>
          <p:cNvGrpSpPr/>
          <p:nvPr/>
        </p:nvGrpSpPr>
        <p:grpSpPr>
          <a:xfrm>
            <a:off x="7772886" y="4404852"/>
            <a:ext cx="3911173" cy="2102654"/>
            <a:chOff x="7772886" y="4404852"/>
            <a:chExt cx="3911173" cy="2102654"/>
          </a:xfrm>
        </p:grpSpPr>
        <p:sp>
          <p:nvSpPr>
            <p:cNvPr id="448" name="Rechteck 447">
              <a:extLst>
                <a:ext uri="{FF2B5EF4-FFF2-40B4-BE49-F238E27FC236}">
                  <a16:creationId xmlns:a16="http://schemas.microsoft.com/office/drawing/2014/main" id="{1E580FA2-325B-4D72-A904-8F48B1AAED87}"/>
                </a:ext>
              </a:extLst>
            </p:cNvPr>
            <p:cNvSpPr/>
            <p:nvPr/>
          </p:nvSpPr>
          <p:spPr bwMode="gray">
            <a:xfrm>
              <a:off x="8170386" y="4404852"/>
              <a:ext cx="3513673" cy="210265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9" name="Rechteck 448">
              <a:extLst>
                <a:ext uri="{FF2B5EF4-FFF2-40B4-BE49-F238E27FC236}">
                  <a16:creationId xmlns:a16="http://schemas.microsoft.com/office/drawing/2014/main" id="{B3C7288A-C1E5-42DE-8069-9CA52C0AB6B0}"/>
                </a:ext>
              </a:extLst>
            </p:cNvPr>
            <p:cNvSpPr/>
            <p:nvPr/>
          </p:nvSpPr>
          <p:spPr bwMode="gray">
            <a:xfrm>
              <a:off x="7772886" y="5460448"/>
              <a:ext cx="401323" cy="103629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0" name="Gleichschenkliges Dreieck 449">
              <a:extLst>
                <a:ext uri="{FF2B5EF4-FFF2-40B4-BE49-F238E27FC236}">
                  <a16:creationId xmlns:a16="http://schemas.microsoft.com/office/drawing/2014/main" id="{DDCDE903-E4B0-4928-85FD-1AA7C895B21A}"/>
                </a:ext>
              </a:extLst>
            </p:cNvPr>
            <p:cNvSpPr/>
            <p:nvPr/>
          </p:nvSpPr>
          <p:spPr bwMode="gray">
            <a:xfrm rot="16200000">
              <a:off x="7929524" y="4729489"/>
              <a:ext cx="368216" cy="114974"/>
            </a:xfrm>
            <a:prstGeom prst="triangle">
              <a:avLst>
                <a:gd name="adj" fmla="val 100000"/>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pPr algn="ctr">
                <a:spcBef>
                  <a:spcPts val="300"/>
                </a:spcBef>
                <a:spcAft>
                  <a:spcPts val="100"/>
                </a:spcAf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41" name="Freeform 70">
            <a:extLst>
              <a:ext uri="{FF2B5EF4-FFF2-40B4-BE49-F238E27FC236}">
                <a16:creationId xmlns:a16="http://schemas.microsoft.com/office/drawing/2014/main" id="{1D73C749-0E02-495D-A5A2-BC95CE333AF2}"/>
              </a:ext>
            </a:extLst>
          </p:cNvPr>
          <p:cNvSpPr>
            <a:spLocks noEditPoints="1"/>
          </p:cNvSpPr>
          <p:nvPr/>
        </p:nvSpPr>
        <p:spPr bwMode="auto">
          <a:xfrm flipH="1">
            <a:off x="6813624" y="4494806"/>
            <a:ext cx="1398036" cy="1391625"/>
          </a:xfrm>
          <a:custGeom>
            <a:avLst/>
            <a:gdLst>
              <a:gd name="T0" fmla="*/ 2378 w 3624"/>
              <a:gd name="T1" fmla="*/ 513 h 3624"/>
              <a:gd name="T2" fmla="*/ 516 w 3624"/>
              <a:gd name="T3" fmla="*/ 513 h 3624"/>
              <a:gd name="T4" fmla="*/ 516 w 3624"/>
              <a:gd name="T5" fmla="*/ 2377 h 3624"/>
              <a:gd name="T6" fmla="*/ 2232 w 3624"/>
              <a:gd name="T7" fmla="*/ 2501 h 3624"/>
              <a:gd name="T8" fmla="*/ 2306 w 3624"/>
              <a:gd name="T9" fmla="*/ 2578 h 3624"/>
              <a:gd name="T10" fmla="*/ 2259 w 3624"/>
              <a:gd name="T11" fmla="*/ 2625 h 3624"/>
              <a:gd name="T12" fmla="*/ 3154 w 3624"/>
              <a:gd name="T13" fmla="*/ 3524 h 3624"/>
              <a:gd name="T14" fmla="*/ 3524 w 3624"/>
              <a:gd name="T15" fmla="*/ 3524 h 3624"/>
              <a:gd name="T16" fmla="*/ 3524 w 3624"/>
              <a:gd name="T17" fmla="*/ 3157 h 3624"/>
              <a:gd name="T18" fmla="*/ 2626 w 3624"/>
              <a:gd name="T19" fmla="*/ 2258 h 3624"/>
              <a:gd name="T20" fmla="*/ 2576 w 3624"/>
              <a:gd name="T21" fmla="*/ 2305 h 3624"/>
              <a:gd name="T22" fmla="*/ 2502 w 3624"/>
              <a:gd name="T23" fmla="*/ 2231 h 3624"/>
              <a:gd name="T24" fmla="*/ 2378 w 3624"/>
              <a:gd name="T25" fmla="*/ 513 h 3624"/>
              <a:gd name="T26" fmla="*/ 2156 w 3624"/>
              <a:gd name="T27" fmla="*/ 2155 h 3624"/>
              <a:gd name="T28" fmla="*/ 737 w 3624"/>
              <a:gd name="T29" fmla="*/ 2155 h 3624"/>
              <a:gd name="T30" fmla="*/ 737 w 3624"/>
              <a:gd name="T31" fmla="*/ 735 h 3624"/>
              <a:gd name="T32" fmla="*/ 2156 w 3624"/>
              <a:gd name="T33" fmla="*/ 735 h 3624"/>
              <a:gd name="T34" fmla="*/ 2156 w 3624"/>
              <a:gd name="T35" fmla="*/ 2155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4" h="3624">
                <a:moveTo>
                  <a:pt x="2378" y="513"/>
                </a:moveTo>
                <a:cubicBezTo>
                  <a:pt x="1863" y="0"/>
                  <a:pt x="1031" y="0"/>
                  <a:pt x="516" y="513"/>
                </a:cubicBezTo>
                <a:cubicBezTo>
                  <a:pt x="0" y="1029"/>
                  <a:pt x="0" y="1861"/>
                  <a:pt x="516" y="2377"/>
                </a:cubicBezTo>
                <a:cubicBezTo>
                  <a:pt x="983" y="2845"/>
                  <a:pt x="1717" y="2887"/>
                  <a:pt x="2232" y="2501"/>
                </a:cubicBezTo>
                <a:cubicBezTo>
                  <a:pt x="2306" y="2578"/>
                  <a:pt x="2306" y="2578"/>
                  <a:pt x="2306" y="2578"/>
                </a:cubicBezTo>
                <a:cubicBezTo>
                  <a:pt x="2259" y="2625"/>
                  <a:pt x="2259" y="2625"/>
                  <a:pt x="2259" y="2625"/>
                </a:cubicBezTo>
                <a:cubicBezTo>
                  <a:pt x="3154" y="3524"/>
                  <a:pt x="3154" y="3524"/>
                  <a:pt x="3154" y="3524"/>
                </a:cubicBezTo>
                <a:cubicBezTo>
                  <a:pt x="3257" y="3624"/>
                  <a:pt x="3421" y="3624"/>
                  <a:pt x="3524" y="3524"/>
                </a:cubicBezTo>
                <a:cubicBezTo>
                  <a:pt x="3624" y="3421"/>
                  <a:pt x="3624" y="3257"/>
                  <a:pt x="3524" y="3157"/>
                </a:cubicBezTo>
                <a:cubicBezTo>
                  <a:pt x="2626" y="2258"/>
                  <a:pt x="2626" y="2258"/>
                  <a:pt x="2626" y="2258"/>
                </a:cubicBezTo>
                <a:cubicBezTo>
                  <a:pt x="2576" y="2305"/>
                  <a:pt x="2576" y="2305"/>
                  <a:pt x="2576" y="2305"/>
                </a:cubicBezTo>
                <a:cubicBezTo>
                  <a:pt x="2502" y="2231"/>
                  <a:pt x="2502" y="2231"/>
                  <a:pt x="2502" y="2231"/>
                </a:cubicBezTo>
                <a:cubicBezTo>
                  <a:pt x="2888" y="1716"/>
                  <a:pt x="2845" y="981"/>
                  <a:pt x="2378" y="513"/>
                </a:cubicBezTo>
                <a:moveTo>
                  <a:pt x="2156" y="2155"/>
                </a:moveTo>
                <a:cubicBezTo>
                  <a:pt x="1762" y="2546"/>
                  <a:pt x="1128" y="2546"/>
                  <a:pt x="737" y="2155"/>
                </a:cubicBezTo>
                <a:cubicBezTo>
                  <a:pt x="346" y="1764"/>
                  <a:pt x="346" y="1127"/>
                  <a:pt x="737" y="735"/>
                </a:cubicBezTo>
                <a:cubicBezTo>
                  <a:pt x="1128" y="344"/>
                  <a:pt x="1762" y="344"/>
                  <a:pt x="2156" y="735"/>
                </a:cubicBezTo>
                <a:cubicBezTo>
                  <a:pt x="2547" y="1127"/>
                  <a:pt x="2547" y="1764"/>
                  <a:pt x="2156" y="2155"/>
                </a:cubicBezTo>
              </a:path>
            </a:pathLst>
          </a:custGeom>
          <a:solidFill>
            <a:schemeClr val="accent1"/>
          </a:solidFill>
          <a:ln w="1270">
            <a:noFill/>
            <a:prstDash val="solid"/>
            <a:round/>
            <a:headEnd/>
            <a:tailEnd/>
          </a:ln>
        </p:spPr>
        <p:txBody>
          <a:bodyPr vert="horz" wrap="square" lIns="91440" tIns="45720" rIns="91440" bIns="45720" numCol="1" anchor="t" anchorCtr="0" compatLnSpc="1">
            <a:prstTxWarp prst="textNoShape">
              <a:avLst/>
            </a:prstTxWarp>
          </a:bodyPr>
          <a:lstStyle/>
          <a:p>
            <a:endParaRPr lang="de-DE">
              <a:latin typeface="Open Sans" panose="020B0606030504020204" pitchFamily="34" charset="0"/>
              <a:ea typeface="Open Sans" panose="020B0606030504020204" pitchFamily="34" charset="0"/>
              <a:cs typeface="Open Sans" panose="020B0606030504020204" pitchFamily="34" charset="0"/>
            </a:endParaRPr>
          </a:p>
        </p:txBody>
      </p:sp>
      <p:cxnSp>
        <p:nvCxnSpPr>
          <p:cNvPr id="445" name="Gerader Verbinder 444">
            <a:extLst>
              <a:ext uri="{FF2B5EF4-FFF2-40B4-BE49-F238E27FC236}">
                <a16:creationId xmlns:a16="http://schemas.microsoft.com/office/drawing/2014/main" id="{9ABB2CFA-6DEA-4B0E-82E0-85B07E0C2B55}"/>
              </a:ext>
            </a:extLst>
          </p:cNvPr>
          <p:cNvCxnSpPr>
            <a:cxnSpLocks/>
            <a:stCxn id="452" idx="1"/>
            <a:endCxn id="441" idx="1"/>
          </p:cNvCxnSpPr>
          <p:nvPr/>
        </p:nvCxnSpPr>
        <p:spPr>
          <a:xfrm>
            <a:off x="7669228" y="4144239"/>
            <a:ext cx="343374" cy="54756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52" name="Geschweifte Klammer rechts 451">
            <a:extLst>
              <a:ext uri="{FF2B5EF4-FFF2-40B4-BE49-F238E27FC236}">
                <a16:creationId xmlns:a16="http://schemas.microsoft.com/office/drawing/2014/main" id="{896DF7B9-4EAC-4149-A5FC-795A3F885A7D}"/>
              </a:ext>
            </a:extLst>
          </p:cNvPr>
          <p:cNvSpPr/>
          <p:nvPr/>
        </p:nvSpPr>
        <p:spPr>
          <a:xfrm rot="5400000">
            <a:off x="8904146" y="1218335"/>
            <a:ext cx="197133" cy="5654674"/>
          </a:xfrm>
          <a:prstGeom prst="rightBrace">
            <a:avLst>
              <a:gd name="adj1" fmla="val 89507"/>
              <a:gd name="adj2" fmla="val 73582"/>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7" name="Inhaltsplatzhalter 1">
            <a:extLst>
              <a:ext uri="{FF2B5EF4-FFF2-40B4-BE49-F238E27FC236}">
                <a16:creationId xmlns:a16="http://schemas.microsoft.com/office/drawing/2014/main" id="{0BD5C041-7B68-479D-82BA-5C5431B3B28D}"/>
              </a:ext>
            </a:extLst>
          </p:cNvPr>
          <p:cNvSpPr>
            <a:spLocks noGrp="1"/>
          </p:cNvSpPr>
          <p:nvPr>
            <p:ph sz="quarter" idx="13"/>
          </p:nvPr>
        </p:nvSpPr>
        <p:spPr>
          <a:xfrm>
            <a:off x="360000" y="884238"/>
            <a:ext cx="5355226" cy="5613761"/>
          </a:xfrm>
        </p:spPr>
        <p:txBody>
          <a:bodyPr/>
          <a:lstStyle/>
          <a:p>
            <a:r>
              <a:rPr lang="en-US" sz="1300" dirty="0">
                <a:latin typeface="Open Sans" panose="020B0606030504020204" pitchFamily="34" charset="0"/>
                <a:ea typeface="Open Sans" panose="020B0606030504020204" pitchFamily="34" charset="0"/>
                <a:cs typeface="Open Sans" panose="020B0606030504020204" pitchFamily="34" charset="0"/>
              </a:rPr>
              <a:t>As the name indicates, a blockchain is a </a:t>
            </a:r>
            <a:r>
              <a:rPr lang="en-US" sz="1300" b="1" dirty="0">
                <a:latin typeface="Open Sans" panose="020B0606030504020204" pitchFamily="34" charset="0"/>
                <a:ea typeface="Open Sans" panose="020B0606030504020204" pitchFamily="34" charset="0"/>
                <a:cs typeface="Open Sans" panose="020B0606030504020204" pitchFamily="34" charset="0"/>
              </a:rPr>
              <a:t>data structure </a:t>
            </a:r>
            <a:r>
              <a:rPr lang="en-US" sz="1300" dirty="0">
                <a:latin typeface="Open Sans" panose="020B0606030504020204" pitchFamily="34" charset="0"/>
                <a:ea typeface="Open Sans" panose="020B0606030504020204" pitchFamily="34" charset="0"/>
                <a:cs typeface="Open Sans" panose="020B0606030504020204" pitchFamily="34" charset="0"/>
              </a:rPr>
              <a:t>that essentially </a:t>
            </a:r>
            <a:r>
              <a:rPr lang="en-US" sz="1300" b="1" dirty="0">
                <a:latin typeface="Open Sans" panose="020B0606030504020204" pitchFamily="34" charset="0"/>
                <a:ea typeface="Open Sans" panose="020B0606030504020204" pitchFamily="34" charset="0"/>
                <a:cs typeface="Open Sans" panose="020B0606030504020204" pitchFamily="34" charset="0"/>
              </a:rPr>
              <a:t>groups data into blocks</a:t>
            </a:r>
            <a:r>
              <a:rPr lang="en-US" sz="1300" dirty="0">
                <a:latin typeface="Open Sans" panose="020B0606030504020204" pitchFamily="34" charset="0"/>
                <a:ea typeface="Open Sans" panose="020B0606030504020204" pitchFamily="34" charset="0"/>
                <a:cs typeface="Open Sans" panose="020B0606030504020204" pitchFamily="34" charset="0"/>
              </a:rPr>
              <a:t> (e.g. transaction data) which are </a:t>
            </a:r>
            <a:r>
              <a:rPr lang="en-US" sz="1300" b="1" dirty="0">
                <a:latin typeface="Open Sans" panose="020B0606030504020204" pitchFamily="34" charset="0"/>
                <a:ea typeface="Open Sans" panose="020B0606030504020204" pitchFamily="34" charset="0"/>
                <a:cs typeface="Open Sans" panose="020B0606030504020204" pitchFamily="34" charset="0"/>
              </a:rPr>
              <a:t>chained together </a:t>
            </a:r>
            <a:r>
              <a:rPr lang="en-US" sz="1300" dirty="0">
                <a:latin typeface="Open Sans" panose="020B0606030504020204" pitchFamily="34" charset="0"/>
                <a:ea typeface="Open Sans" panose="020B0606030504020204" pitchFamily="34" charset="0"/>
                <a:cs typeface="Open Sans" panose="020B0606030504020204" pitchFamily="34" charset="0"/>
              </a:rPr>
              <a:t>in a way that preserves </a:t>
            </a:r>
            <a:r>
              <a:rPr lang="en-US" sz="1300" b="1" dirty="0">
                <a:latin typeface="Open Sans" panose="020B0606030504020204" pitchFamily="34" charset="0"/>
                <a:ea typeface="Open Sans" panose="020B0606030504020204" pitchFamily="34" charset="0"/>
                <a:cs typeface="Open Sans" panose="020B0606030504020204" pitchFamily="34" charset="0"/>
              </a:rPr>
              <a:t>chronological order </a:t>
            </a:r>
            <a:r>
              <a:rPr lang="en-US" sz="1300" dirty="0">
                <a:latin typeface="Open Sans" panose="020B0606030504020204" pitchFamily="34" charset="0"/>
                <a:ea typeface="Open Sans" panose="020B0606030504020204" pitchFamily="34" charset="0"/>
                <a:cs typeface="Open Sans" panose="020B0606030504020204" pitchFamily="34" charset="0"/>
              </a:rPr>
              <a:t>and </a:t>
            </a:r>
            <a:r>
              <a:rPr lang="en-US" sz="1300" b="1" dirty="0">
                <a:latin typeface="Open Sans" panose="020B0606030504020204" pitchFamily="34" charset="0"/>
                <a:ea typeface="Open Sans" panose="020B0606030504020204" pitchFamily="34" charset="0"/>
                <a:cs typeface="Open Sans" panose="020B0606030504020204" pitchFamily="34" charset="0"/>
              </a:rPr>
              <a:t>prevents editing</a:t>
            </a:r>
            <a:r>
              <a:rPr lang="en-US" sz="1300" dirty="0">
                <a:latin typeface="Open Sans" panose="020B0606030504020204" pitchFamily="34" charset="0"/>
                <a:ea typeface="Open Sans" panose="020B0606030504020204" pitchFamily="34" charset="0"/>
                <a:cs typeface="Open Sans" panose="020B0606030504020204" pitchFamily="34" charset="0"/>
              </a:rPr>
              <a:t> (i.e. manipulating) any data that has entered the blockchain:</a:t>
            </a:r>
          </a:p>
          <a:p>
            <a:pPr lvl="1"/>
            <a:r>
              <a:rPr lang="en-US" sz="1300" dirty="0">
                <a:latin typeface="Open Sans" panose="020B0606030504020204" pitchFamily="34" charset="0"/>
                <a:ea typeface="Open Sans" panose="020B0606030504020204" pitchFamily="34" charset="0"/>
                <a:cs typeface="Open Sans" panose="020B0606030504020204" pitchFamily="34" charset="0"/>
              </a:rPr>
              <a:t>Blocks are </a:t>
            </a:r>
            <a:r>
              <a:rPr lang="en-US" sz="1300" b="1" dirty="0">
                <a:latin typeface="Open Sans" panose="020B0606030504020204" pitchFamily="34" charset="0"/>
                <a:ea typeface="Open Sans" panose="020B0606030504020204" pitchFamily="34" charset="0"/>
                <a:cs typeface="Open Sans" panose="020B0606030504020204" pitchFamily="34" charset="0"/>
              </a:rPr>
              <a:t>timestamped</a:t>
            </a:r>
            <a:r>
              <a:rPr lang="en-US" sz="1300" dirty="0">
                <a:latin typeface="Open Sans" panose="020B0606030504020204" pitchFamily="34" charset="0"/>
                <a:ea typeface="Open Sans" panose="020B0606030504020204" pitchFamily="34" charset="0"/>
                <a:cs typeface="Open Sans" panose="020B0606030504020204" pitchFamily="34" charset="0"/>
              </a:rPr>
              <a:t> and new blocks of data are always </a:t>
            </a:r>
            <a:r>
              <a:rPr lang="en-US" sz="1300" b="1" dirty="0">
                <a:latin typeface="Open Sans" panose="020B0606030504020204" pitchFamily="34" charset="0"/>
                <a:ea typeface="Open Sans" panose="020B0606030504020204" pitchFamily="34" charset="0"/>
                <a:cs typeface="Open Sans" panose="020B0606030504020204" pitchFamily="34" charset="0"/>
              </a:rPr>
              <a:t>appended </a:t>
            </a:r>
            <a:r>
              <a:rPr lang="en-US" sz="1300" dirty="0">
                <a:latin typeface="Open Sans" panose="020B0606030504020204" pitchFamily="34" charset="0"/>
                <a:ea typeface="Open Sans" panose="020B0606030504020204" pitchFamily="34" charset="0"/>
                <a:cs typeface="Open Sans" panose="020B0606030504020204" pitchFamily="34" charset="0"/>
              </a:rPr>
              <a:t>at the end (“head”) of the chain.</a:t>
            </a:r>
          </a:p>
          <a:p>
            <a:pPr lvl="1"/>
            <a:r>
              <a:rPr lang="en-US" sz="1300" dirty="0">
                <a:latin typeface="Open Sans" panose="020B0606030504020204" pitchFamily="34" charset="0"/>
                <a:ea typeface="Open Sans" panose="020B0606030504020204" pitchFamily="34" charset="0"/>
                <a:cs typeface="Open Sans" panose="020B0606030504020204" pitchFamily="34" charset="0"/>
              </a:rPr>
              <a:t>A </a:t>
            </a:r>
            <a:r>
              <a:rPr lang="en-US" sz="1300" b="1" dirty="0">
                <a:latin typeface="Open Sans" panose="020B0606030504020204" pitchFamily="34" charset="0"/>
                <a:ea typeface="Open Sans" panose="020B0606030504020204" pitchFamily="34" charset="0"/>
                <a:cs typeface="Open Sans" panose="020B0606030504020204" pitchFamily="34" charset="0"/>
              </a:rPr>
              <a:t>hash function </a:t>
            </a:r>
            <a:r>
              <a:rPr lang="en-US" sz="1300" dirty="0">
                <a:latin typeface="Open Sans" panose="020B0606030504020204" pitchFamily="34" charset="0"/>
                <a:ea typeface="Open Sans" panose="020B0606030504020204" pitchFamily="34" charset="0"/>
                <a:cs typeface="Open Sans" panose="020B0606030504020204" pitchFamily="34" charset="0"/>
              </a:rPr>
              <a:t>creates a concise representation of the block’s data called </a:t>
            </a:r>
            <a:r>
              <a:rPr lang="en-US" sz="1300" b="1" dirty="0">
                <a:latin typeface="Open Sans" panose="020B0606030504020204" pitchFamily="34" charset="0"/>
                <a:ea typeface="Open Sans" panose="020B0606030504020204" pitchFamily="34" charset="0"/>
                <a:cs typeface="Open Sans" panose="020B0606030504020204" pitchFamily="34" charset="0"/>
              </a:rPr>
              <a:t>hash value </a:t>
            </a:r>
            <a:r>
              <a:rPr lang="en-US" sz="1300" dirty="0">
                <a:latin typeface="Open Sans" panose="020B0606030504020204" pitchFamily="34" charset="0"/>
                <a:ea typeface="Open Sans" panose="020B0606030504020204" pitchFamily="34" charset="0"/>
                <a:cs typeface="Open Sans" panose="020B0606030504020204" pitchFamily="34" charset="0"/>
              </a:rPr>
              <a:t>often described as the </a:t>
            </a:r>
            <a:r>
              <a:rPr lang="en-US" sz="1300" b="1" dirty="0">
                <a:latin typeface="Open Sans" panose="020B0606030504020204" pitchFamily="34" charset="0"/>
                <a:ea typeface="Open Sans" panose="020B0606030504020204" pitchFamily="34" charset="0"/>
                <a:cs typeface="Open Sans" panose="020B0606030504020204" pitchFamily="34" charset="0"/>
              </a:rPr>
              <a:t>fingerprint </a:t>
            </a:r>
            <a:r>
              <a:rPr lang="en-US" sz="1300" dirty="0">
                <a:latin typeface="Open Sans" panose="020B0606030504020204" pitchFamily="34" charset="0"/>
                <a:ea typeface="Open Sans" panose="020B0606030504020204" pitchFamily="34" charset="0"/>
                <a:cs typeface="Open Sans" panose="020B0606030504020204" pitchFamily="34" charset="0"/>
              </a:rPr>
              <a:t>of the data as it identifies the data and changes drastically if the input is modified in the slightest way.</a:t>
            </a:r>
          </a:p>
          <a:p>
            <a:pPr lvl="1"/>
            <a:r>
              <a:rPr lang="en-US" sz="1300" dirty="0">
                <a:latin typeface="Open Sans" panose="020B0606030504020204" pitchFamily="34" charset="0"/>
                <a:ea typeface="Open Sans" panose="020B0606030504020204" pitchFamily="34" charset="0"/>
                <a:cs typeface="Open Sans" panose="020B0606030504020204" pitchFamily="34" charset="0"/>
              </a:rPr>
              <a:t>The </a:t>
            </a:r>
            <a:r>
              <a:rPr lang="en-US" sz="1300" b="1" dirty="0">
                <a:latin typeface="Open Sans" panose="020B0606030504020204" pitchFamily="34" charset="0"/>
                <a:ea typeface="Open Sans" panose="020B0606030504020204" pitchFamily="34" charset="0"/>
                <a:cs typeface="Open Sans" panose="020B0606030504020204" pitchFamily="34" charset="0"/>
              </a:rPr>
              <a:t>hash value of the previous block</a:t>
            </a:r>
            <a:r>
              <a:rPr lang="en-US" sz="1300" dirty="0">
                <a:latin typeface="Open Sans" panose="020B0606030504020204" pitchFamily="34" charset="0"/>
                <a:ea typeface="Open Sans" panose="020B0606030504020204" pitchFamily="34" charset="0"/>
                <a:cs typeface="Open Sans" panose="020B0606030504020204" pitchFamily="34" charset="0"/>
              </a:rPr>
              <a:t> is always included in the calculation of the current block’s hash value, thereby </a:t>
            </a:r>
            <a:r>
              <a:rPr lang="en-US" sz="1300" b="1" dirty="0">
                <a:latin typeface="Open Sans" panose="020B0606030504020204" pitchFamily="34" charset="0"/>
                <a:ea typeface="Open Sans" panose="020B0606030504020204" pitchFamily="34" charset="0"/>
                <a:cs typeface="Open Sans" panose="020B0606030504020204" pitchFamily="34" charset="0"/>
              </a:rPr>
              <a:t>linking </a:t>
            </a:r>
            <a:r>
              <a:rPr lang="en-US" sz="1300" dirty="0">
                <a:latin typeface="Open Sans" panose="020B0606030504020204" pitchFamily="34" charset="0"/>
                <a:ea typeface="Open Sans" panose="020B0606030504020204" pitchFamily="34" charset="0"/>
                <a:cs typeface="Open Sans" panose="020B0606030504020204" pitchFamily="34" charset="0"/>
              </a:rPr>
              <a:t>the blocks. If data in a previous block were manipulated, changing its hash representation and thus </a:t>
            </a:r>
            <a:r>
              <a:rPr lang="en-US" sz="1300" b="1" dirty="0">
                <a:latin typeface="Open Sans" panose="020B0606030504020204" pitchFamily="34" charset="0"/>
                <a:ea typeface="Open Sans" panose="020B0606030504020204" pitchFamily="34" charset="0"/>
                <a:cs typeface="Open Sans" panose="020B0606030504020204" pitchFamily="34" charset="0"/>
              </a:rPr>
              <a:t>breaking the chain</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b="1" dirty="0">
                <a:latin typeface="Open Sans" panose="020B0606030504020204" pitchFamily="34" charset="0"/>
                <a:ea typeface="Open Sans" panose="020B0606030504020204" pitchFamily="34" charset="0"/>
                <a:cs typeface="Open Sans" panose="020B0606030504020204" pitchFamily="34" charset="0"/>
              </a:rPr>
              <a:t>Replicating </a:t>
            </a:r>
            <a:r>
              <a:rPr lang="en-US" sz="1300" dirty="0">
                <a:latin typeface="Open Sans" panose="020B0606030504020204" pitchFamily="34" charset="0"/>
                <a:ea typeface="Open Sans" panose="020B0606030504020204" pitchFamily="34" charset="0"/>
                <a:cs typeface="Open Sans" panose="020B0606030504020204" pitchFamily="34" charset="0"/>
              </a:rPr>
              <a:t>this special kind of database across the nodes of a </a:t>
            </a:r>
            <a:r>
              <a:rPr lang="en-US" sz="1300" b="1" dirty="0">
                <a:latin typeface="Open Sans" panose="020B0606030504020204" pitchFamily="34" charset="0"/>
                <a:ea typeface="Open Sans" panose="020B0606030504020204" pitchFamily="34" charset="0"/>
                <a:cs typeface="Open Sans" panose="020B0606030504020204" pitchFamily="34" charset="0"/>
              </a:rPr>
              <a:t>Peer-2-Peer-Network</a:t>
            </a:r>
            <a:r>
              <a:rPr lang="en-US" sz="1300" dirty="0">
                <a:latin typeface="Open Sans" panose="020B0606030504020204" pitchFamily="34" charset="0"/>
                <a:ea typeface="Open Sans" panose="020B0606030504020204" pitchFamily="34" charset="0"/>
                <a:cs typeface="Open Sans" panose="020B0606030504020204" pitchFamily="34" charset="0"/>
              </a:rPr>
              <a:t> (P2P-Network) and finding </a:t>
            </a:r>
            <a:r>
              <a:rPr lang="en-US" sz="1300" b="1" dirty="0">
                <a:latin typeface="Open Sans" panose="020B0606030504020204" pitchFamily="34" charset="0"/>
                <a:ea typeface="Open Sans" panose="020B0606030504020204" pitchFamily="34" charset="0"/>
                <a:cs typeface="Open Sans" panose="020B0606030504020204" pitchFamily="34" charset="0"/>
              </a:rPr>
              <a:t>consensus </a:t>
            </a:r>
            <a:r>
              <a:rPr lang="en-US" sz="1300" dirty="0">
                <a:latin typeface="Open Sans" panose="020B0606030504020204" pitchFamily="34" charset="0"/>
                <a:ea typeface="Open Sans" panose="020B0606030504020204" pitchFamily="34" charset="0"/>
                <a:cs typeface="Open Sans" panose="020B0606030504020204" pitchFamily="34" charset="0"/>
              </a:rPr>
              <a:t>on its “right” state in an attack resistant way makes the blockchain a practically </a:t>
            </a:r>
            <a:r>
              <a:rPr lang="en-US" sz="1300" b="1" dirty="0">
                <a:latin typeface="Open Sans" panose="020B0606030504020204" pitchFamily="34" charset="0"/>
                <a:ea typeface="Open Sans" panose="020B0606030504020204" pitchFamily="34" charset="0"/>
                <a:cs typeface="Open Sans" panose="020B0606030504020204" pitchFamily="34" charset="0"/>
              </a:rPr>
              <a:t>immutable ledger</a:t>
            </a:r>
            <a:r>
              <a:rPr lang="en-US" sz="1300" dirty="0">
                <a:latin typeface="Open Sans" panose="020B0606030504020204" pitchFamily="34" charset="0"/>
                <a:ea typeface="Open Sans" panose="020B0606030504020204" pitchFamily="34" charset="0"/>
                <a:cs typeface="Open Sans" panose="020B0606030504020204" pitchFamily="34" charset="0"/>
              </a:rPr>
              <a:t>.</a:t>
            </a:r>
          </a:p>
          <a:p>
            <a:r>
              <a:rPr lang="en-US" sz="1300" dirty="0">
                <a:latin typeface="Open Sans" panose="020B0606030504020204" pitchFamily="34" charset="0"/>
                <a:ea typeface="Open Sans" panose="020B0606030504020204" pitchFamily="34" charset="0"/>
                <a:cs typeface="Open Sans" panose="020B0606030504020204" pitchFamily="34" charset="0"/>
              </a:rPr>
              <a:t>Blockchain solutions are therefore destined for applications that require immutability for </a:t>
            </a:r>
            <a:r>
              <a:rPr lang="en-US" sz="1300" b="1" dirty="0">
                <a:latin typeface="Open Sans" panose="020B0606030504020204" pitchFamily="34" charset="0"/>
                <a:ea typeface="Open Sans" panose="020B0606030504020204" pitchFamily="34" charset="0"/>
                <a:cs typeface="Open Sans" panose="020B0606030504020204" pitchFamily="34" charset="0"/>
              </a:rPr>
              <a:t>traceability/auditability </a:t>
            </a:r>
            <a:r>
              <a:rPr lang="en-US" sz="1300" dirty="0">
                <a:latin typeface="Open Sans" panose="020B0606030504020204" pitchFamily="34" charset="0"/>
                <a:ea typeface="Open Sans" panose="020B0606030504020204" pitchFamily="34" charset="0"/>
                <a:cs typeface="Open Sans" panose="020B0606030504020204" pitchFamily="34" charset="0"/>
              </a:rPr>
              <a:t>reasons.</a:t>
            </a:r>
          </a:p>
          <a:p>
            <a:r>
              <a:rPr lang="en-US" sz="1300" dirty="0">
                <a:latin typeface="Open Sans" panose="020B0606030504020204" pitchFamily="34" charset="0"/>
                <a:ea typeface="Open Sans" panose="020B0606030504020204" pitchFamily="34" charset="0"/>
                <a:cs typeface="Open Sans" panose="020B0606030504020204" pitchFamily="34" charset="0"/>
              </a:rPr>
              <a:t>These are typically found in environments with </a:t>
            </a:r>
            <a:r>
              <a:rPr lang="en-US" sz="1300" b="1" dirty="0">
                <a:latin typeface="Open Sans" panose="020B0606030504020204" pitchFamily="34" charset="0"/>
                <a:ea typeface="Open Sans" panose="020B0606030504020204" pitchFamily="34" charset="0"/>
                <a:cs typeface="Open Sans" panose="020B0606030504020204" pitchFamily="34" charset="0"/>
              </a:rPr>
              <a:t>strict regulatory requirements</a:t>
            </a:r>
            <a:r>
              <a:rPr lang="en-US" sz="1300" dirty="0">
                <a:latin typeface="Open Sans" panose="020B0606030504020204" pitchFamily="34" charset="0"/>
                <a:ea typeface="Open Sans" panose="020B0606030504020204" pitchFamily="34" charset="0"/>
                <a:cs typeface="Open Sans" panose="020B0606030504020204" pitchFamily="34" charset="0"/>
              </a:rPr>
              <a:t> and </a:t>
            </a:r>
            <a:r>
              <a:rPr lang="en-US" sz="1300" b="1" dirty="0">
                <a:latin typeface="Open Sans" panose="020B0606030504020204" pitchFamily="34" charset="0"/>
                <a:ea typeface="Open Sans" panose="020B0606030504020204" pitchFamily="34" charset="0"/>
                <a:cs typeface="Open Sans" panose="020B0606030504020204" pitchFamily="34" charset="0"/>
              </a:rPr>
              <a:t>complex multi-agent ecosystems</a:t>
            </a:r>
            <a:r>
              <a:rPr lang="en-US" sz="1300" dirty="0">
                <a:latin typeface="Open Sans" panose="020B0606030504020204" pitchFamily="34" charset="0"/>
                <a:ea typeface="Open Sans" panose="020B0606030504020204" pitchFamily="34" charset="0"/>
                <a:cs typeface="Open Sans" panose="020B0606030504020204" pitchFamily="34" charset="0"/>
              </a:rPr>
              <a:t>. </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61" name="Gruppieren 460">
            <a:extLst>
              <a:ext uri="{FF2B5EF4-FFF2-40B4-BE49-F238E27FC236}">
                <a16:creationId xmlns:a16="http://schemas.microsoft.com/office/drawing/2014/main" id="{E73597CE-10B8-49A6-9782-494C753FABCE}"/>
              </a:ext>
            </a:extLst>
          </p:cNvPr>
          <p:cNvGrpSpPr/>
          <p:nvPr/>
        </p:nvGrpSpPr>
        <p:grpSpPr>
          <a:xfrm>
            <a:off x="6329360" y="1380767"/>
            <a:ext cx="1344524" cy="661670"/>
            <a:chOff x="6987751" y="1380767"/>
            <a:chExt cx="1344524" cy="661670"/>
          </a:xfrm>
        </p:grpSpPr>
        <p:sp>
          <p:nvSpPr>
            <p:cNvPr id="459" name="Rechteck 458">
              <a:extLst>
                <a:ext uri="{FF2B5EF4-FFF2-40B4-BE49-F238E27FC236}">
                  <a16:creationId xmlns:a16="http://schemas.microsoft.com/office/drawing/2014/main" id="{198F493B-AD3C-4E79-A1C8-5BBEC0DD055C}"/>
                </a:ext>
              </a:extLst>
            </p:cNvPr>
            <p:cNvSpPr/>
            <p:nvPr/>
          </p:nvSpPr>
          <p:spPr bwMode="gray">
            <a:xfrm>
              <a:off x="6992375" y="1380767"/>
              <a:ext cx="1335277" cy="32858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n-2</a:t>
              </a:r>
            </a:p>
          </p:txBody>
        </p:sp>
        <p:sp>
          <p:nvSpPr>
            <p:cNvPr id="460" name="Pfeil nach rechts 255">
              <a:extLst>
                <a:ext uri="{FF2B5EF4-FFF2-40B4-BE49-F238E27FC236}">
                  <a16:creationId xmlns:a16="http://schemas.microsoft.com/office/drawing/2014/main" id="{95E8F26D-DD75-451F-BA49-648B493B9D25}"/>
                </a:ext>
              </a:extLst>
            </p:cNvPr>
            <p:cNvSpPr/>
            <p:nvPr/>
          </p:nvSpPr>
          <p:spPr bwMode="gray">
            <a:xfrm rot="5400000">
              <a:off x="7493471" y="1203634"/>
              <a:ext cx="333083" cy="1344524"/>
            </a:xfrm>
            <a:prstGeom prst="rightArrow">
              <a:avLst>
                <a:gd name="adj1" fmla="val 50000"/>
                <a:gd name="adj2" fmla="val 887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algn="ctr">
                <a:spcBef>
                  <a:spcPts val="300"/>
                </a:spcBef>
                <a:spcAft>
                  <a:spcPts val="100"/>
                </a:spcAft>
              </a:pP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determines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1" name="Rechteck 20">
            <a:extLst>
              <a:ext uri="{FF2B5EF4-FFF2-40B4-BE49-F238E27FC236}">
                <a16:creationId xmlns:a16="http://schemas.microsoft.com/office/drawing/2014/main" id="{5F73025C-4892-429D-B90A-EC5DA9F46ECA}"/>
              </a:ext>
            </a:extLst>
          </p:cNvPr>
          <p:cNvSpPr/>
          <p:nvPr/>
        </p:nvSpPr>
        <p:spPr bwMode="gray">
          <a:xfrm>
            <a:off x="8341524" y="1380766"/>
            <a:ext cx="1335277" cy="328585"/>
          </a:xfrm>
          <a:prstGeom prst="rect">
            <a:avLst/>
          </a:prstGeom>
          <a:noFill/>
          <a:ln w="12700">
            <a:solidFill>
              <a:srgbClr val="0A967A"/>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n-1</a:t>
            </a:r>
          </a:p>
        </p:txBody>
      </p:sp>
      <p:sp>
        <p:nvSpPr>
          <p:cNvPr id="23" name="Rechteck 22">
            <a:extLst>
              <a:ext uri="{FF2B5EF4-FFF2-40B4-BE49-F238E27FC236}">
                <a16:creationId xmlns:a16="http://schemas.microsoft.com/office/drawing/2014/main" id="{46DA9775-BDB5-4D9C-A39A-078BA92680DF}"/>
              </a:ext>
            </a:extLst>
          </p:cNvPr>
          <p:cNvSpPr/>
          <p:nvPr/>
        </p:nvSpPr>
        <p:spPr bwMode="gray">
          <a:xfrm>
            <a:off x="10348782" y="1380766"/>
            <a:ext cx="1335277" cy="32858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300"/>
              </a:spcBef>
              <a:spcAft>
                <a:spcPts val="100"/>
              </a:spcAft>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Hash Value n</a:t>
            </a:r>
          </a:p>
        </p:txBody>
      </p:sp>
      <p:sp>
        <p:nvSpPr>
          <p:cNvPr id="436" name="Fußzeilenplatzhalter 2">
            <a:extLst>
              <a:ext uri="{FF2B5EF4-FFF2-40B4-BE49-F238E27FC236}">
                <a16:creationId xmlns:a16="http://schemas.microsoft.com/office/drawing/2014/main" id="{54AD52DD-6D77-4F48-A9BE-D753FE347D81}"/>
              </a:ext>
            </a:extLst>
          </p:cNvPr>
          <p:cNvSpPr>
            <a:spLocks noGrp="1"/>
          </p:cNvSpPr>
          <p:nvPr>
            <p:ph type="ftr" sz="quarter" idx="3"/>
          </p:nvPr>
        </p:nvSpPr>
        <p:spPr>
          <a:xfrm>
            <a:off x="881309" y="6584951"/>
            <a:ext cx="5012928" cy="215900"/>
          </a:xfrm>
        </p:spPr>
        <p:txBody>
          <a:bodyPr/>
          <a:lstStyle/>
          <a:p>
            <a:r>
              <a:rPr lang="en-US" dirty="0" err="1">
                <a:latin typeface="Open Sans" panose="020B0606030504020204" pitchFamily="34" charset="0"/>
                <a:ea typeface="Open Sans" panose="020B0606030504020204" pitchFamily="34" charset="0"/>
                <a:cs typeface="Open Sans" panose="020B0606030504020204" pitchFamily="34" charset="0"/>
              </a:rPr>
              <a:t>Tezos</a:t>
            </a:r>
            <a:r>
              <a:rPr lang="en-US" dirty="0">
                <a:latin typeface="Open Sans" panose="020B0606030504020204" pitchFamily="34" charset="0"/>
                <a:ea typeface="Open Sans" panose="020B0606030504020204" pitchFamily="34" charset="0"/>
                <a:cs typeface="Open Sans" panose="020B0606030504020204" pitchFamily="34" charset="0"/>
              </a:rPr>
              <a:t> Deep Dive Deck - Licensed under CC BY 4.0</a:t>
            </a:r>
          </a:p>
        </p:txBody>
      </p:sp>
    </p:spTree>
    <p:extLst>
      <p:ext uri="{BB962C8B-B14F-4D97-AF65-F5344CB8AC3E}">
        <p14:creationId xmlns:p14="http://schemas.microsoft.com/office/powerpoint/2010/main" val="303793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HVlnEiExOz6Fxl3GY9s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PbT43fFrykFtWXZm.mXq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0LP.3ay0NJ2Cv1mgG0U6d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2bm0OnAhuRN9CyAuGvzLV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6ScJNyCBqSM2NUChRjjeh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BQEjh5RnEyGelZDOpgKN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cZA5CfjUm_PqMTCpAqBPt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YrxtS9_4GoLLn3A4VGwZ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dL0ayhS6b05w4Tr9geuZ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FbKI5L1AoPZoia6_3ZCJ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qhBu7r0Y7Dp6xGqOYfh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QCreFkdk3KiZdfPQaNm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zuXq7OVRHnhmIwVzrN1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FNHQDoOI3Hq6w62GdLp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HAICQw5ijOpQsunh4Sl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IpcnUlrYxFm.0qoFysG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_e78KEWOrzGrdKQiNDB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OVPXdMPZFbZzNxVvimj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I_.PI_49ZbYYAKGrvM21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XUcpwcXvQuyhNiO6N85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3_LQco.dPQN2Zuo1O6T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KxVMh34d60eH6FH290b_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vgYnehHRcUae5yRVAMO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t7kxvbKbR4de49avm.J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mSzqV9OYJwOZ6j2NWK.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1IUi2DVBByJT4b9TN6k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3f2v14l1Y7geec5WMgT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9PvlhhC6RdRJAOeHbUGez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n0o6X_VEoOPI0e_O_BH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j19nd12_uH4xaqLwD75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oiWkOP0j6IHykhNhLpcR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tbUMts14MSgXuRMR97O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3DyV8jozozw0qCF_T6Ve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fbzKxNCv8A.CjzGnMQ2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fbzKxNCv8A.CjzGnMQ2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X4Tyu39T8W8YkrgNK8oZ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ThfdeDsYHQRU3mkIY2dw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cGYdPlQuRzI7Ie0HB5pt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vvf4MOM_gxz4EljJcEe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NH4wJKdXyM0W8zu_JBEc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Bu_PtmP9Qyn0rRkoRdS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Wp4lZ_q6gxcDCRuPWNRt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NH4wJKdXyM0W8zu_JBE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lHMWiOp.x9hab2QarKXv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MLG0JxAF8sspC1Q5kkm_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H4wJKdXyM0W8zu_JBEc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GpSw3jeyKDfrrMH78xb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fOxP0v7QvnbzCCQ0.4L0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5s4HSqMjjr5I5uvGQko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fuWjcLPBV7oXs6uhXozw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l6wf.nQL5WlHUjmKUm9h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5eDC1sexggBD6ik9xOiJ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QskOo.i9LK7zfo7wM1x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NITY_16_9">
  <a:themeElements>
    <a:clrScheme name="Benutzerdefiniert 1">
      <a:dk1>
        <a:srgbClr val="2D2D2D"/>
      </a:dk1>
      <a:lt1>
        <a:srgbClr val="FFFFFF"/>
      </a:lt1>
      <a:dk2>
        <a:srgbClr val="144477"/>
      </a:dk2>
      <a:lt2>
        <a:srgbClr val="DCE3E8"/>
      </a:lt2>
      <a:accent1>
        <a:srgbClr val="2C7DF7"/>
      </a:accent1>
      <a:accent2>
        <a:srgbClr val="4876A0"/>
      </a:accent2>
      <a:accent3>
        <a:srgbClr val="BDC6D1"/>
      </a:accent3>
      <a:accent4>
        <a:srgbClr val="FFC300"/>
      </a:accent4>
      <a:accent5>
        <a:srgbClr val="0A967A"/>
      </a:accent5>
      <a:accent6>
        <a:srgbClr val="B60028"/>
      </a:accent6>
      <a:hlink>
        <a:srgbClr val="4876A0"/>
      </a:hlink>
      <a:folHlink>
        <a:srgbClr val="4876A0"/>
      </a:folHlink>
    </a:clrScheme>
    <a:fontScheme name="Benutzerdefiniert 1">
      <a:majorFont>
        <a:latin typeface="Open Sans"/>
        <a:ea typeface="Arial"/>
        <a:cs typeface="Arial"/>
      </a:majorFont>
      <a:minorFont>
        <a:latin typeface="Roboto"/>
        <a:ea typeface="Arial"/>
        <a:cs typeface="Arial"/>
      </a:minorFont>
    </a:fontScheme>
    <a:fmtScheme name="Vorlage_V_4_0">
      <a:fillStyleLst>
        <a:solidFill>
          <a:schemeClr val="phClr"/>
        </a:solidFill>
        <a:solidFill>
          <a:schemeClr val="phClr"/>
        </a:solidFill>
        <a:solidFill>
          <a:schemeClr val="phClr"/>
        </a:solidFill>
      </a:fillStyleLst>
      <a:lnStyleLst>
        <a:ln w="19050" cap="flat" cmpd="sng" algn="ctr">
          <a:solidFill>
            <a:srgbClr val="003258"/>
          </a:solidFill>
          <a:prstDash val="solid"/>
        </a:ln>
        <a:ln w="19050" cap="flat" cmpd="sng" algn="ctr">
          <a:solidFill>
            <a:srgbClr val="003258"/>
          </a:solidFill>
          <a:prstDash val="solid"/>
        </a:ln>
        <a:ln w="19050" cap="flat" cmpd="sng" algn="ctr">
          <a:solidFill>
            <a:srgbClr val="003258"/>
          </a:solidFill>
          <a:prstDash val="solid"/>
        </a:ln>
      </a:lnStyleLst>
      <a:effectStyleLst>
        <a:effectStyle>
          <a:effectLst>
            <a:outerShdw blurRad="38100" dist="101600" dir="2400000" rotWithShape="0">
              <a:srgbClr val="000000">
                <a:alpha val="30000"/>
              </a:srgbClr>
            </a:outerShdw>
          </a:effectLst>
        </a:effectStyle>
        <a:effectStyle>
          <a:effectLst>
            <a:outerShdw blurRad="38100" dist="101600" dir="2400000" rotWithShape="0">
              <a:srgbClr val="000000">
                <a:alpha val="30000"/>
              </a:srgbClr>
            </a:outerShdw>
          </a:effectLst>
          <a:scene3d>
            <a:camera prst="orthographicFront">
              <a:rot lat="0" lon="0" rev="0"/>
            </a:camera>
            <a:lightRig rig="chilly" dir="r"/>
          </a:scene3d>
          <a:sp3d prstMaterial="plastic">
            <a:bevelT w="165100"/>
          </a:sp3d>
        </a:effectStyle>
        <a:effectStyle>
          <a:effectLst>
            <a:outerShdw blurRad="38100" dist="101600" dir="2400000" rotWithShape="0">
              <a:srgbClr val="000000">
                <a:alpha val="30000"/>
              </a:srgbClr>
            </a:outerShdw>
          </a:effectLst>
          <a:scene3d>
            <a:camera prst="obliqueBottomRight" fov="6000000"/>
            <a:lightRig rig="flat" dir="t"/>
          </a:scene3d>
          <a:sp3d prstMaterial="plastic">
            <a:bevelT w="254000" h="127000"/>
          </a:sp3d>
        </a:effectStyle>
      </a:effectStyleLst>
      <a:bgFillStyleLst>
        <a:solidFill>
          <a:schemeClr val="phClr"/>
        </a:solidFill>
        <a:solidFill>
          <a:schemeClr val="phClr"/>
        </a:solidFill>
        <a:solidFill>
          <a:schemeClr val="phClr"/>
        </a:solidFill>
      </a:bgFillStyleLst>
    </a:fmtScheme>
  </a:themeElements>
  <a:objectDefaults>
    <a:spDef>
      <a:spPr bwMode="gray">
        <a:solidFill>
          <a:schemeClr val="bg1"/>
        </a:solidFill>
        <a:ln>
          <a:solidFill>
            <a:schemeClr val="tx2"/>
          </a:solidFill>
        </a:ln>
      </a:spPr>
      <a:bodyPr lIns="72000" tIns="0" rIns="72000" bIns="0" rtlCol="0" anchor="t"/>
      <a:lstStyle>
        <a:defPPr>
          <a:spcBef>
            <a:spcPts val="300"/>
          </a:spcBef>
          <a:spcAft>
            <a:spcPts val="100"/>
          </a:spcAft>
          <a:defRPr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0" rIns="72000" bIns="0" rtlCol="0">
        <a:noAutofit/>
      </a:bodyPr>
      <a:lstStyle>
        <a:defPPr marL="361950" indent="-361950">
          <a:spcBef>
            <a:spcPts val="300"/>
          </a:spcBef>
          <a:spcAft>
            <a:spcPts val="100"/>
          </a:spcAft>
          <a:buClr>
            <a:schemeClr val="tx2"/>
          </a:buClr>
          <a:buFont typeface="Wingdings" pitchFamily="2" charset="2"/>
          <a:buChar char="n"/>
          <a:defRPr sz="1800" dirty="0"/>
        </a:defPPr>
      </a:lstStyle>
    </a:txDef>
  </a:objectDefaults>
  <a:extraClrSchemeLst/>
  <a:custClrLst>
    <a:custClr name="UNITY Berry">
      <a:srgbClr val="891F5E"/>
    </a:custClr>
    <a:custClr name="UNITY Petrol">
      <a:srgbClr val="2D7694"/>
    </a:custClr>
    <a:custClr name="UNITY Midnight">
      <a:srgbClr val="2A275D"/>
    </a:custClr>
  </a:custClrLst>
  <a:extLst>
    <a:ext uri="{05A4C25C-085E-4340-85A3-A5531E510DB2}">
      <thm15:themeFamily xmlns:thm15="http://schemas.microsoft.com/office/thememl/2012/main" name="Präsentation1.potx" id="{99C4F713-9829-402E-8ABC-5498A30F024E}" vid="{4252FAF7-7FA2-4502-8EF0-461181D5BB3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Deutsch (Deutschland)</Language>
    <pa636a05107d49979a2a3ce57b28c9e1 xmlns="f54de86b-424c-43cf-b287-ea3b54431bd4">
      <Terms xmlns="http://schemas.microsoft.com/office/infopath/2007/PartnerControls">
        <TermInfo xmlns="http://schemas.microsoft.com/office/infopath/2007/PartnerControls">
          <TermName xmlns="http://schemas.microsoft.com/office/infopath/2007/PartnerControls">Vorlage</TermName>
          <TermId xmlns="http://schemas.microsoft.com/office/infopath/2007/PartnerControls">10f23b61-8479-4db8-a7a4-fc9936478b2b</TermId>
        </TermInfo>
      </Terms>
    </pa636a05107d49979a2a3ce57b28c9e1>
    <o1e91c22fbe847919a7082dd33024da7 xmlns="f54de86b-424c-43cf-b287-ea3b54431bd4">
      <Terms xmlns="http://schemas.microsoft.com/office/infopath/2007/PartnerControls"/>
    </o1e91c22fbe847919a7082dd33024da7>
    <TaxCatchAll xmlns="f54de86b-424c-43cf-b287-ea3b54431bd4">
      <Value>23</Value>
    </TaxCatchAll>
    <l6c2bdbfcfad460a8fefbe8798b846a1 xmlns="f54de86b-424c-43cf-b287-ea3b54431bd4">
      <Terms xmlns="http://schemas.microsoft.com/office/infopath/2007/PartnerControls"/>
    </l6c2bdbfcfad460a8fefbe8798b846a1>
    <ke0724885ff546b2bcd0db5a8431069d xmlns="f54de86b-424c-43cf-b287-ea3b54431bd4">
      <Terms xmlns="http://schemas.microsoft.com/office/infopath/2007/PartnerControls"/>
    </ke0724885ff546b2bcd0db5a8431069d>
    <d207db5cea664e7aa6d8214e953c0427 xmlns="f54de86b-424c-43cf-b287-ea3b54431bd4">
      <Terms xmlns="http://schemas.microsoft.com/office/infopath/2007/PartnerControls"/>
    </d207db5cea664e7aa6d8214e953c042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2C9FBBAC219AA478B316E9769F6B047" ma:contentTypeVersion="0" ma:contentTypeDescription="Ein neues Dokument erstellen." ma:contentTypeScope="" ma:versionID="1f4337dcbf937f05951c83648a459670">
  <xsd:schema xmlns:xsd="http://www.w3.org/2001/XMLSchema" xmlns:xs="http://www.w3.org/2001/XMLSchema" xmlns:p="http://schemas.microsoft.com/office/2006/metadata/properties" xmlns:ns1="http://schemas.microsoft.com/sharepoint/v3" xmlns:ns2="f54de86b-424c-43cf-b287-ea3b54431bd4" targetNamespace="http://schemas.microsoft.com/office/2006/metadata/properties" ma:root="true" ma:fieldsID="f025c3bcd2dbc564e6dcc14a51aeb892" ns1:_="" ns2:_="">
    <xsd:import namespace="http://schemas.microsoft.com/sharepoint/v3"/>
    <xsd:import namespace="f54de86b-424c-43cf-b287-ea3b54431bd4"/>
    <xsd:element name="properties">
      <xsd:complexType>
        <xsd:sequence>
          <xsd:element name="documentManagement">
            <xsd:complexType>
              <xsd:all>
                <xsd:element ref="ns2:d207db5cea664e7aa6d8214e953c0427" minOccurs="0"/>
                <xsd:element ref="ns2:TaxCatchAll" minOccurs="0"/>
                <xsd:element ref="ns2:TaxCatchAllLabel" minOccurs="0"/>
                <xsd:element ref="ns2:l6c2bdbfcfad460a8fefbe8798b846a1" minOccurs="0"/>
                <xsd:element ref="ns2:ke0724885ff546b2bcd0db5a8431069d" minOccurs="0"/>
                <xsd:element ref="ns2:pa636a05107d49979a2a3ce57b28c9e1" minOccurs="0"/>
                <xsd:element ref="ns2:o1e91c22fbe847919a7082dd33024da7" minOccurs="0"/>
                <xsd:element ref="ns1: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0" nillable="true" ma:displayName="Sprache" ma:default="Deutsch (Deutschland)" ma:format="Dropdown" ma:internalName="Language">
      <xsd:simpleType>
        <xsd:union memberTypes="dms:Text">
          <xsd:simpleType>
            <xsd:restriction base="dms:Choice">
              <xsd:enumeration value="Arabisch (Saudi-Arabien)"/>
              <xsd:enumeration value="Bulgarisch (Bulgarien)"/>
              <xsd:enumeration value="Chinesisch (Hongkong SAR)"/>
              <xsd:enumeration value="Chinesisch (Volksrepublik China)"/>
              <xsd:enumeration value="Chinesisch (Taiwan)"/>
              <xsd:enumeration value="Kroatisch (Kroatien)"/>
              <xsd:enumeration value="Tschechisch (Tschechische Republik)"/>
              <xsd:enumeration value="Dänisch (Dänemark)"/>
              <xsd:enumeration value="Niederländisch (Niederlande)"/>
              <xsd:enumeration value="Englisch"/>
              <xsd:enumeration value="Estnisch (Estland)"/>
              <xsd:enumeration value="Finnisch (Finnland)"/>
              <xsd:enumeration value="Französisch (Frankreich)"/>
              <xsd:enumeration value="Deutsch (Deutschland)"/>
              <xsd:enumeration value="Griechisch (Griechenland)"/>
              <xsd:enumeration value="Hebräisch (Israel)"/>
              <xsd:enumeration value="Hindi (Indien)"/>
              <xsd:enumeration value="Ungarisch (Ungarn)"/>
              <xsd:enumeration value="Indonesisch (Indonesien)"/>
              <xsd:enumeration value="Italienisch (Italien)"/>
              <xsd:enumeration value="Japanisch (Japan)"/>
              <xsd:enumeration value="Koreanisch (Korea)"/>
              <xsd:enumeration value="Lettisch (Lettland)"/>
              <xsd:enumeration value="Litauisch (Litauen)"/>
              <xsd:enumeration value="Malaiisch (Malaysia)"/>
              <xsd:enumeration value="Norwegisch (Bokmal) (Norwegen)"/>
              <xsd:enumeration value="Polnisch (Polen)"/>
              <xsd:enumeration value="Portugiesisch (Brasilien)"/>
              <xsd:enumeration value="Portugiesisch (Portugal)"/>
              <xsd:enumeration value="Rumänisch (Rumänien)"/>
              <xsd:enumeration value="Russisch (Russische Föderation)"/>
              <xsd:enumeration value="Serbisch (Lateinisch) (Serbien)"/>
              <xsd:enumeration value="Slowakisch (Slowakei)"/>
              <xsd:enumeration value="Slowenisch (Slowenien)"/>
              <xsd:enumeration value="Spanisch (Spanien)"/>
              <xsd:enumeration value="Schwedisch (Schweden)"/>
              <xsd:enumeration value="Thailändisch (Thailand)"/>
              <xsd:enumeration value="Türkisch (Türkei)"/>
              <xsd:enumeration value="Ukrainisch (Ukraine)"/>
              <xsd:enumeration value="Urdu (Islamische Republik Pakistan)"/>
              <xsd:enumeration value="Vietnamesisch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54de86b-424c-43cf-b287-ea3b54431bd4" elementFormDefault="qualified">
    <xsd:import namespace="http://schemas.microsoft.com/office/2006/documentManagement/types"/>
    <xsd:import namespace="http://schemas.microsoft.com/office/infopath/2007/PartnerControls"/>
    <xsd:element name="d207db5cea664e7aa6d8214e953c0427" ma:index="8" nillable="true" ma:taxonomy="true" ma:internalName="d207db5cea664e7aa6d8214e953c0427" ma:taxonomyFieldName="Prozesskette" ma:displayName="Prozesskette" ma:readOnly="false" ma:default="" ma:fieldId="{d207db5c-ea66-4e7a-a6d8-214e953c0427}" ma:taxonomyMulti="true" ma:sspId="055cf1c0-c645-4434-9b2f-d2971d800157" ma:termSetId="ebd0e591-3e5b-43cc-b9ae-a894e4e05427" ma:anchorId="6cf462c1-197e-4972-abe6-8dcd51a05ee1" ma:open="false" ma:isKeyword="false">
      <xsd:complexType>
        <xsd:sequence>
          <xsd:element ref="pc:Terms" minOccurs="0" maxOccurs="1"/>
        </xsd:sequence>
      </xsd:complexType>
    </xsd:element>
    <xsd:element name="TaxCatchAll" ma:index="9" nillable="true" ma:displayName="Taxonomy Catch All Column" ma:hidden="true" ma:list="{2414e4c3-f3e7-4623-a6fa-51bcbd24e572}" ma:internalName="TaxCatchAll" ma:showField="CatchAllData" ma:web="9f19018f-f3c2-402c-aea6-fac76cf033c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14e4c3-f3e7-4623-a6fa-51bcbd24e572}" ma:internalName="TaxCatchAllLabel" ma:readOnly="true" ma:showField="CatchAllDataLabel" ma:web="9f19018f-f3c2-402c-aea6-fac76cf033c2">
      <xsd:complexType>
        <xsd:complexContent>
          <xsd:extension base="dms:MultiChoiceLookup">
            <xsd:sequence>
              <xsd:element name="Value" type="dms:Lookup" maxOccurs="unbounded" minOccurs="0" nillable="true"/>
            </xsd:sequence>
          </xsd:extension>
        </xsd:complexContent>
      </xsd:complexType>
    </xsd:element>
    <xsd:element name="l6c2bdbfcfad460a8fefbe8798b846a1" ma:index="12" nillable="true" ma:taxonomy="true" ma:internalName="l6c2bdbfcfad460a8fefbe8798b846a1" ma:taxonomyFieldName="_x0034__x002d_Ebenen_x0020_Modell_x0020__x002F__x0020_Innofeld" ma:displayName="4-Ebenen Modell / Innofeld" ma:default="" ma:fieldId="{56c2bdbf-cfad-460a-8fef-be8798b846a1}" ma:taxonomyMulti="true" ma:sspId="055cf1c0-c645-4434-9b2f-d2971d800157" ma:termSetId="ebd0e591-3e5b-43cc-b9ae-a894e4e05427" ma:anchorId="42650d7f-38a9-44d6-acbe-c218a3032220" ma:open="false" ma:isKeyword="false">
      <xsd:complexType>
        <xsd:sequence>
          <xsd:element ref="pc:Terms" minOccurs="0" maxOccurs="1"/>
        </xsd:sequence>
      </xsd:complexType>
    </xsd:element>
    <xsd:element name="ke0724885ff546b2bcd0db5a8431069d" ma:index="14" nillable="true" ma:taxonomy="true" ma:internalName="ke0724885ff546b2bcd0db5a8431069d" ma:taxonomyFieldName="Projektphase" ma:displayName="Projektphase" ma:default="" ma:fieldId="{4e072488-5ff5-46b2-bcd0-db5a8431069d}" ma:taxonomyMulti="true" ma:sspId="055cf1c0-c645-4434-9b2f-d2971d800157" ma:termSetId="ebd0e591-3e5b-43cc-b9ae-a894e4e05427" ma:anchorId="3061232c-a65f-4a07-8762-24596f1a8c32" ma:open="false" ma:isKeyword="false">
      <xsd:complexType>
        <xsd:sequence>
          <xsd:element ref="pc:Terms" minOccurs="0" maxOccurs="1"/>
        </xsd:sequence>
      </xsd:complexType>
    </xsd:element>
    <xsd:element name="pa636a05107d49979a2a3ce57b28c9e1" ma:index="16" nillable="true" ma:taxonomy="true" ma:internalName="pa636a05107d49979a2a3ce57b28c9e1" ma:taxonomyFieldName="Inhaltsart" ma:displayName="Inhaltsart" ma:default="" ma:fieldId="{9a636a05-107d-4997-9a2a-3ce57b28c9e1}" ma:taxonomyMulti="true" ma:sspId="055cf1c0-c645-4434-9b2f-d2971d800157" ma:termSetId="0b2c9ba2-d674-4fb2-9548-a2f6e88c488b" ma:anchorId="00000000-0000-0000-0000-000000000000" ma:open="false" ma:isKeyword="false">
      <xsd:complexType>
        <xsd:sequence>
          <xsd:element ref="pc:Terms" minOccurs="0" maxOccurs="1"/>
        </xsd:sequence>
      </xsd:complexType>
    </xsd:element>
    <xsd:element name="o1e91c22fbe847919a7082dd33024da7" ma:index="18" nillable="true" ma:taxonomy="true" ma:internalName="o1e91c22fbe847919a7082dd33024da7" ma:taxonomyFieldName="Branche" ma:displayName="Branche" ma:default="" ma:fieldId="{81e91c22-fbe8-4791-9a70-82dd33024da7}" ma:taxonomyMulti="true" ma:sspId="055cf1c0-c645-4434-9b2f-d2971d800157" ma:termSetId="52369dc6-8102-497b-9692-334b878b0f5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55cf1c0-c645-4434-9b2f-d2971d800157" ContentTypeId="0x0101" PreviousValue="false"/>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F9835AF8-28BF-4C05-A730-8B44FBC7732B}">
  <ds:schemaRefs>
    <ds:schemaRef ds:uri="http://schemas.microsoft.com/office/infopath/2007/PartnerControls"/>
    <ds:schemaRef ds:uri="http://schemas.microsoft.com/sharepoint/v3"/>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purl.org/dc/dcmitype/"/>
    <ds:schemaRef ds:uri="f54de86b-424c-43cf-b287-ea3b54431bd4"/>
    <ds:schemaRef ds:uri="http://schemas.microsoft.com/office/2006/metadata/properties"/>
  </ds:schemaRefs>
</ds:datastoreItem>
</file>

<file path=customXml/itemProps2.xml><?xml version="1.0" encoding="utf-8"?>
<ds:datastoreItem xmlns:ds="http://schemas.openxmlformats.org/officeDocument/2006/customXml" ds:itemID="{34459A22-C21C-4608-9D21-D24519BE7145}">
  <ds:schemaRefs>
    <ds:schemaRef ds:uri="http://schemas.microsoft.com/sharepoint/v3/contenttype/forms"/>
  </ds:schemaRefs>
</ds:datastoreItem>
</file>

<file path=customXml/itemProps3.xml><?xml version="1.0" encoding="utf-8"?>
<ds:datastoreItem xmlns:ds="http://schemas.openxmlformats.org/officeDocument/2006/customXml" ds:itemID="{3B7E0456-E1D9-42B6-B8A9-D1E3ADEE9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4de86b-424c-43cf-b287-ea3b54431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8B0AEC-5533-474F-94BC-4D6E65A0BA3C}">
  <ds:schemaRefs>
    <ds:schemaRef ds:uri="Microsoft.SharePoint.Taxonomy.ContentTypeSync"/>
  </ds:schemaRefs>
</ds:datastoreItem>
</file>

<file path=customXml/itemProps5.xml><?xml version="1.0" encoding="utf-8"?>
<ds:datastoreItem xmlns:ds="http://schemas.openxmlformats.org/officeDocument/2006/customXml" ds:itemID="{EC270CAA-A15B-497F-AEFD-8EC80FACB561}">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0</TotalTime>
  <Words>9037</Words>
  <Application>Microsoft Office PowerPoint</Application>
  <PresentationFormat>Breitbild</PresentationFormat>
  <Paragraphs>1092</Paragraphs>
  <Slides>49</Slides>
  <Notes>49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8" baseType="lpstr">
      <vt:lpstr>Cambria Math</vt:lpstr>
      <vt:lpstr>Open Sans</vt:lpstr>
      <vt:lpstr>Wingdings 3</vt:lpstr>
      <vt:lpstr>Roboto Condensed</vt:lpstr>
      <vt:lpstr>Arial</vt:lpstr>
      <vt:lpstr>Wingdings</vt:lpstr>
      <vt:lpstr>Wingdings 2</vt:lpstr>
      <vt:lpstr>1_UNITY_16_9</vt:lpstr>
      <vt:lpstr>think-cell Folie</vt:lpstr>
      <vt:lpstr>PowerPoint-Präsentation</vt:lpstr>
      <vt:lpstr>YOU</vt:lpstr>
      <vt:lpstr>…and what your problem might be…</vt:lpstr>
      <vt:lpstr>PowerPoint-Präsentation</vt:lpstr>
      <vt:lpstr>Just a quick reminder – what exactly is a blockchain?</vt:lpstr>
      <vt:lpstr>Why blockchain could be a building block for your problem‘s solution…</vt:lpstr>
      <vt:lpstr>Why blockchain could be a building block for your problem‘s solution: Disintermediation</vt:lpstr>
      <vt:lpstr>Why blockchain could be a building block for your problem‘s solution: No single point of failure</vt:lpstr>
      <vt:lpstr>Why blockchain could be a building block for your problem‘s solution: Immutability/Traceability</vt:lpstr>
      <vt:lpstr>Why blockchain could be a building block for your problem‘s solution: Revocable certificates</vt:lpstr>
      <vt:lpstr>PowerPoint-Präsentation</vt:lpstr>
      <vt:lpstr>Just a quick reminder – what exactly is a PUBLIC blockchain?</vt:lpstr>
      <vt:lpstr>Why public blockchains are the future…</vt:lpstr>
      <vt:lpstr>Why public blockchains are the future: The internet analogy</vt:lpstr>
      <vt:lpstr>Why public blockchains are the future: The power of open source technology</vt:lpstr>
      <vt:lpstr>Why public blockchains are the future: Developments in scaling and privacy technologies</vt:lpstr>
      <vt:lpstr>An excursion to algorithm theory: Why public blockchains require a coin/token</vt:lpstr>
      <vt:lpstr>PowerPoint-Präsentation</vt:lpstr>
      <vt:lpstr>What is Tezos? – A definition by Arthur Breitman, co-founder of Tezos</vt:lpstr>
      <vt:lpstr>Why Tezos is the right choice when building your blockchain solution… </vt:lpstr>
      <vt:lpstr>Some KPIs: Tezos in numbers…</vt:lpstr>
      <vt:lpstr>Key Feature: The amendment process/on-chain governance makes Tezos future-proof</vt:lpstr>
      <vt:lpstr>How the Tezos on-chain governance/amendment process works</vt:lpstr>
      <vt:lpstr>What is the difference between forks and the on-chain governance?</vt:lpstr>
      <vt:lpstr>Key Feature: Liquid Proof-of-Stake makes Tezos secure without wasting energy</vt:lpstr>
      <vt:lpstr>How Liquid Proof-of-Stake (LPoS) works</vt:lpstr>
      <vt:lpstr>Tez – the Tezos coin and its functions</vt:lpstr>
      <vt:lpstr>Key Feature: Formally verifiable smart contracts</vt:lpstr>
      <vt:lpstr>The main design goals for the Michelson virtual machine were readability, security and efficiency</vt:lpstr>
      <vt:lpstr>Smart contracts in high-level languages can be compiled to Michelson</vt:lpstr>
      <vt:lpstr>The Tezos consensus algorithm: Emmy+</vt:lpstr>
      <vt:lpstr>Tezos utilizes two types of consensus for different purposes</vt:lpstr>
      <vt:lpstr>Is there a development roadmap for Tezos?</vt:lpstr>
      <vt:lpstr>The self-amendment process works: 3 successful amendments and counting…</vt:lpstr>
      <vt:lpstr>An overview of Tezos‘ self-amendment history so far…</vt:lpstr>
      <vt:lpstr>Athens – the first amendment to the Tezos protocol  </vt:lpstr>
      <vt:lpstr>Babylon – the second amendment to the Tezos protocol</vt:lpstr>
      <vt:lpstr>Carthage – the third amendment to the Tezos protocol</vt:lpstr>
      <vt:lpstr>The Tezos ecosystem unraveled: the different roles and actors that constitute Tezos</vt:lpstr>
      <vt:lpstr>What is the Tezos foundation and what is its mission?</vt:lpstr>
      <vt:lpstr>A brief history of Tezos and the Tezos foundation</vt:lpstr>
      <vt:lpstr>To support the advancement of the Tezos ecosystem, the foundation awards grants</vt:lpstr>
      <vt:lpstr>Mythbusters - #1 Bitcoin and blockchain are NO SYNONYMS</vt:lpstr>
      <vt:lpstr>Mythbusters - #2 Blockchains consume a tremendous amount of energy</vt:lpstr>
      <vt:lpstr>Mythbusters - #3 Liquid Proof-of-Stake is NOT a consensus algorithm </vt:lpstr>
      <vt:lpstr>Mythbusters - #4 Liquid Proof-of-Stake is NOT the same as Delegated Proof-of-Stake</vt:lpstr>
      <vt:lpstr>Mythbusters - #5 Smart Contracts are NEITHER “smart” NOR legally binding contracts </vt:lpstr>
      <vt:lpstr>Mythbusters - #6 The existence of the cryptocurrency does NOT require you to use it in your app</vt:lpstr>
      <vt:lpstr>Mythbusters - #7 Blockchain is NOT just a technology searching for its problem</vt:lpstr>
    </vt:vector>
  </TitlesOfParts>
  <Company>UNITY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ASCS Tezos_Blockchain_Fundamentals_Reader</dc:title>
  <dc:creator>Hildebrand, Niko</dc:creator>
  <cp:lastModifiedBy>Alexander F. Walser</cp:lastModifiedBy>
  <cp:revision>488</cp:revision>
  <dcterms:created xsi:type="dcterms:W3CDTF">2020-03-12T10:21:24Z</dcterms:created>
  <dcterms:modified xsi:type="dcterms:W3CDTF">2020-05-18T16:01:50Z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phase">
    <vt:lpwstr/>
  </property>
  <property fmtid="{D5CDD505-2E9C-101B-9397-08002B2CF9AE}" pid="3" name="4-Ebenen Modell / Innofeld">
    <vt:lpwstr/>
  </property>
  <property fmtid="{D5CDD505-2E9C-101B-9397-08002B2CF9AE}" pid="4" name="Branche">
    <vt:lpwstr/>
  </property>
  <property fmtid="{D5CDD505-2E9C-101B-9397-08002B2CF9AE}" pid="5" name="Prozesskette">
    <vt:lpwstr/>
  </property>
  <property fmtid="{D5CDD505-2E9C-101B-9397-08002B2CF9AE}" pid="6" name="ContentTypeId">
    <vt:lpwstr>0x010100A2C9FBBAC219AA478B316E9769F6B047</vt:lpwstr>
  </property>
  <property fmtid="{D5CDD505-2E9C-101B-9397-08002B2CF9AE}" pid="7" name="Inhaltsart">
    <vt:lpwstr>23;#Vorlage|10f23b61-8479-4db8-a7a4-fc9936478b2b</vt:lpwstr>
  </property>
  <property fmtid="{D5CDD505-2E9C-101B-9397-08002B2CF9AE}" pid="8" name="MSIP_Label_e6935750-240b-48e4-a615-66942a738439_Enabled">
    <vt:lpwstr>True</vt:lpwstr>
  </property>
  <property fmtid="{D5CDD505-2E9C-101B-9397-08002B2CF9AE}" pid="9" name="MSIP_Label_e6935750-240b-48e4-a615-66942a738439_SiteId">
    <vt:lpwstr>ce849bab-cc1c-465b-b62e-18f07c9ac198</vt:lpwstr>
  </property>
  <property fmtid="{D5CDD505-2E9C-101B-9397-08002B2CF9AE}" pid="10" name="MSIP_Label_e6935750-240b-48e4-a615-66942a738439_Owner">
    <vt:lpwstr>Carlo.van-Driesten@bmw.de</vt:lpwstr>
  </property>
  <property fmtid="{D5CDD505-2E9C-101B-9397-08002B2CF9AE}" pid="11" name="MSIP_Label_e6935750-240b-48e4-a615-66942a738439_SetDate">
    <vt:lpwstr>2020-03-31T18:05:29.7402952Z</vt:lpwstr>
  </property>
  <property fmtid="{D5CDD505-2E9C-101B-9397-08002B2CF9AE}" pid="12" name="MSIP_Label_e6935750-240b-48e4-a615-66942a738439_Name">
    <vt:lpwstr>Confidential</vt:lpwstr>
  </property>
  <property fmtid="{D5CDD505-2E9C-101B-9397-08002B2CF9AE}" pid="13" name="MSIP_Label_e6935750-240b-48e4-a615-66942a738439_Application">
    <vt:lpwstr>Microsoft Azure Information Protection</vt:lpwstr>
  </property>
  <property fmtid="{D5CDD505-2E9C-101B-9397-08002B2CF9AE}" pid="14" name="MSIP_Label_e6935750-240b-48e4-a615-66942a738439_ActionId">
    <vt:lpwstr>226b3ed5-5d28-4213-bed6-bbf67701abba</vt:lpwstr>
  </property>
  <property fmtid="{D5CDD505-2E9C-101B-9397-08002B2CF9AE}" pid="15" name="MSIP_Label_e6935750-240b-48e4-a615-66942a738439_Extended_MSFT_Method">
    <vt:lpwstr>Manual</vt:lpwstr>
  </property>
  <property fmtid="{D5CDD505-2E9C-101B-9397-08002B2CF9AE}" pid="16" name="Sensitivity">
    <vt:lpwstr>Confidential</vt:lpwstr>
  </property>
</Properties>
</file>